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469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8" r:id="rId17"/>
    <p:sldId id="537" r:id="rId18"/>
    <p:sldId id="540" r:id="rId19"/>
    <p:sldId id="541" r:id="rId20"/>
    <p:sldId id="542" r:id="rId21"/>
    <p:sldId id="539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494" r:id="rId31"/>
    <p:sldId id="27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0989" autoAdjust="0"/>
  </p:normalViewPr>
  <p:slideViewPr>
    <p:cSldViewPr snapToGrid="0">
      <p:cViewPr>
        <p:scale>
          <a:sx n="75" d="100"/>
          <a:sy n="75" d="100"/>
        </p:scale>
        <p:origin x="88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5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7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0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22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46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55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1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5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7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4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33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99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40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9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73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27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46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2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28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02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9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8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9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9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6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7430" y="4882317"/>
            <a:ext cx="5870824" cy="19756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82316"/>
            <a:ext cx="12244349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709160"/>
            <a:ext cx="12244349" cy="8062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2684" y="1636538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高级程序设计方法（</a:t>
            </a:r>
            <a:r>
              <a:rPr lang="en-US" altLang="zh-CN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" y="37775"/>
            <a:ext cx="1936392" cy="1930811"/>
          </a:xfrm>
          <a:prstGeom prst="rect">
            <a:avLst/>
          </a:prstGeom>
        </p:spPr>
      </p:pic>
      <p:sp>
        <p:nvSpPr>
          <p:cNvPr id="39939" name="TextBox 3"/>
          <p:cNvSpPr txBox="1"/>
          <p:nvPr/>
        </p:nvSpPr>
        <p:spPr>
          <a:xfrm>
            <a:off x="1957387" y="5177659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2021-03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D24C2-CD08-4726-9EF6-694634734C3F}"/>
              </a:ext>
            </a:extLst>
          </p:cNvPr>
          <p:cNvSpPr txBox="1"/>
          <p:nvPr/>
        </p:nvSpPr>
        <p:spPr>
          <a:xfrm>
            <a:off x="3680460" y="2823011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中的类与对象</a:t>
            </a:r>
            <a:r>
              <a:rPr lang="en-US" altLang="zh-CN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II</a:t>
            </a:r>
            <a:endParaRPr lang="zh-CN" altLang="en-US" sz="4000" b="1" dirty="0">
              <a:solidFill>
                <a:srgbClr val="01492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571168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几种关系的图形标识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F5246C58-68B6-4A43-BF74-E2B48B1159A1}"/>
              </a:ext>
            </a:extLst>
          </p:cNvPr>
          <p:cNvGrpSpPr>
            <a:grpSpLocks/>
          </p:cNvGrpSpPr>
          <p:nvPr/>
        </p:nvGrpSpPr>
        <p:grpSpPr bwMode="auto">
          <a:xfrm>
            <a:off x="2141220" y="2076450"/>
            <a:ext cx="5943600" cy="2268538"/>
            <a:chOff x="3717" y="1616"/>
            <a:chExt cx="4684" cy="1786"/>
          </a:xfrm>
        </p:grpSpPr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B1C718D4-9B85-4A25-B5E9-08919AC5F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161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父类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id="{45F746B4-CE22-41AC-B469-3F54A21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" y="162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父类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53" name="Text Box 7">
              <a:extLst>
                <a:ext uri="{FF2B5EF4-FFF2-40B4-BE49-F238E27FC236}">
                  <a16:creationId xmlns:a16="http://schemas.microsoft.com/office/drawing/2014/main" id="{C29441B3-D57F-4B6E-945D-78519B5DA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937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子类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4" name="Text Box 8">
              <a:extLst>
                <a:ext uri="{FF2B5EF4-FFF2-40B4-BE49-F238E27FC236}">
                  <a16:creationId xmlns:a16="http://schemas.microsoft.com/office/drawing/2014/main" id="{90B98220-4C5B-42E8-99EB-3A9857BE3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3" y="293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子类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55" name="AutoShape 9">
              <a:extLst>
                <a:ext uri="{FF2B5EF4-FFF2-40B4-BE49-F238E27FC236}">
                  <a16:creationId xmlns:a16="http://schemas.microsoft.com/office/drawing/2014/main" id="{24B2BE67-86F8-45DD-9649-E3DCA18C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2089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6" name="AutoShape 10">
              <a:extLst>
                <a:ext uri="{FF2B5EF4-FFF2-40B4-BE49-F238E27FC236}">
                  <a16:creationId xmlns:a16="http://schemas.microsoft.com/office/drawing/2014/main" id="{3C099D6E-A7FB-44DA-8D19-67FA40DDA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" y="2121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7" name="Line 11">
              <a:extLst>
                <a:ext uri="{FF2B5EF4-FFF2-40B4-BE49-F238E27FC236}">
                  <a16:creationId xmlns:a16="http://schemas.microsoft.com/office/drawing/2014/main" id="{0D2423AF-B224-4DFF-9B6C-CF410DE22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2289"/>
              <a:ext cx="117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>
              <a:extLst>
                <a:ext uri="{FF2B5EF4-FFF2-40B4-BE49-F238E27FC236}">
                  <a16:creationId xmlns:a16="http://schemas.microsoft.com/office/drawing/2014/main" id="{E1C7BD7D-A1DA-49D1-AC88-032934DC7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7" y="2289"/>
              <a:ext cx="861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785146E3-F77F-4AA5-8437-4CE95A3B2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4" y="2320"/>
              <a:ext cx="77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01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720520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4.5.3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几种关系的图形标识：注释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C9D2E94-E3E7-4E42-AF96-508D061D2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023" y="2880360"/>
            <a:ext cx="19812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81634A3-FBD4-4E96-A252-B53783173EB0}"/>
              </a:ext>
            </a:extLst>
          </p:cNvPr>
          <p:cNvGrpSpPr>
            <a:grpSpLocks/>
          </p:cNvGrpSpPr>
          <p:nvPr/>
        </p:nvGrpSpPr>
        <p:grpSpPr bwMode="auto">
          <a:xfrm>
            <a:off x="5863273" y="1808798"/>
            <a:ext cx="1981200" cy="1050925"/>
            <a:chOff x="2448" y="2736"/>
            <a:chExt cx="1248" cy="662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C68F8742-521B-4036-A1E8-8F9300772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736"/>
              <a:ext cx="1248" cy="662"/>
              <a:chOff x="6802" y="3031"/>
              <a:chExt cx="1465" cy="777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A1C81604-1E7D-47E2-ABCF-10832A69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" y="3031"/>
                <a:ext cx="1465" cy="777"/>
              </a:xfrm>
              <a:custGeom>
                <a:avLst/>
                <a:gdLst>
                  <a:gd name="T0" fmla="*/ 0 w 306"/>
                  <a:gd name="T1" fmla="*/ 0 h 162"/>
                  <a:gd name="T2" fmla="*/ 2147483646 w 306"/>
                  <a:gd name="T3" fmla="*/ 0 h 162"/>
                  <a:gd name="T4" fmla="*/ 2147483646 w 306"/>
                  <a:gd name="T5" fmla="*/ 2147483646 h 162"/>
                  <a:gd name="T6" fmla="*/ 2147483646 w 306"/>
                  <a:gd name="T7" fmla="*/ 2147483646 h 162"/>
                  <a:gd name="T8" fmla="*/ 0 w 306"/>
                  <a:gd name="T9" fmla="*/ 2147483646 h 162"/>
                  <a:gd name="T10" fmla="*/ 0 w 306"/>
                  <a:gd name="T11" fmla="*/ 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162"/>
                  <a:gd name="T20" fmla="*/ 306 w 306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162">
                    <a:moveTo>
                      <a:pt x="0" y="0"/>
                    </a:moveTo>
                    <a:lnTo>
                      <a:pt x="270" y="0"/>
                    </a:lnTo>
                    <a:lnTo>
                      <a:pt x="306" y="36"/>
                    </a:lnTo>
                    <a:lnTo>
                      <a:pt x="306" y="162"/>
                    </a:ln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FB663E22-57ED-43C1-B301-5022786F3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" y="3031"/>
                <a:ext cx="172" cy="173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147483646 h 36"/>
                  <a:gd name="T4" fmla="*/ 2147483646 w 36"/>
                  <a:gd name="T5" fmla="*/ 2147483646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AA553D00-01D1-42EB-9E60-EDF7F24DA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80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注释文字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15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8353598" cy="584771"/>
          </a:xfrm>
        </p:spPr>
        <p:txBody>
          <a:bodyPr>
            <a:normAutofit fontScale="90000"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例：带有注释的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Line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类和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Point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类关系的描述</a:t>
            </a: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BE7C6BB3-6906-4FBE-9D1E-9C0983B316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9975" y="1781175"/>
            <a:ext cx="5572125" cy="4837113"/>
            <a:chOff x="0" y="0"/>
            <a:chExt cx="6825" cy="5925"/>
          </a:xfrm>
        </p:grpSpPr>
        <p:sp>
          <p:nvSpPr>
            <p:cNvPr id="17" name="AutoShape 43">
              <a:extLst>
                <a:ext uri="{FF2B5EF4-FFF2-40B4-BE49-F238E27FC236}">
                  <a16:creationId xmlns:a16="http://schemas.microsoft.com/office/drawing/2014/main" id="{41732766-1CBE-414F-82EF-5DACC53FA3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825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AFC796A5-1BC5-496B-A681-8DF43F040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555"/>
              <a:ext cx="3070" cy="207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9" name="Rectangle 41">
              <a:extLst>
                <a:ext uri="{FF2B5EF4-FFF2-40B4-BE49-F238E27FC236}">
                  <a16:creationId xmlns:a16="http://schemas.microsoft.com/office/drawing/2014/main" id="{20E9B050-78E7-49FE-90FD-6A329220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3612"/>
              <a:ext cx="50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Point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Rectangle 40">
              <a:extLst>
                <a:ext uri="{FF2B5EF4-FFF2-40B4-BE49-F238E27FC236}">
                  <a16:creationId xmlns:a16="http://schemas.microsoft.com/office/drawing/2014/main" id="{2585D50D-3CC4-4D21-A3C1-0C5996C2E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876"/>
              <a:ext cx="3070" cy="175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48D36A03-7ED3-43F3-9BBA-B26EFC54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4475"/>
              <a:ext cx="3070" cy="115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80360285-435F-4890-B265-DF3225B5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3905"/>
              <a:ext cx="6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 x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3" name="Rectangle 37">
              <a:extLst>
                <a:ext uri="{FF2B5EF4-FFF2-40B4-BE49-F238E27FC236}">
                  <a16:creationId xmlns:a16="http://schemas.microsoft.com/office/drawing/2014/main" id="{16D3D31F-5DEF-40D4-A7E6-264B0339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4144"/>
              <a:ext cx="6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 y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38E3A597-87F3-41BC-9A8D-EDE7E089E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4623"/>
              <a:ext cx="296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Point(xx : int = 0, yy : int = 0)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" name="Rectangle 35">
              <a:extLst>
                <a:ext uri="{FF2B5EF4-FFF2-40B4-BE49-F238E27FC236}">
                  <a16:creationId xmlns:a16="http://schemas.microsoft.com/office/drawing/2014/main" id="{94903F52-4713-49F4-BD3B-5B0A82CC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4863"/>
              <a:ext cx="184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Point(p : Point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" name="Rectangle 34">
              <a:extLst>
                <a:ext uri="{FF2B5EF4-FFF2-40B4-BE49-F238E27FC236}">
                  <a16:creationId xmlns:a16="http://schemas.microsoft.com/office/drawing/2014/main" id="{9E77C051-0EE6-4EC5-9CD1-CA0C85384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5102"/>
              <a:ext cx="120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getX()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44E1DB70-055C-4458-93FC-74D9F44C8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5342"/>
              <a:ext cx="120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getY()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5973187E-E48B-4E4B-883F-C9E3C20DF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268"/>
              <a:ext cx="2976" cy="1596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B0EB46EF-0753-4021-BEE5-5346D62B1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26"/>
              <a:ext cx="41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Line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EF64AE-2031-48E0-BFDC-9E359D1D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589"/>
              <a:ext cx="2976" cy="127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6A3755D-489E-42E3-9413-460D0E61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949"/>
              <a:ext cx="2976" cy="91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96495B24-4752-4C0F-BF03-B2EFD54D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618"/>
              <a:ext cx="126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 len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B7A9FF55-B191-4FB0-94FC-FEFFB94B9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1050"/>
              <a:ext cx="294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Line(xp1 : Point, xp2 : Point)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5CEC6CB-77A7-4A40-8810-41838943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1313"/>
              <a:ext cx="155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Line( : Line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53A5937B-EF77-4B3C-B624-6B896C01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1575"/>
              <a:ext cx="18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getLen()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86839257-49E1-49F2-A2C8-84C3439EE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" y="1878"/>
              <a:ext cx="5" cy="221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AA9707CE-52CA-4EFD-B994-0B43C2FC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A3B180E2-A8BB-44C1-AAC1-E33AFAD4D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44BA551F-788C-41B6-8F30-5451CBD7C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BA720FA8-51CE-40E2-8912-6C92F3728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2645A12B-CC11-4299-951A-03531E42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4283"/>
              <a:ext cx="31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-p1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6CA07B4E-2C8C-4597-825D-B5CD4A2B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4748"/>
              <a:ext cx="31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B3C40440-77CC-427D-B080-28A15A46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983"/>
              <a:ext cx="33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A1ACC8F9-C1C0-40D6-9B52-8E7D29153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FD2C515-5A96-42AF-9FA3-B613ECBD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14">
              <a:extLst>
                <a:ext uri="{FF2B5EF4-FFF2-40B4-BE49-F238E27FC236}">
                  <a16:creationId xmlns:a16="http://schemas.microsoft.com/office/drawing/2014/main" id="{8743888B-99D7-44FE-8308-579ACDC6D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4738"/>
              <a:ext cx="12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25145443-F0C0-4FDE-93DC-F78A8A436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286ADE29-E1FB-42F6-97E9-41E5965FE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2C2299BF-B53C-4B67-BAF0-30860047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983"/>
              <a:ext cx="33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1D44014E-3EEA-4754-9A75-A4AA14CFB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064"/>
              <a:ext cx="1755" cy="2486"/>
            </a:xfrm>
            <a:custGeom>
              <a:avLst/>
              <a:gdLst>
                <a:gd name="T0" fmla="*/ 0 w 366"/>
                <a:gd name="T1" fmla="*/ 2147483646 h 519"/>
                <a:gd name="T2" fmla="*/ 2147483646 w 366"/>
                <a:gd name="T3" fmla="*/ 0 h 519"/>
                <a:gd name="T4" fmla="*/ 2147483646 w 366"/>
                <a:gd name="T5" fmla="*/ 2147483646 h 519"/>
                <a:gd name="T6" fmla="*/ 0 60000 65536"/>
                <a:gd name="T7" fmla="*/ 0 60000 65536"/>
                <a:gd name="T8" fmla="*/ 0 60000 65536"/>
                <a:gd name="T9" fmla="*/ 0 w 366"/>
                <a:gd name="T10" fmla="*/ 0 h 519"/>
                <a:gd name="T11" fmla="*/ 366 w 366"/>
                <a:gd name="T12" fmla="*/ 519 h 5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519">
                  <a:moveTo>
                    <a:pt x="0" y="1"/>
                  </a:moveTo>
                  <a:lnTo>
                    <a:pt x="366" y="0"/>
                  </a:lnTo>
                  <a:lnTo>
                    <a:pt x="366" y="5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9">
              <a:extLst>
                <a:ext uri="{FF2B5EF4-FFF2-40B4-BE49-F238E27FC236}">
                  <a16:creationId xmlns:a16="http://schemas.microsoft.com/office/drawing/2014/main" id="{79E12BF9-2F06-4432-8847-19F7284BE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4" y="3378"/>
              <a:ext cx="72" cy="1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9E0179BD-7C83-459A-A512-09C92812D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62" y="3378"/>
              <a:ext cx="72" cy="1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B3786DC-21D2-428D-ACB8-762D43FF1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1591"/>
              <a:ext cx="1468" cy="776"/>
            </a:xfrm>
            <a:custGeom>
              <a:avLst/>
              <a:gdLst>
                <a:gd name="T0" fmla="*/ 0 w 306"/>
                <a:gd name="T1" fmla="*/ 0 h 162"/>
                <a:gd name="T2" fmla="*/ 2147483646 w 306"/>
                <a:gd name="T3" fmla="*/ 0 h 162"/>
                <a:gd name="T4" fmla="*/ 2147483646 w 306"/>
                <a:gd name="T5" fmla="*/ 2147483646 h 162"/>
                <a:gd name="T6" fmla="*/ 2147483646 w 306"/>
                <a:gd name="T7" fmla="*/ 2147483646 h 162"/>
                <a:gd name="T8" fmla="*/ 0 w 306"/>
                <a:gd name="T9" fmla="*/ 2147483646 h 162"/>
                <a:gd name="T10" fmla="*/ 0 w 306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6"/>
                <a:gd name="T19" fmla="*/ 0 h 162"/>
                <a:gd name="T20" fmla="*/ 306 w 306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6" h="162">
                  <a:moveTo>
                    <a:pt x="0" y="0"/>
                  </a:moveTo>
                  <a:lnTo>
                    <a:pt x="270" y="0"/>
                  </a:lnTo>
                  <a:lnTo>
                    <a:pt x="306" y="36"/>
                  </a:lnTo>
                  <a:lnTo>
                    <a:pt x="306" y="162"/>
                  </a:lnTo>
                  <a:lnTo>
                    <a:pt x="0" y="1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BDFF99B-48E2-40E1-B6F0-313E4EA0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" y="1591"/>
              <a:ext cx="173" cy="172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2147483646 h 36"/>
                <a:gd name="T4" fmla="*/ 2147483646 w 36"/>
                <a:gd name="T5" fmla="*/ 2147483646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EC5A1793-A13C-408E-8B22-2E785F38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620"/>
              <a:ext cx="1101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zh-CN" sz="140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单向组合：</a:t>
              </a:r>
              <a:endParaRPr lang="zh-CN" altLang="zh-CN" sz="400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77228CF5-E7ED-48DE-BDC2-568C30DF1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859"/>
              <a:ext cx="1101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zh-CN" sz="140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直线段包含</a:t>
              </a:r>
              <a:endParaRPr lang="zh-CN" altLang="zh-CN" sz="400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58" name="Rectangle 3">
              <a:extLst>
                <a:ext uri="{FF2B5EF4-FFF2-40B4-BE49-F238E27FC236}">
                  <a16:creationId xmlns:a16="http://schemas.microsoft.com/office/drawing/2014/main" id="{CF4D0CF1-C758-4594-99C7-586CCBAF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2098"/>
              <a:ext cx="1202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zh-CN" sz="140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端点</a:t>
              </a:r>
              <a:r>
                <a:rPr lang="en-US" altLang="zh-CN" sz="140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p1</a:t>
              </a:r>
              <a:r>
                <a:rPr lang="zh-CN" altLang="en-US" sz="140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、</a:t>
              </a:r>
              <a:r>
                <a:rPr lang="en-US" altLang="zh-CN" sz="140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p2</a:t>
              </a:r>
              <a:endParaRPr lang="en-US" altLang="zh-CN" sz="40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08C124D4-6F85-4586-B05A-47E33A00F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2357"/>
              <a:ext cx="3251" cy="13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实例：个人银行账户管理程序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6E41429-DB6C-4FB1-8A7D-2822E5248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33" y="1623434"/>
            <a:ext cx="71342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72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13535-BC2E-4184-8F94-BFC2F03E0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20" y="-1"/>
            <a:ext cx="619283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31F7001A-9BD7-4377-B75A-96D2F75DBBB5}"/>
              </a:ext>
            </a:extLst>
          </p:cNvPr>
          <p:cNvSpPr txBox="1"/>
          <p:nvPr/>
        </p:nvSpPr>
        <p:spPr>
          <a:xfrm>
            <a:off x="1469568" y="2413337"/>
            <a:ext cx="20573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按日累加，后续会计算每日平均余额（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/365)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4FB001AB-21D4-40A7-8044-D58C5448D4C4}"/>
              </a:ext>
            </a:extLst>
          </p:cNvPr>
          <p:cNvCxnSpPr/>
          <p:nvPr/>
        </p:nvCxnSpPr>
        <p:spPr>
          <a:xfrm>
            <a:off x="3438843" y="2811632"/>
            <a:ext cx="1095375" cy="10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实例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5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4356B74E-8CA5-4BDF-BBC7-0F9257094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8" y="0"/>
            <a:ext cx="8008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实例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1841F54C-7F13-4E72-872D-20BCDF15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6" y="1546864"/>
            <a:ext cx="5324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E67D5B90-6F79-4E11-A535-5A0E159E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34" y="2187750"/>
            <a:ext cx="45434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0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418768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4.6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程序的内存分配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C0106A7-39BF-4C36-8DB6-E4F88A88D28F}"/>
              </a:ext>
            </a:extLst>
          </p:cNvPr>
          <p:cNvSpPr txBox="1">
            <a:spLocks/>
          </p:cNvSpPr>
          <p:nvPr/>
        </p:nvSpPr>
        <p:spPr bwMode="auto">
          <a:xfrm>
            <a:off x="67488" y="1434151"/>
            <a:ext cx="7613472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静态存储区分配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程序编译的时候分配好，在程序的整个运行期间都存在。例如全局变量，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变量，如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 int c =0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 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栈区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(stack)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函数局部变量都可在栈上创建，函数结束时所占内存被释放；分配效率高，但容量有限，如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1-2MB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，所以注意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 overflow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如函数中：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a[2][3]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(heap)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亦称动态内存分配（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malloc/new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），程序员自己负责释放（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free/delete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），灵活，容量大，但需要小心维护，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如函数中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char *p1 = new char[10];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7" name="Picture 2" descr="http://images.cnitblog.com/blog/376693/201303/02212535-44a55c7703cc4a108e4e315c4bc29127.jpg">
            <a:extLst>
              <a:ext uri="{FF2B5EF4-FFF2-40B4-BE49-F238E27FC236}">
                <a16:creationId xmlns:a16="http://schemas.microsoft.com/office/drawing/2014/main" id="{87102B1B-5DD3-4701-B285-5CFEE9D6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14" y="2123737"/>
            <a:ext cx="3735845" cy="304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6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01648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4.7 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运行栈与函数调用的执行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49453C09-5676-4460-8FDB-D9E2E36A8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3" y="1623434"/>
            <a:ext cx="71342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8FD1EEB5-3A3E-4BC9-9789-E4616C427127}"/>
              </a:ext>
            </a:extLst>
          </p:cNvPr>
          <p:cNvSpPr txBox="1"/>
          <p:nvPr/>
        </p:nvSpPr>
        <p:spPr>
          <a:xfrm>
            <a:off x="4303395" y="223043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n-ea"/>
              </a:rPr>
              <a:t>局部变量</a:t>
            </a:r>
          </a:p>
        </p:txBody>
      </p: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465417F0-530E-4DC0-8BA1-FBDAF7D585C3}"/>
              </a:ext>
            </a:extLst>
          </p:cNvPr>
          <p:cNvCxnSpPr/>
          <p:nvPr/>
        </p:nvCxnSpPr>
        <p:spPr>
          <a:xfrm flipH="1">
            <a:off x="2287270" y="2414588"/>
            <a:ext cx="2016125" cy="27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A1AB1C44-E0C1-41D5-BC30-A25BDA708FA5}"/>
              </a:ext>
            </a:extLst>
          </p:cNvPr>
          <p:cNvCxnSpPr>
            <a:stCxn id="15" idx="1"/>
          </p:cNvCxnSpPr>
          <p:nvPr/>
        </p:nvCxnSpPr>
        <p:spPr>
          <a:xfrm flipH="1">
            <a:off x="1422083" y="2461271"/>
            <a:ext cx="2881312" cy="1137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0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4.7.1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运行栈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9BD3694E-4544-45CA-A858-9A3604B0FD56}"/>
              </a:ext>
            </a:extLst>
          </p:cNvPr>
          <p:cNvSpPr txBox="1">
            <a:spLocks/>
          </p:cNvSpPr>
          <p:nvPr/>
        </p:nvSpPr>
        <p:spPr bwMode="auto">
          <a:xfrm>
            <a:off x="579438" y="1623434"/>
            <a:ext cx="963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分为一个一个栈帧，每个对应一次函数调用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包括函数形参值，控制信息，局部变量值，其他临时数据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调用时逐次压入栈，返回时按后进先出（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LIFO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）弹出栈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1138F4A-E390-4BBA-9715-9E86DA662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3372859"/>
            <a:ext cx="3170237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s://ss0.bdstatic.com/70cFuHSh_Q1YnxGkpoWK1HF6hhy/it/u=581173873,1802771313&amp;fm=26&amp;gp=0.jpg">
            <a:extLst>
              <a:ext uri="{FF2B5EF4-FFF2-40B4-BE49-F238E27FC236}">
                <a16:creationId xmlns:a16="http://schemas.microsoft.com/office/drawing/2014/main" id="{76C23B50-B299-4AB9-A63C-0A98852F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876096"/>
            <a:ext cx="303053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A1E6E4F-BB07-45E6-A7A6-FE9ED2DD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708" y="2029778"/>
            <a:ext cx="8075612" cy="4679950"/>
          </a:xfrm>
        </p:spPr>
        <p:txBody>
          <a:bodyPr/>
          <a:lstStyle/>
          <a:p>
            <a:r>
              <a:rPr lang="zh-CN" altLang="en-US" dirty="0"/>
              <a:t>对象建模语言以及例程</a:t>
            </a:r>
            <a:endParaRPr lang="en-US" altLang="zh-CN" dirty="0"/>
          </a:p>
          <a:p>
            <a:pPr lvl="1"/>
            <a:r>
              <a:rPr lang="en-US" altLang="zh-CN" dirty="0"/>
              <a:t>UML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综合例程</a:t>
            </a:r>
            <a:r>
              <a:rPr lang="en-US" altLang="zh-CN" dirty="0"/>
              <a:t>——</a:t>
            </a:r>
            <a:r>
              <a:rPr lang="zh-CN" altLang="en-US" dirty="0"/>
              <a:t>个人银行账户管理程序</a:t>
            </a:r>
            <a:endParaRPr lang="en-US" altLang="zh-CN" dirty="0"/>
          </a:p>
          <a:p>
            <a:r>
              <a:rPr lang="zh-CN" altLang="en-US" dirty="0"/>
              <a:t>函数调用过程和相关对象行为</a:t>
            </a:r>
            <a:endParaRPr lang="en-US" altLang="zh-CN" dirty="0"/>
          </a:p>
          <a:p>
            <a:pPr lvl="1"/>
            <a:r>
              <a:rPr lang="zh-CN" altLang="en-US" dirty="0"/>
              <a:t>运行栈与函数调用的执行</a:t>
            </a:r>
            <a:endParaRPr lang="en-US" altLang="zh-CN" dirty="0"/>
          </a:p>
          <a:p>
            <a:pPr lvl="1"/>
            <a:r>
              <a:rPr lang="zh-CN" altLang="en-US" dirty="0"/>
              <a:t>对象作为函数参数和返回值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28D3EBD8-F3AF-4E3B-A1AE-62D80FD7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072" y="707648"/>
            <a:ext cx="1644646" cy="808038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6469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4.7.2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Debug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模式下栈帧观察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0CEBC35E-E228-4C1B-9E6C-A9013D08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518" y="1830674"/>
            <a:ext cx="8361362" cy="46799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747878F-96A0-42D9-8823-95F9C713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8" y="1686211"/>
            <a:ext cx="8983662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45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67B2EE6-0525-4E4B-B1BD-A40D06837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89" y="2846388"/>
            <a:ext cx="26574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4BAE25F-B205-41CD-B919-361D8526CB78}"/>
              </a:ext>
            </a:extLst>
          </p:cNvPr>
          <p:cNvSpPr txBox="1">
            <a:spLocks/>
          </p:cNvSpPr>
          <p:nvPr/>
        </p:nvSpPr>
        <p:spPr bwMode="auto">
          <a:xfrm>
            <a:off x="983302" y="103505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5DCB16B-89E0-4E2F-A477-4D198E911040}"/>
              </a:ext>
            </a:extLst>
          </p:cNvPr>
          <p:cNvSpPr txBox="1">
            <a:spLocks/>
          </p:cNvSpPr>
          <p:nvPr/>
        </p:nvSpPr>
        <p:spPr bwMode="auto">
          <a:xfrm>
            <a:off x="8831902" y="49213"/>
            <a:ext cx="762000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7A69F-06EA-4D46-BB82-75959B023E84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97FBD4C9-8A57-430C-BA47-DCC1244B6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7" y="46037"/>
            <a:ext cx="4113212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E7DFF228-AAE3-45DA-B0AF-A61150443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64" y="152400"/>
            <a:ext cx="24574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>
            <a:extLst>
              <a:ext uri="{FF2B5EF4-FFF2-40B4-BE49-F238E27FC236}">
                <a16:creationId xmlns:a16="http://schemas.microsoft.com/office/drawing/2014/main" id="{BB815181-2458-4473-AC7B-A9965C6DE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2" y="0"/>
            <a:ext cx="2466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F7B08FC9-56F0-44FD-A745-B078CCB39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89" y="2540000"/>
            <a:ext cx="23717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7950F1B1-4853-4CAB-BC80-26BB53619E43}"/>
              </a:ext>
            </a:extLst>
          </p:cNvPr>
          <p:cNvSpPr txBox="1">
            <a:spLocks/>
          </p:cNvSpPr>
          <p:nvPr/>
        </p:nvSpPr>
        <p:spPr bwMode="auto">
          <a:xfrm>
            <a:off x="429264" y="5079047"/>
            <a:ext cx="3810000" cy="14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3200" dirty="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一个具体例子</a:t>
            </a:r>
            <a:r>
              <a:rPr lang="en-US" altLang="zh-CN" sz="3200" dirty="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(n=1)</a:t>
            </a:r>
            <a:br>
              <a:rPr lang="en-US" altLang="zh-CN" sz="3200" dirty="0">
                <a:solidFill>
                  <a:srgbClr val="1F497D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</a:br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递归算法设计</a:t>
            </a:r>
          </a:p>
        </p:txBody>
      </p:sp>
    </p:spTree>
    <p:extLst>
      <p:ext uri="{BB962C8B-B14F-4D97-AF65-F5344CB8AC3E}">
        <p14:creationId xmlns:p14="http://schemas.microsoft.com/office/powerpoint/2010/main" val="297737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4.8.1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对象作为函数参数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D419AB4-6C90-4F61-94BB-2D4DD0DE43ED}"/>
              </a:ext>
            </a:extLst>
          </p:cNvPr>
          <p:cNvSpPr txBox="1">
            <a:spLocks/>
          </p:cNvSpPr>
          <p:nvPr/>
        </p:nvSpPr>
        <p:spPr bwMode="auto">
          <a:xfrm>
            <a:off x="835787" y="2075293"/>
            <a:ext cx="4361815" cy="285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和基本数据类型一样，对象的传递也是通过运行栈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不同之处：对象需要一个构造过程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在运行栈上进行拷贝构造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BF52FC63-A8C0-4868-9420-A69A4F8B0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5" y="1740380"/>
            <a:ext cx="47720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9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4.8.2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对象作为函数返回值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2606F78-625F-4572-B2CE-082467A0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18" y="1507177"/>
            <a:ext cx="10153242" cy="5227988"/>
          </a:xfrm>
        </p:spPr>
        <p:txBody>
          <a:bodyPr/>
          <a:lstStyle/>
          <a:p>
            <a:r>
              <a:rPr lang="zh-CN" altLang="en-US" sz="2400" dirty="0"/>
              <a:t>主调函数先决定一个临时对象的创建位置，然后将该位置作为参数传递给被调函数</a:t>
            </a:r>
            <a:endParaRPr lang="en-US" altLang="zh-CN" sz="2400" dirty="0"/>
          </a:p>
          <a:p>
            <a:pPr lvl="1"/>
            <a:endParaRPr lang="zh-CN" altLang="en-US" sz="20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9CF8878-B19D-418D-8535-7C98E2882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13" y="2647637"/>
            <a:ext cx="6156325" cy="3938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8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68699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4.8.3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优化：尽量避免复制构造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65A558EF-4D4B-48D1-8ADD-805A9D096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1491302"/>
            <a:ext cx="7593013" cy="25463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55542A28-97E6-4DD9-9B62-E0D2A5C82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4231327"/>
            <a:ext cx="7621588" cy="219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9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69D81C6C-C517-42EA-8C91-19CED07A5F81}"/>
              </a:ext>
            </a:extLst>
          </p:cNvPr>
          <p:cNvSpPr txBox="1">
            <a:spLocks/>
          </p:cNvSpPr>
          <p:nvPr/>
        </p:nvSpPr>
        <p:spPr bwMode="auto">
          <a:xfrm>
            <a:off x="837375" y="1576705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DE5885AB-5D3B-4DB4-B231-837A85D75CA0}"/>
              </a:ext>
            </a:extLst>
          </p:cNvPr>
          <p:cNvSpPr txBox="1">
            <a:spLocks/>
          </p:cNvSpPr>
          <p:nvPr/>
        </p:nvSpPr>
        <p:spPr bwMode="auto">
          <a:xfrm>
            <a:off x="188595" y="60134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函数返回实例：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Debug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模式</a:t>
            </a:r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8C840079-C727-4ED6-984A-24DAE2FC6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" y="1478280"/>
            <a:ext cx="5659438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94D058A8-52D5-45A1-A57A-2315753C6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50" y="4311967"/>
            <a:ext cx="31718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">
            <a:extLst>
              <a:ext uri="{FF2B5EF4-FFF2-40B4-BE49-F238E27FC236}">
                <a16:creationId xmlns:a16="http://schemas.microsoft.com/office/drawing/2014/main" id="{11BD34F3-F00A-45BF-BE7F-CE7234303D83}"/>
              </a:ext>
            </a:extLst>
          </p:cNvPr>
          <p:cNvSpPr txBox="1"/>
          <p:nvPr/>
        </p:nvSpPr>
        <p:spPr>
          <a:xfrm>
            <a:off x="2410587" y="4600892"/>
            <a:ext cx="18256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复制一个临时对象</a:t>
            </a:r>
          </a:p>
        </p:txBody>
      </p:sp>
      <p:cxnSp>
        <p:nvCxnSpPr>
          <p:cNvPr id="29" name="Straight Arrow Connector 3">
            <a:extLst>
              <a:ext uri="{FF2B5EF4-FFF2-40B4-BE49-F238E27FC236}">
                <a16:creationId xmlns:a16="http://schemas.microsoft.com/office/drawing/2014/main" id="{7B5BCBE9-436A-43FB-81DB-3685E2B36842}"/>
              </a:ext>
            </a:extLst>
          </p:cNvPr>
          <p:cNvCxnSpPr/>
          <p:nvPr/>
        </p:nvCxnSpPr>
        <p:spPr>
          <a:xfrm flipH="1">
            <a:off x="1988312" y="4770755"/>
            <a:ext cx="422275" cy="46037"/>
          </a:xfrm>
          <a:prstGeom prst="straightConnector1">
            <a:avLst/>
          </a:prstGeom>
          <a:noFill/>
          <a:ln w="1905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30" name="TextBox 10">
            <a:extLst>
              <a:ext uri="{FF2B5EF4-FFF2-40B4-BE49-F238E27FC236}">
                <a16:creationId xmlns:a16="http://schemas.microsoft.com/office/drawing/2014/main" id="{12F9FA28-1DD9-4027-941A-7E57C0AD5E05}"/>
              </a:ext>
            </a:extLst>
          </p:cNvPr>
          <p:cNvSpPr txBox="1"/>
          <p:nvPr/>
        </p:nvSpPr>
        <p:spPr>
          <a:xfrm>
            <a:off x="2021650" y="5151755"/>
            <a:ext cx="27098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默认（按</a:t>
            </a:r>
            <a:r>
              <a:rPr kumimoji="1"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位）赋值，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5742889F-1EA6-4494-8905-F96E48551F37}"/>
              </a:ext>
            </a:extLst>
          </p:cNvPr>
          <p:cNvCxnSpPr/>
          <p:nvPr/>
        </p:nvCxnSpPr>
        <p:spPr>
          <a:xfrm flipH="1">
            <a:off x="1521587" y="5427980"/>
            <a:ext cx="565150" cy="265112"/>
          </a:xfrm>
          <a:prstGeom prst="straightConnector1">
            <a:avLst/>
          </a:prstGeom>
          <a:noFill/>
          <a:ln w="1905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118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8475200" cy="584771"/>
          </a:xfrm>
        </p:spPr>
        <p:txBody>
          <a:bodyPr>
            <a:norm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函数返回实例：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Release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模式（更多优化）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4E94AEF-F098-4334-B0E5-0C12B8DFE792}"/>
              </a:ext>
            </a:extLst>
          </p:cNvPr>
          <p:cNvSpPr txBox="1">
            <a:spLocks/>
          </p:cNvSpPr>
          <p:nvPr/>
        </p:nvSpPr>
        <p:spPr bwMode="auto">
          <a:xfrm>
            <a:off x="1158558" y="1740380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E20A87A4-1563-4F9F-917B-B39081630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58" y="1519717"/>
            <a:ext cx="5876925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CC3DEA1-C6FC-453F-85A0-0937B10C3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58" y="4671533"/>
            <a:ext cx="3257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4F757F63-A4A5-44B0-A1E4-F2140D130308}"/>
              </a:ext>
            </a:extLst>
          </p:cNvPr>
          <p:cNvSpPr txBox="1"/>
          <p:nvPr/>
        </p:nvSpPr>
        <p:spPr>
          <a:xfrm>
            <a:off x="2865120" y="4666142"/>
            <a:ext cx="31035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不产生临时对象，直接赋值到</a:t>
            </a: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FC0773B6-71D1-4BF6-9BCF-CD1D000B074D}"/>
              </a:ext>
            </a:extLst>
          </p:cNvPr>
          <p:cNvCxnSpPr/>
          <p:nvPr/>
        </p:nvCxnSpPr>
        <p:spPr>
          <a:xfrm flipH="1">
            <a:off x="2442845" y="4836005"/>
            <a:ext cx="422275" cy="46037"/>
          </a:xfrm>
          <a:prstGeom prst="straightConnector1">
            <a:avLst/>
          </a:prstGeom>
          <a:noFill/>
          <a:ln w="1905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2788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5183360" cy="5847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类的组合，线段（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）类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9C470-A521-4E64-92F8-8699CC2CAA62}"/>
              </a:ext>
            </a:extLst>
          </p:cNvPr>
          <p:cNvSpPr txBox="1"/>
          <p:nvPr/>
        </p:nvSpPr>
        <p:spPr>
          <a:xfrm>
            <a:off x="6563360" y="785526"/>
            <a:ext cx="430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n-cs"/>
              </a:rPr>
              <a:t>构造传参方式效果区分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9943671-A003-435C-899F-E8D639A3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40" y="1567896"/>
            <a:ext cx="7646195" cy="510280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cmath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Point {	//Point</a:t>
            </a:r>
            <a:r>
              <a:rPr lang="zh-CN" altLang="en-US" sz="2000" dirty="0">
                <a:latin typeface="Consolas" panose="020B0609020204030204" pitchFamily="49" charset="0"/>
              </a:rPr>
              <a:t>类定义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Point(int x = 0, int y = 0) : x</a:t>
            </a:r>
            <a:r>
              <a:rPr lang="en-US" altLang="zh-CN" sz="2000" dirty="0">
                <a:latin typeface="Consolas" panose="020B0609020204030204" pitchFamily="49" charset="0"/>
                <a:sym typeface="Wingdings" panose="05000000000000000000" pitchFamily="2" charset="2"/>
              </a:rPr>
              <a:t>_(x), y_(y) </a:t>
            </a:r>
            <a:r>
              <a:rPr lang="en-US" altLang="zh-CN" sz="2000" dirty="0"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Point(Point &amp;p) : x_(</a:t>
            </a:r>
            <a:r>
              <a:rPr lang="en-US" altLang="zh-CN" sz="2000" dirty="0" err="1">
                <a:latin typeface="Consolas" panose="020B0609020204030204" pitchFamily="49" charset="0"/>
              </a:rPr>
              <a:t>p.x</a:t>
            </a:r>
            <a:r>
              <a:rPr lang="en-US" altLang="zh-CN" sz="2000" dirty="0">
                <a:latin typeface="Consolas" panose="020B0609020204030204" pitchFamily="49" charset="0"/>
              </a:rPr>
              <a:t>_), y_(</a:t>
            </a:r>
            <a:r>
              <a:rPr lang="en-US" altLang="zh-CN" sz="2000" dirty="0" err="1">
                <a:latin typeface="Consolas" panose="020B0609020204030204" pitchFamily="49" charset="0"/>
              </a:rPr>
              <a:t>p.y</a:t>
            </a:r>
            <a:r>
              <a:rPr lang="en-US" altLang="zh-CN" sz="2000" dirty="0">
                <a:latin typeface="Consolas" panose="020B0609020204030204" pitchFamily="49" charset="0"/>
              </a:rPr>
              <a:t>_) {//</a:t>
            </a:r>
            <a:r>
              <a:rPr lang="zh-CN" altLang="en-US" sz="2000" dirty="0">
                <a:latin typeface="Consolas" panose="020B0609020204030204" pitchFamily="49" charset="0"/>
              </a:rPr>
              <a:t>复制构造函数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“Copy constructing Point\n”</a:t>
            </a:r>
            <a:r>
              <a:rPr lang="zh-CN" altLang="en-US" sz="2000" dirty="0">
                <a:latin typeface="Consolas" panose="020B06090202040302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x_;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y_;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x_;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int y_;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884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5124DB3-B311-4F6F-97F4-E2C1CF99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5183360" cy="5847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例：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类的组合，线段（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）类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9C470-A521-4E64-92F8-8699CC2CAA62}"/>
              </a:ext>
            </a:extLst>
          </p:cNvPr>
          <p:cNvSpPr txBox="1"/>
          <p:nvPr/>
        </p:nvSpPr>
        <p:spPr>
          <a:xfrm>
            <a:off x="6563360" y="785526"/>
            <a:ext cx="430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n-cs"/>
              </a:rPr>
              <a:t>构造传参方式效果区分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9943671-A003-435C-899F-E8D639A3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40" y="1567896"/>
            <a:ext cx="7646195" cy="510280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cmath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Point {	//Point</a:t>
            </a:r>
            <a:r>
              <a:rPr lang="zh-CN" altLang="en-US" sz="2000" dirty="0">
                <a:latin typeface="Consolas" panose="020B0609020204030204" pitchFamily="49" charset="0"/>
              </a:rPr>
              <a:t>类定义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Point(int x = 0, int y = 0) : x</a:t>
            </a:r>
            <a:r>
              <a:rPr lang="en-US" altLang="zh-CN" sz="2000" dirty="0">
                <a:latin typeface="Consolas" panose="020B0609020204030204" pitchFamily="49" charset="0"/>
                <a:sym typeface="Wingdings" panose="05000000000000000000" pitchFamily="2" charset="2"/>
              </a:rPr>
              <a:t>_(x), y_(y) </a:t>
            </a:r>
            <a:r>
              <a:rPr lang="en-US" altLang="zh-CN" sz="2000" dirty="0"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Point(Point &amp;p) : x_(</a:t>
            </a:r>
            <a:r>
              <a:rPr lang="en-US" altLang="zh-CN" sz="2000" dirty="0" err="1">
                <a:latin typeface="Consolas" panose="020B0609020204030204" pitchFamily="49" charset="0"/>
              </a:rPr>
              <a:t>p.x</a:t>
            </a:r>
            <a:r>
              <a:rPr lang="en-US" altLang="zh-CN" sz="2000" dirty="0">
                <a:latin typeface="Consolas" panose="020B0609020204030204" pitchFamily="49" charset="0"/>
              </a:rPr>
              <a:t>_), y_(</a:t>
            </a:r>
            <a:r>
              <a:rPr lang="en-US" altLang="zh-CN" sz="2000" dirty="0" err="1">
                <a:latin typeface="Consolas" panose="020B0609020204030204" pitchFamily="49" charset="0"/>
              </a:rPr>
              <a:t>p.y</a:t>
            </a:r>
            <a:r>
              <a:rPr lang="en-US" altLang="zh-CN" sz="2000" dirty="0">
                <a:latin typeface="Consolas" panose="020B0609020204030204" pitchFamily="49" charset="0"/>
              </a:rPr>
              <a:t>_) {//</a:t>
            </a:r>
            <a:r>
              <a:rPr lang="zh-CN" altLang="en-US" sz="2000" dirty="0">
                <a:latin typeface="Consolas" panose="020B0609020204030204" pitchFamily="49" charset="0"/>
              </a:rPr>
              <a:t>复制构造函数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 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“Copy constructing Point\n”</a:t>
            </a:r>
            <a:r>
              <a:rPr lang="zh-CN" altLang="en-US" sz="2000" dirty="0">
                <a:latin typeface="Consolas" panose="020B06090202040302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</a:t>
            </a:r>
            <a:r>
              <a:rPr lang="en-US" altLang="zh-CN" sz="2000" dirty="0" err="1">
                <a:latin typeface="Consolas" panose="020B0609020204030204" pitchFamily="49" charset="0"/>
              </a:rPr>
              <a:t>getX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x_;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</a:t>
            </a:r>
            <a:r>
              <a:rPr lang="en-US" altLang="zh-CN" sz="2000" dirty="0" err="1">
                <a:latin typeface="Consolas" panose="020B0609020204030204" pitchFamily="49" charset="0"/>
              </a:rPr>
              <a:t>getY</a:t>
            </a:r>
            <a:r>
              <a:rPr lang="en-US" altLang="zh-CN" sz="2000" dirty="0">
                <a:latin typeface="Consolas" panose="020B0609020204030204" pitchFamily="49" charset="0"/>
              </a:rPr>
              <a:t>() const { return y_;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int x_;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int y_;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1192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0BC8E1D-A86F-442D-ABBF-7D27F2B7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8403220" cy="4321175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类的组合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Line 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Line(Point xp1, Point xp2);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Line(Line &amp;l);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private:	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Point p1_, p2_;	//Point</a:t>
            </a:r>
            <a:r>
              <a:rPr lang="zh-CN" altLang="en-US" sz="1600" dirty="0">
                <a:latin typeface="Consolas" panose="020B0609020204030204" pitchFamily="49" charset="0"/>
              </a:rPr>
              <a:t>类的对象</a:t>
            </a:r>
            <a:r>
              <a:rPr lang="en-US" altLang="zh-CN" sz="1600" dirty="0">
                <a:latin typeface="Consolas" panose="020B0609020204030204" pitchFamily="49" charset="0"/>
              </a:rPr>
              <a:t>p1,p2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Line::Line(Point p1, Point xp2) : p1_(p1), p2_(p2) {//</a:t>
            </a:r>
            <a:r>
              <a:rPr lang="zh-CN" altLang="en-US" sz="1600" dirty="0">
                <a:latin typeface="Consolas" panose="020B0609020204030204" pitchFamily="49" charset="0"/>
              </a:rPr>
              <a:t>构造函数（低效）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“Constructing Line\n";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Line::Line (Line &amp;l): p1_(l.p1_), p2_(l.p2_) {//</a:t>
            </a:r>
            <a:r>
              <a:rPr lang="zh-CN" altLang="en-US" sz="1600" dirty="0">
                <a:latin typeface="Consolas" panose="020B0609020204030204" pitchFamily="49" charset="0"/>
              </a:rPr>
              <a:t>复制构造函数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“Copy constructing Line\n";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48D4984-2C3E-4523-8C64-C357C9238A27}"/>
              </a:ext>
            </a:extLst>
          </p:cNvPr>
          <p:cNvSpPr txBox="1">
            <a:spLocks/>
          </p:cNvSpPr>
          <p:nvPr/>
        </p:nvSpPr>
        <p:spPr bwMode="auto">
          <a:xfrm>
            <a:off x="0" y="4691062"/>
            <a:ext cx="8302625" cy="216693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en-US" altLang="zh-CN" sz="1600" dirty="0">
                <a:latin typeface="Consolas" panose="020B0609020204030204" pitchFamily="49" charset="0"/>
              </a:rPr>
              <a:t>//</a:t>
            </a:r>
            <a:r>
              <a:rPr kumimoji="0" lang="zh-CN" altLang="en-US" sz="1600" dirty="0">
                <a:latin typeface="Consolas" panose="020B0609020204030204" pitchFamily="49" charset="0"/>
              </a:rPr>
              <a:t>主函数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en-US" altLang="zh-CN" sz="1600" dirty="0">
                <a:latin typeface="Consolas" panose="020B0609020204030204" pitchFamily="49" charset="0"/>
              </a:rPr>
              <a:t>int main() {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en-US" altLang="zh-CN" sz="1600" dirty="0">
                <a:latin typeface="Consolas" panose="020B0609020204030204" pitchFamily="49" charset="0"/>
              </a:rPr>
              <a:t>	Point myp1(1, 1), myp2(4, 5);	//</a:t>
            </a:r>
            <a:r>
              <a:rPr kumimoji="0" lang="zh-CN" altLang="en-US" sz="1600" dirty="0">
                <a:latin typeface="Consolas" panose="020B0609020204030204" pitchFamily="49" charset="0"/>
              </a:rPr>
              <a:t>建立</a:t>
            </a:r>
            <a:r>
              <a:rPr kumimoji="0" lang="en-US" altLang="zh-CN" sz="1600" dirty="0">
                <a:latin typeface="Consolas" panose="020B0609020204030204" pitchFamily="49" charset="0"/>
              </a:rPr>
              <a:t>Point</a:t>
            </a:r>
            <a:r>
              <a:rPr kumimoji="0" lang="zh-CN" altLang="en-US" sz="1600" dirty="0">
                <a:latin typeface="Consolas" panose="020B0609020204030204" pitchFamily="49" charset="0"/>
              </a:rPr>
              <a:t>类的对象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zh-CN" altLang="en-US" sz="1600" dirty="0">
                <a:latin typeface="Consolas" panose="020B0609020204030204" pitchFamily="49" charset="0"/>
              </a:rPr>
              <a:t>	</a:t>
            </a:r>
            <a:r>
              <a:rPr kumimoji="0" lang="en-US" altLang="zh-CN" sz="1600" dirty="0">
                <a:latin typeface="Consolas" panose="020B0609020204030204" pitchFamily="49" charset="0"/>
              </a:rPr>
              <a:t>Line line(myp1, myp2);	//</a:t>
            </a:r>
            <a:r>
              <a:rPr kumimoji="0" lang="zh-CN" altLang="en-US" sz="1600" dirty="0">
                <a:latin typeface="Consolas" panose="020B0609020204030204" pitchFamily="49" charset="0"/>
              </a:rPr>
              <a:t>建立</a:t>
            </a:r>
            <a:r>
              <a:rPr kumimoji="0" lang="en-US" altLang="zh-CN" sz="1600" dirty="0">
                <a:latin typeface="Consolas" panose="020B0609020204030204" pitchFamily="49" charset="0"/>
              </a:rPr>
              <a:t>Line</a:t>
            </a:r>
            <a:r>
              <a:rPr kumimoji="0" lang="zh-CN" altLang="en-US" sz="1600" dirty="0">
                <a:latin typeface="Consolas" panose="020B0609020204030204" pitchFamily="49" charset="0"/>
              </a:rPr>
              <a:t>类的对象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zh-CN" altLang="en-US" sz="1600" dirty="0">
                <a:latin typeface="Consolas" panose="020B0609020204030204" pitchFamily="49" charset="0"/>
              </a:rPr>
              <a:t>	</a:t>
            </a:r>
            <a:r>
              <a:rPr kumimoji="0" lang="en-US" altLang="zh-CN" sz="1600" dirty="0">
                <a:latin typeface="Consolas" panose="020B0609020204030204" pitchFamily="49" charset="0"/>
              </a:rPr>
              <a:t>Line line2(line);	//</a:t>
            </a:r>
            <a:r>
              <a:rPr kumimoji="0" lang="zh-CN" altLang="en-US" sz="1600" dirty="0">
                <a:latin typeface="Consolas" panose="020B0609020204030204" pitchFamily="49" charset="0"/>
              </a:rPr>
              <a:t>利用复制构造函数建立一个新对象</a:t>
            </a:r>
            <a:r>
              <a:rPr kumimoji="0" lang="en-US" altLang="zh-CN" sz="16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en-US" altLang="zh-CN" sz="1600" dirty="0">
                <a:latin typeface="Consolas" panose="020B0609020204030204" pitchFamily="49" charset="0"/>
              </a:rPr>
              <a:t>   return 0;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Georgia" panose="02040502050405020303" pitchFamily="18" charset="0"/>
              <a:buNone/>
            </a:pPr>
            <a:r>
              <a:rPr kumimoji="0"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16F8F32-C02B-43AF-A14D-1BCE5841266B}"/>
              </a:ext>
            </a:extLst>
          </p:cNvPr>
          <p:cNvSpPr txBox="1">
            <a:spLocks/>
          </p:cNvSpPr>
          <p:nvPr/>
        </p:nvSpPr>
        <p:spPr bwMode="auto">
          <a:xfrm>
            <a:off x="8907024" y="2160587"/>
            <a:ext cx="3022090" cy="21669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Copy constructing Point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</a:rPr>
              <a:t>Copy constructing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Point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</a:rPr>
              <a:t>Copy constructing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Point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</a:rPr>
              <a:t>Copy constructing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Point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Constructing Line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</a:rPr>
              <a:t>Copy constructing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Point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</a:rPr>
              <a:t>Copy constructing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Point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itchFamily="49" charset="0"/>
              </a:rPr>
              <a:t>Copy constructing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endParaRPr lang="zh-CN" altLang="en-US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/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D612D11-6C4A-40B8-A515-11C26C0B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2" y="1623434"/>
            <a:ext cx="11251796" cy="425555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）语言是一种可视化的的面向对象建模语言</a:t>
            </a:r>
            <a:endParaRPr lang="zh-CN" altLang="en-US" sz="2400" dirty="0"/>
          </a:p>
          <a:p>
            <a:pPr eaLnBrk="1" hangingPunct="1"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有三个基本的部分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200" dirty="0"/>
              <a:t>事物（</a:t>
            </a:r>
            <a:r>
              <a:rPr lang="en-US" altLang="zh-CN" sz="2200" dirty="0"/>
              <a:t>Things</a:t>
            </a:r>
            <a:r>
              <a:rPr lang="zh-CN" altLang="en-US" sz="2200" dirty="0"/>
              <a:t>）</a:t>
            </a:r>
            <a:br>
              <a:rPr lang="zh-CN" altLang="en-US" sz="2200" dirty="0"/>
            </a:br>
            <a:r>
              <a:rPr lang="en-US" altLang="zh-CN" sz="2200" dirty="0"/>
              <a:t>UML</a:t>
            </a:r>
            <a:r>
              <a:rPr lang="zh-CN" altLang="en-US" sz="2200" dirty="0"/>
              <a:t>中重要的组成部分，在模型中属于最静态的部分，代表概念上的或物理上的元素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200" dirty="0"/>
              <a:t>关系（</a:t>
            </a:r>
            <a:r>
              <a:rPr lang="en-US" altLang="zh-CN" sz="2200" dirty="0"/>
              <a:t>Relationships</a:t>
            </a:r>
            <a:r>
              <a:rPr lang="zh-CN" altLang="en-US" sz="2200" dirty="0"/>
              <a:t>）</a:t>
            </a:r>
            <a:br>
              <a:rPr lang="zh-CN" altLang="en-US" sz="2200" dirty="0"/>
            </a:br>
            <a:r>
              <a:rPr lang="zh-CN" altLang="en-US" sz="2200" dirty="0"/>
              <a:t>关系把事物紧密联系在一起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200" dirty="0"/>
              <a:t>图（</a:t>
            </a:r>
            <a:r>
              <a:rPr lang="en-US" altLang="zh-CN" sz="2200" dirty="0"/>
              <a:t>Diagrams</a:t>
            </a:r>
            <a:r>
              <a:rPr lang="zh-CN" altLang="en-US" sz="2200" dirty="0"/>
              <a:t>）</a:t>
            </a:r>
            <a:br>
              <a:rPr lang="zh-CN" altLang="en-US" sz="2200" dirty="0"/>
            </a:br>
            <a:r>
              <a:rPr lang="zh-CN" altLang="en-US" sz="2200" dirty="0"/>
              <a:t>图是很多有相互相关的事物的组</a:t>
            </a:r>
          </a:p>
        </p:txBody>
      </p:sp>
    </p:spTree>
    <p:extLst>
      <p:ext uri="{BB962C8B-B14F-4D97-AF65-F5344CB8AC3E}">
        <p14:creationId xmlns:p14="http://schemas.microsoft.com/office/powerpoint/2010/main" val="101447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98" y="674502"/>
            <a:ext cx="2970022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VS</a:t>
            </a:r>
            <a:r>
              <a:rPr lang="zh-CN" altLang="en-US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界面设置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3C9B2646-C4E4-4CE3-B56E-A63FD597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61" y="1259273"/>
            <a:ext cx="8495215" cy="52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8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FA79C1B7-1192-473F-8A55-7638632CB68F}"/>
              </a:ext>
            </a:extLst>
          </p:cNvPr>
          <p:cNvSpPr txBox="1">
            <a:spLocks/>
          </p:cNvSpPr>
          <p:nvPr/>
        </p:nvSpPr>
        <p:spPr bwMode="auto">
          <a:xfrm>
            <a:off x="347345" y="1623434"/>
            <a:ext cx="8361363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Consolas" panose="020B0609020204030204" pitchFamily="49" charset="0"/>
              </a:rPr>
              <a:t>举例：</a:t>
            </a:r>
            <a:r>
              <a:rPr lang="en-US" altLang="zh-CN" dirty="0">
                <a:latin typeface="Consolas" panose="020B0609020204030204" pitchFamily="49" charset="0"/>
              </a:rPr>
              <a:t>Clock</a:t>
            </a:r>
            <a:r>
              <a:rPr lang="zh-CN" altLang="en-US" dirty="0">
                <a:latin typeface="Consolas" panose="020B0609020204030204" pitchFamily="49" charset="0"/>
              </a:rPr>
              <a:t>类的完整表示</a:t>
            </a: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Clock</a:t>
            </a:r>
            <a:r>
              <a:rPr lang="zh-CN" altLang="en-US" dirty="0">
                <a:latin typeface="Consolas" panose="020B0609020204030204" pitchFamily="49" charset="0"/>
              </a:rPr>
              <a:t>类的简洁表示</a:t>
            </a:r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E52AA854-B2BF-409C-834D-88F05D4DD726}"/>
              </a:ext>
            </a:extLst>
          </p:cNvPr>
          <p:cNvGrpSpPr>
            <a:grpSpLocks/>
          </p:cNvGrpSpPr>
          <p:nvPr/>
        </p:nvGrpSpPr>
        <p:grpSpPr bwMode="auto">
          <a:xfrm>
            <a:off x="1744345" y="2456872"/>
            <a:ext cx="6210300" cy="1849437"/>
            <a:chOff x="1846" y="1833"/>
            <a:chExt cx="2074" cy="649"/>
          </a:xfrm>
        </p:grpSpPr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id="{C15296A2-E98F-4F86-A64F-4DABC47B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33"/>
              <a:ext cx="2074" cy="649"/>
            </a:xfrm>
            <a:prstGeom prst="rect">
              <a:avLst/>
            </a:prstGeom>
            <a:noFill/>
            <a:ln w="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ED7F319A-2088-4C01-A455-7C3C85AE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1852"/>
              <a:ext cx="21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Clock</a:t>
              </a:r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335DFD12-0D87-4F2A-B4C9-4B1798EF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46"/>
              <a:ext cx="2074" cy="536"/>
            </a:xfrm>
            <a:prstGeom prst="rect">
              <a:avLst/>
            </a:prstGeom>
            <a:noFill/>
            <a:ln w="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DEC73736-908F-49A2-828F-59EC731B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242"/>
              <a:ext cx="2074" cy="240"/>
            </a:xfrm>
            <a:prstGeom prst="rect">
              <a:avLst/>
            </a:prstGeom>
            <a:noFill/>
            <a:ln w="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D6D27C82-4F6D-40A7-9110-C29A9E2F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55"/>
              <a:ext cx="5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- hour : int</a:t>
              </a:r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E08E483-1E50-4DEF-AD99-3D24560F5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040"/>
              <a:ext cx="5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- minute : int</a:t>
              </a:r>
            </a:p>
          </p:txBody>
        </p:sp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5EF66ED3-03B5-4599-AC87-017E150D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125"/>
              <a:ext cx="5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- second : int</a:t>
              </a:r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516D7C6A-0B08-4955-B3B9-0D1713F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94"/>
              <a:ext cx="8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+ showTime() : void</a:t>
              </a: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2DFD7042-3477-413E-BD03-BD9DD9E0B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379"/>
              <a:ext cx="20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隶书" panose="02010509060101010101" pitchFamily="49" charset="-122"/>
                </a:rPr>
                <a:t>+ setTime(newH:int=0,newM:int=0,newS:int=0):void</a:t>
              </a:r>
            </a:p>
          </p:txBody>
        </p:sp>
      </p:grpSp>
      <p:grpSp>
        <p:nvGrpSpPr>
          <p:cNvPr id="44" name="Group 20">
            <a:extLst>
              <a:ext uri="{FF2B5EF4-FFF2-40B4-BE49-F238E27FC236}">
                <a16:creationId xmlns:a16="http://schemas.microsoft.com/office/drawing/2014/main" id="{F71F4488-B880-4263-948C-31C9A52A7802}"/>
              </a:ext>
            </a:extLst>
          </p:cNvPr>
          <p:cNvGrpSpPr>
            <a:grpSpLocks/>
          </p:cNvGrpSpPr>
          <p:nvPr/>
        </p:nvGrpSpPr>
        <p:grpSpPr bwMode="auto">
          <a:xfrm>
            <a:off x="4023995" y="4679372"/>
            <a:ext cx="2797175" cy="1500187"/>
            <a:chOff x="1420" y="3105"/>
            <a:chExt cx="2085" cy="654"/>
          </a:xfrm>
        </p:grpSpPr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D8DAB800-1249-45D6-9A2C-E152ED68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3105"/>
              <a:ext cx="2085" cy="654"/>
            </a:xfrm>
            <a:prstGeom prst="rect">
              <a:avLst/>
            </a:prstGeom>
            <a:noFill/>
            <a:ln w="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82692EF0-46CB-47FC-A9FF-24417DE1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3168"/>
              <a:ext cx="7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64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E6AEDCB-3E02-4D37-BABD-1E6BFE5A9FC3}"/>
              </a:ext>
            </a:extLst>
          </p:cNvPr>
          <p:cNvSpPr txBox="1">
            <a:spLocks/>
          </p:cNvSpPr>
          <p:nvPr/>
        </p:nvSpPr>
        <p:spPr>
          <a:xfrm>
            <a:off x="4548278" y="1077911"/>
            <a:ext cx="1547722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n-ea"/>
                <a:ea typeface="+mn-ea"/>
              </a:rPr>
              <a:t>对象图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41BAC8D7-94D8-4DA5-869C-5EEF031327A2}"/>
              </a:ext>
            </a:extLst>
          </p:cNvPr>
          <p:cNvGrpSpPr>
            <a:grpSpLocks/>
          </p:cNvGrpSpPr>
          <p:nvPr/>
        </p:nvGrpSpPr>
        <p:grpSpPr bwMode="auto">
          <a:xfrm>
            <a:off x="2790280" y="2060790"/>
            <a:ext cx="4419600" cy="2057400"/>
            <a:chOff x="2305" y="1813"/>
            <a:chExt cx="1145" cy="687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A8D2D45-CEDF-4CDD-8271-7A9217A64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E0C86ECD-939D-4BA4-B04F-715B8060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848"/>
              <a:ext cx="47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</a:rPr>
                <a:t>myClock : Clock</a:t>
              </a: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3662DEA-31CC-42C5-8944-421A040DE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1984"/>
              <a:ext cx="918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B5AD7023-79C5-4EEC-BC3E-2285C47DE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2001"/>
              <a:ext cx="69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AECEF8D4-330F-4B42-942D-C1296ED46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012"/>
              <a:ext cx="316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hour : int</a:t>
              </a: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C4ED5CB5-8012-4AF3-926A-9947F26E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108"/>
              <a:ext cx="387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minute : int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2890442F-B30C-47A3-AEE4-47613A4D4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204"/>
              <a:ext cx="38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second : int</a:t>
              </a: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D96D66FC-89D2-4B3D-ACCE-63A436B49605}"/>
              </a:ext>
            </a:extLst>
          </p:cNvPr>
          <p:cNvGrpSpPr>
            <a:grpSpLocks/>
          </p:cNvGrpSpPr>
          <p:nvPr/>
        </p:nvGrpSpPr>
        <p:grpSpPr bwMode="auto">
          <a:xfrm>
            <a:off x="2790280" y="4422990"/>
            <a:ext cx="4419600" cy="2286000"/>
            <a:chOff x="2305" y="1813"/>
            <a:chExt cx="1145" cy="687"/>
          </a:xfrm>
        </p:grpSpPr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6587E8D6-3506-4538-9801-B68A99F06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AD970382-1099-44CF-AABC-EAB9E5117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72"/>
              <a:ext cx="47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u="sng">
                  <a:latin typeface="+mn-lt"/>
                </a:rPr>
                <a:t>myClock : 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49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D2A97727-1719-45B3-B10D-C89269C352AE}"/>
              </a:ext>
            </a:extLst>
          </p:cNvPr>
          <p:cNvSpPr txBox="1">
            <a:spLocks/>
          </p:cNvSpPr>
          <p:nvPr/>
        </p:nvSpPr>
        <p:spPr bwMode="auto">
          <a:xfrm>
            <a:off x="284797" y="138322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几种关系的图形标识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77312E20-B5B5-4D4E-989C-FD18D66332B1}"/>
              </a:ext>
            </a:extLst>
          </p:cNvPr>
          <p:cNvSpPr txBox="1">
            <a:spLocks/>
          </p:cNvSpPr>
          <p:nvPr/>
        </p:nvSpPr>
        <p:spPr bwMode="auto">
          <a:xfrm>
            <a:off x="284797" y="2742093"/>
            <a:ext cx="11307761" cy="368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依赖关系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715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图中的“类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是源，“类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是目标，表示“类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使用了“类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，或称“类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依赖“类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B”</a:t>
            </a:r>
          </a:p>
          <a:p>
            <a:pPr marL="5715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比如：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Line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类的定义依赖于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Point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BD76916D-BE07-441C-8992-D102606FCBA8}"/>
              </a:ext>
            </a:extLst>
          </p:cNvPr>
          <p:cNvGrpSpPr>
            <a:grpSpLocks/>
          </p:cNvGrpSpPr>
          <p:nvPr/>
        </p:nvGrpSpPr>
        <p:grpSpPr bwMode="auto">
          <a:xfrm>
            <a:off x="1459548" y="3539018"/>
            <a:ext cx="6613525" cy="536575"/>
            <a:chOff x="3265" y="11164"/>
            <a:chExt cx="5796" cy="470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07745E01-0B96-4CB2-B5C0-9D6570CBB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1169"/>
              <a:ext cx="1218" cy="46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B78A774C-FACE-4011-9A71-621D2C0E6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1364"/>
              <a:ext cx="3360" cy="2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37D51053-E4CB-4FB5-A705-974ED00C3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3" y="11164"/>
              <a:ext cx="1218" cy="46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32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53C0F30A-BD29-40DA-904B-8A54F2A80DE9}"/>
              </a:ext>
            </a:extLst>
          </p:cNvPr>
          <p:cNvSpPr txBox="1">
            <a:spLocks/>
          </p:cNvSpPr>
          <p:nvPr/>
        </p:nvSpPr>
        <p:spPr bwMode="auto">
          <a:xfrm>
            <a:off x="396242" y="2338074"/>
            <a:ext cx="11094718" cy="430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作用关系</a:t>
            </a:r>
            <a:r>
              <a:rPr lang="en-US" altLang="zh-CN" dirty="0">
                <a:latin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关联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图中的“重数</a:t>
            </a:r>
            <a:r>
              <a:rPr lang="en-US" altLang="zh-CN" sz="2000" dirty="0">
                <a:latin typeface="宋体" panose="02010600030101010101" pitchFamily="2" charset="-122"/>
              </a:rPr>
              <a:t>A”</a:t>
            </a:r>
            <a:r>
              <a:rPr lang="zh-CN" altLang="en-US" sz="2000" dirty="0">
                <a:latin typeface="宋体" panose="02010600030101010101" pitchFamily="2" charset="-122"/>
              </a:rPr>
              <a:t>决定了类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的每个对象与类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的多少个对象发生作用，即多少个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对应于一个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</a:p>
          <a:p>
            <a:pPr marL="666750" lvl="1" indent="0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同样“重数</a:t>
            </a:r>
            <a:r>
              <a:rPr lang="en-US" altLang="zh-CN" sz="2000" dirty="0">
                <a:latin typeface="宋体" panose="02010600030101010101" pitchFamily="2" charset="-122"/>
              </a:rPr>
              <a:t>B”</a:t>
            </a:r>
            <a:r>
              <a:rPr lang="zh-CN" altLang="en-US" sz="2000" dirty="0">
                <a:latin typeface="宋体" panose="02010600030101010101" pitchFamily="2" charset="-122"/>
              </a:rPr>
              <a:t>决定了类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的每个对象与类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的多少个对象发生作用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比如：两个</a:t>
            </a:r>
            <a:r>
              <a:rPr lang="en-US" altLang="zh-CN" sz="2000" dirty="0">
                <a:latin typeface="宋体" panose="02010600030101010101" pitchFamily="2" charset="-122"/>
              </a:rPr>
              <a:t>Point</a:t>
            </a:r>
            <a:r>
              <a:rPr lang="zh-CN" altLang="en-US" sz="2000" dirty="0">
                <a:latin typeface="宋体" panose="02010600030101010101" pitchFamily="2" charset="-122"/>
              </a:rPr>
              <a:t>对象对应于一个</a:t>
            </a:r>
            <a:r>
              <a:rPr lang="en-US" altLang="zh-CN" sz="2000" dirty="0">
                <a:latin typeface="宋体" panose="02010600030101010101" pitchFamily="2" charset="-122"/>
              </a:rPr>
              <a:t>Line</a:t>
            </a:r>
            <a:r>
              <a:rPr lang="zh-CN" altLang="en-US" sz="2000" dirty="0">
                <a:latin typeface="宋体" panose="02010600030101010101" pitchFamily="2" charset="-122"/>
              </a:rPr>
              <a:t>对象，那么</a:t>
            </a:r>
            <a:r>
              <a:rPr lang="en-US" altLang="zh-CN" sz="2000" dirty="0">
                <a:latin typeface="宋体" panose="02010600030101010101" pitchFamily="2" charset="-122"/>
              </a:rPr>
              <a:t>Point</a:t>
            </a:r>
            <a:r>
              <a:rPr lang="zh-CN" altLang="en-US" sz="2000" dirty="0">
                <a:latin typeface="宋体" panose="02010600030101010101" pitchFamily="2" charset="-122"/>
              </a:rPr>
              <a:t>的重数是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</a:p>
          <a:p>
            <a:pPr marL="666750" lvl="1" indent="0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实线箭头表示单向关联</a:t>
            </a:r>
            <a:r>
              <a:rPr lang="zh-CN" altLang="en-US" sz="2000" dirty="0">
                <a:latin typeface="宋体" panose="02010600030101010101" pitchFamily="2" charset="-122"/>
              </a:rPr>
              <a:t>，即：关联类知道被关联类的公共属性及操作，但被关联类并不知道关联类的公共属性及操作。 </a:t>
            </a: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E64839A0-835F-4AE7-9C07-9041624D8041}"/>
              </a:ext>
            </a:extLst>
          </p:cNvPr>
          <p:cNvGrpSpPr>
            <a:grpSpLocks/>
          </p:cNvGrpSpPr>
          <p:nvPr/>
        </p:nvGrpSpPr>
        <p:grpSpPr bwMode="auto">
          <a:xfrm>
            <a:off x="2071054" y="2777811"/>
            <a:ext cx="4953000" cy="990600"/>
            <a:chOff x="1536" y="1776"/>
            <a:chExt cx="2688" cy="397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1D5B2786-B2F6-49A7-8BDD-F40A7DEA1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94"/>
              <a:ext cx="487" cy="18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C1C2FD07-792D-4556-BDCC-89D5071A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1975"/>
              <a:ext cx="171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58C8988-FD94-4B6B-9837-9C05F5B2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D749CA04-CD47-4924-8FA7-B53910D11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894"/>
              <a:ext cx="487" cy="18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822F1A2A-0E3B-4CA8-8EC4-60DE8510A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F8A7E0CB-2FEE-4CE2-9ACC-D7CF34F26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1975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B7BA9DC2-8335-41AD-BC11-A5374539C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975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6D41D46F-378B-48AB-8DCF-D459DAA70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1776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8" name="标题 1">
            <a:extLst>
              <a:ext uri="{FF2B5EF4-FFF2-40B4-BE49-F238E27FC236}">
                <a16:creationId xmlns:a16="http://schemas.microsoft.com/office/drawing/2014/main" id="{F9A80354-4AA5-472D-98B9-3A08D5F5E912}"/>
              </a:ext>
            </a:extLst>
          </p:cNvPr>
          <p:cNvSpPr txBox="1">
            <a:spLocks/>
          </p:cNvSpPr>
          <p:nvPr/>
        </p:nvSpPr>
        <p:spPr bwMode="auto">
          <a:xfrm>
            <a:off x="188595" y="1345886"/>
            <a:ext cx="382782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几种关系的图形标识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07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83AFAF8-9535-4C37-9DE5-9120F7998AC6}"/>
              </a:ext>
            </a:extLst>
          </p:cNvPr>
          <p:cNvSpPr txBox="1">
            <a:spLocks/>
          </p:cNvSpPr>
          <p:nvPr/>
        </p:nvSpPr>
        <p:spPr bwMode="auto">
          <a:xfrm>
            <a:off x="1797994" y="1605626"/>
            <a:ext cx="9035909" cy="518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49362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      包含关系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聚集和组合</a:t>
            </a:r>
          </a:p>
          <a:p>
            <a:pPr marL="365125" marR="0" lvl="0" indent="-25558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666750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66750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                 </a:t>
            </a:r>
          </a:p>
          <a:p>
            <a:pPr marL="666750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                  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共享聚集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                   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组成聚集（简称组合）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66750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聚集表示类之间的关系是整体与部分的关系：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66750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共享聚集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：部分可以参加多个整体；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66750" marR="0" lvl="1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组成聚集（简称组合）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：整体拥有各个部分，如果整体不存在了，那么部分也就不存在了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。</a:t>
            </a: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id="{752F7B5E-2688-43AE-B6F0-9A93059BCDCA}"/>
              </a:ext>
            </a:extLst>
          </p:cNvPr>
          <p:cNvGrpSpPr>
            <a:grpSpLocks/>
          </p:cNvGrpSpPr>
          <p:nvPr/>
        </p:nvGrpSpPr>
        <p:grpSpPr bwMode="auto">
          <a:xfrm>
            <a:off x="3931595" y="2456525"/>
            <a:ext cx="5486400" cy="1957388"/>
            <a:chOff x="1584" y="1647"/>
            <a:chExt cx="3456" cy="1233"/>
          </a:xfrm>
        </p:grpSpPr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745A46E9-2093-4D60-BA17-9CB615E71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1647"/>
              <a:ext cx="757" cy="22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B11C77F3-7804-44B9-99A1-3C26AF3A5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53"/>
              <a:ext cx="757" cy="22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2A7FCF11-C53D-4C06-96E8-980D2960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1875"/>
              <a:ext cx="131" cy="152"/>
            </a:xfrm>
            <a:prstGeom prst="diamond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DBB459FD-2C6B-4339-808A-ABD0ACF03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9" y="2012"/>
              <a:ext cx="0" cy="63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2FCB080C-0B67-4EB9-929B-C6EFF9970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1890"/>
              <a:ext cx="75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96481023-FC8E-42C2-B097-B196099A4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2444"/>
              <a:ext cx="757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035EE4CD-89F4-4805-B3AD-4DF0624D5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298"/>
              <a:ext cx="80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8D687092-E1A4-4B03-806B-95D2B0837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1647"/>
              <a:ext cx="757" cy="22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48DFC0CB-F707-48B0-9B4E-288D33AE0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2650"/>
              <a:ext cx="757" cy="22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28" name="AutoShape 16">
              <a:extLst>
                <a:ext uri="{FF2B5EF4-FFF2-40B4-BE49-F238E27FC236}">
                  <a16:creationId xmlns:a16="http://schemas.microsoft.com/office/drawing/2014/main" id="{781B1375-B3C6-46F6-A0ED-9ACD7DEB1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874"/>
              <a:ext cx="130" cy="151"/>
            </a:xfrm>
            <a:prstGeom prst="diamond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33982060-2C93-4A67-817F-3D026657B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011"/>
              <a:ext cx="0" cy="63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7232D4A8-3A49-4767-80FB-E96D24E2F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" y="1859"/>
              <a:ext cx="7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87433639-7148-4B62-901E-4C2E2C2DE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" y="2434"/>
              <a:ext cx="7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0ABD9A36-A44F-447E-8C82-217B82BA4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253"/>
              <a:ext cx="81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隶书" panose="02010509060101010101" pitchFamily="49" charset="-122"/>
              </a:endParaRPr>
            </a:p>
          </p:txBody>
        </p:sp>
      </p:grpSp>
      <p:sp>
        <p:nvSpPr>
          <p:cNvPr id="33" name="标题 1">
            <a:extLst>
              <a:ext uri="{FF2B5EF4-FFF2-40B4-BE49-F238E27FC236}">
                <a16:creationId xmlns:a16="http://schemas.microsoft.com/office/drawing/2014/main" id="{26D6CB94-3116-4BCE-A1C2-9FC127E2F360}"/>
              </a:ext>
            </a:extLst>
          </p:cNvPr>
          <p:cNvSpPr txBox="1">
            <a:spLocks/>
          </p:cNvSpPr>
          <p:nvPr/>
        </p:nvSpPr>
        <p:spPr bwMode="auto">
          <a:xfrm>
            <a:off x="194298" y="1276298"/>
            <a:ext cx="382782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几种关系的图形标识</a:t>
            </a:r>
            <a:r>
              <a:rPr lang="en-US" altLang="zh-CN" sz="28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308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4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3467608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面向对象程序设计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7213DB-662A-4926-8579-848FD3CC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785526"/>
            <a:ext cx="3364720" cy="5847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4.5.2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类图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FEF41F4D-D52B-451E-9AD5-D99F66A59595}"/>
              </a:ext>
            </a:extLst>
          </p:cNvPr>
          <p:cNvSpPr txBox="1">
            <a:spLocks/>
          </p:cNvSpPr>
          <p:nvPr/>
        </p:nvSpPr>
        <p:spPr bwMode="auto">
          <a:xfrm>
            <a:off x="266723" y="1300564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4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方法来描述例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4-4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Point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类的关系</a:t>
            </a:r>
          </a:p>
        </p:txBody>
      </p:sp>
      <p:grpSp>
        <p:nvGrpSpPr>
          <p:cNvPr id="57" name="Group 3">
            <a:extLst>
              <a:ext uri="{FF2B5EF4-FFF2-40B4-BE49-F238E27FC236}">
                <a16:creationId xmlns:a16="http://schemas.microsoft.com/office/drawing/2014/main" id="{56DFDC33-C96E-47F4-8F95-87708486A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39234" y="2152056"/>
            <a:ext cx="5529262" cy="4767262"/>
            <a:chOff x="0" y="0"/>
            <a:chExt cx="6570" cy="5925"/>
          </a:xfrm>
        </p:grpSpPr>
        <p:sp>
          <p:nvSpPr>
            <p:cNvPr id="58" name="AutoShape 40">
              <a:extLst>
                <a:ext uri="{FF2B5EF4-FFF2-40B4-BE49-F238E27FC236}">
                  <a16:creationId xmlns:a16="http://schemas.microsoft.com/office/drawing/2014/main" id="{129429C9-E451-4AED-9472-7A765FB0429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570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EA8965DD-7A6A-480E-B8DD-AF8499383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555"/>
              <a:ext cx="3175" cy="207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0" name="Rectangle 38">
              <a:extLst>
                <a:ext uri="{FF2B5EF4-FFF2-40B4-BE49-F238E27FC236}">
                  <a16:creationId xmlns:a16="http://schemas.microsoft.com/office/drawing/2014/main" id="{13A1A042-AD84-492C-8384-74797632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612"/>
              <a:ext cx="5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Point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C8ACF8DC-DBAF-47CC-9620-D6E718E3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876"/>
              <a:ext cx="3175" cy="175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2" name="Rectangle 36">
              <a:extLst>
                <a:ext uri="{FF2B5EF4-FFF2-40B4-BE49-F238E27FC236}">
                  <a16:creationId xmlns:a16="http://schemas.microsoft.com/office/drawing/2014/main" id="{23FED1B0-5BCB-4A57-8551-EE0579462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4475"/>
              <a:ext cx="3175" cy="115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3" name="Rectangle 35">
              <a:extLst>
                <a:ext uri="{FF2B5EF4-FFF2-40B4-BE49-F238E27FC236}">
                  <a16:creationId xmlns:a16="http://schemas.microsoft.com/office/drawing/2014/main" id="{502A9129-4D59-4494-BFEC-B3A4DD03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905"/>
              <a:ext cx="6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 x : int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id="{5AD8AC93-D611-44D8-87A2-DFC2E1EB0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144"/>
              <a:ext cx="6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 y : int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5" name="Rectangle 33">
              <a:extLst>
                <a:ext uri="{FF2B5EF4-FFF2-40B4-BE49-F238E27FC236}">
                  <a16:creationId xmlns:a16="http://schemas.microsoft.com/office/drawing/2014/main" id="{C64F2AB4-0CAE-48E7-BB09-3E6A3C2B5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623"/>
              <a:ext cx="30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Point(xx : int = 0, yy : int = 0)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6" name="Rectangle 32">
              <a:extLst>
                <a:ext uri="{FF2B5EF4-FFF2-40B4-BE49-F238E27FC236}">
                  <a16:creationId xmlns:a16="http://schemas.microsoft.com/office/drawing/2014/main" id="{DD3686D5-6D0B-41A1-A137-F929E11A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863"/>
              <a:ext cx="187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Point(p : Point &amp;)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7" name="Rectangle 31">
              <a:extLst>
                <a:ext uri="{FF2B5EF4-FFF2-40B4-BE49-F238E27FC236}">
                  <a16:creationId xmlns:a16="http://schemas.microsoft.com/office/drawing/2014/main" id="{5B313D4E-6B7A-40E6-BFD3-1492BF24F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5102"/>
              <a:ext cx="121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getX() : int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1C44AE3A-5CA1-4D12-BA38-C483A58FE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5342"/>
              <a:ext cx="121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getY() : int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37013D44-F3DE-424A-9CA3-C84E5D85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68"/>
              <a:ext cx="2965" cy="1596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314824BB-7227-4CDB-864F-53F0CDE84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326"/>
              <a:ext cx="4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Line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4C433B25-66A6-4431-A0E7-B91E5C6C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589"/>
              <a:ext cx="2965" cy="127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2" name="Rectangle 26">
              <a:extLst>
                <a:ext uri="{FF2B5EF4-FFF2-40B4-BE49-F238E27FC236}">
                  <a16:creationId xmlns:a16="http://schemas.microsoft.com/office/drawing/2014/main" id="{0C078110-F3FD-4B66-A163-D8570D48B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949"/>
              <a:ext cx="2965" cy="91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zh-CN" altLang="en-US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5A4AB65B-27F0-425A-B9BE-A30C423D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618"/>
              <a:ext cx="128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 len : double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A42625FE-9DC7-4210-AADB-CF6F3799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" y="1097"/>
              <a:ext cx="298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Line(xp1 : Point, xp2 : Point)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E0C871D-23CC-451F-A21F-24E23467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1337"/>
              <a:ext cx="162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Line(l : Line &amp;)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6" name="Rectangle 22">
              <a:extLst>
                <a:ext uri="{FF2B5EF4-FFF2-40B4-BE49-F238E27FC236}">
                  <a16:creationId xmlns:a16="http://schemas.microsoft.com/office/drawing/2014/main" id="{19E6A727-3D7D-4DD2-A47B-4538FC3A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" y="1576"/>
              <a:ext cx="193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+ getLen() : double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5E8EEC90-0E58-47C4-8CF8-E6D4CD38D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878"/>
              <a:ext cx="5" cy="221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C333FC36-4DE4-493E-BC72-9024D435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06591159-DCF3-4B43-AE6C-E9FF7739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8A9B0689-BF6C-4B13-852B-4B6F812A7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68E1A13A-870D-4F71-B937-FC483ABCE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" name="Rectangle 16">
              <a:extLst>
                <a:ext uri="{FF2B5EF4-FFF2-40B4-BE49-F238E27FC236}">
                  <a16:creationId xmlns:a16="http://schemas.microsoft.com/office/drawing/2014/main" id="{4FAE3D40-C2BF-4B31-A680-1391485B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4283"/>
              <a:ext cx="32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-p1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Rectangle 15">
              <a:extLst>
                <a:ext uri="{FF2B5EF4-FFF2-40B4-BE49-F238E27FC236}">
                  <a16:creationId xmlns:a16="http://schemas.microsoft.com/office/drawing/2014/main" id="{D3CB8AAE-124F-4827-8BA3-1A156A613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4748"/>
              <a:ext cx="32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-p2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9708AF55-1D20-46AA-B582-7B757430C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878"/>
              <a:ext cx="5" cy="221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id="{7534BD40-3243-4E63-B4F6-3ACB84DA7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983"/>
              <a:ext cx="3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B745175A-BCD6-4C21-A9E7-D20EE4B4F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1878"/>
              <a:ext cx="144" cy="259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577CE388-ED77-4F70-9C59-D7A326B7C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4096"/>
              <a:ext cx="1717" cy="503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1AAF5E27-D709-4AA4-8CF5-41757937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4738"/>
              <a:ext cx="1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2</a:t>
              </a:r>
              <a:endParaRPr kumimoji="1" lang="en-US" altLang="zh-CN" sz="40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80805461-CFE6-4556-AEB0-EC5B559E1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7" y="4599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D8C29DB3-AA6F-481B-87F6-003855AAB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7" y="4527"/>
              <a:ext cx="173" cy="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1" name="Rectangle 7">
              <a:extLst>
                <a:ext uri="{FF2B5EF4-FFF2-40B4-BE49-F238E27FC236}">
                  <a16:creationId xmlns:a16="http://schemas.microsoft.com/office/drawing/2014/main" id="{52232D4F-CA85-4EE2-9725-0D8C836A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983"/>
              <a:ext cx="3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kumimoji="1" lang="en-US" altLang="zh-CN" sz="40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A092A865-1D0D-4E09-9B9C-314CEBFC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064"/>
              <a:ext cx="1754" cy="2486"/>
            </a:xfrm>
            <a:custGeom>
              <a:avLst/>
              <a:gdLst>
                <a:gd name="T0" fmla="*/ 0 w 366"/>
                <a:gd name="T1" fmla="*/ 2147483646 h 519"/>
                <a:gd name="T2" fmla="*/ 2147483646 w 366"/>
                <a:gd name="T3" fmla="*/ 0 h 519"/>
                <a:gd name="T4" fmla="*/ 2147483646 w 366"/>
                <a:gd name="T5" fmla="*/ 2147483646 h 519"/>
                <a:gd name="T6" fmla="*/ 0 60000 65536"/>
                <a:gd name="T7" fmla="*/ 0 60000 65536"/>
                <a:gd name="T8" fmla="*/ 0 60000 65536"/>
                <a:gd name="T9" fmla="*/ 0 w 366"/>
                <a:gd name="T10" fmla="*/ 0 h 519"/>
                <a:gd name="T11" fmla="*/ 366 w 366"/>
                <a:gd name="T12" fmla="*/ 519 h 5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519">
                  <a:moveTo>
                    <a:pt x="0" y="1"/>
                  </a:moveTo>
                  <a:lnTo>
                    <a:pt x="366" y="0"/>
                  </a:lnTo>
                  <a:lnTo>
                    <a:pt x="366" y="5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3" name="Line 5">
              <a:extLst>
                <a:ext uri="{FF2B5EF4-FFF2-40B4-BE49-F238E27FC236}">
                  <a16:creationId xmlns:a16="http://schemas.microsoft.com/office/drawing/2014/main" id="{0E4E7B0F-EE71-4F92-8289-CDA409E72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9" y="3378"/>
              <a:ext cx="72" cy="17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4" name="Line 4">
              <a:extLst>
                <a:ext uri="{FF2B5EF4-FFF2-40B4-BE49-F238E27FC236}">
                  <a16:creationId xmlns:a16="http://schemas.microsoft.com/office/drawing/2014/main" id="{2CB9F3F7-64C1-408A-B762-4962E0CEE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6" y="689"/>
              <a:ext cx="15" cy="3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95" name="Line 5">
            <a:extLst>
              <a:ext uri="{FF2B5EF4-FFF2-40B4-BE49-F238E27FC236}">
                <a16:creationId xmlns:a16="http://schemas.microsoft.com/office/drawing/2014/main" id="{59E16A99-743F-4A20-B524-1FA5F39DDD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6298" y="4857578"/>
            <a:ext cx="48153" cy="150812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6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1660</Words>
  <Application>Microsoft Office PowerPoint</Application>
  <PresentationFormat>宽屏</PresentationFormat>
  <Paragraphs>345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Microsoft YaHei UI</vt:lpstr>
      <vt:lpstr>等线</vt:lpstr>
      <vt:lpstr>等线 Light</vt:lpstr>
      <vt:lpstr>仿宋</vt:lpstr>
      <vt:lpstr>华文行楷</vt:lpstr>
      <vt:lpstr>宋体</vt:lpstr>
      <vt:lpstr>微软雅黑</vt:lpstr>
      <vt:lpstr>幼圆</vt:lpstr>
      <vt:lpstr>Arial</vt:lpstr>
      <vt:lpstr>Arial Black</vt:lpstr>
      <vt:lpstr>Consolas</vt:lpstr>
      <vt:lpstr>Georgia</vt:lpstr>
      <vt:lpstr>Times New Roman</vt:lpstr>
      <vt:lpstr>Office 主题​​</vt:lpstr>
      <vt:lpstr>PowerPoint 演示文稿</vt:lpstr>
      <vt:lpstr>提纲</vt:lpstr>
      <vt:lpstr>4.5.1 UML简介</vt:lpstr>
      <vt:lpstr>4.5.2 UML类图</vt:lpstr>
      <vt:lpstr>4.5.2 UML类图</vt:lpstr>
      <vt:lpstr>4.5.2 UML类图</vt:lpstr>
      <vt:lpstr>4.5.2 UML类图</vt:lpstr>
      <vt:lpstr>4.5.2 UML类图</vt:lpstr>
      <vt:lpstr>4.5.2 UML类图</vt:lpstr>
      <vt:lpstr>4.5.3 几种关系的图形标识</vt:lpstr>
      <vt:lpstr>4.5.3 几种关系的图形标识：注释</vt:lpstr>
      <vt:lpstr>例：带有注释的Line类和Point类关系的描述</vt:lpstr>
      <vt:lpstr>4.5.4 实例：个人银行账户管理程序</vt:lpstr>
      <vt:lpstr>4.5.4 实例</vt:lpstr>
      <vt:lpstr>PowerPoint 演示文稿</vt:lpstr>
      <vt:lpstr>4.5.4 实例</vt:lpstr>
      <vt:lpstr>4.6 程序的内存分配</vt:lpstr>
      <vt:lpstr>4.7 运行栈与函数调用的执行</vt:lpstr>
      <vt:lpstr>4.7.1 运行栈</vt:lpstr>
      <vt:lpstr>4.7.2 Debug模式下栈帧观察</vt:lpstr>
      <vt:lpstr>PowerPoint 演示文稿</vt:lpstr>
      <vt:lpstr>4.8.1 对象作为函数参数</vt:lpstr>
      <vt:lpstr>4.8.2 对象作为函数返回值</vt:lpstr>
      <vt:lpstr>4.8.3 优化：尽量避免复制构造</vt:lpstr>
      <vt:lpstr>PowerPoint 演示文稿</vt:lpstr>
      <vt:lpstr>函数返回实例：Release模式（更多优化）</vt:lpstr>
      <vt:lpstr>例：类的组合，线段（Line）类</vt:lpstr>
      <vt:lpstr>例：类的组合，线段（Line）类</vt:lpstr>
      <vt:lpstr>PowerPoint 演示文稿</vt:lpstr>
      <vt:lpstr>VS界面设置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163</cp:revision>
  <dcterms:created xsi:type="dcterms:W3CDTF">2020-08-25T13:07:11Z</dcterms:created>
  <dcterms:modified xsi:type="dcterms:W3CDTF">2021-03-04T14:01:42Z</dcterms:modified>
</cp:coreProperties>
</file>