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8" r:id="rId2"/>
    <p:sldId id="469" r:id="rId3"/>
    <p:sldId id="551" r:id="rId4"/>
    <p:sldId id="553" r:id="rId5"/>
    <p:sldId id="554" r:id="rId6"/>
    <p:sldId id="552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9" r:id="rId21"/>
    <p:sldId id="568" r:id="rId22"/>
    <p:sldId id="570" r:id="rId23"/>
    <p:sldId id="571" r:id="rId24"/>
    <p:sldId id="574" r:id="rId25"/>
    <p:sldId id="572" r:id="rId26"/>
    <p:sldId id="573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5" r:id="rId37"/>
    <p:sldId id="586" r:id="rId38"/>
    <p:sldId id="584" r:id="rId39"/>
    <p:sldId id="592" r:id="rId40"/>
    <p:sldId id="593" r:id="rId41"/>
    <p:sldId id="594" r:id="rId42"/>
    <p:sldId id="595" r:id="rId43"/>
    <p:sldId id="596" r:id="rId44"/>
    <p:sldId id="587" r:id="rId45"/>
    <p:sldId id="588" r:id="rId46"/>
    <p:sldId id="589" r:id="rId47"/>
    <p:sldId id="591" r:id="rId48"/>
    <p:sldId id="27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0989" autoAdjust="0"/>
  </p:normalViewPr>
  <p:slideViewPr>
    <p:cSldViewPr snapToGrid="0">
      <p:cViewPr varScale="1">
        <p:scale>
          <a:sx n="75" d="100"/>
          <a:sy n="75" d="100"/>
        </p:scale>
        <p:origin x="888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3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4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1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6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6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5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6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70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56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7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7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0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12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18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98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97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6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37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06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49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0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78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16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1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41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7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41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52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07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072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56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8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65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42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427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09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4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994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28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5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73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9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6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2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7430" y="4882317"/>
            <a:ext cx="5870824" cy="19756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82316"/>
            <a:ext cx="12244349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709160"/>
            <a:ext cx="12244349" cy="8062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2684" y="1636538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高级程序设计方法（</a:t>
            </a:r>
            <a:r>
              <a:rPr lang="en-US" altLang="zh-CN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" y="37775"/>
            <a:ext cx="1936392" cy="1930811"/>
          </a:xfrm>
          <a:prstGeom prst="rect">
            <a:avLst/>
          </a:prstGeom>
        </p:spPr>
      </p:pic>
      <p:sp>
        <p:nvSpPr>
          <p:cNvPr id="39939" name="TextBox 3"/>
          <p:cNvSpPr txBox="1"/>
          <p:nvPr/>
        </p:nvSpPr>
        <p:spPr>
          <a:xfrm>
            <a:off x="1957387" y="5177659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2021-03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D24C2-CD08-4726-9EF6-694634734C3F}"/>
              </a:ext>
            </a:extLst>
          </p:cNvPr>
          <p:cNvSpPr txBox="1"/>
          <p:nvPr/>
        </p:nvSpPr>
        <p:spPr>
          <a:xfrm>
            <a:off x="3680460" y="2823011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数据的共享与保护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0251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对象的生存期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BEECA2F-295B-463C-BEBD-4F7B1FAA4B22}"/>
              </a:ext>
            </a:extLst>
          </p:cNvPr>
          <p:cNvSpPr txBox="1">
            <a:spLocks/>
          </p:cNvSpPr>
          <p:nvPr/>
        </p:nvSpPr>
        <p:spPr bwMode="auto">
          <a:xfrm>
            <a:off x="508318" y="1926276"/>
            <a:ext cx="10535602" cy="24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588" marR="0" lvl="0" indent="7938" algn="l" defTabSz="914400" rtl="0" eaLnBrk="1" fontAlgn="base" latinLnBrk="0" hangingPunct="1"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对象从产生到结束的这段时间就是它的生存期。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在对象生存期内，对象将保持它的值，直到被更新为止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20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64488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静态生存期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668CF73-7A29-401C-B3CE-C97DA9940036}"/>
              </a:ext>
            </a:extLst>
          </p:cNvPr>
          <p:cNvSpPr txBox="1">
            <a:spLocks/>
          </p:cNvSpPr>
          <p:nvPr/>
        </p:nvSpPr>
        <p:spPr bwMode="auto">
          <a:xfrm>
            <a:off x="557711" y="2388235"/>
            <a:ext cx="5510122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生存期与程序的运行期相同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在文件作用域中声明的对象（全局变量）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在函数内部声明的</a:t>
            </a:r>
            <a:r>
              <a:rPr lang="en-US" altLang="zh-CN" sz="2000" dirty="0">
                <a:latin typeface="Consolas" panose="020B0609020204030204" pitchFamily="49" charset="0"/>
              </a:rPr>
              <a:t>static</a:t>
            </a:r>
            <a:r>
              <a:rPr lang="zh-CN" altLang="en-US" sz="2000" dirty="0">
                <a:latin typeface="Consolas" panose="020B0609020204030204" pitchFamily="49" charset="0"/>
              </a:rPr>
              <a:t>对象</a:t>
            </a:r>
          </a:p>
        </p:txBody>
      </p:sp>
      <p:pic>
        <p:nvPicPr>
          <p:cNvPr id="15" name="Picture 2" descr="http://images.cnitblog.com/blog/376693/201303/02212535-44a55c7703cc4a108e4e315c4bc29127.jpg">
            <a:extLst>
              <a:ext uri="{FF2B5EF4-FFF2-40B4-BE49-F238E27FC236}">
                <a16:creationId xmlns:a16="http://schemas.microsoft.com/office/drawing/2014/main" id="{4E1AFC73-4DEF-4686-B11F-EF76DA3B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00" y="2070735"/>
            <a:ext cx="39782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82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5.2.2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动态生存期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E558D98-36A6-436A-B822-B3423C662123}"/>
              </a:ext>
            </a:extLst>
          </p:cNvPr>
          <p:cNvSpPr txBox="1">
            <a:spLocks/>
          </p:cNvSpPr>
          <p:nvPr/>
        </p:nvSpPr>
        <p:spPr bwMode="auto">
          <a:xfrm>
            <a:off x="372403" y="1740380"/>
            <a:ext cx="105660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块作用域中声明的，没有用</a:t>
            </a:r>
            <a:r>
              <a:rPr lang="en-US" altLang="zh-CN" dirty="0">
                <a:latin typeface="Consolas" panose="020B0609020204030204" pitchFamily="49" charset="0"/>
              </a:rPr>
              <a:t>static</a:t>
            </a:r>
            <a:r>
              <a:rPr lang="zh-CN" altLang="en-US" dirty="0">
                <a:latin typeface="Consolas" panose="020B0609020204030204" pitchFamily="49" charset="0"/>
              </a:rPr>
              <a:t>修饰的对象是动态生存期的对象（习惯称局部生存期对象）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开始于程序执行到声明点时，结束于命名该标识符的作用域结束处</a:t>
            </a:r>
          </a:p>
        </p:txBody>
      </p:sp>
    </p:spTree>
    <p:extLst>
      <p:ext uri="{BB962C8B-B14F-4D97-AF65-F5344CB8AC3E}">
        <p14:creationId xmlns:p14="http://schemas.microsoft.com/office/powerpoint/2010/main" val="281401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1D474C7-783F-4846-A6B5-E12DC697B3EE}"/>
              </a:ext>
            </a:extLst>
          </p:cNvPr>
          <p:cNvSpPr txBox="1">
            <a:spLocks/>
          </p:cNvSpPr>
          <p:nvPr/>
        </p:nvSpPr>
        <p:spPr bwMode="auto">
          <a:xfrm>
            <a:off x="201440" y="1518288"/>
            <a:ext cx="8361362" cy="5087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#include&lt;iostream&gt;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int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global</a:t>
            </a:r>
            <a:r>
              <a:rPr lang="en-US" altLang="zh-CN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= 1; //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global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zh-CN" altLang="en-US">
                <a:latin typeface="Consolas" pitchFamily="49" charset="0"/>
              </a:rPr>
              <a:t>为全局变量，具有静态生存期。</a:t>
            </a:r>
            <a:endParaRPr lang="en-US" altLang="zh-CN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void other()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 static int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 static int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  // a,b</a:t>
            </a:r>
            <a:r>
              <a:rPr lang="zh-CN" altLang="en-US">
                <a:latin typeface="Consolas" pitchFamily="49" charset="0"/>
              </a:rPr>
              <a:t>为静态局部变量，具有全局寿命，局部可见。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   </a:t>
            </a:r>
            <a:r>
              <a:rPr lang="en-US" altLang="zh-CN">
                <a:latin typeface="Consolas" pitchFamily="49" charset="0"/>
              </a:rPr>
              <a:t>//</a:t>
            </a:r>
            <a:r>
              <a:rPr lang="zh-CN" altLang="en-US">
                <a:latin typeface="Consolas" pitchFamily="49" charset="0"/>
              </a:rPr>
              <a:t>只第一次进入函数时被初始化。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  </a:t>
            </a:r>
            <a:r>
              <a:rPr lang="en-US" altLang="zh-CN">
                <a:latin typeface="Consolas" pitchFamily="49" charset="0"/>
              </a:rPr>
              <a:t>int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c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= 10; // c</a:t>
            </a:r>
            <a:r>
              <a:rPr lang="zh-CN" altLang="en-US">
                <a:latin typeface="Consolas" pitchFamily="49" charset="0"/>
              </a:rPr>
              <a:t>为局部变量，具有动态生存期，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              </a:t>
            </a:r>
            <a:r>
              <a:rPr lang="en-US" altLang="zh-CN">
                <a:latin typeface="Consolas" pitchFamily="49" charset="0"/>
              </a:rPr>
              <a:t>//</a:t>
            </a:r>
            <a:r>
              <a:rPr lang="zh-CN" altLang="en-US">
                <a:latin typeface="Consolas" pitchFamily="49" charset="0"/>
              </a:rPr>
              <a:t>每次进入函数时都重新初始化。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a +</a:t>
            </a:r>
            <a:r>
              <a:rPr lang="en-US" altLang="zh-CN">
                <a:latin typeface="Consolas" pitchFamily="49" charset="0"/>
              </a:rPr>
              <a:t>=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2;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  global +</a:t>
            </a:r>
            <a:r>
              <a:rPr lang="en-US" altLang="zh-CN">
                <a:latin typeface="Consolas" pitchFamily="49" charset="0"/>
              </a:rPr>
              <a:t>=</a:t>
            </a:r>
            <a:r>
              <a:rPr lang="en-US" altLang="zh-CN">
                <a:solidFill>
                  <a:srgbClr val="66FFFF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32;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  c +</a:t>
            </a:r>
            <a:r>
              <a:rPr lang="en-US" altLang="zh-CN">
                <a:latin typeface="Consolas" pitchFamily="49" charset="0"/>
              </a:rPr>
              <a:t>=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5;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 cout&lt;&lt;"---OTHER---\n";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 cout&lt;&lt;" i: "&lt;&lt;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 global </a:t>
            </a:r>
            <a:r>
              <a:rPr lang="en-US" altLang="zh-CN">
                <a:latin typeface="Consolas" pitchFamily="49" charset="0"/>
              </a:rPr>
              <a:t>&lt;&lt;" a: "&lt;&lt;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>
                <a:latin typeface="Consolas" pitchFamily="49" charset="0"/>
              </a:rPr>
              <a:t>&lt;&lt;" b: "&lt;&lt;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>
                <a:latin typeface="Consolas" pitchFamily="49" charset="0"/>
              </a:rPr>
              <a:t>&lt;&lt;" c: "&lt;&lt;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c</a:t>
            </a:r>
            <a:r>
              <a:rPr lang="en-US" altLang="zh-CN">
                <a:latin typeface="Consolas" pitchFamily="49" charset="0"/>
              </a:rPr>
              <a:t>&lt;&lt;endl;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>
                <a:solidFill>
                  <a:srgbClr val="66FF66"/>
                </a:solidFill>
                <a:latin typeface="Consolas" pitchFamily="49" charset="0"/>
              </a:rPr>
              <a:t> </a:t>
            </a:r>
            <a:r>
              <a:rPr lang="en-US" altLang="zh-CN">
                <a:latin typeface="Consolas" pitchFamily="49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a</a:t>
            </a:r>
            <a:r>
              <a:rPr lang="en-US" altLang="zh-CN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  <a:endParaRPr lang="zh-CN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9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7D8228C-AD33-4BFC-9DB0-89E822A6D019}"/>
              </a:ext>
            </a:extLst>
          </p:cNvPr>
          <p:cNvSpPr txBox="1">
            <a:spLocks/>
          </p:cNvSpPr>
          <p:nvPr/>
        </p:nvSpPr>
        <p:spPr bwMode="auto">
          <a:xfrm>
            <a:off x="0" y="1969457"/>
            <a:ext cx="8929687" cy="445420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int main()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static int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静态局部变量，自动初始化为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，全局寿命，局部可见。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b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= -10; // b, 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为局部变量，具有动态生存期。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= 0;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&lt;&lt; "---MAIN---\n";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i: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global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a: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b: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c: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endl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other();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&lt;&lt;"---MAIN---\n";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i: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global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a: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b: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&lt;&lt;" c: "&lt;&lt;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&lt;&lt;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endl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other();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	return 0;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}</a:t>
            </a:r>
          </a:p>
        </p:txBody>
      </p:sp>
      <p:sp>
        <p:nvSpPr>
          <p:cNvPr id="17" name="内容占位符 6">
            <a:extLst>
              <a:ext uri="{FF2B5EF4-FFF2-40B4-BE49-F238E27FC236}">
                <a16:creationId xmlns:a16="http://schemas.microsoft.com/office/drawing/2014/main" id="{6EBBE0D5-9307-4329-9017-3B7EED7A8EDF}"/>
              </a:ext>
            </a:extLst>
          </p:cNvPr>
          <p:cNvSpPr txBox="1">
            <a:spLocks/>
          </p:cNvSpPr>
          <p:nvPr/>
        </p:nvSpPr>
        <p:spPr bwMode="auto">
          <a:xfrm>
            <a:off x="8181021" y="1014604"/>
            <a:ext cx="3411538" cy="223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zh-CN" altLang="en-US" sz="1800" b="1" dirty="0">
                <a:solidFill>
                  <a:schemeClr val="tx2"/>
                </a:solidFill>
                <a:latin typeface="Consolas" pitchFamily="49" charset="0"/>
              </a:rPr>
              <a:t>运行结果：</a:t>
            </a:r>
            <a:endParaRPr kumimoji="0" lang="en-US" altLang="zh-CN" sz="1800" b="1" dirty="0">
              <a:solidFill>
                <a:schemeClr val="tx2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---MAIN---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 i: 1 </a:t>
            </a:r>
            <a:r>
              <a:rPr kumimoji="0" lang="en-US" altLang="zh-CN" sz="1800" dirty="0">
                <a:solidFill>
                  <a:schemeClr val="tx2"/>
                </a:solidFill>
                <a:latin typeface="Consolas" pitchFamily="49" charset="0"/>
              </a:rPr>
              <a:t>a: 0 b: -10 c: 0</a:t>
            </a:r>
            <a:endParaRPr kumimoji="0" lang="en-US" altLang="zh-CN" sz="18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---OTHER---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i: 33 </a:t>
            </a:r>
            <a:r>
              <a:rPr kumimoji="0" lang="en-US" altLang="zh-CN" sz="1800" dirty="0">
                <a:solidFill>
                  <a:srgbClr val="0070C0"/>
                </a:solidFill>
                <a:latin typeface="Consolas" pitchFamily="49" charset="0"/>
              </a:rPr>
              <a:t>a: 4 b: 0 c: 15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---MAIN---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i: 33 </a:t>
            </a:r>
            <a:r>
              <a:rPr kumimoji="0" lang="en-US" altLang="zh-CN" sz="1800" dirty="0">
                <a:solidFill>
                  <a:schemeClr val="tx2"/>
                </a:solidFill>
                <a:latin typeface="Consolas" pitchFamily="49" charset="0"/>
              </a:rPr>
              <a:t>a: 0 b: -10 c: 0</a:t>
            </a:r>
            <a:endParaRPr kumimoji="0" lang="en-US" altLang="zh-CN" sz="18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---OTHER---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i: 65 </a:t>
            </a:r>
            <a:r>
              <a:rPr kumimoji="0" lang="en-US" altLang="zh-CN" sz="1800" dirty="0">
                <a:solidFill>
                  <a:srgbClr val="0070C0"/>
                </a:solidFill>
                <a:latin typeface="Consolas" pitchFamily="49" charset="0"/>
              </a:rPr>
              <a:t>a: 6 b: 4 c: 15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kumimoji="0" lang="zh-CN" alt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1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静态数据成员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13ADDB9-BA33-42FE-AEC3-385293BC0FFA}"/>
              </a:ext>
            </a:extLst>
          </p:cNvPr>
          <p:cNvSpPr txBox="1">
            <a:spLocks/>
          </p:cNvSpPr>
          <p:nvPr/>
        </p:nvSpPr>
        <p:spPr bwMode="auto">
          <a:xfrm>
            <a:off x="201440" y="162343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静态数据成员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用关键字</a:t>
            </a:r>
            <a:r>
              <a:rPr lang="en-US" altLang="zh-CN" dirty="0">
                <a:latin typeface="Consolas" panose="020B0609020204030204" pitchFamily="49" charset="0"/>
              </a:rPr>
              <a:t>static</a:t>
            </a:r>
            <a:r>
              <a:rPr lang="zh-CN" altLang="en-US" dirty="0">
                <a:latin typeface="Consolas" panose="020B0609020204030204" pitchFamily="49" charset="0"/>
              </a:rPr>
              <a:t>声明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为该类的所有对象共享，静态数据成员具有静态生存期。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必须在类外定义和初始化，用</a:t>
            </a:r>
            <a:r>
              <a:rPr lang="en-US" altLang="zh-CN" dirty="0">
                <a:latin typeface="Consolas" panose="020B0609020204030204" pitchFamily="49" charset="0"/>
              </a:rPr>
              <a:t>(::)</a:t>
            </a:r>
            <a:r>
              <a:rPr lang="zh-CN" altLang="en-US" dirty="0">
                <a:latin typeface="Consolas" panose="020B0609020204030204" pitchFamily="49" charset="0"/>
              </a:rPr>
              <a:t>来指明所属的类。</a:t>
            </a:r>
          </a:p>
          <a:p>
            <a:pPr eaLnBrk="1" hangingPunct="1"/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7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静态数据成员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DC5BE08-F0A7-4BB2-B107-7BADD02E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64" y="913727"/>
            <a:ext cx="7877810" cy="558089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std; 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Point {	//Point</a:t>
            </a:r>
            <a:r>
              <a:rPr lang="zh-CN" altLang="en-US" sz="1800" dirty="0">
                <a:latin typeface="Consolas" panose="020B0609020204030204" pitchFamily="49" charset="0"/>
              </a:rPr>
              <a:t>类定义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int x_, y_;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static int count_</a:t>
            </a:r>
            <a:r>
              <a:rPr lang="en-US" altLang="zh-CN" sz="1800" dirty="0">
                <a:latin typeface="Consolas" panose="020B0609020204030204" pitchFamily="49" charset="0"/>
              </a:rPr>
              <a:t>;	//</a:t>
            </a:r>
            <a:r>
              <a:rPr lang="zh-CN" altLang="en-US" sz="1800" dirty="0">
                <a:latin typeface="Consolas" panose="020B0609020204030204" pitchFamily="49" charset="0"/>
              </a:rPr>
              <a:t>静态数据成员声明，用于记录点的个数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	//</a:t>
            </a:r>
            <a:r>
              <a:rPr lang="zh-CN" altLang="en-US" sz="1800" dirty="0">
                <a:latin typeface="Consolas" panose="020B0609020204030204" pitchFamily="49" charset="0"/>
              </a:rPr>
              <a:t>外部接口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Point(int x = 0, int y = 0) : x_(x), y_(y) { //</a:t>
            </a:r>
            <a:r>
              <a:rPr lang="zh-CN" altLang="en-US" sz="1800" dirty="0">
                <a:latin typeface="Consolas" panose="020B0609020204030204" pitchFamily="49" charset="0"/>
              </a:rPr>
              <a:t>构造函数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>
                <a:latin typeface="Consolas" panose="020B0609020204030204" pitchFamily="49" charset="0"/>
              </a:rPr>
              <a:t>count_++; //</a:t>
            </a:r>
            <a:r>
              <a:rPr lang="zh-CN" altLang="en-US" sz="1800" dirty="0">
                <a:latin typeface="Consolas" panose="020B0609020204030204" pitchFamily="49" charset="0"/>
              </a:rPr>
              <a:t>对</a:t>
            </a:r>
            <a:r>
              <a:rPr lang="en-US" altLang="zh-CN" sz="1800" dirty="0">
                <a:latin typeface="Consolas" panose="020B0609020204030204" pitchFamily="49" charset="0"/>
              </a:rPr>
              <a:t>count</a:t>
            </a:r>
            <a:r>
              <a:rPr lang="zh-CN" altLang="en-US" sz="1800" dirty="0">
                <a:latin typeface="Consolas" panose="020B0609020204030204" pitchFamily="49" charset="0"/>
              </a:rPr>
              <a:t>累加，所有对象共同维护同一个</a:t>
            </a:r>
            <a:r>
              <a:rPr lang="en-US" altLang="zh-CN" sz="1800" dirty="0">
                <a:latin typeface="Consolas" panose="020B0609020204030204" pitchFamily="49" charset="0"/>
              </a:rPr>
              <a:t>count_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Point(const Point &amp;p) : x_(</a:t>
            </a:r>
            <a:r>
              <a:rPr lang="en-US" altLang="zh-CN" sz="1800" dirty="0" err="1">
                <a:latin typeface="Consolas" panose="020B0609020204030204" pitchFamily="49" charset="0"/>
              </a:rPr>
              <a:t>p.x</a:t>
            </a:r>
            <a:r>
              <a:rPr lang="en-US" altLang="zh-CN" sz="1800" dirty="0">
                <a:latin typeface="Consolas" panose="020B0609020204030204" pitchFamily="49" charset="0"/>
              </a:rPr>
              <a:t>_), y_(</a:t>
            </a:r>
            <a:r>
              <a:rPr lang="en-US" altLang="zh-CN" sz="1800" dirty="0" err="1">
                <a:latin typeface="Consolas" panose="020B0609020204030204" pitchFamily="49" charset="0"/>
              </a:rPr>
              <a:t>p.y</a:t>
            </a:r>
            <a:r>
              <a:rPr lang="en-US" altLang="zh-CN" sz="1800" dirty="0">
                <a:latin typeface="Consolas" panose="020B0609020204030204" pitchFamily="49" charset="0"/>
              </a:rPr>
              <a:t>_) { //</a:t>
            </a:r>
            <a:r>
              <a:rPr lang="zh-CN" altLang="en-US" sz="1800" dirty="0">
                <a:latin typeface="Consolas" panose="020B0609020204030204" pitchFamily="49" charset="0"/>
              </a:rPr>
              <a:t>复制构造函数</a:t>
            </a:r>
            <a:r>
              <a:rPr lang="en-US" altLang="zh-CN" sz="1800" dirty="0">
                <a:latin typeface="Consolas" panose="020B0609020204030204" pitchFamily="49" charset="0"/>
              </a:rPr>
              <a:t>		count_++;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~Point() {  count_--; 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</a:t>
            </a:r>
            <a:r>
              <a:rPr lang="en-US" altLang="zh-CN" sz="1800" dirty="0" err="1">
                <a:latin typeface="Consolas" panose="020B0609020204030204" pitchFamily="49" charset="0"/>
              </a:rPr>
              <a:t>getX</a:t>
            </a:r>
            <a:r>
              <a:rPr lang="en-US" altLang="zh-CN" sz="1800" dirty="0">
                <a:latin typeface="Consolas" panose="020B0609020204030204" pitchFamily="49" charset="0"/>
              </a:rPr>
              <a:t>() { return x_; 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</a:t>
            </a:r>
            <a:r>
              <a:rPr lang="en-US" altLang="zh-CN" sz="1800" dirty="0" err="1">
                <a:latin typeface="Consolas" panose="020B0609020204030204" pitchFamily="49" charset="0"/>
              </a:rPr>
              <a:t>getY</a:t>
            </a:r>
            <a:r>
              <a:rPr lang="en-US" altLang="zh-CN" sz="1800" dirty="0">
                <a:latin typeface="Consolas" panose="020B0609020204030204" pitchFamily="49" charset="0"/>
              </a:rPr>
              <a:t>() { return y_; }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ABD7E36-3378-47F8-9AFC-820AD97D9ABE}"/>
              </a:ext>
            </a:extLst>
          </p:cNvPr>
          <p:cNvSpPr txBox="1">
            <a:spLocks/>
          </p:cNvSpPr>
          <p:nvPr/>
        </p:nvSpPr>
        <p:spPr>
          <a:xfrm>
            <a:off x="1268240" y="1757648"/>
            <a:ext cx="3364720" cy="5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8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静态数据成员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8FF4CDC-0B90-4F3A-A70D-A121ACAD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347" y="606112"/>
            <a:ext cx="7852727" cy="58175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void </a:t>
            </a:r>
            <a:r>
              <a:rPr lang="en-US" altLang="zh-CN" sz="1800" dirty="0" err="1">
                <a:latin typeface="Consolas" panose="020B0609020204030204" pitchFamily="49" charset="0"/>
              </a:rPr>
              <a:t>showCount</a:t>
            </a:r>
            <a:r>
              <a:rPr lang="en-US" altLang="zh-CN" sz="1800" dirty="0">
                <a:latin typeface="Consolas" panose="020B0609020204030204" pitchFamily="49" charset="0"/>
              </a:rPr>
              <a:t>() {		//</a:t>
            </a:r>
            <a:r>
              <a:rPr lang="zh-CN" altLang="en-US" sz="1800" dirty="0">
                <a:latin typeface="Consolas" panose="020B0609020204030204" pitchFamily="49" charset="0"/>
              </a:rPr>
              <a:t>输出静态数据成员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  Object count = " &lt;&lt; count_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Point::count_ = 0;//</a:t>
            </a:r>
            <a:r>
              <a:rPr lang="zh-CN" altLang="en-US" sz="1800" dirty="0">
                <a:latin typeface="Consolas" panose="020B0609020204030204" pitchFamily="49" charset="0"/>
              </a:rPr>
              <a:t>静态数据成员定义和初始化，使用类名限定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 {	//</a:t>
            </a:r>
            <a:r>
              <a:rPr lang="zh-CN" altLang="en-US" sz="1800" dirty="0">
                <a:latin typeface="Consolas" panose="020B0609020204030204" pitchFamily="49" charset="0"/>
              </a:rPr>
              <a:t>主函数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Point a(4, 5);	//</a:t>
            </a:r>
            <a:r>
              <a:rPr lang="zh-CN" altLang="en-US" sz="1800" dirty="0">
                <a:latin typeface="Consolas" panose="020B0609020204030204" pitchFamily="49" charset="0"/>
              </a:rPr>
              <a:t>定义对象</a:t>
            </a:r>
            <a:r>
              <a:rPr lang="en-US" altLang="zh-CN" sz="1800" dirty="0"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latin typeface="Consolas" panose="020B0609020204030204" pitchFamily="49" charset="0"/>
              </a:rPr>
              <a:t>，其构造函数回使</a:t>
            </a:r>
            <a:r>
              <a:rPr lang="en-US" altLang="zh-CN" sz="1800" dirty="0">
                <a:latin typeface="Consolas" panose="020B0609020204030204" pitchFamily="49" charset="0"/>
              </a:rPr>
              <a:t>count</a:t>
            </a:r>
            <a:r>
              <a:rPr lang="zh-CN" altLang="en-US" sz="1800" dirty="0">
                <a:latin typeface="Consolas" panose="020B0609020204030204" pitchFamily="49" charset="0"/>
              </a:rPr>
              <a:t>增</a:t>
            </a:r>
            <a:r>
              <a:rPr lang="en-US" altLang="zh-CN" sz="1800" dirty="0">
                <a:latin typeface="Consolas" panose="020B0609020204030204" pitchFamily="49" charset="0"/>
              </a:rPr>
              <a:t>1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"Point A: 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a.getX</a:t>
            </a:r>
            <a:r>
              <a:rPr lang="en-US" altLang="zh-CN" sz="1800" dirty="0">
                <a:latin typeface="Consolas" panose="020B0609020204030204" pitchFamily="49" charset="0"/>
              </a:rPr>
              <a:t>() &lt;&lt; ", 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a.getY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a.showCount</a:t>
            </a:r>
            <a:r>
              <a:rPr lang="en-US" altLang="zh-CN" sz="1800" dirty="0">
                <a:latin typeface="Consolas" panose="020B0609020204030204" pitchFamily="49" charset="0"/>
              </a:rPr>
              <a:t>();	//</a:t>
            </a:r>
            <a:r>
              <a:rPr lang="zh-CN" altLang="en-US" sz="1800" dirty="0">
                <a:latin typeface="Consolas" panose="020B0609020204030204" pitchFamily="49" charset="0"/>
              </a:rPr>
              <a:t>输出对象个数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Point b(a);	//</a:t>
            </a:r>
            <a:r>
              <a:rPr lang="zh-CN" altLang="en-US" sz="1800" dirty="0">
                <a:latin typeface="Consolas" panose="020B0609020204030204" pitchFamily="49" charset="0"/>
              </a:rPr>
              <a:t>定义对象</a:t>
            </a:r>
            <a:r>
              <a:rPr lang="en-US" altLang="zh-CN" sz="1800" dirty="0"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latin typeface="Consolas" panose="020B0609020204030204" pitchFamily="49" charset="0"/>
              </a:rPr>
              <a:t>，其构造函数回使</a:t>
            </a:r>
            <a:r>
              <a:rPr lang="en-US" altLang="zh-CN" sz="1800" dirty="0">
                <a:latin typeface="Consolas" panose="020B0609020204030204" pitchFamily="49" charset="0"/>
              </a:rPr>
              <a:t>count</a:t>
            </a:r>
            <a:r>
              <a:rPr lang="zh-CN" altLang="en-US" sz="1800" dirty="0">
                <a:latin typeface="Consolas" panose="020B0609020204030204" pitchFamily="49" charset="0"/>
              </a:rPr>
              <a:t>增</a:t>
            </a:r>
            <a:r>
              <a:rPr lang="en-US" altLang="zh-CN" sz="1800" dirty="0">
                <a:latin typeface="Consolas" panose="020B0609020204030204" pitchFamily="49" charset="0"/>
              </a:rPr>
              <a:t>1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"Point B: 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b.getX</a:t>
            </a:r>
            <a:r>
              <a:rPr lang="en-US" altLang="zh-CN" sz="1800" dirty="0">
                <a:latin typeface="Consolas" panose="020B0609020204030204" pitchFamily="49" charset="0"/>
              </a:rPr>
              <a:t>() &lt;&lt; ", 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b.getY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b.showCount</a:t>
            </a:r>
            <a:r>
              <a:rPr lang="en-US" altLang="zh-CN" sz="1800" dirty="0">
                <a:latin typeface="Consolas" panose="020B0609020204030204" pitchFamily="49" charset="0"/>
              </a:rPr>
              <a:t>();	//</a:t>
            </a:r>
            <a:r>
              <a:rPr lang="zh-CN" altLang="en-US" sz="1800" dirty="0">
                <a:latin typeface="Consolas" panose="020B0609020204030204" pitchFamily="49" charset="0"/>
              </a:rPr>
              <a:t>输出对象个数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return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en-US" altLang="zh-CN" sz="1800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FABD8244-FB39-4B10-A44F-E284764FE470}"/>
              </a:ext>
            </a:extLst>
          </p:cNvPr>
          <p:cNvSpPr txBox="1">
            <a:spLocks/>
          </p:cNvSpPr>
          <p:nvPr/>
        </p:nvSpPr>
        <p:spPr>
          <a:xfrm>
            <a:off x="1268240" y="1757648"/>
            <a:ext cx="3364720" cy="5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65A73C1-9BEB-4338-A256-7D968452B75E}"/>
              </a:ext>
            </a:extLst>
          </p:cNvPr>
          <p:cNvSpPr txBox="1">
            <a:spLocks/>
          </p:cNvSpPr>
          <p:nvPr/>
        </p:nvSpPr>
        <p:spPr bwMode="auto">
          <a:xfrm>
            <a:off x="30480" y="3757566"/>
            <a:ext cx="4074160" cy="125095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运行结果：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Point A: 4, 5  Object count=1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Point B: 4, 5  Object count=2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84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静态函数成员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DB7CAAE-F927-4F22-97E3-FB4A2BF53EDC}"/>
              </a:ext>
            </a:extLst>
          </p:cNvPr>
          <p:cNvSpPr txBox="1">
            <a:spLocks/>
          </p:cNvSpPr>
          <p:nvPr/>
        </p:nvSpPr>
        <p:spPr bwMode="auto">
          <a:xfrm>
            <a:off x="452279" y="1743714"/>
            <a:ext cx="10212196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静态函数成员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类外代码可以使用类名和作用域操作符来调用静态成员函数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静态成员函数只能引用属于该类的静态数据成员或静态成员函数</a:t>
            </a:r>
          </a:p>
        </p:txBody>
      </p:sp>
    </p:spTree>
    <p:extLst>
      <p:ext uri="{BB962C8B-B14F-4D97-AF65-F5344CB8AC3E}">
        <p14:creationId xmlns:p14="http://schemas.microsoft.com/office/powerpoint/2010/main" val="173796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静态函数成员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C50E0AC-1BCE-4CFE-82E2-A68EA0A58E51}"/>
              </a:ext>
            </a:extLst>
          </p:cNvPr>
          <p:cNvSpPr txBox="1">
            <a:spLocks/>
          </p:cNvSpPr>
          <p:nvPr/>
        </p:nvSpPr>
        <p:spPr bwMode="auto">
          <a:xfrm>
            <a:off x="4092716" y="601308"/>
            <a:ext cx="7721600" cy="6084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class Point {	//Point</a:t>
            </a:r>
            <a:r>
              <a:rPr lang="zh-CN" altLang="en-US" sz="1800" dirty="0">
                <a:latin typeface="Consolas" pitchFamily="49" charset="0"/>
              </a:rPr>
              <a:t>类定义</a:t>
            </a:r>
            <a:endParaRPr lang="en-US" altLang="zh-CN" sz="1800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int x_, y_;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static int count_;	//</a:t>
            </a:r>
            <a:r>
              <a:rPr lang="zh-CN" altLang="en-US" sz="1800" dirty="0">
                <a:latin typeface="Consolas" pitchFamily="49" charset="0"/>
              </a:rPr>
              <a:t>静态数据成员声明，用于记录点的个数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public:	//</a:t>
            </a:r>
            <a:r>
              <a:rPr lang="zh-CN" altLang="en-US" sz="1800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800" dirty="0">
                <a:latin typeface="Consolas" pitchFamily="49" charset="0"/>
              </a:rPr>
              <a:t>	</a:t>
            </a:r>
            <a:r>
              <a:rPr lang="en-US" altLang="zh-CN" sz="1800" dirty="0">
                <a:latin typeface="Consolas" pitchFamily="49" charset="0"/>
              </a:rPr>
              <a:t>Point(int x = 0, int y = 0) : x_(x), y_(y) { count_++;	}	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Point(const Point &amp;p): x_(</a:t>
            </a:r>
            <a:r>
              <a:rPr lang="en-US" altLang="zh-CN" sz="1800" dirty="0" err="1">
                <a:latin typeface="Consolas" pitchFamily="49" charset="0"/>
              </a:rPr>
              <a:t>p.x</a:t>
            </a:r>
            <a:r>
              <a:rPr lang="en-US" altLang="zh-CN" sz="1800" dirty="0">
                <a:latin typeface="Consolas" pitchFamily="49" charset="0"/>
              </a:rPr>
              <a:t>_), y_(</a:t>
            </a:r>
            <a:r>
              <a:rPr lang="en-US" altLang="zh-CN" sz="1800" dirty="0" err="1">
                <a:latin typeface="Consolas" pitchFamily="49" charset="0"/>
              </a:rPr>
              <a:t>p.y</a:t>
            </a:r>
            <a:r>
              <a:rPr lang="en-US" altLang="zh-CN" sz="1800" dirty="0">
                <a:latin typeface="Consolas" pitchFamily="49" charset="0"/>
              </a:rPr>
              <a:t>_) { count_++;}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 	int </a:t>
            </a:r>
            <a:r>
              <a:rPr lang="en-US" altLang="zh-CN" sz="1800" dirty="0" err="1">
                <a:latin typeface="Consolas" pitchFamily="49" charset="0"/>
              </a:rPr>
              <a:t>getX</a:t>
            </a:r>
            <a:r>
              <a:rPr lang="en-US" altLang="zh-CN" sz="1800" dirty="0">
                <a:latin typeface="Consolas" pitchFamily="49" charset="0"/>
              </a:rPr>
              <a:t>() { return x_;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int </a:t>
            </a:r>
            <a:r>
              <a:rPr lang="en-US" altLang="zh-CN" sz="1800" dirty="0" err="1">
                <a:latin typeface="Consolas" pitchFamily="49" charset="0"/>
              </a:rPr>
              <a:t>getY</a:t>
            </a:r>
            <a:r>
              <a:rPr lang="en-US" altLang="zh-CN" sz="1800" dirty="0">
                <a:latin typeface="Consolas" pitchFamily="49" charset="0"/>
              </a:rPr>
              <a:t>() { return y_;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</a:rPr>
              <a:t>static</a:t>
            </a:r>
            <a:r>
              <a:rPr lang="en-US" altLang="zh-CN" sz="1800" dirty="0">
                <a:latin typeface="Consolas" pitchFamily="49" charset="0"/>
              </a:rPr>
              <a:t> void </a:t>
            </a:r>
            <a:r>
              <a:rPr lang="en-US" altLang="zh-CN" sz="1800" dirty="0" err="1">
                <a:latin typeface="Consolas" pitchFamily="49" charset="0"/>
              </a:rPr>
              <a:t>showCount</a:t>
            </a:r>
            <a:r>
              <a:rPr lang="en-US" altLang="zh-CN" sz="1800" dirty="0">
                <a:latin typeface="Consolas" pitchFamily="49" charset="0"/>
              </a:rPr>
              <a:t>() {		//</a:t>
            </a:r>
            <a:r>
              <a:rPr lang="zh-CN" altLang="en-US" sz="1800" dirty="0">
                <a:latin typeface="Consolas" pitchFamily="49" charset="0"/>
              </a:rPr>
              <a:t>静态函数成员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800" dirty="0">
                <a:latin typeface="Consolas" pitchFamily="49" charset="0"/>
              </a:rPr>
              <a:t>		</a:t>
            </a:r>
            <a:r>
              <a:rPr lang="en-US" altLang="zh-CN" sz="1800" dirty="0" err="1">
                <a:latin typeface="Consolas" pitchFamily="49" charset="0"/>
              </a:rPr>
              <a:t>cout</a:t>
            </a:r>
            <a:r>
              <a:rPr lang="en-US" altLang="zh-CN" sz="1800" dirty="0">
                <a:latin typeface="Consolas" pitchFamily="49" charset="0"/>
              </a:rPr>
              <a:t> &lt;&lt; "  Object count = " &lt;&lt; count_ &lt;&lt; </a:t>
            </a:r>
            <a:r>
              <a:rPr lang="en-US" altLang="zh-CN" sz="1800" dirty="0" err="1">
                <a:latin typeface="Consolas" pitchFamily="49" charset="0"/>
              </a:rPr>
              <a:t>endl</a:t>
            </a:r>
            <a:r>
              <a:rPr lang="en-US" altLang="zh-CN" sz="1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};</a:t>
            </a:r>
            <a:endParaRPr lang="zh-CN" altLang="en-US" sz="1800" dirty="0">
              <a:latin typeface="Consolas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772E1DE-52CF-452F-BF7F-1DC5E6BE9DED}"/>
              </a:ext>
            </a:extLst>
          </p:cNvPr>
          <p:cNvSpPr txBox="1">
            <a:spLocks/>
          </p:cNvSpPr>
          <p:nvPr/>
        </p:nvSpPr>
        <p:spPr>
          <a:xfrm>
            <a:off x="1268240" y="1757648"/>
            <a:ext cx="3364720" cy="5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28D3EBD8-F3AF-4E3B-A1AE-62D80FD7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354" y="716516"/>
            <a:ext cx="1644646" cy="808038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提纲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EB0A6F0-1CA8-45DF-A31F-385CFF1A8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5787" y="1623378"/>
            <a:ext cx="7467600" cy="4643437"/>
          </a:xfrm>
        </p:spPr>
        <p:txBody>
          <a:bodyPr>
            <a:normAutofit lnSpcReduction="10000"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5.1  </a:t>
            </a:r>
            <a:r>
              <a:rPr lang="zh-CN" altLang="en-US" dirty="0">
                <a:latin typeface="Consolas" pitchFamily="49" charset="0"/>
              </a:rPr>
              <a:t>标识符的作用域与可见性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5.2  </a:t>
            </a:r>
            <a:r>
              <a:rPr lang="zh-CN" altLang="en-US" dirty="0">
                <a:latin typeface="Consolas" pitchFamily="49" charset="0"/>
              </a:rPr>
              <a:t>对象的生存期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5.3  </a:t>
            </a:r>
            <a:r>
              <a:rPr lang="zh-CN" altLang="en-US" dirty="0">
                <a:latin typeface="Consolas" pitchFamily="49" charset="0"/>
              </a:rPr>
              <a:t>类的静态成员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5.4  </a:t>
            </a:r>
            <a:r>
              <a:rPr lang="zh-CN" altLang="en-US" dirty="0">
                <a:latin typeface="Consolas" pitchFamily="49" charset="0"/>
              </a:rPr>
              <a:t>类的友元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5.5  </a:t>
            </a:r>
            <a:r>
              <a:rPr lang="zh-CN" altLang="en-US" dirty="0">
                <a:latin typeface="Consolas" pitchFamily="49" charset="0"/>
              </a:rPr>
              <a:t>共享数据的保护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5.6  </a:t>
            </a:r>
            <a:r>
              <a:rPr lang="zh-CN" altLang="en-US" dirty="0">
                <a:latin typeface="Consolas" pitchFamily="49" charset="0"/>
              </a:rPr>
              <a:t>多文件结构和编译预处理命令</a:t>
            </a:r>
            <a:endParaRPr lang="en-US" altLang="zh-CN" dirty="0">
              <a:latin typeface="Consolas" pitchFamily="49" charset="0"/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6469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5.3.2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静态函数成员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772E1DE-52CF-452F-BF7F-1DC5E6BE9DED}"/>
              </a:ext>
            </a:extLst>
          </p:cNvPr>
          <p:cNvSpPr txBox="1">
            <a:spLocks/>
          </p:cNvSpPr>
          <p:nvPr/>
        </p:nvSpPr>
        <p:spPr>
          <a:xfrm>
            <a:off x="1268240" y="1757648"/>
            <a:ext cx="3364720" cy="5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BDC5C81-B2B6-40CB-AD42-3BA31CCA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38" y="1370297"/>
            <a:ext cx="7832407" cy="52990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Point::count_ = 0;//</a:t>
            </a:r>
            <a:r>
              <a:rPr lang="zh-CN" altLang="en-US" sz="2000" dirty="0">
                <a:latin typeface="Consolas" pitchFamily="49" charset="0"/>
              </a:rPr>
              <a:t>静态数据成员定义和初始化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main() {	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Point a(4, 5);	//</a:t>
            </a:r>
            <a:r>
              <a:rPr lang="zh-CN" altLang="en-US" sz="2000" dirty="0">
                <a:latin typeface="Consolas" pitchFamily="49" charset="0"/>
              </a:rPr>
              <a:t>定义对象</a:t>
            </a:r>
            <a:r>
              <a:rPr lang="en-US" altLang="zh-CN" sz="2000" dirty="0">
                <a:latin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</a:rPr>
              <a:t>，其构造函数回使</a:t>
            </a:r>
            <a:r>
              <a:rPr lang="en-US" altLang="zh-CN" sz="2000" dirty="0">
                <a:latin typeface="Consolas" pitchFamily="49" charset="0"/>
              </a:rPr>
              <a:t>count</a:t>
            </a:r>
            <a:r>
              <a:rPr lang="zh-CN" altLang="en-US" sz="2000" dirty="0">
                <a:latin typeface="Consolas" pitchFamily="49" charset="0"/>
              </a:rPr>
              <a:t>增</a:t>
            </a:r>
            <a:r>
              <a:rPr lang="en-US" altLang="zh-CN" sz="2000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"Point A: " &lt;&lt; </a:t>
            </a:r>
            <a:r>
              <a:rPr lang="en-US" altLang="zh-CN" sz="2000" dirty="0" err="1">
                <a:latin typeface="Consolas" pitchFamily="49" charset="0"/>
              </a:rPr>
              <a:t>a.getX</a:t>
            </a:r>
            <a:r>
              <a:rPr lang="en-US" altLang="zh-CN" sz="2000" dirty="0">
                <a:latin typeface="Consolas" pitchFamily="49" charset="0"/>
              </a:rPr>
              <a:t>() &lt;&lt; ", " &lt;&lt; </a:t>
            </a:r>
            <a:r>
              <a:rPr lang="en-US" altLang="zh-CN" sz="2000" dirty="0" err="1">
                <a:latin typeface="Consolas" pitchFamily="49" charset="0"/>
              </a:rPr>
              <a:t>a.getY</a:t>
            </a:r>
            <a:r>
              <a:rPr lang="en-US" altLang="zh-CN" sz="20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Point::</a:t>
            </a:r>
            <a:r>
              <a:rPr lang="en-US" altLang="zh-CN" sz="2000" dirty="0" err="1">
                <a:latin typeface="Consolas" pitchFamily="49" charset="0"/>
              </a:rPr>
              <a:t>showCount</a:t>
            </a:r>
            <a:r>
              <a:rPr lang="en-US" altLang="zh-CN" sz="2000" dirty="0">
                <a:latin typeface="Consolas" pitchFamily="49" charset="0"/>
              </a:rPr>
              <a:t>();	//</a:t>
            </a:r>
            <a:r>
              <a:rPr lang="zh-CN" altLang="en-US" sz="2000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Point b(a);	//</a:t>
            </a:r>
            <a:r>
              <a:rPr lang="zh-CN" altLang="en-US" sz="2000" dirty="0">
                <a:latin typeface="Consolas" pitchFamily="49" charset="0"/>
              </a:rPr>
              <a:t>定义对象</a:t>
            </a:r>
            <a:r>
              <a:rPr lang="en-US" altLang="zh-CN" sz="2000" dirty="0">
                <a:latin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</a:rPr>
              <a:t>，其构造函数回使</a:t>
            </a:r>
            <a:r>
              <a:rPr lang="en-US" altLang="zh-CN" sz="2000" dirty="0">
                <a:latin typeface="Consolas" pitchFamily="49" charset="0"/>
              </a:rPr>
              <a:t>count</a:t>
            </a:r>
            <a:r>
              <a:rPr lang="zh-CN" altLang="en-US" sz="2000" dirty="0">
                <a:latin typeface="Consolas" pitchFamily="49" charset="0"/>
              </a:rPr>
              <a:t>增</a:t>
            </a:r>
            <a:r>
              <a:rPr lang="en-US" altLang="zh-CN" sz="2000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"Point B: " &lt;&lt; </a:t>
            </a:r>
            <a:r>
              <a:rPr lang="en-US" altLang="zh-CN" sz="2000" dirty="0" err="1">
                <a:latin typeface="Consolas" pitchFamily="49" charset="0"/>
              </a:rPr>
              <a:t>b.getX</a:t>
            </a:r>
            <a:r>
              <a:rPr lang="en-US" altLang="zh-CN" sz="2000" dirty="0">
                <a:latin typeface="Consolas" pitchFamily="49" charset="0"/>
              </a:rPr>
              <a:t>() &lt;&lt; ", " &lt;&lt; </a:t>
            </a:r>
            <a:r>
              <a:rPr lang="en-US" altLang="zh-CN" sz="2000" dirty="0" err="1">
                <a:latin typeface="Consolas" pitchFamily="49" charset="0"/>
              </a:rPr>
              <a:t>b.getY</a:t>
            </a:r>
            <a:r>
              <a:rPr lang="en-US" altLang="zh-CN" sz="20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Point::</a:t>
            </a:r>
            <a:r>
              <a:rPr lang="en-US" altLang="zh-CN" sz="2000" dirty="0" err="1">
                <a:latin typeface="Consolas" pitchFamily="49" charset="0"/>
              </a:rPr>
              <a:t>showCount</a:t>
            </a:r>
            <a:r>
              <a:rPr lang="en-US" altLang="zh-CN" sz="2000" dirty="0">
                <a:latin typeface="Consolas" pitchFamily="49" charset="0"/>
              </a:rPr>
              <a:t>();	//</a:t>
            </a:r>
            <a:r>
              <a:rPr lang="zh-CN" altLang="en-US" sz="2000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7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类的友元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7786ECF-B807-49F6-BEE0-D8368C555BC8}"/>
              </a:ext>
            </a:extLst>
          </p:cNvPr>
          <p:cNvSpPr txBox="1">
            <a:spLocks/>
          </p:cNvSpPr>
          <p:nvPr/>
        </p:nvSpPr>
        <p:spPr bwMode="auto">
          <a:xfrm>
            <a:off x="543719" y="1511674"/>
            <a:ext cx="92606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通过将一个模块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声明为另一个模块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的友元，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能够引用到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中本是被隐藏的信息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友元函数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友元类</a:t>
            </a: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对数据封装和数据隐藏有所妥协，建议谨慎使用</a:t>
            </a:r>
          </a:p>
        </p:txBody>
      </p:sp>
    </p:spTree>
    <p:extLst>
      <p:ext uri="{BB962C8B-B14F-4D97-AF65-F5344CB8AC3E}">
        <p14:creationId xmlns:p14="http://schemas.microsoft.com/office/powerpoint/2010/main" val="352403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友元函数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8F03840-CD64-433F-86E3-2AB113D6255A}"/>
              </a:ext>
            </a:extLst>
          </p:cNvPr>
          <p:cNvSpPr txBox="1">
            <a:spLocks/>
          </p:cNvSpPr>
          <p:nvPr/>
        </p:nvSpPr>
        <p:spPr bwMode="auto">
          <a:xfrm>
            <a:off x="372402" y="1552258"/>
            <a:ext cx="10671517" cy="365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友元函数是在类声明中由关键字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friend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修饰说明的非成员函数，在它的函数体中能够通过对象名访问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private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protected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成员</a:t>
            </a: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作用：增加灵活性，使程序员可以在数据封装和编程便捷性方面做合理选择</a:t>
            </a: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访问对象中的成员必须通过对象名</a:t>
            </a:r>
          </a:p>
        </p:txBody>
      </p:sp>
    </p:spTree>
    <p:extLst>
      <p:ext uri="{BB962C8B-B14F-4D97-AF65-F5344CB8AC3E}">
        <p14:creationId xmlns:p14="http://schemas.microsoft.com/office/powerpoint/2010/main" val="90019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友元函数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2C4D6B0-AD7A-4D9C-9CFA-147638725571}"/>
              </a:ext>
            </a:extLst>
          </p:cNvPr>
          <p:cNvSpPr txBox="1">
            <a:spLocks/>
          </p:cNvSpPr>
          <p:nvPr/>
        </p:nvSpPr>
        <p:spPr>
          <a:xfrm>
            <a:off x="1268240" y="1757648"/>
            <a:ext cx="3364720" cy="5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B9F4C9D-FD93-41CB-B9A9-E2B7E0493A91}"/>
              </a:ext>
            </a:extLst>
          </p:cNvPr>
          <p:cNvSpPr txBox="1">
            <a:spLocks/>
          </p:cNvSpPr>
          <p:nvPr/>
        </p:nvSpPr>
        <p:spPr bwMode="auto">
          <a:xfrm>
            <a:off x="3231197" y="1392524"/>
            <a:ext cx="8361362" cy="4679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#include &lt;</a:t>
            </a:r>
            <a:r>
              <a:rPr lang="en-US" altLang="zh-CN" sz="2400" dirty="0" err="1">
                <a:latin typeface="Consolas" pitchFamily="49" charset="0"/>
              </a:rPr>
              <a:t>cmath</a:t>
            </a:r>
            <a:r>
              <a:rPr lang="en-US" altLang="zh-CN" sz="24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class Point {	</a:t>
            </a:r>
            <a:endParaRPr lang="zh-CN" altLang="en-US" sz="24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public:	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latin typeface="Consolas" pitchFamily="49" charset="0"/>
              </a:rPr>
              <a:t>Point(int x=0, int y=0) : x(x), y(y) {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	int </a:t>
            </a:r>
            <a:r>
              <a:rPr lang="en-US" altLang="zh-CN" sz="2400" dirty="0" err="1">
                <a:latin typeface="Consolas" pitchFamily="49" charset="0"/>
              </a:rPr>
              <a:t>getX</a:t>
            </a:r>
            <a:r>
              <a:rPr lang="en-US" altLang="zh-CN" sz="2400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	int </a:t>
            </a:r>
            <a:r>
              <a:rPr lang="en-US" altLang="zh-CN" sz="2400" dirty="0" err="1">
                <a:latin typeface="Consolas" pitchFamily="49" charset="0"/>
              </a:rPr>
              <a:t>getY</a:t>
            </a:r>
            <a:r>
              <a:rPr lang="en-US" altLang="zh-CN" sz="2400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friend float </a:t>
            </a:r>
            <a:r>
              <a:rPr lang="en-US" altLang="zh-CN" sz="2800" dirty="0" err="1">
                <a:solidFill>
                  <a:srgbClr val="C00000"/>
                </a:solidFill>
                <a:latin typeface="Consolas" pitchFamily="49" charset="0"/>
              </a:rPr>
              <a:t>dist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(Point &amp;a, Point &amp;b); 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private:	</a:t>
            </a:r>
            <a:endParaRPr lang="zh-CN" altLang="en-US" sz="24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latin typeface="Consolas" pitchFamily="49" charset="0"/>
              </a:rPr>
              <a:t>int x, y;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4620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友元函数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2C4D6B0-AD7A-4D9C-9CFA-147638725571}"/>
              </a:ext>
            </a:extLst>
          </p:cNvPr>
          <p:cNvSpPr txBox="1">
            <a:spLocks/>
          </p:cNvSpPr>
          <p:nvPr/>
        </p:nvSpPr>
        <p:spPr>
          <a:xfrm>
            <a:off x="1268240" y="1757648"/>
            <a:ext cx="3364720" cy="5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89DC70E-68B0-405B-87DD-E7E4D5103E09}"/>
              </a:ext>
            </a:extLst>
          </p:cNvPr>
          <p:cNvSpPr txBox="1">
            <a:spLocks/>
          </p:cNvSpPr>
          <p:nvPr/>
        </p:nvSpPr>
        <p:spPr bwMode="auto">
          <a:xfrm>
            <a:off x="3975275" y="929584"/>
            <a:ext cx="7356008" cy="4679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float dist(Point&amp; a, Point&amp; b)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double x =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.x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- 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.x;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double y =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.y -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.y;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return static_cast&lt;float&gt;(sqrt(x * x + y * y));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int main()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Point p1(1, 1), p2(4, 5);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cout &lt;&lt;"The distance is: ";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cout &lt;&lt; dist(p1, p2) &lt;&lt; endl;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return 0;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820F24E-2808-489F-BA3A-DF0E15B49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410" y="5708542"/>
            <a:ext cx="3286125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Consolas" panose="020B0609020204030204" pitchFamily="49" charset="0"/>
                <a:ea typeface="隶书" panose="02010509060101010101" pitchFamily="49" charset="-122"/>
              </a:rPr>
              <a:t>运行结果：</a:t>
            </a:r>
            <a:endParaRPr lang="en-US" altLang="zh-CN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The distance is: 5</a:t>
            </a:r>
            <a:endParaRPr lang="zh-CN" altLang="en-US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64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友元类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5CE0C03-71D5-47B4-A362-D920DA39056D}"/>
              </a:ext>
            </a:extLst>
          </p:cNvPr>
          <p:cNvSpPr txBox="1">
            <a:spLocks/>
          </p:cNvSpPr>
          <p:nvPr/>
        </p:nvSpPr>
        <p:spPr bwMode="auto">
          <a:xfrm>
            <a:off x="274638" y="1623434"/>
            <a:ext cx="1065752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6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若一个类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为另一个类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的友元（即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“信任”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这个“朋友”），则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的所有成员都能访问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的私有成员</a:t>
            </a:r>
          </a:p>
          <a:p>
            <a:pPr marL="365125" marR="0" lvl="0" indent="-255588" algn="l" defTabSz="914400" rtl="0" eaLnBrk="1" fontAlgn="base" latinLnBrk="0" hangingPunct="1">
              <a:lnSpc>
                <a:spcPct val="16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声明语法：将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中使用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friend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修饰说明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65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友元类举例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AE180D8-817E-4359-B720-EA17A28B3B7C}"/>
              </a:ext>
            </a:extLst>
          </p:cNvPr>
          <p:cNvSpPr txBox="1">
            <a:spLocks/>
          </p:cNvSpPr>
          <p:nvPr/>
        </p:nvSpPr>
        <p:spPr bwMode="auto">
          <a:xfrm>
            <a:off x="1169988" y="1623434"/>
            <a:ext cx="4186237" cy="478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class A {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friend class B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public: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void display()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cout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&lt;&lt; x &lt;&lt;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endl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}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private: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int x;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class B {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public: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void set(int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void display();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private: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};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A81E7F-ACD8-4BBB-BA0A-FB681F5A4AAC}"/>
              </a:ext>
            </a:extLst>
          </p:cNvPr>
          <p:cNvCxnSpPr/>
          <p:nvPr/>
        </p:nvCxnSpPr>
        <p:spPr>
          <a:xfrm rot="5400000">
            <a:off x="3226753" y="3945946"/>
            <a:ext cx="4786312" cy="1588"/>
          </a:xfrm>
          <a:prstGeom prst="line">
            <a:avLst/>
          </a:prstGeom>
          <a:noFill/>
          <a:ln w="9525" cap="flat" cmpd="sng" algn="ctr">
            <a:solidFill>
              <a:srgbClr val="9BBB59"/>
            </a:solidFill>
            <a:prstDash val="dash"/>
          </a:ln>
          <a:effectLst/>
        </p:spPr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A4234EA-1C53-4DA6-86AC-3E3B6731119D}"/>
              </a:ext>
            </a:extLst>
          </p:cNvPr>
          <p:cNvSpPr txBox="1">
            <a:spLocks/>
          </p:cNvSpPr>
          <p:nvPr/>
        </p:nvSpPr>
        <p:spPr bwMode="auto">
          <a:xfrm>
            <a:off x="6351270" y="1553584"/>
            <a:ext cx="4186238" cy="478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void B::set(int </a:t>
            </a:r>
            <a:r>
              <a:rPr kumimoji="1"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kumimoji="1" lang="en-US" altLang="zh-CN" dirty="0" err="1">
                <a:solidFill>
                  <a:srgbClr val="1F497D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a.x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=</a:t>
            </a:r>
            <a:r>
              <a:rPr kumimoji="1"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void B::display()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kumimoji="1"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a.display</a:t>
            </a: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28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5.4.2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友元类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821DD42-AFBD-4066-AEA8-3699BABFE0CA}"/>
              </a:ext>
            </a:extLst>
          </p:cNvPr>
          <p:cNvSpPr txBox="1">
            <a:spLocks/>
          </p:cNvSpPr>
          <p:nvPr/>
        </p:nvSpPr>
        <p:spPr bwMode="auto">
          <a:xfrm>
            <a:off x="835787" y="1932049"/>
            <a:ext cx="10050000" cy="278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buFont typeface="Georgia" panose="02040502050405020303" pitchFamily="18" charset="0"/>
              <a:buNone/>
            </a:pPr>
            <a:r>
              <a:rPr lang="zh-CN" altLang="en-US" dirty="0">
                <a:latin typeface="Consolas" panose="020B0609020204030204" pitchFamily="49" charset="0"/>
              </a:rPr>
              <a:t> 如果声明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类是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类的友元，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类的成员函数就可以访问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类的私有和保护数据，但反过来不成立：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类的成员函数却不能访问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类的私有、保护数据</a:t>
            </a:r>
          </a:p>
        </p:txBody>
      </p:sp>
    </p:spTree>
    <p:extLst>
      <p:ext uri="{BB962C8B-B14F-4D97-AF65-F5344CB8AC3E}">
        <p14:creationId xmlns:p14="http://schemas.microsoft.com/office/powerpoint/2010/main" val="75050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5.5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共享数据的保护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2DDFF18-6909-435F-AB72-80ABC3713B52}"/>
              </a:ext>
            </a:extLst>
          </p:cNvPr>
          <p:cNvSpPr txBox="1">
            <a:spLocks/>
          </p:cNvSpPr>
          <p:nvPr/>
        </p:nvSpPr>
        <p:spPr bwMode="auto">
          <a:xfrm>
            <a:off x="286384" y="1411927"/>
            <a:ext cx="10757535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zh-CN" altLang="en-US" sz="2400">
                <a:latin typeface="Consolas" panose="020B0609020204030204" pitchFamily="49" charset="0"/>
              </a:rPr>
              <a:t>对于既需要共享、又需要防止改变的数据应该声明为常类型（用</a:t>
            </a:r>
            <a:r>
              <a:rPr lang="en-US" altLang="zh-CN" sz="2400">
                <a:latin typeface="Consolas" panose="020B0609020204030204" pitchFamily="49" charset="0"/>
              </a:rPr>
              <a:t>const</a:t>
            </a:r>
            <a:r>
              <a:rPr lang="zh-CN" altLang="en-US" sz="2400">
                <a:latin typeface="Consolas" panose="020B0609020204030204" pitchFamily="49" charset="0"/>
              </a:rPr>
              <a:t>进行修饰）。对于不改变对象状态的成员函数应该声明为常函数。</a:t>
            </a:r>
            <a:endParaRPr lang="zh-CN" altLang="en-US" sz="2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>
                <a:latin typeface="Consolas" panose="020B0609020204030204" pitchFamily="49" charset="0"/>
              </a:rPr>
              <a:t>常对象：必须进行初始化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zh-CN" altLang="en-US" sz="2000">
                <a:latin typeface="Consolas" panose="020B0609020204030204" pitchFamily="49" charset="0"/>
              </a:rPr>
              <a:t>不能被更新。</a:t>
            </a:r>
          </a:p>
          <a:p>
            <a:pPr lvl="2" eaLnBrk="1" hangingPunct="1"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对象名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>
                <a:latin typeface="Consolas" panose="020B0609020204030204" pitchFamily="49" charset="0"/>
              </a:rPr>
              <a:t>常成员</a:t>
            </a:r>
            <a:endParaRPr lang="en-US" altLang="zh-CN" sz="2000">
              <a:latin typeface="Consolas" panose="020B0609020204030204" pitchFamily="49" charset="0"/>
            </a:endParaRP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srgbClr val="C00000"/>
                </a:solidFill>
                <a:latin typeface="Consolas" panose="020B0609020204030204" pitchFamily="49" charset="0"/>
              </a:rPr>
              <a:t>用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sz="1800">
                <a:solidFill>
                  <a:srgbClr val="C00000"/>
                </a:solidFill>
                <a:latin typeface="Consolas" panose="020B0609020204030204" pitchFamily="49" charset="0"/>
              </a:rPr>
              <a:t>进行修饰的类成员：常数据成员和常函数成员</a:t>
            </a:r>
          </a:p>
          <a:p>
            <a:pPr lvl="1" eaLnBrk="1" hangingPunct="1"/>
            <a:r>
              <a:rPr lang="zh-CN" altLang="en-US" sz="2000">
                <a:latin typeface="Consolas" panose="020B0609020204030204" pitchFamily="49" charset="0"/>
              </a:rPr>
              <a:t>常引用：被引用的对象不能被更新。</a:t>
            </a:r>
          </a:p>
          <a:p>
            <a:pPr lvl="2" eaLnBrk="1" hangingPunct="1"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const 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引用名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 i="1">
                <a:latin typeface="Consolas" panose="020B0609020204030204" pitchFamily="49" charset="0"/>
              </a:rPr>
              <a:t>常数组：数组元素不能被更新</a:t>
            </a:r>
            <a:r>
              <a:rPr lang="en-US" altLang="zh-CN" sz="2000" i="1">
                <a:latin typeface="Consolas" panose="020B0609020204030204" pitchFamily="49" charset="0"/>
              </a:rPr>
              <a:t>(</a:t>
            </a:r>
            <a:r>
              <a:rPr lang="zh-CN" altLang="en-US" sz="2000" i="1">
                <a:latin typeface="Consolas" panose="020B0609020204030204" pitchFamily="49" charset="0"/>
              </a:rPr>
              <a:t>详见第</a:t>
            </a:r>
            <a:r>
              <a:rPr lang="en-US" altLang="zh-CN" sz="2000" i="1">
                <a:latin typeface="Consolas" panose="020B0609020204030204" pitchFamily="49" charset="0"/>
              </a:rPr>
              <a:t>6</a:t>
            </a:r>
            <a:r>
              <a:rPr lang="zh-CN" altLang="en-US" sz="2000" i="1">
                <a:latin typeface="Consolas" panose="020B0609020204030204" pitchFamily="49" charset="0"/>
              </a:rPr>
              <a:t>章</a:t>
            </a:r>
            <a:r>
              <a:rPr lang="en-US" altLang="zh-CN" sz="2000" i="1">
                <a:latin typeface="Consolas" panose="020B0609020204030204" pitchFamily="49" charset="0"/>
              </a:rPr>
              <a:t>)</a:t>
            </a:r>
            <a:r>
              <a:rPr lang="zh-CN" altLang="en-US" sz="2000" i="1">
                <a:latin typeface="Consolas" panose="020B0609020204030204" pitchFamily="49" charset="0"/>
              </a:rPr>
              <a:t>。</a:t>
            </a:r>
          </a:p>
          <a:p>
            <a:pPr lvl="2" eaLnBrk="1" hangingPunct="1">
              <a:buFont typeface="Georgia" panose="02040502050405020303" pitchFamily="18" charset="0"/>
              <a:buNone/>
            </a:pPr>
            <a:r>
              <a:rPr lang="zh-CN" altLang="en-US" i="1">
                <a:solidFill>
                  <a:srgbClr val="C00000"/>
                </a:solidFill>
                <a:latin typeface="Consolas" panose="020B0609020204030204" pitchFamily="49" charset="0"/>
              </a:rPr>
              <a:t>类型说明符  </a:t>
            </a:r>
            <a:r>
              <a:rPr lang="en-US" altLang="zh-CN" i="1">
                <a:solidFill>
                  <a:srgbClr val="C00000"/>
                </a:solidFill>
                <a:latin typeface="Consolas" panose="020B0609020204030204" pitchFamily="49" charset="0"/>
              </a:rPr>
              <a:t>const  </a:t>
            </a:r>
            <a:r>
              <a:rPr lang="zh-CN" altLang="en-US" i="1">
                <a:solidFill>
                  <a:srgbClr val="C00000"/>
                </a:solidFill>
                <a:latin typeface="Consolas" panose="020B0609020204030204" pitchFamily="49" charset="0"/>
              </a:rPr>
              <a:t>数组名</a:t>
            </a:r>
            <a:r>
              <a:rPr lang="en-US" altLang="zh-CN" i="1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zh-CN" altLang="en-US" i="1">
                <a:solidFill>
                  <a:srgbClr val="C00000"/>
                </a:solidFill>
                <a:latin typeface="Consolas" panose="020B0609020204030204" pitchFamily="49" charset="0"/>
              </a:rPr>
              <a:t>大小</a:t>
            </a:r>
            <a:r>
              <a:rPr lang="en-US" altLang="zh-CN" i="1">
                <a:solidFill>
                  <a:srgbClr val="C00000"/>
                </a:solidFill>
                <a:latin typeface="Consolas" panose="020B0609020204030204" pitchFamily="49" charset="0"/>
              </a:rPr>
              <a:t>]...</a:t>
            </a:r>
          </a:p>
          <a:p>
            <a:pPr lvl="1" eaLnBrk="1" hangingPunct="1"/>
            <a:r>
              <a:rPr lang="zh-CN" altLang="en-US" sz="2000" i="1">
                <a:latin typeface="Consolas" panose="020B0609020204030204" pitchFamily="49" charset="0"/>
              </a:rPr>
              <a:t>常指针：指向常量的指针</a:t>
            </a:r>
            <a:r>
              <a:rPr lang="en-US" altLang="zh-CN" sz="2000" i="1">
                <a:latin typeface="Consolas" panose="020B0609020204030204" pitchFamily="49" charset="0"/>
              </a:rPr>
              <a:t>(</a:t>
            </a:r>
            <a:r>
              <a:rPr lang="zh-CN" altLang="en-US" sz="2000" i="1">
                <a:latin typeface="Consolas" panose="020B0609020204030204" pitchFamily="49" charset="0"/>
              </a:rPr>
              <a:t>详见第</a:t>
            </a:r>
            <a:r>
              <a:rPr lang="en-US" altLang="zh-CN" sz="2000" i="1">
                <a:latin typeface="Consolas" panose="020B0609020204030204" pitchFamily="49" charset="0"/>
              </a:rPr>
              <a:t>6</a:t>
            </a:r>
            <a:r>
              <a:rPr lang="zh-CN" altLang="en-US" sz="2000" i="1">
                <a:latin typeface="Consolas" panose="020B0609020204030204" pitchFamily="49" charset="0"/>
              </a:rPr>
              <a:t>章</a:t>
            </a:r>
            <a:r>
              <a:rPr lang="en-US" altLang="zh-CN" sz="2000" i="1">
                <a:latin typeface="Consolas" panose="020B0609020204030204" pitchFamily="49" charset="0"/>
              </a:rPr>
              <a:t>)</a:t>
            </a:r>
            <a:r>
              <a:rPr lang="zh-CN" altLang="en-US" sz="2000" i="1">
                <a:latin typeface="Consolas" panose="020B0609020204030204" pitchFamily="49" charset="0"/>
              </a:rPr>
              <a:t>。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5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431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5.5.1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常对象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B9EC1C7-B9B0-49B0-AFC1-7FC7F3689220}"/>
              </a:ext>
            </a:extLst>
          </p:cNvPr>
          <p:cNvSpPr txBox="1">
            <a:spLocks/>
          </p:cNvSpPr>
          <p:nvPr/>
        </p:nvSpPr>
        <p:spPr bwMode="auto">
          <a:xfrm>
            <a:off x="467360" y="2055498"/>
            <a:ext cx="8229600" cy="39592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A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public: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A(int i,int j) {x=i; y=j;}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                 ...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int x,y;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>
                <a:latin typeface="Consolas" panose="020B0609020204030204" pitchFamily="49" charset="0"/>
              </a:rPr>
              <a:t>A a(3,4); //a</a:t>
            </a:r>
            <a:r>
              <a:rPr lang="zh-CN" altLang="en-US" sz="2000">
                <a:latin typeface="Consolas" panose="020B0609020204030204" pitchFamily="49" charset="0"/>
              </a:rPr>
              <a:t>是常对象，不能被更新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AD7FA58A-955E-4B91-8CF5-A7D3573C6911}"/>
              </a:ext>
            </a:extLst>
          </p:cNvPr>
          <p:cNvSpPr txBox="1"/>
          <p:nvPr/>
        </p:nvSpPr>
        <p:spPr>
          <a:xfrm>
            <a:off x="478473" y="1479236"/>
            <a:ext cx="39592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常对象举例</a:t>
            </a:r>
          </a:p>
        </p:txBody>
      </p:sp>
    </p:spTree>
    <p:extLst>
      <p:ext uri="{BB962C8B-B14F-4D97-AF65-F5344CB8AC3E}">
        <p14:creationId xmlns:p14="http://schemas.microsoft.com/office/powerpoint/2010/main" val="23392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5.1.1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作用域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B54DFB2-1528-4DB7-8C82-4C3D0F4546D8}"/>
              </a:ext>
            </a:extLst>
          </p:cNvPr>
          <p:cNvSpPr txBox="1">
            <a:spLocks/>
          </p:cNvSpPr>
          <p:nvPr/>
        </p:nvSpPr>
        <p:spPr bwMode="auto">
          <a:xfrm>
            <a:off x="538480" y="1623434"/>
            <a:ext cx="8229600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作用域是一个标识符在程序正文中有效的区域。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dirty="0">
                <a:latin typeface="Consolas" panose="020B0609020204030204" pitchFamily="49" charset="0"/>
              </a:rPr>
              <a:t>函数原型作用域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dirty="0">
                <a:latin typeface="Consolas" panose="020B0609020204030204" pitchFamily="49" charset="0"/>
              </a:rPr>
              <a:t>局部作用域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程序块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r>
              <a:rPr lang="zh-CN" altLang="en-US" dirty="0">
                <a:latin typeface="Consolas" panose="020B0609020204030204" pitchFamily="49" charset="0"/>
              </a:rPr>
              <a:t>类作用域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dirty="0">
                <a:latin typeface="Consolas" panose="020B0609020204030204" pitchFamily="49" charset="0"/>
              </a:rPr>
              <a:t>文件作用域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dirty="0">
                <a:latin typeface="Consolas" panose="020B0609020204030204" pitchFamily="49" charset="0"/>
              </a:rPr>
              <a:t>命名空间作用域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11162" lvl="1" indent="0" eaLnBrk="1" hangingPunct="1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一般用（）或者</a:t>
            </a:r>
            <a:r>
              <a:rPr lang="en-US" altLang="zh-CN" dirty="0">
                <a:latin typeface="Consolas" panose="020B0609020204030204" pitchFamily="49" charset="0"/>
              </a:rPr>
              <a:t>{}</a:t>
            </a:r>
            <a:r>
              <a:rPr lang="zh-CN" altLang="en-US" dirty="0">
                <a:latin typeface="Consolas" panose="020B0609020204030204" pitchFamily="49" charset="0"/>
              </a:rPr>
              <a:t>表示范围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eaLnBrk="1" hangingPunct="1"/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75816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5.5.2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用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const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修饰的对象成员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00E08C5-05C7-464C-AC62-BF064DDAD498}"/>
              </a:ext>
            </a:extLst>
          </p:cNvPr>
          <p:cNvSpPr txBox="1">
            <a:spLocks/>
          </p:cNvSpPr>
          <p:nvPr/>
        </p:nvSpPr>
        <p:spPr bwMode="auto">
          <a:xfrm>
            <a:off x="372403" y="1554801"/>
            <a:ext cx="853791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常成员函数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使用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关键字说明的函数，如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void func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（）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常成员函数不更新对象的数据成员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如果调用其他成员函数，被调函数必须是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的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成员函数和非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的同名函数可以共存（重载）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通过常对象只能调用它的常成员函数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不然可能修改内部成员，对象不再保持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常数据成员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使用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说明的数据成员，如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 int id;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68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75816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5.5.2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用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const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修饰的对象成员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633E614-F047-4363-A879-EE2BDD667F8C}"/>
              </a:ext>
            </a:extLst>
          </p:cNvPr>
          <p:cNvSpPr txBox="1">
            <a:spLocks/>
          </p:cNvSpPr>
          <p:nvPr/>
        </p:nvSpPr>
        <p:spPr bwMode="auto">
          <a:xfrm>
            <a:off x="155926" y="1481776"/>
            <a:ext cx="4517674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include&lt;iostream&gt;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using namespace std;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class R {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public: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R(int r1, int r2) : r1(r1), r2(r2) { }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void print();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void print()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private: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int r1, r2;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};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C667BD2-C118-4535-907F-AD3E514A153C}"/>
              </a:ext>
            </a:extLst>
          </p:cNvPr>
          <p:cNvSpPr txBox="1">
            <a:spLocks/>
          </p:cNvSpPr>
          <p:nvPr/>
        </p:nvSpPr>
        <p:spPr bwMode="auto">
          <a:xfrm>
            <a:off x="4897122" y="1489770"/>
            <a:ext cx="5242560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void R::print()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r1 &lt;&lt; ":" &lt;&lt; r2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void R::print()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</a:rPr>
              <a:t>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r1 &lt;&lt; ";" &lt;&lt; r2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int main()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R a(5,4);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</a:rPr>
              <a:t>a.print</a:t>
            </a:r>
            <a:r>
              <a:rPr lang="en-US" altLang="zh-CN" sz="2000" dirty="0">
                <a:latin typeface="Consolas" pitchFamily="49" charset="0"/>
              </a:rPr>
              <a:t>(); //</a:t>
            </a:r>
            <a:r>
              <a:rPr lang="zh-CN" altLang="zh-CN" sz="2000" dirty="0">
                <a:latin typeface="Consolas" pitchFamily="49" charset="0"/>
              </a:rPr>
              <a:t>调用</a:t>
            </a:r>
            <a:r>
              <a:rPr lang="en-US" altLang="zh-CN" sz="2000" dirty="0">
                <a:latin typeface="Consolas" pitchFamily="49" charset="0"/>
              </a:rPr>
              <a:t>void print()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  const R b(20,52); 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</a:rPr>
              <a:t>b.print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(); </a:t>
            </a:r>
            <a:r>
              <a:rPr lang="en-US" altLang="zh-CN" sz="2000" dirty="0">
                <a:latin typeface="Consolas" pitchFamily="49" charset="0"/>
              </a:rPr>
              <a:t>//</a:t>
            </a:r>
            <a:r>
              <a:rPr lang="zh-CN" altLang="zh-CN" sz="2000" dirty="0">
                <a:latin typeface="Consolas" pitchFamily="49" charset="0"/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void print() const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99FFCC"/>
                </a:solidFill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431ECED0-C705-4B45-9D26-29BE8759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489" y="1370297"/>
            <a:ext cx="1571625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Consolas" panose="020B0609020204030204" pitchFamily="49" charset="0"/>
                <a:ea typeface="隶书" panose="02010509060101010101" pitchFamily="49" charset="-122"/>
              </a:rPr>
              <a:t>运行结果：</a:t>
            </a:r>
            <a:endParaRPr lang="en-US" altLang="zh-CN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5:4</a:t>
            </a:r>
            <a:endParaRPr lang="zh-CN" altLang="en-US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20;52</a:t>
            </a:r>
            <a:endParaRPr lang="zh-CN" altLang="en-US" sz="24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63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75816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5.5.3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常引用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F161882-1B8B-472D-8506-B135389BC8AA}"/>
              </a:ext>
            </a:extLst>
          </p:cNvPr>
          <p:cNvSpPr txBox="1">
            <a:spLocks/>
          </p:cNvSpPr>
          <p:nvPr/>
        </p:nvSpPr>
        <p:spPr bwMode="auto">
          <a:xfrm>
            <a:off x="201440" y="1743714"/>
            <a:ext cx="10230802" cy="284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如果在声明引用时用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修饰，被声明的引用就是常引用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常引用所引用的对象不能被更新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如果用常引用做形参，便不会意外地发生对实参的更改。常引用的声明形式如下：</a:t>
            </a:r>
          </a:p>
          <a:p>
            <a:pPr lvl="1" eaLnBrk="1" hangingPunct="1"/>
            <a:r>
              <a:rPr lang="en-US" altLang="zh-CN" dirty="0">
                <a:latin typeface="Consolas" panose="020B0609020204030204" pitchFamily="49" charset="0"/>
              </a:rPr>
              <a:t>const  </a:t>
            </a:r>
            <a:r>
              <a:rPr lang="zh-CN" altLang="en-US" dirty="0">
                <a:latin typeface="Consolas" panose="020B0609020204030204" pitchFamily="49" charset="0"/>
              </a:rPr>
              <a:t>类型说明符</a:t>
            </a:r>
            <a:r>
              <a:rPr lang="en-US" altLang="zh-CN" dirty="0">
                <a:latin typeface="Consolas" panose="020B0609020204030204" pitchFamily="49" charset="0"/>
              </a:rPr>
              <a:t>  &amp;</a:t>
            </a:r>
            <a:r>
              <a:rPr lang="zh-CN" altLang="en-US" dirty="0">
                <a:latin typeface="Consolas" panose="020B0609020204030204" pitchFamily="49" charset="0"/>
              </a:rPr>
              <a:t>引用名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/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7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75816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5.5.3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常引用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C3215FB-4401-4B03-BC2C-6B809A90D357}"/>
              </a:ext>
            </a:extLst>
          </p:cNvPr>
          <p:cNvSpPr txBox="1">
            <a:spLocks/>
          </p:cNvSpPr>
          <p:nvPr/>
        </p:nvSpPr>
        <p:spPr bwMode="auto">
          <a:xfrm>
            <a:off x="67488" y="1623434"/>
            <a:ext cx="56689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</a:t>
            </a:r>
            <a:r>
              <a:rPr lang="en-US" altLang="zh-CN" sz="2000" dirty="0" err="1">
                <a:latin typeface="Consolas" pitchFamily="49" charset="0"/>
              </a:rPr>
              <a:t>cmath</a:t>
            </a:r>
            <a:r>
              <a:rPr lang="en-US" altLang="zh-CN" sz="20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class Point {	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	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Point(int x = 0, int y = 0)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  : x(x), y(y) {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int </a:t>
            </a:r>
            <a:r>
              <a:rPr lang="en-US" altLang="zh-CN" sz="2000" dirty="0" err="1">
                <a:latin typeface="Consolas" pitchFamily="49" charset="0"/>
              </a:rPr>
              <a:t>getX</a:t>
            </a:r>
            <a:r>
              <a:rPr lang="en-US" altLang="zh-CN" sz="2000" dirty="0">
                <a:latin typeface="Consolas" pitchFamily="49" charset="0"/>
              </a:rPr>
              <a:t>() { return x;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int </a:t>
            </a:r>
            <a:r>
              <a:rPr lang="en-US" altLang="zh-CN" sz="2000" dirty="0" err="1">
                <a:latin typeface="Consolas" pitchFamily="49" charset="0"/>
              </a:rPr>
              <a:t>getY</a:t>
            </a:r>
            <a:r>
              <a:rPr lang="en-US" altLang="zh-CN" sz="2000" dirty="0">
                <a:latin typeface="Consolas" pitchFamily="49" charset="0"/>
              </a:rPr>
              <a:t>() { return y;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friend float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</a:rPr>
              <a:t>dist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(const Point &amp;p1, const Point &amp;p2</a:t>
            </a:r>
            <a:r>
              <a:rPr lang="en-US" altLang="zh-CN" sz="2000" dirty="0">
                <a:latin typeface="Consolas" pitchFamily="49" charset="0"/>
              </a:rPr>
              <a:t>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private: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int x, 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C431153-0D87-459F-B36B-78053EA4C813}"/>
              </a:ext>
            </a:extLst>
          </p:cNvPr>
          <p:cNvSpPr txBox="1">
            <a:spLocks/>
          </p:cNvSpPr>
          <p:nvPr/>
        </p:nvSpPr>
        <p:spPr bwMode="auto">
          <a:xfrm>
            <a:off x="6096000" y="1809790"/>
            <a:ext cx="5940074" cy="430723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float </a:t>
            </a:r>
            <a:r>
              <a:rPr lang="en-US" altLang="zh-CN" sz="2000" dirty="0" err="1">
                <a:latin typeface="Consolas" pitchFamily="49" charset="0"/>
              </a:rPr>
              <a:t>dist</a:t>
            </a:r>
            <a:r>
              <a:rPr lang="en-US" altLang="zh-CN" sz="2000" dirty="0">
                <a:latin typeface="Consolas" pitchFamily="49" charset="0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const Point &amp;p1, const Point &amp;p2</a:t>
            </a:r>
            <a:r>
              <a:rPr lang="en-US" altLang="zh-CN" sz="2000" dirty="0">
                <a:latin typeface="Consolas" pitchFamily="49" charset="0"/>
              </a:rPr>
              <a:t>) {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double x = p1.x - p2.x;	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double y = p1.y - p2.y;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return </a:t>
            </a:r>
            <a:r>
              <a:rPr lang="en-US" altLang="zh-CN" sz="2000" dirty="0" err="1">
                <a:latin typeface="Consolas" pitchFamily="49" charset="0"/>
              </a:rPr>
              <a:t>static_cast</a:t>
            </a:r>
            <a:r>
              <a:rPr lang="en-US" altLang="zh-CN" sz="2000" dirty="0">
                <a:latin typeface="Consolas" pitchFamily="49" charset="0"/>
              </a:rPr>
              <a:t>&lt;float&gt;(sqrt(x * x + y * y));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int main() {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const Point myp1(1, 1), myp2(4, 5);	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"The distance is: ";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</a:t>
            </a:r>
            <a:r>
              <a:rPr lang="en-US" altLang="zh-CN" sz="2000" dirty="0" err="1">
                <a:latin typeface="Consolas" pitchFamily="49" charset="0"/>
              </a:rPr>
              <a:t>dist</a:t>
            </a:r>
            <a:r>
              <a:rPr lang="en-US" altLang="zh-CN" sz="2000" dirty="0">
                <a:latin typeface="Consolas" pitchFamily="49" charset="0"/>
              </a:rPr>
              <a:t>(myp1, myp2)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</a:t>
            </a:r>
            <a:endParaRPr lang="zh-CN" altLang="en-US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031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75816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程序的一般组织结构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1AE3CEC-AA40-4DD2-98F5-054C47D2FD90}"/>
              </a:ext>
            </a:extLst>
          </p:cNvPr>
          <p:cNvSpPr txBox="1">
            <a:spLocks/>
          </p:cNvSpPr>
          <p:nvPr/>
        </p:nvSpPr>
        <p:spPr bwMode="auto">
          <a:xfrm>
            <a:off x="508318" y="162343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一个源程序可以划分为多个源文件：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类声明文件（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.h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文件）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类实现文件（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.cpp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文件） 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类的使用文件（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main()</a:t>
            </a: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所在的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.cpp</a:t>
            </a: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文件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其他常见格式：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.hpp,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.cc,  .cxx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利用工程来组合各个文件。</a:t>
            </a:r>
          </a:p>
        </p:txBody>
      </p:sp>
    </p:spTree>
    <p:extLst>
      <p:ext uri="{BB962C8B-B14F-4D97-AF65-F5344CB8AC3E}">
        <p14:creationId xmlns:p14="http://schemas.microsoft.com/office/powerpoint/2010/main" val="1136473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225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程序的一般组织结构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ED3B504-EE05-45E1-87EB-42F5094C923B}"/>
              </a:ext>
            </a:extLst>
          </p:cNvPr>
          <p:cNvSpPr txBox="1">
            <a:spLocks/>
          </p:cNvSpPr>
          <p:nvPr/>
        </p:nvSpPr>
        <p:spPr bwMode="auto">
          <a:xfrm>
            <a:off x="372403" y="1915164"/>
            <a:ext cx="7572717" cy="4873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//</a:t>
            </a:r>
            <a:r>
              <a:rPr lang="zh-CN" altLang="en-US" sz="2000" dirty="0">
                <a:latin typeface="Consolas" pitchFamily="49" charset="0"/>
              </a:rPr>
              <a:t>文件</a:t>
            </a:r>
            <a:r>
              <a:rPr lang="en-US" altLang="zh-CN" sz="2000" dirty="0">
                <a:latin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</a:rPr>
              <a:t>，类的定义，</a:t>
            </a:r>
            <a:r>
              <a:rPr lang="en-US" altLang="zh-CN" sz="2000" dirty="0" err="1">
                <a:latin typeface="Consolas" pitchFamily="49" charset="0"/>
              </a:rPr>
              <a:t>Point.h</a:t>
            </a:r>
            <a:endParaRPr lang="en-US" altLang="zh-CN" sz="2000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class Point {	//</a:t>
            </a:r>
            <a:r>
              <a:rPr lang="zh-CN" altLang="en-US" sz="2000" dirty="0">
                <a:latin typeface="Consolas" pitchFamily="49" charset="0"/>
              </a:rPr>
              <a:t>类的定义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	//</a:t>
            </a:r>
            <a:r>
              <a:rPr lang="zh-CN" altLang="en-US" sz="2000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Point(int x = 0, int y = 0) : x(x), y(y)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Point(const Point &amp;p);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~Point() { count--;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int </a:t>
            </a:r>
            <a:r>
              <a:rPr lang="en-US" altLang="zh-CN" sz="2000" dirty="0" err="1">
                <a:latin typeface="Consolas" pitchFamily="49" charset="0"/>
              </a:rPr>
              <a:t>getX</a:t>
            </a:r>
            <a:r>
              <a:rPr lang="en-US" altLang="zh-CN" sz="2000" dirty="0">
                <a:latin typeface="Consolas" pitchFamily="49" charset="0"/>
              </a:rPr>
              <a:t>() const { return x;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int </a:t>
            </a:r>
            <a:r>
              <a:rPr lang="en-US" altLang="zh-CN" sz="2000" dirty="0" err="1">
                <a:latin typeface="Consolas" pitchFamily="49" charset="0"/>
              </a:rPr>
              <a:t>getY</a:t>
            </a:r>
            <a:r>
              <a:rPr lang="en-US" altLang="zh-CN" sz="2000" dirty="0">
                <a:latin typeface="Consolas" pitchFamily="49" charset="0"/>
              </a:rPr>
              <a:t>() const { return y;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static void </a:t>
            </a:r>
            <a:r>
              <a:rPr lang="en-US" altLang="zh-CN" sz="2000" dirty="0" err="1">
                <a:latin typeface="Consolas" pitchFamily="49" charset="0"/>
              </a:rPr>
              <a:t>showCount</a:t>
            </a:r>
            <a:r>
              <a:rPr lang="en-US" altLang="zh-CN" sz="2000" dirty="0">
                <a:latin typeface="Consolas" pitchFamily="49" charset="0"/>
              </a:rPr>
              <a:t>();	//</a:t>
            </a:r>
            <a:r>
              <a:rPr lang="zh-CN" altLang="en-US" sz="2000" dirty="0">
                <a:latin typeface="Consolas" pitchFamily="49" charset="0"/>
              </a:rPr>
              <a:t>静态函数成员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private:	//</a:t>
            </a:r>
            <a:r>
              <a:rPr lang="zh-CN" altLang="en-US" sz="2000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int x, y;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static int count;	//</a:t>
            </a:r>
            <a:r>
              <a:rPr lang="zh-CN" altLang="en-US" sz="2000" dirty="0">
                <a:latin typeface="Consolas" pitchFamily="49" charset="0"/>
              </a:rPr>
              <a:t>静态数据成员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A2FA0A-54AE-4911-9894-0D74FEE93AB3}"/>
              </a:ext>
            </a:extLst>
          </p:cNvPr>
          <p:cNvSpPr txBox="1"/>
          <p:nvPr/>
        </p:nvSpPr>
        <p:spPr>
          <a:xfrm>
            <a:off x="372403" y="1392601"/>
            <a:ext cx="8192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具有静态数据、函数成员的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Point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类，多文件组织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225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程序的一般组织结构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421776-5BDD-497E-9C41-923EF96AB593}"/>
              </a:ext>
            </a:extLst>
          </p:cNvPr>
          <p:cNvSpPr txBox="1">
            <a:spLocks/>
          </p:cNvSpPr>
          <p:nvPr/>
        </p:nvSpPr>
        <p:spPr bwMode="auto">
          <a:xfrm>
            <a:off x="372403" y="1517076"/>
            <a:ext cx="8361362" cy="489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//</a:t>
            </a:r>
            <a:r>
              <a:rPr lang="zh-CN" altLang="en-US" sz="2000" dirty="0">
                <a:latin typeface="Consolas" pitchFamily="49" charset="0"/>
              </a:rPr>
              <a:t>文件</a:t>
            </a:r>
            <a:r>
              <a:rPr lang="en-US" altLang="zh-CN" sz="2000" dirty="0">
                <a:latin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</a:rPr>
              <a:t>，类的实现，</a:t>
            </a:r>
            <a:r>
              <a:rPr lang="en-US" altLang="zh-CN" sz="2000" dirty="0">
                <a:latin typeface="Consolas" pitchFamily="49" charset="0"/>
              </a:rPr>
              <a:t>Point.cpp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"</a:t>
            </a:r>
            <a:r>
              <a:rPr lang="en-US" altLang="zh-CN" sz="2000" dirty="0" err="1">
                <a:latin typeface="Consolas" pitchFamily="49" charset="0"/>
              </a:rPr>
              <a:t>Point.h</a:t>
            </a:r>
            <a:r>
              <a:rPr lang="en-US" altLang="zh-CN" sz="2000" dirty="0"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int Point::count = 0;	//</a:t>
            </a:r>
            <a:r>
              <a:rPr lang="zh-CN" altLang="en-US" sz="2000" dirty="0">
                <a:latin typeface="Consolas" pitchFamily="49" charset="0"/>
              </a:rPr>
              <a:t>使用类名初始化静态数据成员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Point::Point(const Point &amp;p) : x(</a:t>
            </a:r>
            <a:r>
              <a:rPr lang="en-US" altLang="zh-CN" sz="2000" dirty="0" err="1">
                <a:latin typeface="Consolas" pitchFamily="49" charset="0"/>
              </a:rPr>
              <a:t>p.x</a:t>
            </a:r>
            <a:r>
              <a:rPr lang="en-US" altLang="zh-CN" sz="2000" dirty="0">
                <a:latin typeface="Consolas" pitchFamily="49" charset="0"/>
              </a:rPr>
              <a:t>), y(</a:t>
            </a:r>
            <a:r>
              <a:rPr lang="en-US" altLang="zh-CN" sz="2000" dirty="0" err="1">
                <a:latin typeface="Consolas" pitchFamily="49" charset="0"/>
              </a:rPr>
              <a:t>p.y</a:t>
            </a:r>
            <a:r>
              <a:rPr lang="en-US" altLang="zh-CN" sz="2000" dirty="0">
                <a:latin typeface="Consolas" pitchFamily="49" charset="0"/>
              </a:rPr>
              <a:t>) {	//</a:t>
            </a:r>
            <a:r>
              <a:rPr lang="zh-CN" altLang="en-US" sz="2000" dirty="0">
                <a:latin typeface="Consolas" pitchFamily="49" charset="0"/>
              </a:rPr>
              <a:t>复制构造函数体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</a:rPr>
              <a:t>count++;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void Point::</a:t>
            </a:r>
            <a:r>
              <a:rPr lang="en-US" altLang="zh-CN" sz="2000" dirty="0" err="1">
                <a:latin typeface="Consolas" pitchFamily="49" charset="0"/>
              </a:rPr>
              <a:t>showCount</a:t>
            </a:r>
            <a:r>
              <a:rPr lang="en-US" altLang="zh-CN" sz="2000" dirty="0">
                <a:latin typeface="Consolas" pitchFamily="49" charset="0"/>
              </a:rPr>
              <a:t>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  Object count = " &lt;&lt; count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4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2255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程序的一般组织结构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7F5CD02-79D2-44BA-BE55-FFE190905350}"/>
              </a:ext>
            </a:extLst>
          </p:cNvPr>
          <p:cNvSpPr txBox="1">
            <a:spLocks/>
          </p:cNvSpPr>
          <p:nvPr/>
        </p:nvSpPr>
        <p:spPr bwMode="auto">
          <a:xfrm>
            <a:off x="477838" y="1516702"/>
            <a:ext cx="8361362" cy="4906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//</a:t>
            </a:r>
            <a:r>
              <a:rPr lang="zh-CN" altLang="en-US" dirty="0">
                <a:latin typeface="Consolas" pitchFamily="49" charset="0"/>
              </a:rPr>
              <a:t>文件</a:t>
            </a:r>
            <a:r>
              <a:rPr lang="en-US" altLang="zh-CN" dirty="0">
                <a:latin typeface="Consolas" pitchFamily="49" charset="0"/>
              </a:rPr>
              <a:t>3</a:t>
            </a:r>
            <a:r>
              <a:rPr lang="zh-CN" altLang="en-US" dirty="0">
                <a:latin typeface="Consolas" pitchFamily="49" charset="0"/>
              </a:rPr>
              <a:t>，主函数，</a:t>
            </a:r>
            <a:r>
              <a:rPr lang="en-US" altLang="zh-CN" dirty="0">
                <a:latin typeface="Consolas" pitchFamily="49" charset="0"/>
              </a:rPr>
              <a:t>5_10.cpp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"</a:t>
            </a:r>
            <a:r>
              <a:rPr lang="en-US" altLang="zh-CN" dirty="0" err="1">
                <a:latin typeface="Consolas" pitchFamily="49" charset="0"/>
              </a:rPr>
              <a:t>Point.h</a:t>
            </a:r>
            <a:r>
              <a:rPr lang="en-US" altLang="zh-CN" dirty="0"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int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Point a(4, 5);	//</a:t>
            </a:r>
            <a:r>
              <a:rPr lang="zh-CN" altLang="en-US" dirty="0">
                <a:latin typeface="Consolas" pitchFamily="49" charset="0"/>
              </a:rPr>
              <a:t>定义对象</a:t>
            </a:r>
            <a:r>
              <a:rPr lang="en-US" altLang="zh-CN" dirty="0">
                <a:latin typeface="Consolas" pitchFamily="49" charset="0"/>
              </a:rPr>
              <a:t>a</a:t>
            </a:r>
            <a:r>
              <a:rPr lang="zh-CN" altLang="en-US" dirty="0">
                <a:latin typeface="Consolas" pitchFamily="49" charset="0"/>
              </a:rPr>
              <a:t>，其构造函数回使</a:t>
            </a:r>
            <a:r>
              <a:rPr lang="en-US" altLang="zh-CN" dirty="0">
                <a:latin typeface="Consolas" pitchFamily="49" charset="0"/>
              </a:rPr>
              <a:t>count</a:t>
            </a:r>
            <a:r>
              <a:rPr lang="zh-CN" altLang="en-US" dirty="0">
                <a:latin typeface="Consolas" pitchFamily="49" charset="0"/>
              </a:rPr>
              <a:t>增</a:t>
            </a:r>
            <a:r>
              <a:rPr lang="en-US" altLang="zh-CN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"Point A: " &lt;&lt; </a:t>
            </a:r>
            <a:r>
              <a:rPr lang="en-US" altLang="zh-CN" dirty="0" err="1">
                <a:latin typeface="Consolas" pitchFamily="49" charset="0"/>
              </a:rPr>
              <a:t>a.getX</a:t>
            </a:r>
            <a:r>
              <a:rPr lang="en-US" altLang="zh-CN" dirty="0">
                <a:latin typeface="Consolas" pitchFamily="49" charset="0"/>
              </a:rPr>
              <a:t>() &lt;&lt; ", " &lt;&lt; </a:t>
            </a:r>
            <a:r>
              <a:rPr lang="en-US" altLang="zh-CN" dirty="0" err="1">
                <a:latin typeface="Consolas" pitchFamily="49" charset="0"/>
              </a:rPr>
              <a:t>a.getY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Point::</a:t>
            </a:r>
            <a:r>
              <a:rPr lang="en-US" altLang="zh-CN" dirty="0" err="1">
                <a:latin typeface="Consolas" pitchFamily="49" charset="0"/>
              </a:rPr>
              <a:t>showCount</a:t>
            </a:r>
            <a:r>
              <a:rPr lang="en-US" altLang="zh-CN" dirty="0">
                <a:latin typeface="Consolas" pitchFamily="49" charset="0"/>
              </a:rPr>
              <a:t>();	//</a:t>
            </a:r>
            <a:r>
              <a:rPr lang="zh-CN" altLang="en-US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Point b(a);	//</a:t>
            </a:r>
            <a:r>
              <a:rPr lang="zh-CN" altLang="en-US" dirty="0">
                <a:latin typeface="Consolas" pitchFamily="49" charset="0"/>
              </a:rPr>
              <a:t>定义对象</a:t>
            </a:r>
            <a:r>
              <a:rPr lang="en-US" altLang="zh-CN" dirty="0">
                <a:latin typeface="Consolas" pitchFamily="49" charset="0"/>
              </a:rPr>
              <a:t>b</a:t>
            </a:r>
            <a:r>
              <a:rPr lang="zh-CN" altLang="en-US" dirty="0">
                <a:latin typeface="Consolas" pitchFamily="49" charset="0"/>
              </a:rPr>
              <a:t>，其构造函数回使</a:t>
            </a:r>
            <a:r>
              <a:rPr lang="en-US" altLang="zh-CN" dirty="0">
                <a:latin typeface="Consolas" pitchFamily="49" charset="0"/>
              </a:rPr>
              <a:t>count</a:t>
            </a:r>
            <a:r>
              <a:rPr lang="zh-CN" altLang="en-US" dirty="0">
                <a:latin typeface="Consolas" pitchFamily="49" charset="0"/>
              </a:rPr>
              <a:t>增</a:t>
            </a:r>
            <a:r>
              <a:rPr lang="en-US" altLang="zh-CN" dirty="0">
                <a:latin typeface="Consolas" pitchFamily="49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"Point B: " &lt;&lt; </a:t>
            </a:r>
            <a:r>
              <a:rPr lang="en-US" altLang="zh-CN" dirty="0" err="1">
                <a:latin typeface="Consolas" pitchFamily="49" charset="0"/>
              </a:rPr>
              <a:t>b.getX</a:t>
            </a:r>
            <a:r>
              <a:rPr lang="en-US" altLang="zh-CN" dirty="0">
                <a:latin typeface="Consolas" pitchFamily="49" charset="0"/>
              </a:rPr>
              <a:t>() &lt;&lt; ", " &lt;&lt; </a:t>
            </a:r>
            <a:r>
              <a:rPr lang="en-US" altLang="zh-CN" dirty="0" err="1">
                <a:latin typeface="Consolas" pitchFamily="49" charset="0"/>
              </a:rPr>
              <a:t>b.getY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Point::</a:t>
            </a:r>
            <a:r>
              <a:rPr lang="en-US" altLang="zh-CN" dirty="0" err="1">
                <a:latin typeface="Consolas" pitchFamily="49" charset="0"/>
              </a:rPr>
              <a:t>showCount</a:t>
            </a:r>
            <a:r>
              <a:rPr lang="en-US" altLang="zh-CN" dirty="0">
                <a:latin typeface="Consolas" pitchFamily="49" charset="0"/>
              </a:rPr>
              <a:t>();	//</a:t>
            </a:r>
            <a:r>
              <a:rPr lang="zh-CN" altLang="en-US" dirty="0">
                <a:latin typeface="Consolas" pitchFamily="49" charset="0"/>
              </a:rPr>
              <a:t>输出对象个数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15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程序的一般组织结构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例子汇总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8A734016-4C90-442F-93B7-EC09DDBC7B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8075" y="1644936"/>
            <a:ext cx="8891588" cy="4427538"/>
            <a:chOff x="1985" y="6127"/>
            <a:chExt cx="7937" cy="3953"/>
          </a:xfrm>
        </p:grpSpPr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706A7537-A0DF-4270-A090-DB30DC6568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85" y="6127"/>
              <a:ext cx="7937" cy="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F01ABDEC-AC46-4AFF-9BA4-066A51EFA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7656"/>
              <a:ext cx="1652" cy="13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400">
                <a:solidFill>
                  <a:prstClr val="black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39808981-9094-4C45-8C50-D23BAB20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7052"/>
              <a:ext cx="2064" cy="10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"point.h"</a:t>
              </a:r>
              <a:endParaRPr lang="en-US" altLang="zh-CN" sz="1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&lt;iostream&gt;</a:t>
              </a:r>
              <a:endParaRPr lang="en-US" altLang="zh-CN" sz="1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en-US" altLang="zh-CN" sz="4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31F8144A-A060-4276-B664-622DA8FA7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7122"/>
              <a:ext cx="2062" cy="9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"point.h"</a:t>
              </a:r>
              <a:endParaRPr lang="en-US" altLang="zh-CN" sz="1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#include &lt;iostream&gt;</a:t>
              </a:r>
              <a:endParaRPr lang="en-US" altLang="zh-CN" sz="1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en-US" altLang="zh-CN" sz="4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E2C6FED-03D8-43C1-A9BC-7827E0E0A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9" y="6504"/>
              <a:ext cx="859" cy="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B3E41565-2629-4D13-8AB3-CB164E473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6466"/>
              <a:ext cx="1080" cy="8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98218930-A56B-4C4D-A688-0D967D1DE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6693"/>
              <a:ext cx="2064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point.cpp</a:t>
              </a:r>
              <a:endParaRPr lang="en-US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25">
              <a:extLst>
                <a:ext uri="{FF2B5EF4-FFF2-40B4-BE49-F238E27FC236}">
                  <a16:creationId xmlns:a16="http://schemas.microsoft.com/office/drawing/2014/main" id="{1762358C-F158-4BC3-A8CB-141C70566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7" y="6273"/>
              <a:ext cx="1498" cy="1180"/>
              <a:chOff x="4919" y="6903"/>
              <a:chExt cx="2040" cy="1180"/>
            </a:xfrm>
          </p:grpSpPr>
          <p:sp>
            <p:nvSpPr>
              <p:cNvPr id="49" name="Text Box 27">
                <a:extLst>
                  <a:ext uri="{FF2B5EF4-FFF2-40B4-BE49-F238E27FC236}">
                    <a16:creationId xmlns:a16="http://schemas.microsoft.com/office/drawing/2014/main" id="{A6D6DB67-54A1-4B1B-BA70-F5EC5C60E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7262"/>
                <a:ext cx="2040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/>
                </a:pPr>
                <a:r>
                  <a:rPr lang="en-US" altLang="zh-CN" sz="1600">
                    <a:solidFill>
                      <a:prstClr val="black"/>
                    </a:solidFill>
                    <a:latin typeface="Consolas" pitchFamily="49" charset="0"/>
                    <a:ea typeface="宋体" pitchFamily="2" charset="-122"/>
                    <a:cs typeface="Times New Roman" pitchFamily="18" charset="0"/>
                  </a:rPr>
                  <a:t>class Point {</a:t>
                </a:r>
                <a:endParaRPr lang="en-US" altLang="zh-CN" sz="1050">
                  <a:solidFill>
                    <a:prstClr val="black"/>
                  </a:solidFill>
                  <a:latin typeface="Consolas" pitchFamily="49" charset="0"/>
                  <a:ea typeface="宋体" pitchFamily="2" charset="-122"/>
                </a:endParaRPr>
              </a:p>
              <a:p>
                <a: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/>
                </a:pPr>
                <a:r>
                  <a:rPr lang="en-US" altLang="zh-CN" sz="1600">
                    <a:solidFill>
                      <a:prstClr val="black"/>
                    </a:solidFill>
                    <a:latin typeface="Consolas" pitchFamily="49" charset="0"/>
                    <a:ea typeface="宋体" pitchFamily="2" charset="-122"/>
                    <a:cs typeface="Times New Roman" pitchFamily="18" charset="0"/>
                  </a:rPr>
                  <a:t>……</a:t>
                </a:r>
                <a:endParaRPr lang="en-US" altLang="zh-CN" sz="3600">
                  <a:solidFill>
                    <a:prstClr val="black"/>
                  </a:solidFill>
                  <a:latin typeface="Consolas" pitchFamily="49" charset="0"/>
                  <a:ea typeface="宋体" pitchFamily="2" charset="-122"/>
                </a:endParaRPr>
              </a:p>
            </p:txBody>
          </p:sp>
          <p:sp>
            <p:nvSpPr>
              <p:cNvPr id="50" name="Text Box 26">
                <a:extLst>
                  <a:ext uri="{FF2B5EF4-FFF2-40B4-BE49-F238E27FC236}">
                    <a16:creationId xmlns:a16="http://schemas.microsoft.com/office/drawing/2014/main" id="{6A4BD3E1-F53A-4DB2-973C-38B04F523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6903"/>
                <a:ext cx="2040" cy="35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 indent="2667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450850" algn="l"/>
                    <a:tab pos="3421063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450850" algn="l"/>
                    <a:tab pos="3421063" algn="l"/>
                  </a:tabLs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450850" algn="l"/>
                    <a:tab pos="3421063" algn="l"/>
                  </a:tabLst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450850" algn="l"/>
                    <a:tab pos="3421063" algn="l"/>
                  </a:tabLst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6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point.h</a:t>
                </a:r>
                <a:endParaRPr lang="en-US" altLang="zh-CN" sz="3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3C283DFF-A7ED-4A65-93B9-620A30EB8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6763"/>
              <a:ext cx="2062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5_10.cpp</a:t>
              </a:r>
              <a:endParaRPr lang="en-US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503E7E6B-E94F-4A84-8EE8-1360C59F5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9563"/>
              <a:ext cx="42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可执行文件</a:t>
              </a:r>
              <a:r>
                <a:rPr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5_10.exe</a:t>
              </a:r>
              <a:endParaRPr lang="en-US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FA5DA8F6-4B43-46C7-8C8A-A78C7FE57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870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point.obj</a:t>
              </a:r>
              <a:endParaRPr lang="en-US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DFEEB159-DC52-455F-A7FE-E92715C27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868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5_10.obj</a:t>
              </a:r>
              <a:endParaRPr lang="en-US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0E7ED0C6-EB94-4248-AD0C-D8D0C3892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3AAB763A-7757-42B2-AAD4-F614E526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B07BAB2A-2113-4C5D-BE1D-4A7450B5F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B57768CA-1835-4A5B-8D2D-3F9147AD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11515E9D-6FE0-4309-8CCA-BDAF8C420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3" y="824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0BE598DC-CF99-484B-B708-D3AA7349A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826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0592E1BC-B820-4ED3-8D46-3A9C1149E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" y="914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95AF85C9-19E6-45A3-B209-32171D980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9163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C0CAA1F4-3A35-4358-A8E7-D386FA670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8573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系统运行库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0B03E34-78FA-4880-AB83-C43BDCE38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" y="8940"/>
              <a:ext cx="1" cy="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8D3F6056-4013-4B24-9E38-E73731B1B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" y="9010"/>
              <a:ext cx="7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9">
              <a:extLst>
                <a:ext uri="{FF2B5EF4-FFF2-40B4-BE49-F238E27FC236}">
                  <a16:creationId xmlns:a16="http://schemas.microsoft.com/office/drawing/2014/main" id="{CF95F115-4CE9-43ED-9A8E-624760173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8092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iostream</a:t>
              </a:r>
              <a:endParaRPr lang="en-US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8">
              <a:extLst>
                <a:ext uri="{FF2B5EF4-FFF2-40B4-BE49-F238E27FC236}">
                  <a16:creationId xmlns:a16="http://schemas.microsoft.com/office/drawing/2014/main" id="{EBFE6C2F-C619-4836-B131-6B906057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0" y="7590"/>
              <a:ext cx="1208" cy="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68C73B1B-449F-4FEB-946E-81BBA1D96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9" y="7656"/>
              <a:ext cx="1019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4" name="Text Box 6">
              <a:extLst>
                <a:ext uri="{FF2B5EF4-FFF2-40B4-BE49-F238E27FC236}">
                  <a16:creationId xmlns:a16="http://schemas.microsoft.com/office/drawing/2014/main" id="{AF6D2E5F-EB6E-4DD0-9D79-2B0853D30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646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包含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3109EDD4-641D-4C64-90BB-E2B0E8BCE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" y="6572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包含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">
              <a:extLst>
                <a:ext uri="{FF2B5EF4-FFF2-40B4-BE49-F238E27FC236}">
                  <a16:creationId xmlns:a16="http://schemas.microsoft.com/office/drawing/2014/main" id="{CBBE1429-C6AA-45E7-972A-1E546F7C8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7" y="7534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包含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856C0B0E-7635-4018-AD13-643C5D95A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7593"/>
              <a:ext cx="7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包含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2">
              <a:extLst>
                <a:ext uri="{FF2B5EF4-FFF2-40B4-BE49-F238E27FC236}">
                  <a16:creationId xmlns:a16="http://schemas.microsoft.com/office/drawing/2014/main" id="{77B026F2-DD0A-4FC4-8583-31D303E3C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7656"/>
              <a:ext cx="154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tabLst>
                  <a:tab pos="450850" algn="l"/>
                  <a:tab pos="34210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tabLst>
                  <a:tab pos="450850" algn="l"/>
                  <a:tab pos="3421063" algn="l"/>
                </a:tabLst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tabLst>
                  <a:tab pos="450850" algn="l"/>
                  <a:tab pos="3421063" algn="l"/>
                </a:tabLst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系统文件</a:t>
              </a:r>
              <a:endParaRPr lang="zh-CN" altLang="zh-CN" sz="3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270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标准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C++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4BA72A36-8563-4B53-B177-F063C7273D3F}"/>
              </a:ext>
            </a:extLst>
          </p:cNvPr>
          <p:cNvSpPr txBox="1">
            <a:spLocks/>
          </p:cNvSpPr>
          <p:nvPr/>
        </p:nvSpPr>
        <p:spPr bwMode="auto">
          <a:xfrm>
            <a:off x="372402" y="1623434"/>
            <a:ext cx="988919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标准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类库是一个极为灵活并可扩展的可重用软件模块的集合。标准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类与组件在逻辑上分为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种类型：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输入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输出类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容器类与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ADT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（抽象数据类型）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存储管理类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算法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错误处理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运行环境支持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9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5345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5.1.2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函数原形的作用域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470BDF6-B7D2-4AF0-92FE-F10F669D456B}"/>
              </a:ext>
            </a:extLst>
          </p:cNvPr>
          <p:cNvSpPr txBox="1">
            <a:spLocks/>
          </p:cNvSpPr>
          <p:nvPr/>
        </p:nvSpPr>
        <p:spPr bwMode="auto">
          <a:xfrm>
            <a:off x="447358" y="1740380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函数原型中的参数，其作用域始于</a:t>
            </a:r>
            <a:r>
              <a:rPr lang="en-US" altLang="zh-CN">
                <a:latin typeface="Consolas" panose="020B0609020204030204" pitchFamily="49" charset="0"/>
              </a:rPr>
              <a:t>"("</a:t>
            </a:r>
            <a:r>
              <a:rPr lang="zh-CN" altLang="en-US">
                <a:latin typeface="Consolas" panose="020B0609020204030204" pitchFamily="49" charset="0"/>
              </a:rPr>
              <a:t>，结束于</a:t>
            </a:r>
            <a:r>
              <a:rPr lang="en-US" altLang="zh-CN">
                <a:latin typeface="Consolas" panose="020B0609020204030204" pitchFamily="49" charset="0"/>
              </a:rPr>
              <a:t>")"</a:t>
            </a:r>
            <a:r>
              <a:rPr lang="zh-CN" altLang="en-US">
                <a:latin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例如，设有下列原型声明：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double area(double radius);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DD24A525-E8B2-46E3-8AF6-57AADD09BA93}"/>
              </a:ext>
            </a:extLst>
          </p:cNvPr>
          <p:cNvSpPr>
            <a:spLocks/>
          </p:cNvSpPr>
          <p:nvPr/>
        </p:nvSpPr>
        <p:spPr bwMode="auto">
          <a:xfrm rot="16200000">
            <a:off x="4319270" y="2561117"/>
            <a:ext cx="258763" cy="1928813"/>
          </a:xfrm>
          <a:prstGeom prst="leftBrace">
            <a:avLst>
              <a:gd name="adj1" fmla="val 72711"/>
              <a:gd name="adj2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23E509A8-20AE-4736-9606-FE29BE77048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73233" y="3900967"/>
            <a:ext cx="3733800" cy="1219200"/>
          </a:xfrm>
          <a:prstGeom prst="wedgeRoundRectCallout">
            <a:avLst>
              <a:gd name="adj1" fmla="val -45880"/>
              <a:gd name="adj2" fmla="val 65102"/>
              <a:gd name="adj3" fmla="val 16667"/>
            </a:avLst>
          </a:prstGeom>
          <a:solidFill>
            <a:srgbClr val="66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</a:rPr>
              <a:t>radius </a:t>
            </a:r>
            <a:r>
              <a:rPr kumimoji="1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</a:rPr>
              <a:t>的作用域仅在于此，不能用于程序正文其他地方，因而可有可无。</a:t>
            </a: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744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编译预处理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945A76A-6169-4676-A6B3-6D33D87E0CCD}"/>
              </a:ext>
            </a:extLst>
          </p:cNvPr>
          <p:cNvSpPr txBox="1">
            <a:spLocks/>
          </p:cNvSpPr>
          <p:nvPr/>
        </p:nvSpPr>
        <p:spPr bwMode="auto">
          <a:xfrm>
            <a:off x="569278" y="1687674"/>
            <a:ext cx="875760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#include </a:t>
            </a:r>
            <a:r>
              <a:rPr lang="zh-CN" altLang="zh-CN" sz="2400">
                <a:latin typeface="Consolas" panose="020B0609020204030204" pitchFamily="49" charset="0"/>
              </a:rPr>
              <a:t>包含指令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将一个源文件嵌入到当前源文件中该点处。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>
                <a:latin typeface="Consolas" panose="020B0609020204030204" pitchFamily="49" charset="0"/>
              </a:rPr>
              <a:t>#include&lt;</a:t>
            </a:r>
            <a:r>
              <a:rPr lang="zh-CN" altLang="en-US" sz="2000">
                <a:latin typeface="Consolas" panose="020B0609020204030204" pitchFamily="49" charset="0"/>
              </a:rPr>
              <a:t>文件名</a:t>
            </a:r>
            <a:r>
              <a:rPr lang="en-US" altLang="zh-CN" sz="2000">
                <a:latin typeface="Consolas" panose="020B0609020204030204" pitchFamily="49" charset="0"/>
              </a:rPr>
              <a:t>&gt;  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1800">
                <a:latin typeface="Consolas" panose="020B0609020204030204" pitchFamily="49" charset="0"/>
              </a:rPr>
              <a:t>按标准方式搜索，文件位于</a:t>
            </a:r>
            <a:r>
              <a:rPr lang="en-US" altLang="zh-CN" sz="1800">
                <a:latin typeface="Consolas" panose="020B0609020204030204" pitchFamily="49" charset="0"/>
              </a:rPr>
              <a:t>C++</a:t>
            </a:r>
            <a:r>
              <a:rPr lang="zh-CN" altLang="en-US" sz="1800">
                <a:latin typeface="Consolas" panose="020B0609020204030204" pitchFamily="49" charset="0"/>
              </a:rPr>
              <a:t>系统目录的</a:t>
            </a:r>
            <a:r>
              <a:rPr lang="en-US" altLang="zh-CN" sz="1800">
                <a:latin typeface="Consolas" panose="020B0609020204030204" pitchFamily="49" charset="0"/>
              </a:rPr>
              <a:t>include</a:t>
            </a:r>
            <a:r>
              <a:rPr lang="zh-CN" altLang="en-US" sz="1800">
                <a:latin typeface="Consolas" panose="020B0609020204030204" pitchFamily="49" charset="0"/>
              </a:rPr>
              <a:t>子目录下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>
                <a:latin typeface="Consolas" panose="020B0609020204030204" pitchFamily="49" charset="0"/>
              </a:rPr>
              <a:t>#include"</a:t>
            </a:r>
            <a:r>
              <a:rPr lang="zh-CN" altLang="en-US" sz="2000">
                <a:latin typeface="Consolas" panose="020B0609020204030204" pitchFamily="49" charset="0"/>
              </a:rPr>
              <a:t>文件名</a:t>
            </a:r>
            <a:r>
              <a:rPr lang="en-US" altLang="zh-CN" sz="2000">
                <a:latin typeface="Consolas" panose="020B0609020204030204" pitchFamily="49" charset="0"/>
              </a:rPr>
              <a:t>"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1800">
                <a:latin typeface="Consolas" panose="020B0609020204030204" pitchFamily="49" charset="0"/>
              </a:rPr>
              <a:t>首先在当前目录中搜索，若没有，再按标准方式搜索。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#define </a:t>
            </a:r>
            <a:r>
              <a:rPr lang="zh-CN" altLang="zh-CN" sz="2400">
                <a:latin typeface="Consolas" panose="020B0609020204030204" pitchFamily="49" charset="0"/>
              </a:rPr>
              <a:t>宏定义指令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定义符号常量，很多情况下已被</a:t>
            </a:r>
            <a:r>
              <a:rPr lang="en-US" altLang="zh-CN" sz="2000">
                <a:latin typeface="Consolas" panose="020B0609020204030204" pitchFamily="49" charset="0"/>
              </a:rPr>
              <a:t>const</a:t>
            </a:r>
            <a:r>
              <a:rPr lang="zh-CN" altLang="en-US" sz="2000">
                <a:latin typeface="Consolas" panose="020B0609020204030204" pitchFamily="49" charset="0"/>
              </a:rPr>
              <a:t>定义语句取代。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定义带参数宏，已被内联函数取代。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#undef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000">
                <a:latin typeface="Consolas" panose="020B0609020204030204" pitchFamily="49" charset="0"/>
              </a:rPr>
              <a:t>删除由</a:t>
            </a:r>
            <a:r>
              <a:rPr lang="en-US" altLang="zh-CN" sz="2000">
                <a:latin typeface="Consolas" panose="020B0609020204030204" pitchFamily="49" charset="0"/>
              </a:rPr>
              <a:t>#define</a:t>
            </a:r>
            <a:r>
              <a:rPr lang="zh-CN" altLang="zh-CN" sz="2000">
                <a:latin typeface="Consolas" panose="020B0609020204030204" pitchFamily="49" charset="0"/>
              </a:rPr>
              <a:t>定义的宏，使之不再起作用。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16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条件编译指令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——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#if #elif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和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#endif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C8A7EC1-AC70-421C-AA4B-F669E5A6D79F}"/>
              </a:ext>
            </a:extLst>
          </p:cNvPr>
          <p:cNvSpPr txBox="1">
            <a:spLocks/>
          </p:cNvSpPr>
          <p:nvPr/>
        </p:nvSpPr>
        <p:spPr bwMode="auto">
          <a:xfrm>
            <a:off x="201440" y="1623434"/>
            <a:ext cx="6028397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#if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常量表达式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程序正文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当“ 常量表达式”非零时编译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#endif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-------------------------------------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#if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常量表达式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程序正文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1</a:t>
            </a:r>
          </a:p>
          <a:p>
            <a:pPr marL="92075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#else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程序正文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2</a:t>
            </a:r>
          </a:p>
          <a:p>
            <a:pPr marL="657225" marR="0" lvl="1" indent="-5651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#endif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87EC630-992C-4759-8BFA-23A70AB2DF2A}"/>
              </a:ext>
            </a:extLst>
          </p:cNvPr>
          <p:cNvSpPr txBox="1">
            <a:spLocks/>
          </p:cNvSpPr>
          <p:nvPr/>
        </p:nvSpPr>
        <p:spPr bwMode="auto">
          <a:xfrm>
            <a:off x="6710839" y="1687674"/>
            <a:ext cx="5054441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#if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常量表达式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程序正文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1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当“ 常量表达式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1”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非零时编译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#elif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常量表达式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程序正文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当“ 常量表达式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非零时编译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#else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程序正文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3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其他情况下编译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03701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条件编译指令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01819F4-7AE1-4647-A334-7BF9A4E89370}"/>
              </a:ext>
            </a:extLst>
          </p:cNvPr>
          <p:cNvSpPr txBox="1">
            <a:spLocks/>
          </p:cNvSpPr>
          <p:nvPr/>
        </p:nvSpPr>
        <p:spPr bwMode="auto">
          <a:xfrm>
            <a:off x="372403" y="1623434"/>
            <a:ext cx="8505680" cy="3548006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#ifdef </a:t>
            </a:r>
            <a:r>
              <a:rPr lang="zh-CN" altLang="en-US" dirty="0">
                <a:latin typeface="Consolas" panose="020B0609020204030204" pitchFamily="49" charset="0"/>
              </a:rPr>
              <a:t>标识符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dirty="0">
                <a:latin typeface="Consolas" panose="020B0609020204030204" pitchFamily="49" charset="0"/>
              </a:rPr>
              <a:t>    程序段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#else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程序段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#endif</a:t>
            </a:r>
          </a:p>
          <a:p>
            <a:pPr marL="0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如果“标识符”经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#defined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定义过，且未经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undef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删除，则编译程序段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，否则编译程序段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4849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5.6.4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条件编译指令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j-cs"/>
              </a:rPr>
              <a:t>II)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7C64512-EACD-49F3-907F-85604789E94C}"/>
              </a:ext>
            </a:extLst>
          </p:cNvPr>
          <p:cNvSpPr txBox="1">
            <a:spLocks/>
          </p:cNvSpPr>
          <p:nvPr/>
        </p:nvSpPr>
        <p:spPr bwMode="auto">
          <a:xfrm>
            <a:off x="417322" y="3517955"/>
            <a:ext cx="8361362" cy="308070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#ifndef </a:t>
            </a:r>
            <a:r>
              <a:rPr lang="zh-CN" altLang="en-US" sz="2200" dirty="0">
                <a:latin typeface="Consolas" panose="020B0609020204030204" pitchFamily="49" charset="0"/>
              </a:rPr>
              <a:t>标识符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程序段</a:t>
            </a:r>
            <a:r>
              <a:rPr lang="en-US" altLang="zh-CN" sz="2200" dirty="0">
                <a:latin typeface="Consolas" panose="020B0609020204030204" pitchFamily="49" charset="0"/>
              </a:rPr>
              <a:t>1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#else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</a:t>
            </a:r>
            <a:r>
              <a:rPr lang="zh-CN" altLang="en-US" sz="2200" dirty="0">
                <a:latin typeface="Consolas" panose="020B0609020204030204" pitchFamily="49" charset="0"/>
              </a:rPr>
              <a:t>程序段</a:t>
            </a:r>
            <a:r>
              <a:rPr lang="en-US" altLang="zh-CN" sz="2200" dirty="0">
                <a:latin typeface="Consolas" panose="020B0609020204030204" pitchFamily="49" charset="0"/>
              </a:rPr>
              <a:t>2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#endif</a:t>
            </a:r>
          </a:p>
          <a:p>
            <a:pPr marL="0" indent="0" eaLnBrk="1" hangingPunct="1">
              <a:buFont typeface="Georgia" panose="02040502050405020303" pitchFamily="18" charset="0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如果“标识符”未被定义过，则编译程序段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，否则编译程序段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53E99CD3-2B0D-4892-BA00-22CFAA376142}"/>
              </a:ext>
            </a:extLst>
          </p:cNvPr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kumimoji="0"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kumimoji="1" sz="2600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umimoji="1" sz="2400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umimoji="1" sz="2200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umimoji="1" sz="2000" kern="12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umimoji="1" sz="2000" kern="12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umimoji="1" sz="2000" kern="12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umimoji="1" sz="2000" kern="12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umimoji="1" sz="2000" kern="12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33900-0B77-4E87-A67B-B4A273E419D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AF773C35-C458-47BF-BE0F-5D0D7DC84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28" y="48730"/>
            <a:ext cx="5086350" cy="224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C5AF6AE-97DF-4EB0-B199-FD20BCAE6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28" y="2282201"/>
            <a:ext cx="4343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A7567B-A6C6-4B01-B316-C65937035A31}"/>
              </a:ext>
            </a:extLst>
          </p:cNvPr>
          <p:cNvSpPr txBox="1"/>
          <p:nvPr/>
        </p:nvSpPr>
        <p:spPr>
          <a:xfrm>
            <a:off x="4598003" y="2833372"/>
            <a:ext cx="7438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#pragma once</a:t>
            </a:r>
            <a:r>
              <a:rPr kumimoji="1"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kumimoji="1"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方式有细微区别，全部加上较安全</a:t>
            </a:r>
          </a:p>
        </p:txBody>
      </p:sp>
    </p:spTree>
    <p:extLst>
      <p:ext uri="{BB962C8B-B14F-4D97-AF65-F5344CB8AC3E}">
        <p14:creationId xmlns:p14="http://schemas.microsoft.com/office/powerpoint/2010/main" val="594695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5.7.1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外部变量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C8BF2088-EA57-4686-A047-3F5479690EFB}"/>
              </a:ext>
            </a:extLst>
          </p:cNvPr>
          <p:cNvSpPr txBox="1">
            <a:spLocks/>
          </p:cNvSpPr>
          <p:nvPr/>
        </p:nvSpPr>
        <p:spPr bwMode="auto">
          <a:xfrm>
            <a:off x="508318" y="1743714"/>
            <a:ext cx="107184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如果一个变量除了在定义它的源文件中可以使用外，还能被其它文件使用，那么就称这个变量是外部变量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文件作用域中定义的变量，缺省情况下都是外部变量，但在其它文件中如果需要使用这一变量，需要用</a:t>
            </a:r>
            <a:r>
              <a:rPr lang="en-US" altLang="zh-CN" dirty="0">
                <a:latin typeface="Consolas" panose="020B0609020204030204" pitchFamily="49" charset="0"/>
              </a:rPr>
              <a:t>extern</a:t>
            </a:r>
            <a:r>
              <a:rPr lang="zh-CN" altLang="en-US" dirty="0">
                <a:latin typeface="Consolas" panose="020B0609020204030204" pitchFamily="49" charset="0"/>
              </a:rPr>
              <a:t>关键字加以声明</a:t>
            </a:r>
          </a:p>
        </p:txBody>
      </p:sp>
    </p:spTree>
    <p:extLst>
      <p:ext uri="{BB962C8B-B14F-4D97-AF65-F5344CB8AC3E}">
        <p14:creationId xmlns:p14="http://schemas.microsoft.com/office/powerpoint/2010/main" val="33929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5.7.2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外部函数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D5C3D19-616B-450D-9BEC-02246A005D40}"/>
              </a:ext>
            </a:extLst>
          </p:cNvPr>
          <p:cNvSpPr txBox="1">
            <a:spLocks/>
          </p:cNvSpPr>
          <p:nvPr/>
        </p:nvSpPr>
        <p:spPr bwMode="auto">
          <a:xfrm>
            <a:off x="303360" y="1836738"/>
            <a:ext cx="11267121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在所有类之外声明的函数（也就是非成员函数），都是具有文件作用域的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这样的函数都可以在不同的编译单元中被调用，只要在调用之前进行引用性声明（即声明函数原型）即可。也可以在声明函数原型或定义函数时用</a:t>
            </a:r>
            <a:r>
              <a:rPr lang="en-US" altLang="zh-CN" dirty="0">
                <a:latin typeface="Consolas" panose="020B0609020204030204" pitchFamily="49" charset="0"/>
              </a:rPr>
              <a:t>extern</a:t>
            </a:r>
            <a:r>
              <a:rPr lang="zh-CN" altLang="en-US" dirty="0">
                <a:latin typeface="Consolas" panose="020B0609020204030204" pitchFamily="49" charset="0"/>
              </a:rPr>
              <a:t>修饰，其效果与不加修饰的缺省状态是一样的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/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76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595600" cy="5847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*将变量和函数限制在编译单元内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D1DCFA9-FC42-4133-A9B9-598FFDB7D349}"/>
              </a:ext>
            </a:extLst>
          </p:cNvPr>
          <p:cNvSpPr txBox="1">
            <a:spLocks/>
          </p:cNvSpPr>
          <p:nvPr/>
        </p:nvSpPr>
        <p:spPr bwMode="auto">
          <a:xfrm>
            <a:off x="294958" y="1623434"/>
            <a:ext cx="11023282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使用匿名的命名空间：在匿名命名空间中定义的变量和函数，都不会暴露给其它的编译单元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   namespace</a:t>
            </a:r>
            <a:r>
              <a:rPr lang="en-US" altLang="zh-CN" dirty="0">
                <a:latin typeface="Consolas" panose="020B0609020204030204" pitchFamily="49" charset="0"/>
              </a:rPr>
              <a:t> {	//</a:t>
            </a:r>
            <a:r>
              <a:rPr lang="zh-CN" altLang="en-US" dirty="0">
                <a:latin typeface="Consolas" panose="020B0609020204030204" pitchFamily="49" charset="0"/>
              </a:rPr>
              <a:t>匿名的命名空间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int n;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void f() {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	n++;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}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}</a:t>
            </a: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dirty="0">
                <a:latin typeface="Consolas" panose="020B0609020204030204" pitchFamily="49" charset="0"/>
              </a:rPr>
              <a:t>这里被“</a:t>
            </a:r>
            <a:r>
              <a:rPr lang="en-US" altLang="zh-CN" dirty="0">
                <a:latin typeface="Consolas" panose="020B0609020204030204" pitchFamily="49" charset="0"/>
              </a:rPr>
              <a:t>namespace { …… }</a:t>
            </a:r>
            <a:r>
              <a:rPr lang="zh-CN" altLang="en-US" dirty="0">
                <a:latin typeface="Consolas" panose="020B0609020204030204" pitchFamily="49" charset="0"/>
              </a:rPr>
              <a:t>”括起的区域都属于匿名的命名空间</a:t>
            </a:r>
          </a:p>
        </p:txBody>
      </p:sp>
    </p:spTree>
    <p:extLst>
      <p:ext uri="{BB962C8B-B14F-4D97-AF65-F5344CB8AC3E}">
        <p14:creationId xmlns:p14="http://schemas.microsoft.com/office/powerpoint/2010/main" val="123678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784320" cy="584771"/>
          </a:xfrm>
        </p:spPr>
        <p:txBody>
          <a:bodyPr>
            <a:norm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小节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80F2476-14AD-4CE1-A638-E2151438C630}"/>
              </a:ext>
            </a:extLst>
          </p:cNvPr>
          <p:cNvSpPr txBox="1">
            <a:spLocks/>
          </p:cNvSpPr>
          <p:nvPr/>
        </p:nvSpPr>
        <p:spPr bwMode="auto">
          <a:xfrm>
            <a:off x="372403" y="1740380"/>
            <a:ext cx="98040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主要内容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作用域与可见性、对象的生存期、数据的共享与保护、友元、编译预处理命令、多文件结构和工程</a:t>
            </a: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达到的目标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深入理解程序的结构、模块间的关系、数据共享</a:t>
            </a:r>
          </a:p>
        </p:txBody>
      </p:sp>
    </p:spTree>
    <p:extLst>
      <p:ext uri="{BB962C8B-B14F-4D97-AF65-F5344CB8AC3E}">
        <p14:creationId xmlns:p14="http://schemas.microsoft.com/office/powerpoint/2010/main" val="3205983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21816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5.1.3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局部作用域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29E2183-3BEC-4A22-AF65-00BFBE5908C9}"/>
              </a:ext>
            </a:extLst>
          </p:cNvPr>
          <p:cNvSpPr txBox="1">
            <a:spLocks/>
          </p:cNvSpPr>
          <p:nvPr/>
        </p:nvSpPr>
        <p:spPr bwMode="auto">
          <a:xfrm>
            <a:off x="677318" y="162343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zh-CN" altLang="en-US">
                <a:latin typeface="Consolas" panose="020B0609020204030204" pitchFamily="49" charset="0"/>
              </a:rPr>
              <a:t>函数的形参，在块中声明的标识符，其作用域自声明处起，限于块中，例如：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void fun(int a) {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int b = a;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cin &gt;&gt; b;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if (b &gt; 0) {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 int c;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  ......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 }</a:t>
            </a:r>
          </a:p>
          <a:p>
            <a:pPr lvl="1" eaLnBrk="1" hangingPunct="1">
              <a:lnSpc>
                <a:spcPct val="65000"/>
              </a:lnSpc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65F6EDB4-9804-4577-982B-671F2608E9D3}"/>
              </a:ext>
            </a:extLst>
          </p:cNvPr>
          <p:cNvGrpSpPr>
            <a:grpSpLocks/>
          </p:cNvGrpSpPr>
          <p:nvPr/>
        </p:nvGrpSpPr>
        <p:grpSpPr bwMode="auto">
          <a:xfrm>
            <a:off x="3480843" y="4142796"/>
            <a:ext cx="2446337" cy="1008063"/>
            <a:chOff x="2304" y="3168"/>
            <a:chExt cx="1541" cy="528"/>
          </a:xfrm>
        </p:grpSpPr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B9611A72-2A00-4529-A8FD-3AB245A6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78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c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的作用域</a:t>
              </a:r>
            </a:p>
          </p:txBody>
        </p:sp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80960602-24C0-4A8E-BD55-4F213C763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168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9" name="Freeform 8">
            <a:extLst>
              <a:ext uri="{FF2B5EF4-FFF2-40B4-BE49-F238E27FC236}">
                <a16:creationId xmlns:a16="http://schemas.microsoft.com/office/drawing/2014/main" id="{EE767AC6-F9D6-4921-B7D4-615CA5F1C4ED}"/>
              </a:ext>
            </a:extLst>
          </p:cNvPr>
          <p:cNvSpPr>
            <a:spLocks/>
          </p:cNvSpPr>
          <p:nvPr/>
        </p:nvSpPr>
        <p:spPr bwMode="auto">
          <a:xfrm>
            <a:off x="1566318" y="2777546"/>
            <a:ext cx="4572000" cy="3022600"/>
          </a:xfrm>
          <a:custGeom>
            <a:avLst/>
            <a:gdLst>
              <a:gd name="T0" fmla="*/ 2147483646 w 2928"/>
              <a:gd name="T1" fmla="*/ 0 h 1632"/>
              <a:gd name="T2" fmla="*/ 2147483646 w 2928"/>
              <a:gd name="T3" fmla="*/ 0 h 1632"/>
              <a:gd name="T4" fmla="*/ 2147483646 w 2928"/>
              <a:gd name="T5" fmla="*/ 2147483646 h 1632"/>
              <a:gd name="T6" fmla="*/ 0 w 2928"/>
              <a:gd name="T7" fmla="*/ 2147483646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950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rgbClr val="4F81BD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3FB5FCC1-D5A2-4BD1-AAEB-361EAAA7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630" y="2348921"/>
            <a:ext cx="2133600" cy="781050"/>
          </a:xfrm>
          <a:prstGeom prst="cloudCallout">
            <a:avLst>
              <a:gd name="adj1" fmla="val -54000"/>
              <a:gd name="adj2" fmla="val 135880"/>
            </a:avLst>
          </a:prstGeom>
          <a:solidFill>
            <a:srgbClr val="66FF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隶书" panose="02010509060101010101" pitchFamily="49" charset="-122"/>
              </a:rPr>
              <a:t>的作用域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C0B00935-BE31-462A-BED9-8AA8A14248F2}"/>
              </a:ext>
            </a:extLst>
          </p:cNvPr>
          <p:cNvGrpSpPr>
            <a:grpSpLocks/>
          </p:cNvGrpSpPr>
          <p:nvPr/>
        </p:nvGrpSpPr>
        <p:grpSpPr bwMode="auto">
          <a:xfrm>
            <a:off x="1566318" y="3074409"/>
            <a:ext cx="6943725" cy="2581275"/>
            <a:chOff x="960" y="2382"/>
            <a:chExt cx="4374" cy="1632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E8474F8-E379-4EC7-A513-B6F596156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382"/>
              <a:ext cx="2715" cy="1632"/>
            </a:xfrm>
            <a:custGeom>
              <a:avLst/>
              <a:gdLst>
                <a:gd name="T0" fmla="*/ 192 w 2928"/>
                <a:gd name="T1" fmla="*/ 0 h 1632"/>
                <a:gd name="T2" fmla="*/ 352 w 2928"/>
                <a:gd name="T3" fmla="*/ 0 h 1632"/>
                <a:gd name="T4" fmla="*/ 352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1632"/>
                <a:gd name="T14" fmla="*/ 2928 w 2928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rgbClr val="4F81BD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C819C6C0-EE23-4191-89FB-BF8BD064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982"/>
              <a:ext cx="1344" cy="432"/>
            </a:xfrm>
            <a:prstGeom prst="cloudCallout">
              <a:avLst>
                <a:gd name="adj1" fmla="val -70343"/>
                <a:gd name="adj2" fmla="val 80991"/>
              </a:avLst>
            </a:prstGeom>
            <a:solidFill>
              <a:srgbClr val="66FFFF"/>
            </a:solidFill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的作用域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00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5.1.4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类作用域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F413C16-BFD8-45A4-9641-490B8AB93F39}"/>
              </a:ext>
            </a:extLst>
          </p:cNvPr>
          <p:cNvSpPr txBox="1">
            <a:spLocks/>
          </p:cNvSpPr>
          <p:nvPr/>
        </p:nvSpPr>
        <p:spPr bwMode="auto">
          <a:xfrm>
            <a:off x="372403" y="1824994"/>
            <a:ext cx="10458158" cy="402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类的成员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具有类作用域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类的成员函数可以直接访问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，只要不重新声明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如果在类作用域以外访问类的成员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通过对象名（包括对象引用、对象指针）访问（非静态成员），如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clock.hour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通过类名访问（静态成员），如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Person::count</a:t>
            </a:r>
          </a:p>
        </p:txBody>
      </p:sp>
    </p:spTree>
    <p:extLst>
      <p:ext uri="{BB962C8B-B14F-4D97-AF65-F5344CB8AC3E}">
        <p14:creationId xmlns:p14="http://schemas.microsoft.com/office/powerpoint/2010/main" val="180035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29944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5.1.5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文件作用域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74309A6-0910-4E5A-9A90-B496D4E1D94A}"/>
              </a:ext>
            </a:extLst>
          </p:cNvPr>
          <p:cNvSpPr txBox="1">
            <a:spLocks/>
          </p:cNvSpPr>
          <p:nvPr/>
        </p:nvSpPr>
        <p:spPr bwMode="auto">
          <a:xfrm>
            <a:off x="372403" y="1470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其他标识符，具有文件作用域，从声明点到文件尾。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EB5A08AD-C1A1-415F-AA40-0A3FC6994C01}"/>
              </a:ext>
            </a:extLst>
          </p:cNvPr>
          <p:cNvSpPr txBox="1">
            <a:spLocks/>
          </p:cNvSpPr>
          <p:nvPr/>
        </p:nvSpPr>
        <p:spPr>
          <a:xfrm>
            <a:off x="628650" y="2485357"/>
            <a:ext cx="8229600" cy="4000500"/>
          </a:xfrm>
          <a:prstGeom prst="rect">
            <a:avLst/>
          </a:prstGeom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//5_1.cpp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#include &lt;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iostream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&gt;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using namespace std;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 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800" b="1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;				//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全局变量，文件作用域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main() { 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= 5;			//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为全局变量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赋值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{				//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子块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1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   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800" b="1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;		//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局部变量，局部作用域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   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= 7;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    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cout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&lt;&lt; "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= " &lt;&lt;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&lt;&lt; 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endl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;//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输出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7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 }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 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cout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&lt;&lt; “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= ” &lt;&lt; </a:t>
            </a:r>
            <a:r>
              <a:rPr kumimoji="1" lang="en-US" sz="2800" b="1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&lt;&lt; </a:t>
            </a:r>
            <a:r>
              <a:rPr kumimoji="1" lang="en-US" sz="28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endl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;//</a:t>
            </a:r>
            <a:r>
              <a:rPr kumimoji="1" lang="zh-CN" altLang="en-US" sz="28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输出</a:t>
            </a: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5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   return 0;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}</a:t>
            </a:r>
            <a:endParaRPr kumimoji="1" lang="zh-CN" altLang="en-US" sz="28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9E8BE5A-B56C-47C0-8873-CF46BFCDC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59" y="4021138"/>
            <a:ext cx="2214562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2521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可见性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BE7CFCE-307D-4BB4-A477-01EC8324864E}"/>
              </a:ext>
            </a:extLst>
          </p:cNvPr>
          <p:cNvSpPr txBox="1">
            <a:spLocks/>
          </p:cNvSpPr>
          <p:nvPr/>
        </p:nvSpPr>
        <p:spPr bwMode="auto">
          <a:xfrm>
            <a:off x="985520" y="1623434"/>
            <a:ext cx="9845040" cy="18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可见性是从对标识符的引用的角度来谈的概念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可见性表示从内层作用域向外层作用域“看”时能看见什么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如果标识在某处可见，则就可以在该处引用此标识符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900CF702-D202-48DC-81BC-CECC55DB2DB0}"/>
              </a:ext>
            </a:extLst>
          </p:cNvPr>
          <p:cNvGrpSpPr>
            <a:grpSpLocks/>
          </p:cNvGrpSpPr>
          <p:nvPr/>
        </p:nvGrpSpPr>
        <p:grpSpPr bwMode="auto">
          <a:xfrm>
            <a:off x="3147378" y="4043101"/>
            <a:ext cx="3581400" cy="1752600"/>
            <a:chOff x="1776" y="2928"/>
            <a:chExt cx="2256" cy="110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0CF7ED83-0275-42EA-86FB-953A5EE82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4032"/>
              <a:ext cx="225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B662F49-9934-480F-8723-77BE09EEB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216"/>
              <a:ext cx="1536" cy="816"/>
            </a:xfrm>
            <a:custGeom>
              <a:avLst/>
              <a:gdLst>
                <a:gd name="T0" fmla="*/ 0 w 1536"/>
                <a:gd name="T1" fmla="*/ 816 h 816"/>
                <a:gd name="T2" fmla="*/ 0 w 1536"/>
                <a:gd name="T3" fmla="*/ 0 h 816"/>
                <a:gd name="T4" fmla="*/ 1536 w 1536"/>
                <a:gd name="T5" fmla="*/ 0 h 816"/>
                <a:gd name="T6" fmla="*/ 1536 w 1536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816"/>
                <a:gd name="T14" fmla="*/ 1536 w 153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8DA3DAA-C33A-4EBC-A707-87F2DEEA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504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0 w 864"/>
                <a:gd name="T3" fmla="*/ 0 h 528"/>
                <a:gd name="T4" fmla="*/ 864 w 864"/>
                <a:gd name="T5" fmla="*/ 0 h 528"/>
                <a:gd name="T6" fmla="*/ 864 w 86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28"/>
                <a:gd name="T14" fmla="*/ 864 w 86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527E5BA3-6DAF-4CE8-B421-D43779A8C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48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块作用域</a:t>
              </a:r>
            </a:p>
          </p:txBody>
        </p:sp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E53D613F-1184-43CB-86F1-DEE13E489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6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类作用域</a:t>
              </a:r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C033764E-70F4-4B7B-93DA-A7CB2AF67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928"/>
              <a:ext cx="12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命名空间作用域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63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5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数据的共享与保护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C75F080-12A8-47B3-B7EC-AFB0981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可见性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8A49A4FC-1EC1-4E0B-B487-C410689D28E8}"/>
              </a:ext>
            </a:extLst>
          </p:cNvPr>
          <p:cNvSpPr txBox="1">
            <a:spLocks/>
          </p:cNvSpPr>
          <p:nvPr/>
        </p:nvSpPr>
        <p:spPr bwMode="auto">
          <a:xfrm>
            <a:off x="538798" y="1525588"/>
            <a:ext cx="10383202" cy="348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标识符应声明在先，引用在后。</a:t>
            </a: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在某一层，如果有某个标识符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被声明，那么对于它的一个内层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没有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的声明，则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在内层可见</a:t>
            </a:r>
          </a:p>
          <a:p>
            <a:pPr marL="657225" marR="0" lvl="1" indent="-246063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的声明，则外层的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被内层的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“遮盖”，从而不可见，即内层只看到“近处”的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声明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4451</Words>
  <Application>Microsoft Office PowerPoint</Application>
  <PresentationFormat>宽屏</PresentationFormat>
  <Paragraphs>715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Microsoft YaHei UI</vt:lpstr>
      <vt:lpstr>等线</vt:lpstr>
      <vt:lpstr>等线 Light</vt:lpstr>
      <vt:lpstr>仿宋</vt:lpstr>
      <vt:lpstr>黑体</vt:lpstr>
      <vt:lpstr>宋体</vt:lpstr>
      <vt:lpstr>微软雅黑</vt:lpstr>
      <vt:lpstr>幼圆</vt:lpstr>
      <vt:lpstr>Arial</vt:lpstr>
      <vt:lpstr>Arial Black</vt:lpstr>
      <vt:lpstr>Consolas</vt:lpstr>
      <vt:lpstr>Georgia</vt:lpstr>
      <vt:lpstr>Times New Roman</vt:lpstr>
      <vt:lpstr>Wingdings</vt:lpstr>
      <vt:lpstr>Wingdings 2</vt:lpstr>
      <vt:lpstr>Office 主题​​</vt:lpstr>
      <vt:lpstr>PowerPoint 演示文稿</vt:lpstr>
      <vt:lpstr>提纲</vt:lpstr>
      <vt:lpstr>5.1.1 作用域</vt:lpstr>
      <vt:lpstr>5.1.2 函数原形的作用域</vt:lpstr>
      <vt:lpstr>5.1.3 局部作用域</vt:lpstr>
      <vt:lpstr>5.1.4 类作用域</vt:lpstr>
      <vt:lpstr>5.1.5 文件作用域</vt:lpstr>
      <vt:lpstr>5.2 可见性(1)</vt:lpstr>
      <vt:lpstr>5.2 可见性(2)</vt:lpstr>
      <vt:lpstr>5.3 对象的生存期</vt:lpstr>
      <vt:lpstr>5.2.1 静态生存期</vt:lpstr>
      <vt:lpstr>5.2.2 动态生存期</vt:lpstr>
      <vt:lpstr>例</vt:lpstr>
      <vt:lpstr>例(续)</vt:lpstr>
      <vt:lpstr>5.3.1 静态数据成员</vt:lpstr>
      <vt:lpstr>5.3.1 静态数据成员</vt:lpstr>
      <vt:lpstr>5.3.1 静态数据成员</vt:lpstr>
      <vt:lpstr>5.3.2 静态函数成员</vt:lpstr>
      <vt:lpstr>5.3.2 静态函数成员</vt:lpstr>
      <vt:lpstr>5.3.2 静态函数成员</vt:lpstr>
      <vt:lpstr>5.4 类的友元</vt:lpstr>
      <vt:lpstr>5.4.1 友元函数</vt:lpstr>
      <vt:lpstr>5.4.1 友元函数</vt:lpstr>
      <vt:lpstr>5.4.1 友元函数</vt:lpstr>
      <vt:lpstr>5.4.2 友元类</vt:lpstr>
      <vt:lpstr>5.4.2 友元类举例</vt:lpstr>
      <vt:lpstr>5.4.2 友元类</vt:lpstr>
      <vt:lpstr>5.5 共享数据的保护</vt:lpstr>
      <vt:lpstr>5.5.1 常对象</vt:lpstr>
      <vt:lpstr>5.5.2 用const修饰的对象成员</vt:lpstr>
      <vt:lpstr>5.5.2 用const修饰的对象成员-例</vt:lpstr>
      <vt:lpstr>5.5.3 常引用</vt:lpstr>
      <vt:lpstr>5.5.3 常引用-例子</vt:lpstr>
      <vt:lpstr>5.6.1 C++程序的一般组织结构</vt:lpstr>
      <vt:lpstr>5.6.1 C++程序的一般组织结构-例子</vt:lpstr>
      <vt:lpstr>5.6.1 C++程序的一般组织结构-例子(2）</vt:lpstr>
      <vt:lpstr>5.6.1 C++程序的一般组织结构-例子(3）</vt:lpstr>
      <vt:lpstr>5.6.1 C++程序的一般组织结构-例子汇总</vt:lpstr>
      <vt:lpstr>5.6.2 标准C++库</vt:lpstr>
      <vt:lpstr>5.6.3 编译预处理</vt:lpstr>
      <vt:lpstr>5.6.4 条件编译指令——#if #elif 和 #endif</vt:lpstr>
      <vt:lpstr>5.6.4 条件编译指令(续I)</vt:lpstr>
      <vt:lpstr>5.6.4 条件编译指令(续II)</vt:lpstr>
      <vt:lpstr>5.7.1 外部变量</vt:lpstr>
      <vt:lpstr>5.7.2 外部函数</vt:lpstr>
      <vt:lpstr>*将变量和函数限制在编译单元内</vt:lpstr>
      <vt:lpstr>小节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175</cp:revision>
  <dcterms:created xsi:type="dcterms:W3CDTF">2020-08-25T13:07:11Z</dcterms:created>
  <dcterms:modified xsi:type="dcterms:W3CDTF">2021-03-25T08:46:17Z</dcterms:modified>
</cp:coreProperties>
</file>