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8" r:id="rId2"/>
    <p:sldId id="469" r:id="rId3"/>
    <p:sldId id="551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36" r:id="rId44"/>
    <p:sldId id="639" r:id="rId45"/>
    <p:sldId id="637" r:id="rId46"/>
    <p:sldId id="638" r:id="rId47"/>
    <p:sldId id="640" r:id="rId48"/>
    <p:sldId id="641" r:id="rId49"/>
    <p:sldId id="591" r:id="rId50"/>
    <p:sldId id="27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989" autoAdjust="0"/>
  </p:normalViewPr>
  <p:slideViewPr>
    <p:cSldViewPr snapToGrid="0">
      <p:cViewPr varScale="1">
        <p:scale>
          <a:sx n="75" d="100"/>
          <a:sy n="75" d="100"/>
        </p:scale>
        <p:origin x="88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0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5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1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2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5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36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6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7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1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6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05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7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33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63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9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14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47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8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78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8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09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57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36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56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1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85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62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2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2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26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34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74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1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77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364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19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6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79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055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7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387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9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7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1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7430" y="4882317"/>
            <a:ext cx="5870824" cy="19756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82316"/>
            <a:ext cx="12244349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709160"/>
            <a:ext cx="12244349" cy="8062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2684" y="1636538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高级程序设计方法（</a:t>
            </a:r>
            <a:r>
              <a:rPr lang="en-US" altLang="zh-CN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" y="37775"/>
            <a:ext cx="1936392" cy="1930811"/>
          </a:xfrm>
          <a:prstGeom prst="rect">
            <a:avLst/>
          </a:prstGeom>
        </p:spPr>
      </p:pic>
      <p:sp>
        <p:nvSpPr>
          <p:cNvPr id="39939" name="TextBox 3"/>
          <p:cNvSpPr txBox="1"/>
          <p:nvPr/>
        </p:nvSpPr>
        <p:spPr>
          <a:xfrm>
            <a:off x="1957387" y="5177659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D24C2-CD08-4726-9EF6-694634734C3F}"/>
              </a:ext>
            </a:extLst>
          </p:cNvPr>
          <p:cNvSpPr txBox="1"/>
          <p:nvPr/>
        </p:nvSpPr>
        <p:spPr>
          <a:xfrm>
            <a:off x="3680460" y="2823011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数组指针与字符串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16187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对象数组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AD2CB47-E67A-4949-A3C4-D688C4B98966}"/>
              </a:ext>
            </a:extLst>
          </p:cNvPr>
          <p:cNvSpPr txBox="1">
            <a:spLocks/>
          </p:cNvSpPr>
          <p:nvPr/>
        </p:nvSpPr>
        <p:spPr bwMode="auto">
          <a:xfrm>
            <a:off x="67488" y="1740380"/>
            <a:ext cx="11420319" cy="317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+mn-ea"/>
              </a:rPr>
              <a:t>数组中每一个元素对象被创建时，系统都会调用类构造函数初始化该对象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+mn-ea"/>
              </a:rPr>
              <a:t>通过初始化列表赋值</a:t>
            </a:r>
            <a:endParaRPr lang="en-US" altLang="zh-CN" dirty="0">
              <a:latin typeface="+mn-ea"/>
            </a:endParaRPr>
          </a:p>
          <a:p>
            <a:pPr marL="109537" indent="0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例：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Point a[2]={Point(1,2),Point(3,4)};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+mn-ea"/>
              </a:rPr>
              <a:t>如果没有为数组元素指定显式初始值，数组元素便使用默认值初始化（调用缺省构造函数）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dirty="0">
              <a:latin typeface="+mn-ea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29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数组元素所属类的构造函数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5B08FDD-69AB-4A38-A928-F40ABA9E60D1}"/>
              </a:ext>
            </a:extLst>
          </p:cNvPr>
          <p:cNvSpPr txBox="1">
            <a:spLocks/>
          </p:cNvSpPr>
          <p:nvPr/>
        </p:nvSpPr>
        <p:spPr bwMode="auto">
          <a:xfrm>
            <a:off x="325438" y="1837849"/>
            <a:ext cx="10677842" cy="318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24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不声明构造函数，则采用默认构造函数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24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如果不用默认构造值，则需对每个对象的初始化提供参数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24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比如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Student students[] = {Student(“Alice”), Student(“Bob”)};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24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当数组中每一个对象被删除时，系统都要调用一次析构函数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04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504255C-6182-4C05-AF10-118C9D88B112}"/>
              </a:ext>
            </a:extLst>
          </p:cNvPr>
          <p:cNvSpPr txBox="1">
            <a:spLocks/>
          </p:cNvSpPr>
          <p:nvPr/>
        </p:nvSpPr>
        <p:spPr bwMode="auto">
          <a:xfrm>
            <a:off x="201440" y="1511618"/>
            <a:ext cx="7022320" cy="441166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//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Point.h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#ifndef _POINT_H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#define _POINT_H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class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{	//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类的定义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public:		//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外部接口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Point();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Point(int x, int y);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~Point();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void move(int newX,int newY);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int getX() const { return x; }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int getY() const { return y; }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static void showCount();	//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静态函数成员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private:				//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私有数据成员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int x, y;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#endif	//_POINT_H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353325-9A30-46C6-8A12-C1AE284BA0E5}"/>
              </a:ext>
            </a:extLst>
          </p:cNvPr>
          <p:cNvSpPr txBox="1">
            <a:spLocks/>
          </p:cNvSpPr>
          <p:nvPr/>
        </p:nvSpPr>
        <p:spPr bwMode="auto">
          <a:xfrm>
            <a:off x="372403" y="1623434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//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Point.cpp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#include &lt;iostream&gt;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#include "Point.h"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using namespace std;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Point::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() : x(0), y(0){	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cout &lt;&lt; "Default Constructor called." &lt;&lt; endl;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Point::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(int x, int y) : x(x), y(y) {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cout &lt;&lt; "Constructor called." &lt;&lt; endl;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Point::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~Point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() {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cout &lt;&lt; "Destructor called." &lt;&lt; endl;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void Point::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move(int newX,int newY)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{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cout &lt;&lt; "Moving the point to (" &lt;&lt; newX &lt;&lt; ", " &lt;&lt; newY &lt;&lt; ")" &lt;&lt; endl;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x = newX;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y = newY;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8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D90A7C3-FF37-4799-986F-4B75562E00EB}"/>
              </a:ext>
            </a:extLst>
          </p:cNvPr>
          <p:cNvSpPr txBox="1">
            <a:spLocks/>
          </p:cNvSpPr>
          <p:nvPr/>
        </p:nvSpPr>
        <p:spPr bwMode="auto">
          <a:xfrm>
            <a:off x="203663" y="1740380"/>
            <a:ext cx="6126018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//</a:t>
            </a:r>
            <a:r>
              <a:rPr lang="en-US" altLang="zh-CN" sz="2000" noProof="1">
                <a:solidFill>
                  <a:srgbClr val="9BBB59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main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.cpp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#include "Point.h"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#include &lt;iostream&gt;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using namespace std;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int main() {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cout &lt;&lt; "Entering main..." &lt;&lt; endl;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Point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a[2];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for(int i = 0; i &lt; 2; i++)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	a[i].move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(i + 10, i + 20);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cout &lt;&lt; "Exiting main..." &lt;&lt; endl;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	return 0;</a:t>
            </a:r>
          </a:p>
          <a:p>
            <a:pPr marL="360000" marR="0" lvl="0" indent="-252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F963272C-0270-4E1D-92C8-293ED9BAF8AB}"/>
              </a:ext>
            </a:extLst>
          </p:cNvPr>
          <p:cNvSpPr txBox="1">
            <a:spLocks/>
          </p:cNvSpPr>
          <p:nvPr/>
        </p:nvSpPr>
        <p:spPr bwMode="auto">
          <a:xfrm>
            <a:off x="6841171" y="1740380"/>
            <a:ext cx="4751388" cy="2447925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Entering main...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Default Constructor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Default Constructor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Moving the point to (10, 20)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Moving the point to (11, 21)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Exiting main...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Destructor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Destructor called.</a:t>
            </a:r>
          </a:p>
        </p:txBody>
      </p:sp>
    </p:spTree>
    <p:extLst>
      <p:ext uri="{BB962C8B-B14F-4D97-AF65-F5344CB8AC3E}">
        <p14:creationId xmlns:p14="http://schemas.microsoft.com/office/powerpoint/2010/main" val="92270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409B53A-4B0D-4570-B978-003C7C60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9" y="444162"/>
            <a:ext cx="68008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38BA61DC-E809-46F8-A4AD-5298A775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4" y="4436725"/>
            <a:ext cx="69151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9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8936AFF-3773-46D5-A00D-FFF773A9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70" y="1042596"/>
            <a:ext cx="75755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3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730FDEC-9D1B-4824-8A43-2574FCDE4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56" y="213995"/>
            <a:ext cx="7062787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72A564D-8560-4762-A6D4-074C008B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43" y="4265295"/>
            <a:ext cx="699452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75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C7F3DD-E7D4-4665-89E1-2F6D5A1E9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50" y="963788"/>
            <a:ext cx="81629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52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5A3E82E-FF7B-46A3-9AF7-2C579336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65" y="800082"/>
            <a:ext cx="7572375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0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数组指针与字符串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28D3EBD8-F3AF-4E3B-A1AE-62D80FD7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354" y="716516"/>
            <a:ext cx="1644646" cy="808038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提纲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3C586EA-F407-4177-80DB-E8C94D83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868" y="1826578"/>
            <a:ext cx="746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6.1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数组</a:t>
            </a:r>
          </a:p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6.2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指针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6.3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动态内存分配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6.4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创建数组对象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808038" eaLnBrk="1" hangingPunct="1"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6.5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字符串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6.6  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深拷贝与浅拷贝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小结</a:t>
            </a:r>
          </a:p>
          <a:p>
            <a:pPr marL="808038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9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020DD70-47DD-499A-9A28-B1C917A2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0" y="1021080"/>
            <a:ext cx="6096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D4FAC28-01F5-445A-B7EE-C62F20B9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20" y="5012055"/>
            <a:ext cx="6848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0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358D98C-51AD-48DF-A4F5-7976000C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12" y="704596"/>
            <a:ext cx="7967663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28589132-89A5-4088-8908-14F4450C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37" y="4743196"/>
            <a:ext cx="7673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1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287760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另外的例子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DBE58-B698-46B6-8DEA-E9C3358007E4}"/>
              </a:ext>
            </a:extLst>
          </p:cNvPr>
          <p:cNvSpPr txBox="1"/>
          <p:nvPr/>
        </p:nvSpPr>
        <p:spPr>
          <a:xfrm>
            <a:off x="257786" y="2054988"/>
            <a:ext cx="1923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册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C586846-925D-429A-A675-6C0162B9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669100"/>
            <a:ext cx="4038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F411404A-EE2C-4BC4-9570-9D019DF2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412300"/>
            <a:ext cx="403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59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566771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内存空间的访问方式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AFFB043-2DB1-46F9-945E-B677704A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3" y="1742127"/>
            <a:ext cx="8361362" cy="204755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内存空间的访问方式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通过变量名访问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通过地址访问</a:t>
            </a:r>
          </a:p>
        </p:txBody>
      </p:sp>
    </p:spTree>
    <p:extLst>
      <p:ext uri="{BB962C8B-B14F-4D97-AF65-F5344CB8AC3E}">
        <p14:creationId xmlns:p14="http://schemas.microsoft.com/office/powerpoint/2010/main" val="424989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566771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指针变量的声明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4D8AAB1-5648-4886-BA68-52468BD5E2BF}"/>
              </a:ext>
            </a:extLst>
          </p:cNvPr>
          <p:cNvSpPr txBox="1">
            <a:spLocks/>
          </p:cNvSpPr>
          <p:nvPr/>
        </p:nvSpPr>
        <p:spPr bwMode="auto">
          <a:xfrm>
            <a:off x="345758" y="1692788"/>
            <a:ext cx="8076882" cy="498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概念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9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>
                <a:latin typeface="宋体" pitchFamily="2" charset="-122"/>
              </a:rPr>
              <a:t>指针：</a:t>
            </a:r>
            <a:r>
              <a:rPr lang="zh-CN" altLang="en-US" dirty="0">
                <a:latin typeface="宋体" pitchFamily="2" charset="-122"/>
              </a:rPr>
              <a:t>内存地址，用于间接访问内存单元</a:t>
            </a:r>
          </a:p>
          <a:p>
            <a:pPr marL="658368" lvl="1" indent="-246888" eaLnBrk="1" fontAlgn="auto" hangingPunct="1">
              <a:lnSpc>
                <a:spcPct val="95000"/>
              </a:lnSpc>
              <a:spcAft>
                <a:spcPts val="1200"/>
              </a:spcAft>
              <a:buFont typeface="Georgia"/>
              <a:buChar char="▫"/>
              <a:defRPr/>
            </a:pPr>
            <a:r>
              <a:rPr lang="zh-CN" altLang="en-US" b="1" dirty="0">
                <a:latin typeface="宋体" pitchFamily="2" charset="-122"/>
              </a:rPr>
              <a:t>指针变量：</a:t>
            </a:r>
            <a:r>
              <a:rPr lang="zh-CN" altLang="en-US" dirty="0">
                <a:latin typeface="宋体" pitchFamily="2" charset="-122"/>
              </a:rPr>
              <a:t>用于存放地址的变量</a:t>
            </a:r>
            <a:endParaRPr lang="en-US" altLang="zh-CN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声明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例：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static int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static int*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引用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例</a:t>
            </a:r>
            <a:r>
              <a:rPr lang="en-US" altLang="zh-CN" sz="2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例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</p:txBody>
      </p:sp>
      <p:sp>
        <p:nvSpPr>
          <p:cNvPr id="17" name="Line 40">
            <a:extLst>
              <a:ext uri="{FF2B5EF4-FFF2-40B4-BE49-F238E27FC236}">
                <a16:creationId xmlns:a16="http://schemas.microsoft.com/office/drawing/2014/main" id="{F6B171AA-09D5-4C7C-960B-85F5A0BA6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0795" y="4489450"/>
            <a:ext cx="0" cy="228600"/>
          </a:xfrm>
          <a:prstGeom prst="line">
            <a:avLst/>
          </a:prstGeom>
          <a:noFill/>
          <a:ln w="12700" cap="sq">
            <a:solidFill>
              <a:srgbClr val="1F497D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EAE50599-1692-493F-B3FF-4DDE6E1E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970" y="4603750"/>
            <a:ext cx="29527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指向整型变量的指针</a:t>
            </a:r>
            <a:endParaRPr kumimoji="1" lang="en-US" altLang="zh-CN" sz="2000">
              <a:solidFill>
                <a:prstClr val="black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93A1AA0A-792B-4461-8A54-66DE08F7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408" y="5040313"/>
            <a:ext cx="1944687" cy="12954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A397E419-D46A-4EBD-AAF7-BF8BEA63CCB4}"/>
              </a:ext>
            </a:extLst>
          </p:cNvPr>
          <p:cNvGrpSpPr>
            <a:grpSpLocks/>
          </p:cNvGrpSpPr>
          <p:nvPr/>
        </p:nvGrpSpPr>
        <p:grpSpPr bwMode="auto">
          <a:xfrm>
            <a:off x="4711383" y="4992688"/>
            <a:ext cx="3556000" cy="1681162"/>
            <a:chOff x="2438" y="3264"/>
            <a:chExt cx="2240" cy="1059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F9A19E4C-22C1-42D1-882A-570B808A8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566"/>
              <a:ext cx="568" cy="424"/>
            </a:xfrm>
            <a:prstGeom prst="rect">
              <a:avLst/>
            </a:prstGeom>
            <a:solidFill>
              <a:srgbClr val="4F81BD"/>
            </a:solidFill>
            <a:ln w="12699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2000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DF3CDA04-95FF-4F5D-B38D-28C6FB660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566"/>
              <a:ext cx="568" cy="424"/>
            </a:xfrm>
            <a:prstGeom prst="rect">
              <a:avLst/>
            </a:prstGeom>
            <a:solidFill>
              <a:srgbClr val="4F81BD"/>
            </a:solidFill>
            <a:ln w="12699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3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574A0EE9-FBCB-45E6-92C5-EF954B870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778"/>
              <a:ext cx="768" cy="0"/>
            </a:xfrm>
            <a:prstGeom prst="line">
              <a:avLst/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364FC1A4-92A9-4703-94D1-8A9A3994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264"/>
              <a:ext cx="43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ptr</a:t>
              </a: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451FD226-6F4B-4D21-A696-BCF3CFBC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26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*ptr</a:t>
              </a: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A8FBD856-7C92-4E9F-AE92-2A70BBC1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36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i</a:t>
              </a: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5A887055-BF5E-4F29-812C-B0864980E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4032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2000</a:t>
              </a:r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:a16="http://schemas.microsoft.com/office/drawing/2014/main" id="{E40B7CB3-6476-4DFA-BF9A-6B3BAB6ADA2D}"/>
              </a:ext>
            </a:extLst>
          </p:cNvPr>
          <p:cNvGrpSpPr>
            <a:grpSpLocks/>
          </p:cNvGrpSpPr>
          <p:nvPr/>
        </p:nvGrpSpPr>
        <p:grpSpPr bwMode="auto">
          <a:xfrm>
            <a:off x="8392164" y="1159767"/>
            <a:ext cx="3536950" cy="4187825"/>
            <a:chOff x="3408" y="576"/>
            <a:chExt cx="2228" cy="2638"/>
          </a:xfrm>
        </p:grpSpPr>
        <p:grpSp>
          <p:nvGrpSpPr>
            <p:cNvPr id="31" name="Group 14">
              <a:extLst>
                <a:ext uri="{FF2B5EF4-FFF2-40B4-BE49-F238E27FC236}">
                  <a16:creationId xmlns:a16="http://schemas.microsoft.com/office/drawing/2014/main" id="{4B49CECA-F1B3-4217-8659-A08A67F02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576"/>
              <a:ext cx="1124" cy="2638"/>
              <a:chOff x="3984" y="576"/>
              <a:chExt cx="1124" cy="2638"/>
            </a:xfrm>
          </p:grpSpPr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DAE7044C-F412-4AF8-9210-AF5EE5B71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835"/>
                <a:ext cx="1000" cy="1816"/>
              </a:xfrm>
              <a:prstGeom prst="rect">
                <a:avLst/>
              </a:prstGeom>
              <a:solidFill>
                <a:sysClr val="window" lastClr="FFFFFF"/>
              </a:solidFill>
              <a:ln w="12699">
                <a:solidFill>
                  <a:srgbClr val="00C8C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6E93FD8C-23C8-494C-96A1-847DA0826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2" y="1071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9694E10A-2D3F-466B-B5AB-BDD629D89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2" y="150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5" name="Line 18">
                <a:extLst>
                  <a:ext uri="{FF2B5EF4-FFF2-40B4-BE49-F238E27FC236}">
                    <a16:creationId xmlns:a16="http://schemas.microsoft.com/office/drawing/2014/main" id="{5329ED50-E76F-4388-BE21-10749DE96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2" y="174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6" name="Line 19">
                <a:extLst>
                  <a:ext uri="{FF2B5EF4-FFF2-40B4-BE49-F238E27FC236}">
                    <a16:creationId xmlns:a16="http://schemas.microsoft.com/office/drawing/2014/main" id="{2CB3E4B9-B274-44CC-A516-7E2B0F1ED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2" y="198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7" name="Line 20">
                <a:extLst>
                  <a:ext uri="{FF2B5EF4-FFF2-40B4-BE49-F238E27FC236}">
                    <a16:creationId xmlns:a16="http://schemas.microsoft.com/office/drawing/2014/main" id="{9BB460A5-356C-4C62-BFB8-C561FABEC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2" y="2415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8" name="Line 21">
                <a:extLst>
                  <a:ext uri="{FF2B5EF4-FFF2-40B4-BE49-F238E27FC236}">
                    <a16:creationId xmlns:a16="http://schemas.microsoft.com/office/drawing/2014/main" id="{944736E2-78DD-4F56-9753-6F54D7F06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0" y="2655"/>
                <a:ext cx="0" cy="384"/>
              </a:xfrm>
              <a:prstGeom prst="line">
                <a:avLst/>
              </a:prstGeom>
              <a:noFill/>
              <a:ln w="12699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9" name="Line 22">
                <a:extLst>
                  <a:ext uri="{FF2B5EF4-FFF2-40B4-BE49-F238E27FC236}">
                    <a16:creationId xmlns:a16="http://schemas.microsoft.com/office/drawing/2014/main" id="{28D32EB9-7FE7-455C-B5D8-19F087AC4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2" y="2655"/>
                <a:ext cx="0" cy="336"/>
              </a:xfrm>
              <a:prstGeom prst="line">
                <a:avLst/>
              </a:prstGeom>
              <a:noFill/>
              <a:ln w="12699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CA26ECFC-9193-4C9B-90A5-AFD3C2CD3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2930"/>
                <a:ext cx="1009" cy="284"/>
              </a:xfrm>
              <a:custGeom>
                <a:avLst/>
                <a:gdLst>
                  <a:gd name="T0" fmla="*/ 0 w 1009"/>
                  <a:gd name="T1" fmla="*/ 61 h 284"/>
                  <a:gd name="T2" fmla="*/ 57 w 1009"/>
                  <a:gd name="T3" fmla="*/ 37 h 284"/>
                  <a:gd name="T4" fmla="*/ 94 w 1009"/>
                  <a:gd name="T5" fmla="*/ 12 h 284"/>
                  <a:gd name="T6" fmla="*/ 131 w 1009"/>
                  <a:gd name="T7" fmla="*/ 0 h 284"/>
                  <a:gd name="T8" fmla="*/ 168 w 1009"/>
                  <a:gd name="T9" fmla="*/ 0 h 284"/>
                  <a:gd name="T10" fmla="*/ 205 w 1009"/>
                  <a:gd name="T11" fmla="*/ 0 h 284"/>
                  <a:gd name="T12" fmla="*/ 254 w 1009"/>
                  <a:gd name="T13" fmla="*/ 0 h 284"/>
                  <a:gd name="T14" fmla="*/ 291 w 1009"/>
                  <a:gd name="T15" fmla="*/ 37 h 284"/>
                  <a:gd name="T16" fmla="*/ 328 w 1009"/>
                  <a:gd name="T17" fmla="*/ 49 h 284"/>
                  <a:gd name="T18" fmla="*/ 365 w 1009"/>
                  <a:gd name="T19" fmla="*/ 86 h 284"/>
                  <a:gd name="T20" fmla="*/ 402 w 1009"/>
                  <a:gd name="T21" fmla="*/ 111 h 284"/>
                  <a:gd name="T22" fmla="*/ 426 w 1009"/>
                  <a:gd name="T23" fmla="*/ 148 h 284"/>
                  <a:gd name="T24" fmla="*/ 463 w 1009"/>
                  <a:gd name="T25" fmla="*/ 173 h 284"/>
                  <a:gd name="T26" fmla="*/ 500 w 1009"/>
                  <a:gd name="T27" fmla="*/ 197 h 284"/>
                  <a:gd name="T28" fmla="*/ 525 w 1009"/>
                  <a:gd name="T29" fmla="*/ 234 h 284"/>
                  <a:gd name="T30" fmla="*/ 562 w 1009"/>
                  <a:gd name="T31" fmla="*/ 246 h 284"/>
                  <a:gd name="T32" fmla="*/ 598 w 1009"/>
                  <a:gd name="T33" fmla="*/ 271 h 284"/>
                  <a:gd name="T34" fmla="*/ 635 w 1009"/>
                  <a:gd name="T35" fmla="*/ 283 h 284"/>
                  <a:gd name="T36" fmla="*/ 672 w 1009"/>
                  <a:gd name="T37" fmla="*/ 283 h 284"/>
                  <a:gd name="T38" fmla="*/ 709 w 1009"/>
                  <a:gd name="T39" fmla="*/ 283 h 284"/>
                  <a:gd name="T40" fmla="*/ 759 w 1009"/>
                  <a:gd name="T41" fmla="*/ 283 h 284"/>
                  <a:gd name="T42" fmla="*/ 795 w 1009"/>
                  <a:gd name="T43" fmla="*/ 283 h 284"/>
                  <a:gd name="T44" fmla="*/ 832 w 1009"/>
                  <a:gd name="T45" fmla="*/ 271 h 284"/>
                  <a:gd name="T46" fmla="*/ 869 w 1009"/>
                  <a:gd name="T47" fmla="*/ 259 h 284"/>
                  <a:gd name="T48" fmla="*/ 906 w 1009"/>
                  <a:gd name="T49" fmla="*/ 234 h 284"/>
                  <a:gd name="T50" fmla="*/ 931 w 1009"/>
                  <a:gd name="T51" fmla="*/ 197 h 284"/>
                  <a:gd name="T52" fmla="*/ 955 w 1009"/>
                  <a:gd name="T53" fmla="*/ 160 h 284"/>
                  <a:gd name="T54" fmla="*/ 968 w 1009"/>
                  <a:gd name="T55" fmla="*/ 123 h 284"/>
                  <a:gd name="T56" fmla="*/ 1005 w 1009"/>
                  <a:gd name="T57" fmla="*/ 111 h 284"/>
                  <a:gd name="T58" fmla="*/ 1008 w 1009"/>
                  <a:gd name="T59" fmla="*/ 109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09"/>
                  <a:gd name="T91" fmla="*/ 0 h 284"/>
                  <a:gd name="T92" fmla="*/ 1009 w 1009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09" h="284">
                    <a:moveTo>
                      <a:pt x="0" y="61"/>
                    </a:moveTo>
                    <a:lnTo>
                      <a:pt x="57" y="37"/>
                    </a:lnTo>
                    <a:lnTo>
                      <a:pt x="94" y="12"/>
                    </a:lnTo>
                    <a:lnTo>
                      <a:pt x="131" y="0"/>
                    </a:lnTo>
                    <a:lnTo>
                      <a:pt x="168" y="0"/>
                    </a:lnTo>
                    <a:lnTo>
                      <a:pt x="205" y="0"/>
                    </a:lnTo>
                    <a:lnTo>
                      <a:pt x="254" y="0"/>
                    </a:lnTo>
                    <a:lnTo>
                      <a:pt x="291" y="37"/>
                    </a:lnTo>
                    <a:lnTo>
                      <a:pt x="328" y="49"/>
                    </a:lnTo>
                    <a:lnTo>
                      <a:pt x="365" y="86"/>
                    </a:lnTo>
                    <a:lnTo>
                      <a:pt x="402" y="111"/>
                    </a:lnTo>
                    <a:lnTo>
                      <a:pt x="426" y="148"/>
                    </a:lnTo>
                    <a:lnTo>
                      <a:pt x="463" y="173"/>
                    </a:lnTo>
                    <a:lnTo>
                      <a:pt x="500" y="197"/>
                    </a:lnTo>
                    <a:lnTo>
                      <a:pt x="525" y="234"/>
                    </a:lnTo>
                    <a:lnTo>
                      <a:pt x="562" y="246"/>
                    </a:lnTo>
                    <a:lnTo>
                      <a:pt x="598" y="271"/>
                    </a:lnTo>
                    <a:lnTo>
                      <a:pt x="635" y="283"/>
                    </a:lnTo>
                    <a:lnTo>
                      <a:pt x="672" y="283"/>
                    </a:lnTo>
                    <a:lnTo>
                      <a:pt x="709" y="283"/>
                    </a:lnTo>
                    <a:lnTo>
                      <a:pt x="759" y="283"/>
                    </a:lnTo>
                    <a:lnTo>
                      <a:pt x="795" y="283"/>
                    </a:lnTo>
                    <a:lnTo>
                      <a:pt x="832" y="271"/>
                    </a:lnTo>
                    <a:lnTo>
                      <a:pt x="869" y="259"/>
                    </a:lnTo>
                    <a:lnTo>
                      <a:pt x="906" y="234"/>
                    </a:lnTo>
                    <a:lnTo>
                      <a:pt x="931" y="197"/>
                    </a:lnTo>
                    <a:lnTo>
                      <a:pt x="955" y="160"/>
                    </a:lnTo>
                    <a:lnTo>
                      <a:pt x="968" y="123"/>
                    </a:lnTo>
                    <a:lnTo>
                      <a:pt x="1005" y="111"/>
                    </a:lnTo>
                    <a:lnTo>
                      <a:pt x="1008" y="109"/>
                    </a:lnTo>
                  </a:path>
                </a:pathLst>
              </a:custGeom>
              <a:solidFill>
                <a:sysClr val="window" lastClr="FFFFFF"/>
              </a:solidFill>
              <a:ln w="12699" cap="rnd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1" name="Line 24">
                <a:extLst>
                  <a:ext uri="{FF2B5EF4-FFF2-40B4-BE49-F238E27FC236}">
                    <a16:creationId xmlns:a16="http://schemas.microsoft.com/office/drawing/2014/main" id="{6CBD83F2-18CA-4A32-ABBE-22BDB7770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1167"/>
                <a:ext cx="0" cy="240"/>
              </a:xfrm>
              <a:prstGeom prst="line">
                <a:avLst/>
              </a:prstGeom>
              <a:noFill/>
              <a:ln w="12699">
                <a:solidFill>
                  <a:sysClr val="window" lastClr="FFFFFF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2" name="Line 25">
                <a:extLst>
                  <a:ext uri="{FF2B5EF4-FFF2-40B4-BE49-F238E27FC236}">
                    <a16:creationId xmlns:a16="http://schemas.microsoft.com/office/drawing/2014/main" id="{F5690397-AFF6-4C1E-A206-C6AD824B7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079"/>
                <a:ext cx="0" cy="240"/>
              </a:xfrm>
              <a:prstGeom prst="line">
                <a:avLst/>
              </a:prstGeom>
              <a:noFill/>
              <a:ln w="12699">
                <a:solidFill>
                  <a:sysClr val="window" lastClr="FFFFFF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3" name="Line 26">
                <a:extLst>
                  <a:ext uri="{FF2B5EF4-FFF2-40B4-BE49-F238E27FC236}">
                    <a16:creationId xmlns:a16="http://schemas.microsoft.com/office/drawing/2014/main" id="{4FA32525-25E6-40CF-8741-718281F7C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51"/>
                <a:ext cx="0" cy="240"/>
              </a:xfrm>
              <a:prstGeom prst="line">
                <a:avLst/>
              </a:prstGeom>
              <a:noFill/>
              <a:ln w="12699">
                <a:solidFill>
                  <a:sysClr val="window" lastClr="FFFFFF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4" name="Rectangle 27">
                <a:extLst>
                  <a:ext uri="{FF2B5EF4-FFF2-40B4-BE49-F238E27FC236}">
                    <a16:creationId xmlns:a16="http://schemas.microsoft.com/office/drawing/2014/main" id="{DDCE84F0-23E1-40B7-B1CB-4E8D77349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576"/>
                <a:ext cx="11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76200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7620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7620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7620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7620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7620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7620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7620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隶书" panose="02010509060101010101" pitchFamily="49" charset="-122"/>
                  </a:rPr>
                  <a:t>内存用户数据区</a:t>
                </a:r>
              </a:p>
            </p:txBody>
          </p:sp>
        </p:grp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2E759E4-9CCE-4381-A780-E4460E77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36"/>
              <a:ext cx="548" cy="231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变量 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i</a:t>
              </a: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C9F36671-735E-478B-8B32-594004BB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76"/>
              <a:ext cx="548" cy="231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变量 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j</a:t>
              </a: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CB572685-D7BB-41CC-A4D2-4ABC0F471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304"/>
              <a:ext cx="481" cy="40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变量 </a:t>
              </a:r>
              <a:b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</a:b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ptr</a:t>
              </a: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5010EEA3-490D-44D6-857D-03474B21D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5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00778E11-0FDB-4AC4-9A56-398415D7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7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6</a:t>
              </a: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3C536ACD-57C4-4AA5-8125-631236EC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4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2000</a:t>
              </a: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5A23870A-D48D-4C1B-8720-FC14AA95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647"/>
              <a:ext cx="145" cy="913"/>
            </a:xfrm>
            <a:custGeom>
              <a:avLst/>
              <a:gdLst>
                <a:gd name="T0" fmla="*/ 144 w 145"/>
                <a:gd name="T1" fmla="*/ 912 h 913"/>
                <a:gd name="T2" fmla="*/ 0 w 145"/>
                <a:gd name="T3" fmla="*/ 912 h 913"/>
                <a:gd name="T4" fmla="*/ 0 w 145"/>
                <a:gd name="T5" fmla="*/ 0 h 913"/>
                <a:gd name="T6" fmla="*/ 144 w 145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913"/>
                <a:gd name="T14" fmla="*/ 145 w 145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913">
                  <a:moveTo>
                    <a:pt x="144" y="912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ysClr val="window" lastClr="FFFFFF"/>
            </a:solidFill>
            <a:ln w="12699" cap="rnd">
              <a:solidFill>
                <a:srgbClr val="FF000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968A14F2-7620-445D-B7CD-2350775D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404" cy="231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2000</a:t>
              </a: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3FCD1B4E-FF13-47DC-AEBA-F2E9B0536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404" cy="231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2004</a:t>
              </a:r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90285CDE-48DE-49D6-A504-E5944E97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404" cy="231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3010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9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51901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例子：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void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类型指针的使用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11C34BB-6143-4BA4-8630-BAA5CAB9BD0F}"/>
              </a:ext>
            </a:extLst>
          </p:cNvPr>
          <p:cNvSpPr txBox="1">
            <a:spLocks/>
          </p:cNvSpPr>
          <p:nvPr/>
        </p:nvSpPr>
        <p:spPr bwMode="auto">
          <a:xfrm>
            <a:off x="508318" y="1743714"/>
            <a:ext cx="7111682" cy="4350759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//!void </a:t>
            </a:r>
            <a:r>
              <a:rPr lang="en-US" altLang="zh-CN" sz="2000" dirty="0" err="1">
                <a:latin typeface="Consolas" panose="020B0609020204030204" pitchFamily="49" charset="0"/>
              </a:rPr>
              <a:t>voidObject</a:t>
            </a:r>
            <a:r>
              <a:rPr lang="en-US" altLang="zh-CN" sz="2000" dirty="0">
                <a:latin typeface="Consolas" panose="020B0609020204030204" pitchFamily="49" charset="0"/>
              </a:rPr>
              <a:t>; 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错，不能声明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类型的变量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void *</a:t>
            </a:r>
            <a:r>
              <a:rPr lang="en-US" altLang="zh-CN" sz="2000" dirty="0" err="1">
                <a:latin typeface="Consolas" panose="020B0609020204030204" pitchFamily="49" charset="0"/>
              </a:rPr>
              <a:t>pv</a:t>
            </a:r>
            <a:r>
              <a:rPr lang="en-US" altLang="zh-CN" sz="2000" dirty="0">
                <a:latin typeface="Consolas" panose="020B0609020204030204" pitchFamily="49" charset="0"/>
              </a:rPr>
              <a:t>;		//</a:t>
            </a:r>
            <a:r>
              <a:rPr lang="zh-CN" altLang="en-US" sz="2000" dirty="0">
                <a:latin typeface="Consolas" panose="020B0609020204030204" pitchFamily="49" charset="0"/>
              </a:rPr>
              <a:t>对，可以声明</a:t>
            </a:r>
            <a:r>
              <a:rPr lang="en-US" altLang="zh-CN" sz="2000" dirty="0">
                <a:latin typeface="Consolas" panose="020B0609020204030204" pitchFamily="49" charset="0"/>
              </a:rPr>
              <a:t>void</a:t>
            </a:r>
            <a:r>
              <a:rPr lang="zh-CN" altLang="en-US" sz="2000" dirty="0">
                <a:latin typeface="Consolas" panose="020B0609020204030204" pitchFamily="49" charset="0"/>
              </a:rPr>
              <a:t>类型的指针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5;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pv</a:t>
            </a:r>
            <a:r>
              <a:rPr lang="en-US" altLang="zh-CN" sz="2000" dirty="0">
                <a:latin typeface="Consolas" panose="020B0609020204030204" pitchFamily="49" charset="0"/>
              </a:rPr>
              <a:t> = &amp;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		//void</a:t>
            </a:r>
            <a:r>
              <a:rPr lang="zh-CN" altLang="en-US" sz="2000" dirty="0">
                <a:latin typeface="Consolas" panose="020B0609020204030204" pitchFamily="49" charset="0"/>
              </a:rPr>
              <a:t>类型指针指向整型变量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int *pint = </a:t>
            </a:r>
            <a:r>
              <a:rPr lang="en-US" altLang="zh-CN" sz="2000" dirty="0" err="1"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latin typeface="Consolas" panose="020B0609020204030204" pitchFamily="49" charset="0"/>
              </a:rPr>
              <a:t>&lt;int *&gt;(</a:t>
            </a:r>
            <a:r>
              <a:rPr lang="en-US" altLang="zh-CN" sz="2000" dirty="0" err="1">
                <a:latin typeface="Consolas" panose="020B0609020204030204" pitchFamily="49" charset="0"/>
              </a:rPr>
              <a:t>pv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//void</a:t>
            </a:r>
            <a:r>
              <a:rPr lang="zh-CN" altLang="en-US" sz="2000" dirty="0">
                <a:latin typeface="Consolas" panose="020B0609020204030204" pitchFamily="49" charset="0"/>
              </a:rPr>
              <a:t>类型指针赋值给</a:t>
            </a:r>
            <a:r>
              <a:rPr lang="en-US" altLang="zh-CN" sz="2000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类型指针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r>
              <a:rPr lang="zh-CN" altLang="en-US" sz="2000" dirty="0">
                <a:latin typeface="Consolas" panose="020B0609020204030204" pitchFamily="49" charset="0"/>
              </a:rPr>
              <a:t>必须显式转换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"*pint = " &lt;&lt; *pint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6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323947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空指针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5259C65-F9C9-4615-AB63-CD79D1D95758}"/>
              </a:ext>
            </a:extLst>
          </p:cNvPr>
          <p:cNvSpPr txBox="1">
            <a:spLocks/>
          </p:cNvSpPr>
          <p:nvPr/>
        </p:nvSpPr>
        <p:spPr bwMode="auto">
          <a:xfrm>
            <a:off x="194604" y="1496574"/>
            <a:ext cx="8361363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NULL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是一个宏定义，在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中的定义不同，在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int *p=NULL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，实际表示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p=0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，因为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void*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不能隐式转化为指定特殊类型的指针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860" marR="0" lvl="1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2640DA5-BDC4-49BC-B3C5-8DCCFA1152F8}"/>
              </a:ext>
            </a:extLst>
          </p:cNvPr>
          <p:cNvSpPr txBox="1">
            <a:spLocks/>
          </p:cNvSpPr>
          <p:nvPr/>
        </p:nvSpPr>
        <p:spPr bwMode="auto">
          <a:xfrm>
            <a:off x="281282" y="4734378"/>
            <a:ext cx="7848600" cy="21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9BBB59"/>
              </a:buClr>
              <a:buFont typeface="Georgia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函数重载时，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 fun(NULL)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可能导致错误匹配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9BBB59"/>
              </a:buClr>
              <a:buFont typeface="Georgia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fun(int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{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“1”;}</a:t>
            </a: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9BBB59"/>
              </a:buClr>
              <a:buFont typeface="Georgia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fun(char *p) {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“2”}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9BBB59"/>
              </a:buClr>
              <a:buFont typeface="Georgia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8F2EE43-DAE4-48CA-B746-341D8DC4A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54" y="2271274"/>
            <a:ext cx="68580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6.2.4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指向常量的指针和指针常量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EF1E984-E07B-48EF-B59B-D24508D28AD5}"/>
              </a:ext>
            </a:extLst>
          </p:cNvPr>
          <p:cNvSpPr txBox="1">
            <a:spLocks/>
          </p:cNvSpPr>
          <p:nvPr/>
        </p:nvSpPr>
        <p:spPr bwMode="auto">
          <a:xfrm>
            <a:off x="260350" y="1700213"/>
            <a:ext cx="11775724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latin typeface="宋体" pitchFamily="2" charset="-122"/>
              </a:rPr>
              <a:t>不能通过指针来改变所指对象的值，但指针本身可以改变，可以指向另外的对象，例：</a:t>
            </a:r>
            <a:endParaRPr lang="en-US" altLang="zh-CN" sz="2200" dirty="0">
              <a:latin typeface="宋体" pitchFamily="2" charset="-122"/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宋体" pitchFamily="2" charset="-122"/>
              </a:rPr>
              <a:t>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 a;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 int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*p1 = &amp;a;</a:t>
            </a:r>
            <a:r>
              <a:rPr lang="en-US" altLang="zh-CN" sz="2000" dirty="0">
                <a:latin typeface="宋体" pitchFamily="2" charset="-122"/>
              </a:rPr>
              <a:t>	//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zh-CN" altLang="en-US" sz="2000" dirty="0">
                <a:latin typeface="宋体" pitchFamily="2" charset="-122"/>
              </a:rPr>
              <a:t>是指向常量的指针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 b;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p1 = &amp;b;</a:t>
            </a:r>
            <a:r>
              <a:rPr lang="en-US" altLang="zh-CN" sz="2000" dirty="0">
                <a:latin typeface="宋体" pitchFamily="2" charset="-122"/>
              </a:rPr>
              <a:t>	//</a:t>
            </a:r>
            <a:r>
              <a:rPr lang="zh-CN" altLang="en-US" sz="2000" dirty="0">
                <a:latin typeface="宋体" pitchFamily="2" charset="-122"/>
              </a:rPr>
              <a:t>正确，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zh-CN" altLang="en-US" sz="2000" dirty="0">
                <a:latin typeface="宋体" pitchFamily="2" charset="-122"/>
              </a:rPr>
              <a:t>本身的值可以改变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p1 = 1;</a:t>
            </a:r>
            <a:r>
              <a:rPr lang="en-US" altLang="zh-CN" sz="2000" dirty="0">
                <a:latin typeface="宋体" pitchFamily="2" charset="-122"/>
              </a:rPr>
              <a:t>		//</a:t>
            </a:r>
            <a:r>
              <a:rPr lang="zh-CN" altLang="en-US" sz="2000" dirty="0">
                <a:latin typeface="宋体" pitchFamily="2" charset="-122"/>
              </a:rPr>
              <a:t>编译时出错，不能通过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zh-CN" altLang="en-US" sz="2000" dirty="0">
                <a:latin typeface="宋体" pitchFamily="2" charset="-122"/>
              </a:rPr>
              <a:t>改变所指的对象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11CC2B6-86AA-4CEE-851A-49518F5E221F}"/>
              </a:ext>
            </a:extLst>
          </p:cNvPr>
          <p:cNvSpPr txBox="1">
            <a:spLocks/>
          </p:cNvSpPr>
          <p:nvPr/>
        </p:nvSpPr>
        <p:spPr bwMode="auto">
          <a:xfrm>
            <a:off x="325438" y="4365625"/>
            <a:ext cx="7848600" cy="21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9BBB59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若声明指针常量，则指针本身的值不能被改变，例：</a:t>
            </a:r>
            <a:endParaRPr lang="en-US" altLang="zh-CN" sz="2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411162" lvl="1" indent="0" eaLnBrk="1" fontAlgn="auto" hangingPunct="1">
              <a:spcAft>
                <a:spcPts val="0"/>
              </a:spcAft>
              <a:buClr>
                <a:srgbClr val="C0504D"/>
              </a:buClr>
              <a:buFont typeface="Georgia"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宋体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1800" dirty="0" err="1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a;</a:t>
            </a:r>
          </a:p>
          <a:p>
            <a:pPr marL="658368" lvl="1" indent="-246888" eaLnBrk="1" fontAlgn="auto" hangingPunct="1">
              <a:spcAft>
                <a:spcPts val="0"/>
              </a:spcAft>
              <a:buClr>
                <a:srgbClr val="C0504D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*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p2 </a:t>
            </a: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 &amp;a; </a:t>
            </a:r>
          </a:p>
          <a:p>
            <a:pPr marL="658368" lvl="1" indent="-246888" eaLnBrk="1" fontAlgn="auto" hangingPunct="1">
              <a:spcAft>
                <a:spcPts val="0"/>
              </a:spcAft>
              <a:buClr>
                <a:srgbClr val="C0504D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	</a:t>
            </a:r>
            <a:r>
              <a:rPr lang="en-US" altLang="zh-CN" sz="180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p2</a:t>
            </a: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= &amp;b;</a:t>
            </a: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宋体" pitchFamily="2" charset="-122"/>
                <a:ea typeface="黑体" panose="02010609060101010101" pitchFamily="49" charset="-122"/>
              </a:rPr>
              <a:t>	//</a:t>
            </a:r>
            <a:r>
              <a:rPr lang="zh-CN" altLang="en-US" sz="1800" dirty="0">
                <a:solidFill>
                  <a:srgbClr val="EEECE1">
                    <a:lumMod val="25000"/>
                  </a:srgbClr>
                </a:solidFill>
                <a:latin typeface="宋体" pitchFamily="2" charset="-122"/>
                <a:ea typeface="黑体" panose="02010609060101010101" pitchFamily="49" charset="-122"/>
              </a:rPr>
              <a:t>错误，</a:t>
            </a: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p2</a:t>
            </a:r>
            <a:r>
              <a:rPr lang="zh-CN" altLang="en-US" sz="1800" dirty="0">
                <a:solidFill>
                  <a:srgbClr val="EEECE1">
                    <a:lumMod val="25000"/>
                  </a:srgbClr>
                </a:solidFill>
                <a:latin typeface="宋体" pitchFamily="2" charset="-122"/>
                <a:ea typeface="黑体" panose="02010609060101010101" pitchFamily="49" charset="-122"/>
              </a:rPr>
              <a:t>是指针常量，值不能改变</a:t>
            </a:r>
            <a:endParaRPr lang="en-US" altLang="zh-CN" sz="1800" dirty="0">
              <a:solidFill>
                <a:srgbClr val="EEECE1">
                  <a:lumMod val="25000"/>
                </a:srgbClr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658368" lvl="1" indent="-246888" eaLnBrk="1" fontAlgn="auto" hangingPunct="1">
              <a:spcAft>
                <a:spcPts val="0"/>
              </a:spcAft>
              <a:buClr>
                <a:srgbClr val="C0504D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EEECE1">
                    <a:lumMod val="25000"/>
                  </a:srgbClr>
                </a:solidFill>
                <a:latin typeface="宋体" pitchFamily="2" charset="-122"/>
                <a:ea typeface="黑体" panose="02010609060101010101" pitchFamily="49" charset="-122"/>
              </a:rPr>
              <a:t>	</a:t>
            </a:r>
            <a:endParaRPr lang="zh-CN" altLang="en-US" sz="1800" dirty="0">
              <a:solidFill>
                <a:srgbClr val="EEECE1">
                  <a:lumMod val="25000"/>
                </a:srgbClr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411162" lvl="1" indent="0" eaLnBrk="1" fontAlgn="auto" hangingPunct="1">
              <a:spcAft>
                <a:spcPts val="0"/>
              </a:spcAft>
              <a:buClr>
                <a:srgbClr val="C0504D"/>
              </a:buClr>
              <a:buFont typeface="Georgia"/>
              <a:buNone/>
              <a:defRPr/>
            </a:pPr>
            <a:endParaRPr lang="zh-CN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DA5C19E-8EBB-462B-AD73-63A89246C2A4}"/>
              </a:ext>
            </a:extLst>
          </p:cNvPr>
          <p:cNvSpPr txBox="1">
            <a:spLocks/>
          </p:cNvSpPr>
          <p:nvPr/>
        </p:nvSpPr>
        <p:spPr bwMode="auto">
          <a:xfrm>
            <a:off x="325438" y="6106478"/>
            <a:ext cx="7848600" cy="5746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9BBB59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可以结合</a:t>
            </a:r>
            <a:r>
              <a:rPr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 err="1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const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* </a:t>
            </a:r>
            <a:r>
              <a:rPr lang="en-US" altLang="zh-CN" sz="2000" dirty="0" err="1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const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p;</a:t>
            </a:r>
            <a:endParaRPr lang="zh-CN" altLang="en-US" sz="2000" dirty="0">
              <a:solidFill>
                <a:srgbClr val="EEECE1">
                  <a:lumMod val="25000"/>
                </a:srgbClr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0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1005395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" descr="ch08imageslides_Page_30.png">
            <a:extLst>
              <a:ext uri="{FF2B5EF4-FFF2-40B4-BE49-F238E27FC236}">
                <a16:creationId xmlns:a16="http://schemas.microsoft.com/office/drawing/2014/main" id="{CDD3555E-5D54-4998-8522-B1CEBB1B81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11" y="490376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65760AD-D5DD-40F2-9490-747441663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11" y="5214776"/>
            <a:ext cx="7105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6">
            <a:extLst>
              <a:ext uri="{FF2B5EF4-FFF2-40B4-BE49-F238E27FC236}">
                <a16:creationId xmlns:a16="http://schemas.microsoft.com/office/drawing/2014/main" id="{110D63F2-4506-4B56-8E64-2F9586B07985}"/>
              </a:ext>
            </a:extLst>
          </p:cNvPr>
          <p:cNvGrpSpPr>
            <a:grpSpLocks/>
          </p:cNvGrpSpPr>
          <p:nvPr/>
        </p:nvGrpSpPr>
        <p:grpSpPr bwMode="auto">
          <a:xfrm>
            <a:off x="2160111" y="6205376"/>
            <a:ext cx="6219825" cy="266700"/>
            <a:chOff x="609600" y="5715000"/>
            <a:chExt cx="6219825" cy="266700"/>
          </a:xfrm>
        </p:grpSpPr>
        <p:pic>
          <p:nvPicPr>
            <p:cNvPr id="22" name="Picture 5">
              <a:extLst>
                <a:ext uri="{FF2B5EF4-FFF2-40B4-BE49-F238E27FC236}">
                  <a16:creationId xmlns:a16="http://schemas.microsoft.com/office/drawing/2014/main" id="{8ABE6043-99A0-4A92-BF83-452E4E0AE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715000"/>
              <a:ext cx="58578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F01CDFA3-8280-4A8D-A46A-E178368E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753100"/>
              <a:ext cx="3524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33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" descr="ch08imageslides_Page_35.png">
            <a:extLst>
              <a:ext uri="{FF2B5EF4-FFF2-40B4-BE49-F238E27FC236}">
                <a16:creationId xmlns:a16="http://schemas.microsoft.com/office/drawing/2014/main" id="{94397964-47BA-40D2-AC84-9AB871F72C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601308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A9A96990-B488-4DD2-8C9F-BB9F2AE7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93" y="4930420"/>
            <a:ext cx="7048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1330FEB3-1BC6-41D1-8696-07A0E563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80" y="5740045"/>
            <a:ext cx="52768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5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数组的存储与初始化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11E7570-23FC-4342-8209-26257ED3CFD3}"/>
              </a:ext>
            </a:extLst>
          </p:cNvPr>
          <p:cNvSpPr txBox="1">
            <a:spLocks/>
          </p:cNvSpPr>
          <p:nvPr/>
        </p:nvSpPr>
        <p:spPr bwMode="auto">
          <a:xfrm>
            <a:off x="366078" y="1623434"/>
            <a:ext cx="1091152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一维数组的存储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537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数组元素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在内存中顺次存放，它们的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地址是连续的</a:t>
            </a: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线性表</a:t>
            </a:r>
            <a:r>
              <a:rPr kumimoji="0" lang="en-US" altLang="zh-CN" sz="2400" b="0" i="0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2600" b="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537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例如：</a:t>
            </a: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00C25F7C-EF7E-4208-B949-B3585312B2AA}"/>
              </a:ext>
            </a:extLst>
          </p:cNvPr>
          <p:cNvGrpSpPr>
            <a:grpSpLocks/>
          </p:cNvGrpSpPr>
          <p:nvPr/>
        </p:nvGrpSpPr>
        <p:grpSpPr bwMode="auto">
          <a:xfrm>
            <a:off x="815340" y="2918834"/>
            <a:ext cx="7705725" cy="685800"/>
            <a:chOff x="624" y="2256"/>
            <a:chExt cx="4854" cy="432"/>
          </a:xfrm>
        </p:grpSpPr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91F02C34-B56A-475C-8ADE-1229B9AA9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256"/>
              <a:ext cx="4518" cy="432"/>
              <a:chOff x="720" y="2256"/>
              <a:chExt cx="4518" cy="432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29966C56-0407-4156-AD84-DADC4EECCF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2256"/>
                <a:ext cx="4518" cy="432"/>
                <a:chOff x="528" y="2256"/>
                <a:chExt cx="4907" cy="432"/>
              </a:xfrm>
            </p:grpSpPr>
            <p:sp>
              <p:nvSpPr>
                <p:cNvPr id="33" name="Rectangle 8">
                  <a:extLst>
                    <a:ext uri="{FF2B5EF4-FFF2-40B4-BE49-F238E27FC236}">
                      <a16:creationId xmlns:a16="http://schemas.microsoft.com/office/drawing/2014/main" id="{4DBF4B98-6661-4B92-B1BF-8EF6E51C1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56"/>
                  <a:ext cx="4907" cy="432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4" name="Line 9">
                  <a:extLst>
                    <a:ext uri="{FF2B5EF4-FFF2-40B4-BE49-F238E27FC236}">
                      <a16:creationId xmlns:a16="http://schemas.microsoft.com/office/drawing/2014/main" id="{86D2EE61-FD15-4FE0-A704-DC4B312A3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5" name="Line 10">
                  <a:extLst>
                    <a:ext uri="{FF2B5EF4-FFF2-40B4-BE49-F238E27FC236}">
                      <a16:creationId xmlns:a16="http://schemas.microsoft.com/office/drawing/2014/main" id="{565B6F4F-0991-495D-970E-59599C2D3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6" name="Line 11">
                  <a:extLst>
                    <a:ext uri="{FF2B5EF4-FFF2-40B4-BE49-F238E27FC236}">
                      <a16:creationId xmlns:a16="http://schemas.microsoft.com/office/drawing/2014/main" id="{031CF7EE-E32D-4549-A462-1349B36F6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7" name="Line 12">
                  <a:extLst>
                    <a:ext uri="{FF2B5EF4-FFF2-40B4-BE49-F238E27FC236}">
                      <a16:creationId xmlns:a16="http://schemas.microsoft.com/office/drawing/2014/main" id="{A9A955F4-4F23-494D-95A4-18EABBC19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8" name="Line 13">
                  <a:extLst>
                    <a:ext uri="{FF2B5EF4-FFF2-40B4-BE49-F238E27FC236}">
                      <a16:creationId xmlns:a16="http://schemas.microsoft.com/office/drawing/2014/main" id="{0F1A0B1D-EBB6-4CDB-B327-B4A349F79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9" name="Line 14">
                  <a:extLst>
                    <a:ext uri="{FF2B5EF4-FFF2-40B4-BE49-F238E27FC236}">
                      <a16:creationId xmlns:a16="http://schemas.microsoft.com/office/drawing/2014/main" id="{448D8D26-D8A9-4FA7-96F2-3346B0384F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40" name="Line 15">
                  <a:extLst>
                    <a:ext uri="{FF2B5EF4-FFF2-40B4-BE49-F238E27FC236}">
                      <a16:creationId xmlns:a16="http://schemas.microsoft.com/office/drawing/2014/main" id="{51B3D59F-8309-41A5-8B12-628680A1B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41" name="Line 16">
                  <a:extLst>
                    <a:ext uri="{FF2B5EF4-FFF2-40B4-BE49-F238E27FC236}">
                      <a16:creationId xmlns:a16="http://schemas.microsoft.com/office/drawing/2014/main" id="{37C9E13D-7AA0-4586-B255-648526DA6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42" name="Line 17">
                  <a:extLst>
                    <a:ext uri="{FF2B5EF4-FFF2-40B4-BE49-F238E27FC236}">
                      <a16:creationId xmlns:a16="http://schemas.microsoft.com/office/drawing/2014/main" id="{4AD47B73-DBAC-43E2-A3C2-5D94FC241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6BA3D99D-D261-40E1-A3E7-3F16DB688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" y="2349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F42236C9-C8E7-406A-A9DA-B3D13A83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454BBBB7-A98F-4C33-B7E5-03359CFF0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1499CDD1-03C6-44EF-A207-C591C1145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9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a[3]</a:t>
                </a:r>
              </a:p>
            </p:txBody>
          </p:sp>
          <p:sp>
            <p:nvSpPr>
              <p:cNvPr id="27" name="Text Box 22">
                <a:extLst>
                  <a:ext uri="{FF2B5EF4-FFF2-40B4-BE49-F238E27FC236}">
                    <a16:creationId xmlns:a16="http://schemas.microsoft.com/office/drawing/2014/main" id="{EFC7BE04-A3D1-4B2D-91C9-10E961A3C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a[4]</a:t>
                </a:r>
              </a:p>
            </p:txBody>
          </p:sp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45ED234C-4E7B-4A3C-9C66-33195AA1C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a[5]</a:t>
                </a:r>
              </a:p>
            </p:txBody>
          </p:sp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727493B7-EDED-4BEF-9BED-B68F1B062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1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a[6]</a:t>
                </a:r>
              </a:p>
            </p:txBody>
          </p:sp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67E4F1EF-4E72-438A-BF74-E5FA9DC7D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2350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a[7]</a:t>
                </a:r>
              </a:p>
            </p:txBody>
          </p:sp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F5B1F9D0-825D-44CC-9C25-57A724DAA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5" y="2347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a[8]</a:t>
                </a:r>
              </a:p>
            </p:txBody>
          </p:sp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4523DB61-4785-4EF2-9259-FC80C4261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347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a[9]</a:t>
                </a:r>
              </a:p>
            </p:txBody>
          </p:sp>
        </p:grp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A2E582EA-94FE-4F37-92D7-C953495B5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09"/>
              <a:ext cx="2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E0B39E3C-7AA3-4DE6-806A-1A95DC71DECE}"/>
              </a:ext>
            </a:extLst>
          </p:cNvPr>
          <p:cNvSpPr/>
          <p:nvPr/>
        </p:nvSpPr>
        <p:spPr>
          <a:xfrm>
            <a:off x="502603" y="3976109"/>
            <a:ext cx="7192962" cy="93503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8604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数组</a:t>
            </a:r>
            <a:r>
              <a:rPr kumimoji="1" lang="zh-CN" altLang="en-US" sz="2400" u="sng" dirty="0">
                <a:solidFill>
                  <a:srgbClr val="8064A2">
                    <a:lumMod val="75000"/>
                  </a:srgbClr>
                </a:solidFill>
                <a:latin typeface="宋体" pitchFamily="2" charset="-122"/>
                <a:ea typeface="黑体" panose="02010609060101010101" pitchFamily="49" charset="-122"/>
              </a:rPr>
              <a:t>名字</a:t>
            </a:r>
            <a:r>
              <a:rPr kumimoji="1" lang="zh-CN" altLang="en-US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是数组</a:t>
            </a:r>
            <a:r>
              <a:rPr kumimoji="1" lang="zh-CN" altLang="en-US" sz="2400" u="sng" dirty="0">
                <a:solidFill>
                  <a:srgbClr val="8064A2">
                    <a:lumMod val="75000"/>
                  </a:srgbClr>
                </a:solidFill>
                <a:latin typeface="宋体" pitchFamily="2" charset="-122"/>
                <a:ea typeface="黑体" panose="02010609060101010101" pitchFamily="49" charset="-122"/>
              </a:rPr>
              <a:t>首元素的内存地址</a:t>
            </a:r>
            <a:r>
              <a:rPr kumimoji="1" lang="zh-CN" altLang="en-US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。</a:t>
            </a:r>
          </a:p>
          <a:p>
            <a:pPr indent="8604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黑体" panose="02010609060101010101" pitchFamily="49" charset="-122"/>
              </a:rPr>
              <a:t>数组名是一个</a:t>
            </a:r>
            <a:r>
              <a:rPr kumimoji="1" lang="zh-CN" alt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 panose="02010609060101010101" pitchFamily="49" charset="-122"/>
              </a:rPr>
              <a:t>常量</a:t>
            </a:r>
            <a:r>
              <a:rPr kumimoji="1" lang="zh-CN" altLang="en-US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，不能被赋值。</a:t>
            </a:r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B82B3246-B5E1-4781-B7DC-E19A0206AFFB}"/>
              </a:ext>
            </a:extLst>
          </p:cNvPr>
          <p:cNvGrpSpPr>
            <a:grpSpLocks/>
          </p:cNvGrpSpPr>
          <p:nvPr/>
        </p:nvGrpSpPr>
        <p:grpSpPr bwMode="auto">
          <a:xfrm>
            <a:off x="991553" y="3649084"/>
            <a:ext cx="381000" cy="1143000"/>
            <a:chOff x="757" y="2631"/>
            <a:chExt cx="251" cy="1113"/>
          </a:xfrm>
        </p:grpSpPr>
        <p:sp>
          <p:nvSpPr>
            <p:cNvPr id="45" name="AutoShape 30">
              <a:extLst>
                <a:ext uri="{FF2B5EF4-FFF2-40B4-BE49-F238E27FC236}">
                  <a16:creationId xmlns:a16="http://schemas.microsoft.com/office/drawing/2014/main" id="{0451E0A9-A043-4D39-AB7A-88AB20DF3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167"/>
              <a:ext cx="96" cy="577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46" name="AutoShape 31">
              <a:extLst>
                <a:ext uri="{FF2B5EF4-FFF2-40B4-BE49-F238E27FC236}">
                  <a16:creationId xmlns:a16="http://schemas.microsoft.com/office/drawing/2014/main" id="{D8D8986C-3497-4408-A53F-2C52C7244819}"/>
                </a:ext>
              </a:extLst>
            </p:cNvPr>
            <p:cNvCxnSpPr>
              <a:cxnSpLocks noChangeShapeType="1"/>
              <a:stCxn id="45" idx="1"/>
            </p:cNvCxnSpPr>
            <p:nvPr/>
          </p:nvCxnSpPr>
          <p:spPr bwMode="auto">
            <a:xfrm rot="10800000">
              <a:off x="757" y="2631"/>
              <a:ext cx="155" cy="825"/>
            </a:xfrm>
            <a:prstGeom prst="bentConnector2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622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40141198-A68C-4E31-8129-D957A6A9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26" y="275594"/>
            <a:ext cx="7067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F111798-DDC9-492E-B248-4F65C643C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26" y="4161794"/>
            <a:ext cx="70580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260FA3F1-2D1A-468E-8218-D2CE2348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26" y="6295394"/>
            <a:ext cx="50196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27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6.2.5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指针变量的算术运算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F62BEC5-85EA-4396-AA8C-A73E75ADEAAC}"/>
              </a:ext>
            </a:extLst>
          </p:cNvPr>
          <p:cNvSpPr txBox="1">
            <a:spLocks/>
          </p:cNvSpPr>
          <p:nvPr/>
        </p:nvSpPr>
        <p:spPr bwMode="auto">
          <a:xfrm>
            <a:off x="372402" y="1556007"/>
            <a:ext cx="11037277" cy="431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指针与整数的加减运算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加上或减去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，其意义是指针当前指向位置的前方或后方第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个数据的地址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这种运算的结果值取决于指针指向的数据类型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p1[n1]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等价于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(p1 + n1)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</a:b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指针加一，减一运算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指向下一个或前一个数据</a:t>
            </a:r>
          </a:p>
          <a:p>
            <a:pPr marL="411162" marR="0" lvl="1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y=*px++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相当于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y=*(px++) </a:t>
            </a:r>
            <a:b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++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优先级相同，自右向左运算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)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148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6.2.5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指针运算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42">
            <a:extLst>
              <a:ext uri="{FF2B5EF4-FFF2-40B4-BE49-F238E27FC236}">
                <a16:creationId xmlns:a16="http://schemas.microsoft.com/office/drawing/2014/main" id="{89796F83-0773-4951-90A4-FE02605F131B}"/>
              </a:ext>
            </a:extLst>
          </p:cNvPr>
          <p:cNvGrpSpPr>
            <a:grpSpLocks/>
          </p:cNvGrpSpPr>
          <p:nvPr/>
        </p:nvGrpSpPr>
        <p:grpSpPr bwMode="auto">
          <a:xfrm>
            <a:off x="2993390" y="889000"/>
            <a:ext cx="6672263" cy="5080000"/>
            <a:chOff x="1152" y="528"/>
            <a:chExt cx="3888" cy="3200"/>
          </a:xfrm>
        </p:grpSpPr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2D77CDF2-57D1-45CE-9419-07853C665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12"/>
              <a:ext cx="1008" cy="2784"/>
              <a:chOff x="1152" y="720"/>
              <a:chExt cx="1008" cy="2784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C510BE9C-A7A6-4CF4-95F8-820BA0371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20"/>
                <a:ext cx="1008" cy="2784"/>
              </a:xfrm>
              <a:prstGeom prst="rect">
                <a:avLst/>
              </a:prstGeom>
              <a:solidFill>
                <a:sysClr val="window" lastClr="FFFFFF"/>
              </a:solidFill>
              <a:ln w="12699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3" name="Line 6">
                <a:extLst>
                  <a:ext uri="{FF2B5EF4-FFF2-40B4-BE49-F238E27FC236}">
                    <a16:creationId xmlns:a16="http://schemas.microsoft.com/office/drawing/2014/main" id="{041A3AD9-C8AE-4756-8052-843F4CB48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15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4" name="Line 7">
                <a:extLst>
                  <a:ext uri="{FF2B5EF4-FFF2-40B4-BE49-F238E27FC236}">
                    <a16:creationId xmlns:a16="http://schemas.microsoft.com/office/drawing/2014/main" id="{07364549-F0F5-48C7-8931-52C135119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13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5" name="Line 8">
                <a:extLst>
                  <a:ext uri="{FF2B5EF4-FFF2-40B4-BE49-F238E27FC236}">
                    <a16:creationId xmlns:a16="http://schemas.microsoft.com/office/drawing/2014/main" id="{D60C200E-6394-4491-A98B-14F2F199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945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6" name="Line 9">
                <a:extLst>
                  <a:ext uri="{FF2B5EF4-FFF2-40B4-BE49-F238E27FC236}">
                    <a16:creationId xmlns:a16="http://schemas.microsoft.com/office/drawing/2014/main" id="{EBBAF8D1-518E-41D8-9120-A79C9CACB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179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321C22C5-09AC-4C1E-9C92-B3E54BDF3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17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241CE926-BEBA-4E8C-BA7B-4900EACDF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49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0A4EE2F2-4F62-4681-B4A1-67FCF3C87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583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DB67D885-700B-43B0-9E00-9FBB26043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85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D32B948C-ECDB-4AE9-8D49-35679E91F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51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30CB669-48A9-4F46-B3A6-EF6B644CF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81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F3719144-6299-4312-B71A-C68218D8D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47"/>
                <a:ext cx="1008" cy="0"/>
              </a:xfrm>
              <a:prstGeom prst="line">
                <a:avLst/>
              </a:prstGeom>
              <a:noFill/>
              <a:ln w="12699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60C6C69C-652C-4A37-ABDD-3ED2963C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933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93AD8D1A-D95E-43EE-9BED-75CFACB0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399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9E71B21D-1F1F-4466-BCF3-E9C5F6A9F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865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E270834E-33FA-41F2-88A8-F4EDBCAF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331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A25C236F-4BD9-4159-AD5D-668AC03CB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797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F1AA4FA9-1EF0-4653-AD84-D5DFFDD59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26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FB208BD7-0966-4974-A37C-8EBBF03D3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08"/>
              <a:ext cx="336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DCB8DC75-93A8-4A64-81E1-4FF493F9B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95"/>
              <a:ext cx="336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6BFAFDE9-AB19-49A4-AB50-CAD61A1E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58"/>
              <a:ext cx="336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34A9AB7-A446-43F7-9ADB-D3E733767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20"/>
              <a:ext cx="336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2C2C8028-F476-453D-AD5E-1D4ACE200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70"/>
              <a:ext cx="336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8F64C773-A790-46FA-9F96-19D7EE52F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33"/>
              <a:ext cx="336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7C1CAB1E-98A6-409F-9B70-2264A790B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87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pa-2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8066508C-07FE-4519-9ACF-D4A41A1CC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33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pa-1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72A7926E-63FF-46FC-AAAA-99B80C3B3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56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pa+1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15F8B0A2-1BA5-4707-B6A4-1D9210416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27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pa+2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72D684A3-476C-42D6-A781-AAB3C9B87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pa+3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B4DF375B-7B15-4DC3-81DF-24BC15E1F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960"/>
              <a:ext cx="1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*(pa-2)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pa[-2]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EFB9292D-84B4-4909-8906-E9B617F3F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1888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*pa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pa[0]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E2F83D31-6BA4-4C81-8506-D9D51233B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2353"/>
              <a:ext cx="128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*(pa+1)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pa[1]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C4F385CD-229F-42C5-ACB2-36C993D99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2817"/>
              <a:ext cx="132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*(pa+2)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pa[2]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97872F7C-1E3D-479D-B04D-BA58893BA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282"/>
              <a:ext cx="128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*(pa+3)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pa[3]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10E29C1C-45C6-42A1-BDB0-EE6E46DF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1424"/>
              <a:ext cx="1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*(pa-1)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pa[-1]</a:t>
              </a: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E07DE31E-EDB3-4173-A77F-72FCAE8C8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52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short *pa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1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6.2.5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指针运算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D1F84BA4-588F-4335-B881-932A9F5E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36155"/>
            <a:ext cx="1600200" cy="6019800"/>
          </a:xfrm>
          <a:prstGeom prst="rect">
            <a:avLst/>
          </a:prstGeom>
          <a:solidFill>
            <a:sysClr val="window" lastClr="FFFFFF"/>
          </a:solidFill>
          <a:ln w="12699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5" name="Line 3">
            <a:extLst>
              <a:ext uri="{FF2B5EF4-FFF2-40B4-BE49-F238E27FC236}">
                <a16:creationId xmlns:a16="http://schemas.microsoft.com/office/drawing/2014/main" id="{2F3355C2-242E-453C-9390-B46F3632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2691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6" name="Line 4">
            <a:extLst>
              <a:ext uri="{FF2B5EF4-FFF2-40B4-BE49-F238E27FC236}">
                <a16:creationId xmlns:a16="http://schemas.microsoft.com/office/drawing/2014/main" id="{B922FD30-7F4E-424B-8D3F-F95D8D8E6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1249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0A18A8F0-B9AB-4ACE-998E-E927E17B6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06954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D4E73FC8-96F6-4367-81E4-BC6DF5411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44101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9" name="Line 7">
            <a:extLst>
              <a:ext uri="{FF2B5EF4-FFF2-40B4-BE49-F238E27FC236}">
                <a16:creationId xmlns:a16="http://schemas.microsoft.com/office/drawing/2014/main" id="{960BE2AC-A624-404C-BF03-968309E5B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04134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0" name="Line 8">
            <a:extLst>
              <a:ext uri="{FF2B5EF4-FFF2-40B4-BE49-F238E27FC236}">
                <a16:creationId xmlns:a16="http://schemas.microsoft.com/office/drawing/2014/main" id="{48DFA1E6-6BCE-45E7-9C75-F84803A70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9839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" name="Line 9">
            <a:extLst>
              <a:ext uri="{FF2B5EF4-FFF2-40B4-BE49-F238E27FC236}">
                <a16:creationId xmlns:a16="http://schemas.microsoft.com/office/drawing/2014/main" id="{10373CD8-A5CA-4009-BA9D-942E3A0A5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66986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" name="Line 10">
            <a:extLst>
              <a:ext uri="{FF2B5EF4-FFF2-40B4-BE49-F238E27FC236}">
                <a16:creationId xmlns:a16="http://schemas.microsoft.com/office/drawing/2014/main" id="{1E9A9437-DE29-4BC5-B629-2B9098243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8429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9C446796-7FA3-4D39-88E7-964E1C78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1281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82463EE4-C474-4E17-8382-398279A22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5544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5" name="Line 13">
            <a:extLst>
              <a:ext uri="{FF2B5EF4-FFF2-40B4-BE49-F238E27FC236}">
                <a16:creationId xmlns:a16="http://schemas.microsoft.com/office/drawing/2014/main" id="{48F05CA8-5BA1-4747-A61B-0E8728F83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8396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6" name="AutoShape 14">
            <a:extLst>
              <a:ext uri="{FF2B5EF4-FFF2-40B4-BE49-F238E27FC236}">
                <a16:creationId xmlns:a16="http://schemas.microsoft.com/office/drawing/2014/main" id="{9D1BFBBB-C3BA-468A-BD29-CA673574E94A}"/>
              </a:ext>
            </a:extLst>
          </p:cNvPr>
          <p:cNvSpPr>
            <a:spLocks/>
          </p:cNvSpPr>
          <p:nvPr/>
        </p:nvSpPr>
        <p:spPr bwMode="auto">
          <a:xfrm>
            <a:off x="7315200" y="745693"/>
            <a:ext cx="152400" cy="1338262"/>
          </a:xfrm>
          <a:prstGeom prst="rightBrace">
            <a:avLst>
              <a:gd name="adj1" fmla="val 73177"/>
              <a:gd name="adj2" fmla="val 50000"/>
            </a:avLst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67" name="AutoShape 15">
            <a:extLst>
              <a:ext uri="{FF2B5EF4-FFF2-40B4-BE49-F238E27FC236}">
                <a16:creationId xmlns:a16="http://schemas.microsoft.com/office/drawing/2014/main" id="{1F0CE537-C96C-492C-B431-292B2DABDCDB}"/>
              </a:ext>
            </a:extLst>
          </p:cNvPr>
          <p:cNvSpPr>
            <a:spLocks/>
          </p:cNvSpPr>
          <p:nvPr/>
        </p:nvSpPr>
        <p:spPr bwMode="auto">
          <a:xfrm>
            <a:off x="7315200" y="2203018"/>
            <a:ext cx="152400" cy="1419225"/>
          </a:xfrm>
          <a:prstGeom prst="rightBrace">
            <a:avLst>
              <a:gd name="adj1" fmla="val 77604"/>
              <a:gd name="adj2" fmla="val 50000"/>
            </a:avLst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68" name="AutoShape 16">
            <a:extLst>
              <a:ext uri="{FF2B5EF4-FFF2-40B4-BE49-F238E27FC236}">
                <a16:creationId xmlns:a16="http://schemas.microsoft.com/office/drawing/2014/main" id="{C5828882-73D1-4005-81E2-912FDF840595}"/>
              </a:ext>
            </a:extLst>
          </p:cNvPr>
          <p:cNvSpPr>
            <a:spLocks/>
          </p:cNvSpPr>
          <p:nvPr/>
        </p:nvSpPr>
        <p:spPr bwMode="auto">
          <a:xfrm>
            <a:off x="7315200" y="3712730"/>
            <a:ext cx="152400" cy="1404938"/>
          </a:xfrm>
          <a:prstGeom prst="rightBrace">
            <a:avLst>
              <a:gd name="adj1" fmla="val 76823"/>
              <a:gd name="adj2" fmla="val 50000"/>
            </a:avLst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69" name="AutoShape 17">
            <a:extLst>
              <a:ext uri="{FF2B5EF4-FFF2-40B4-BE49-F238E27FC236}">
                <a16:creationId xmlns:a16="http://schemas.microsoft.com/office/drawing/2014/main" id="{8B0BC35A-C04E-460F-8B19-D5743E930CFF}"/>
              </a:ext>
            </a:extLst>
          </p:cNvPr>
          <p:cNvSpPr>
            <a:spLocks/>
          </p:cNvSpPr>
          <p:nvPr/>
        </p:nvSpPr>
        <p:spPr bwMode="auto">
          <a:xfrm>
            <a:off x="7315200" y="5228793"/>
            <a:ext cx="152400" cy="1350962"/>
          </a:xfrm>
          <a:prstGeom prst="rightBrace">
            <a:avLst>
              <a:gd name="adj1" fmla="val 73872"/>
              <a:gd name="adj2" fmla="val 50000"/>
            </a:avLst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隶书" panose="02010509060101010101" pitchFamily="49" charset="-122"/>
            </a:endParaRPr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3D5085AB-60C3-4174-B840-67810A2B7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864755"/>
            <a:ext cx="5334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C190039C-758B-429B-8A54-D0698BDB6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28618"/>
            <a:ext cx="5334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4C1B32AD-5E79-4D60-87AA-0BEBF9C6D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324043"/>
            <a:ext cx="5334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3" name="Line 21">
            <a:extLst>
              <a:ext uri="{FF2B5EF4-FFF2-40B4-BE49-F238E27FC236}">
                <a16:creationId xmlns:a16="http://schemas.microsoft.com/office/drawing/2014/main" id="{FEC0B1BF-5EB3-41E0-83D5-C032EC547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333193"/>
            <a:ext cx="5334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AB89EA12-31AB-4A0E-B9B8-BDD89EF71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65044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pb-1</a:t>
            </a:r>
          </a:p>
        </p:txBody>
      </p:sp>
      <p:sp>
        <p:nvSpPr>
          <p:cNvPr id="75" name="Text Box 24">
            <a:extLst>
              <a:ext uri="{FF2B5EF4-FFF2-40B4-BE49-F238E27FC236}">
                <a16:creationId xmlns:a16="http://schemas.microsoft.com/office/drawing/2014/main" id="{18902D61-477F-491B-A5BA-B6780BAE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4755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</a:t>
            </a:r>
          </a:p>
        </p:txBody>
      </p:sp>
      <p:sp>
        <p:nvSpPr>
          <p:cNvPr id="76" name="Text Box 25">
            <a:extLst>
              <a:ext uri="{FF2B5EF4-FFF2-40B4-BE49-F238E27FC236}">
                <a16:creationId xmlns:a16="http://schemas.microsoft.com/office/drawing/2014/main" id="{417048EE-22B9-4EB5-8E63-D5F442AA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3607955"/>
            <a:ext cx="110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pb+1</a:t>
            </a:r>
          </a:p>
        </p:txBody>
      </p:sp>
      <p:sp>
        <p:nvSpPr>
          <p:cNvPr id="77" name="Text Box 26">
            <a:extLst>
              <a:ext uri="{FF2B5EF4-FFF2-40B4-BE49-F238E27FC236}">
                <a16:creationId xmlns:a16="http://schemas.microsoft.com/office/drawing/2014/main" id="{850BEDD2-CF52-4FFD-9F0D-76F25458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5116080"/>
            <a:ext cx="110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pb+2</a:t>
            </a:r>
          </a:p>
        </p:txBody>
      </p:sp>
      <p:sp>
        <p:nvSpPr>
          <p:cNvPr id="78" name="Text Box 27">
            <a:extLst>
              <a:ext uri="{FF2B5EF4-FFF2-40B4-BE49-F238E27FC236}">
                <a16:creationId xmlns:a16="http://schemas.microsoft.com/office/drawing/2014/main" id="{BB7454BD-FA9D-4D31-8E4A-9F3271E51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169555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*(pb-1)</a:t>
            </a:r>
            <a:r>
              <a:rPr kumimoji="1" lang="zh-CN" altLang="en-US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pb[-1]</a:t>
            </a:r>
          </a:p>
        </p:txBody>
      </p:sp>
      <p:sp>
        <p:nvSpPr>
          <p:cNvPr id="79" name="Text Box 28">
            <a:extLst>
              <a:ext uri="{FF2B5EF4-FFF2-40B4-BE49-F238E27FC236}">
                <a16:creationId xmlns:a16="http://schemas.microsoft.com/office/drawing/2014/main" id="{92B142F1-CD90-46DA-8D77-425BF0B9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658630"/>
            <a:ext cx="174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*pb</a:t>
            </a:r>
            <a:r>
              <a:rPr kumimoji="1" lang="zh-CN" altLang="en-US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pb[0]</a:t>
            </a:r>
          </a:p>
        </p:txBody>
      </p:sp>
      <p:sp>
        <p:nvSpPr>
          <p:cNvPr id="80" name="Text Box 29">
            <a:extLst>
              <a:ext uri="{FF2B5EF4-FFF2-40B4-BE49-F238E27FC236}">
                <a16:creationId xmlns:a16="http://schemas.microsoft.com/office/drawing/2014/main" id="{A79227E7-D380-419A-99D5-10BFA9DD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142943"/>
            <a:ext cx="22431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*(pb+1)</a:t>
            </a:r>
            <a:r>
              <a:rPr kumimoji="1" lang="zh-CN" altLang="en-US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pb[1]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zh-CN" sz="200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1" name="Text Box 30">
            <a:extLst>
              <a:ext uri="{FF2B5EF4-FFF2-40B4-BE49-F238E27FC236}">
                <a16:creationId xmlns:a16="http://schemas.microsoft.com/office/drawing/2014/main" id="{C3BAE6B9-1706-40AC-90FC-FA187F62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651068"/>
            <a:ext cx="2314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*(pb+2)</a:t>
            </a:r>
            <a:r>
              <a:rPr kumimoji="1" lang="zh-CN" altLang="en-US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pb[2]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zh-CN" sz="200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2" name="Text Box 31">
            <a:extLst>
              <a:ext uri="{FF2B5EF4-FFF2-40B4-BE49-F238E27FC236}">
                <a16:creationId xmlns:a16="http://schemas.microsoft.com/office/drawing/2014/main" id="{E9DCBFC4-B4D1-4675-83AC-7D693B41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700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long *pb</a:t>
            </a:r>
          </a:p>
        </p:txBody>
      </p:sp>
      <p:sp>
        <p:nvSpPr>
          <p:cNvPr id="83" name="Line 32">
            <a:extLst>
              <a:ext uri="{FF2B5EF4-FFF2-40B4-BE49-F238E27FC236}">
                <a16:creationId xmlns:a16="http://schemas.microsoft.com/office/drawing/2014/main" id="{A7642FF3-2E50-402A-9011-FD9324712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3671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4" name="Line 33">
            <a:extLst>
              <a:ext uri="{FF2B5EF4-FFF2-40B4-BE49-F238E27FC236}">
                <a16:creationId xmlns:a16="http://schemas.microsoft.com/office/drawing/2014/main" id="{EDC31743-C2DB-4B2E-AAB4-562EDA538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879668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5" name="Line 34">
            <a:extLst>
              <a:ext uri="{FF2B5EF4-FFF2-40B4-BE49-F238E27FC236}">
                <a16:creationId xmlns:a16="http://schemas.microsoft.com/office/drawing/2014/main" id="{8D8F644D-5F29-4E57-BDAF-81B104235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08193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5B7ACFED-86E1-464F-A8A1-42E71EC26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74955"/>
            <a:ext cx="1600200" cy="0"/>
          </a:xfrm>
          <a:prstGeom prst="line">
            <a:avLst/>
          </a:prstGeom>
          <a:noFill/>
          <a:ln w="12699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11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6.2.5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指针变量的关系运算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2ABE0EC-1520-4E9A-A3AE-58514D13464B}"/>
              </a:ext>
            </a:extLst>
          </p:cNvPr>
          <p:cNvSpPr txBox="1">
            <a:spLocks/>
          </p:cNvSpPr>
          <p:nvPr/>
        </p:nvSpPr>
        <p:spPr bwMode="auto">
          <a:xfrm>
            <a:off x="498158" y="1556007"/>
            <a:ext cx="1075912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关系运算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指向相同类型数据的指针之间可以进行各种关系运算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923481" marR="0" lvl="2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char* p, q;  int distance = q – p;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指向不同数据类型的指针，以及指针与一般整数变量之间的关系运算是无意义的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指针可以和零之间进行等于或不等于的关系运算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411162" marR="0" lvl="1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p==0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或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p!=0</a:t>
            </a:r>
          </a:p>
        </p:txBody>
      </p:sp>
    </p:spTree>
    <p:extLst>
      <p:ext uri="{BB962C8B-B14F-4D97-AF65-F5344CB8AC3E}">
        <p14:creationId xmlns:p14="http://schemas.microsoft.com/office/powerpoint/2010/main" val="4119275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6.2.6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用指针处理数组元素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471E4C7-6628-4D31-8570-4F235E70AAAC}"/>
              </a:ext>
            </a:extLst>
          </p:cNvPr>
          <p:cNvSpPr txBox="1">
            <a:spLocks/>
          </p:cNvSpPr>
          <p:nvPr/>
        </p:nvSpPr>
        <p:spPr bwMode="auto">
          <a:xfrm>
            <a:off x="372403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声明与赋值</a:t>
            </a:r>
          </a:p>
          <a:p>
            <a:pPr marL="411162" marR="0" lvl="1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a[10], *pa;</a:t>
            </a:r>
          </a:p>
          <a:p>
            <a:pPr marL="411162" marR="0" lvl="1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 	 pa=&amp;a[0];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或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pa=a;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通过指针引用数组元素</a:t>
            </a: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经过上述声明及赋值后：</a:t>
            </a:r>
          </a:p>
          <a:p>
            <a:pPr marL="923544" marR="0" lvl="2" indent="-219456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就是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a[0]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(pa+1)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就是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a[1]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...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pa+i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就是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.</a:t>
            </a:r>
          </a:p>
          <a:p>
            <a:pPr marL="923544" marR="0" lvl="2" indent="-219456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/>
              <a:buChar char="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pa+i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a+i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都是等效的</a:t>
            </a:r>
          </a:p>
          <a:p>
            <a:pPr marL="923544" marR="0" lvl="2" indent="-219456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不能写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a++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，因为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是数组首地址是常量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47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0AC94897-7368-4274-9C3E-4F1585E51102}"/>
              </a:ext>
            </a:extLst>
          </p:cNvPr>
          <p:cNvSpPr txBox="1">
            <a:spLocks/>
          </p:cNvSpPr>
          <p:nvPr/>
        </p:nvSpPr>
        <p:spPr bwMode="auto">
          <a:xfrm>
            <a:off x="1611154" y="675264"/>
            <a:ext cx="9915842" cy="104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设有一个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型数组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，有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10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个元素。用三种方法输出各元素：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F79646">
                    <a:lumMod val="50000"/>
                  </a:srgbClr>
                </a:solidFill>
                <a:latin typeface="Arial" panose="020B0604020202020204"/>
                <a:ea typeface="黑体" panose="02010609060101010101" pitchFamily="49" charset="-122"/>
              </a:rPr>
              <a:t>1)</a:t>
            </a:r>
            <a:r>
              <a:rPr lang="zh-CN" altLang="en-US" sz="2400" dirty="0">
                <a:solidFill>
                  <a:srgbClr val="F79646">
                    <a:lumMod val="50000"/>
                  </a:srgbClr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数组名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下标使用数组名和指针运算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使用指针变量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9C2E4AF1-C5D8-4AF3-96A3-D252CFC2CE40}"/>
              </a:ext>
            </a:extLst>
          </p:cNvPr>
          <p:cNvSpPr txBox="1">
            <a:spLocks/>
          </p:cNvSpPr>
          <p:nvPr/>
        </p:nvSpPr>
        <p:spPr bwMode="auto">
          <a:xfrm>
            <a:off x="67488" y="1768715"/>
            <a:ext cx="6191072" cy="442059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a[10] = { 1, 2, 3, 4, 5, 6, 7, 8, 9, 0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for (int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= 0;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&lt; 10;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latin typeface="Consolas" panose="020B0609020204030204" pitchFamily="49" charset="0"/>
              </a:rPr>
              <a:t> &lt;&lt; "  "; 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D6965FDA-E292-4257-AAEC-39CEC9BCFE8E}"/>
              </a:ext>
            </a:extLst>
          </p:cNvPr>
          <p:cNvSpPr txBox="1">
            <a:spLocks/>
          </p:cNvSpPr>
          <p:nvPr/>
        </p:nvSpPr>
        <p:spPr bwMode="auto">
          <a:xfrm>
            <a:off x="6548438" y="2023604"/>
            <a:ext cx="5287962" cy="11525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for (int i = 0; i &lt; 10; i++)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cout &lt;&lt;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*(a+i) </a:t>
            </a:r>
            <a:r>
              <a:rPr lang="en-US" altLang="zh-CN" sz="2000">
                <a:latin typeface="Consolas" panose="020B0609020204030204" pitchFamily="49" charset="0"/>
              </a:rPr>
              <a:t>&lt;&lt; " 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latin typeface="Consolas" panose="020B0609020204030204" pitchFamily="49" charset="0"/>
            </a:endParaRPr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ED1D7033-D328-472C-9F90-528ECF04DCC0}"/>
              </a:ext>
            </a:extLst>
          </p:cNvPr>
          <p:cNvSpPr txBox="1">
            <a:spLocks/>
          </p:cNvSpPr>
          <p:nvPr/>
        </p:nvSpPr>
        <p:spPr bwMode="auto">
          <a:xfrm>
            <a:off x="6569075" y="3319004"/>
            <a:ext cx="5287963" cy="11525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250825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</a:rPr>
              <a:t>for (int *p = a; p &lt; (a + 10); p++)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</a:rPr>
              <a:t>		cout &lt;&lt; </a:t>
            </a:r>
            <a:r>
              <a:rPr kumimoji="1"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</a:rPr>
              <a:t> &lt;&lt; "  ";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D263B57C-CFC6-4C05-9F0B-44B57E4D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4687429"/>
            <a:ext cx="5287962" cy="11525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250825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</a:rPr>
              <a:t>for (int v : a)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</a:rPr>
              <a:t>		cout &lt;&lt; </a:t>
            </a:r>
            <a:r>
              <a:rPr kumimoji="1"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v </a:t>
            </a: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</a:rPr>
              <a:t>&lt;&lt; "  ";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5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6.2.7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指针数组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9606DD8-7D4B-4441-84B2-F703CAE99AD3}"/>
              </a:ext>
            </a:extLst>
          </p:cNvPr>
          <p:cNvSpPr txBox="1">
            <a:spLocks/>
          </p:cNvSpPr>
          <p:nvPr/>
        </p:nvSpPr>
        <p:spPr bwMode="auto">
          <a:xfrm>
            <a:off x="355918" y="1787145"/>
            <a:ext cx="8361362" cy="256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数组的元素是指针型</a:t>
            </a:r>
          </a:p>
          <a:p>
            <a:pPr marL="409575" marR="0" lvl="1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Point *pa[2];</a:t>
            </a:r>
          </a:p>
          <a:p>
            <a:pPr marL="409575" marR="0" lvl="1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409575" marR="0" lvl="1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pa[0],pa[1]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两个指针组成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E7AAA57C-603F-474A-B552-D2A2FF586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918" y="2866645"/>
            <a:ext cx="0" cy="503237"/>
          </a:xfrm>
          <a:prstGeom prst="line">
            <a:avLst/>
          </a:prstGeom>
          <a:noFill/>
          <a:ln w="12700" cap="sq">
            <a:solidFill>
              <a:srgbClr val="1F497D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412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532227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例：利用指针数组存放矩阵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2300DB92-C07D-4CCB-A2CD-EED0E002A60C}"/>
              </a:ext>
            </a:extLst>
          </p:cNvPr>
          <p:cNvSpPr txBox="1">
            <a:spLocks/>
          </p:cNvSpPr>
          <p:nvPr/>
        </p:nvSpPr>
        <p:spPr bwMode="auto">
          <a:xfrm>
            <a:off x="372403" y="1556007"/>
            <a:ext cx="7318717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int line1[] = { 1, 0, 0 };	//</a:t>
            </a:r>
            <a:r>
              <a:rPr lang="zh-CN" altLang="en-US" sz="2000">
                <a:latin typeface="Consolas" panose="020B0609020204030204" pitchFamily="49" charset="0"/>
              </a:rPr>
              <a:t>矩阵的第一行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int line2[] = { 0, 1, 0 };	//</a:t>
            </a:r>
            <a:r>
              <a:rPr lang="zh-CN" altLang="en-US" sz="2000">
                <a:latin typeface="Consolas" panose="020B0609020204030204" pitchFamily="49" charset="0"/>
              </a:rPr>
              <a:t>矩阵的第二行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int line3[] = { 0, 0, 1 };	//</a:t>
            </a:r>
            <a:r>
              <a:rPr lang="zh-CN" altLang="en-US" sz="2000">
                <a:latin typeface="Consolas" panose="020B0609020204030204" pitchFamily="49" charset="0"/>
              </a:rPr>
              <a:t>矩阵的第三行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//</a:t>
            </a:r>
            <a:r>
              <a:rPr lang="zh-CN" altLang="en-US" sz="2000">
                <a:latin typeface="Consolas" panose="020B0609020204030204" pitchFamily="49" charset="0"/>
              </a:rPr>
              <a:t>定义整型指针数组并初始化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int *pLine[3] = { line1, line2, line3 };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2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例：利用指针数组存放矩阵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035FBE83-8551-4E8C-B477-1D83A0C8057D}"/>
              </a:ext>
            </a:extLst>
          </p:cNvPr>
          <p:cNvSpPr txBox="1">
            <a:spLocks/>
          </p:cNvSpPr>
          <p:nvPr/>
        </p:nvSpPr>
        <p:spPr bwMode="auto">
          <a:xfrm>
            <a:off x="437198" y="1664018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cout &lt;&lt; "Matrix test:" &lt;&lt; endl;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//</a:t>
            </a:r>
            <a:r>
              <a:rPr lang="zh-CN" altLang="en-US" sz="2000">
                <a:latin typeface="Consolas" panose="020B0609020204030204" pitchFamily="49" charset="0"/>
              </a:rPr>
              <a:t>输出单位矩阵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for (int i = 0; i &lt; 3; i++) {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  </a:t>
            </a:r>
            <a:r>
              <a:rPr lang="en-US" altLang="zh-CN" sz="2000">
                <a:latin typeface="Consolas" panose="020B0609020204030204" pitchFamily="49" charset="0"/>
              </a:rPr>
              <a:t>for (int j = 0; j &lt; 3; j++)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    </a:t>
            </a:r>
            <a:r>
              <a:rPr lang="en-US" altLang="zh-CN" sz="2000">
                <a:latin typeface="Consolas" panose="020B0609020204030204" pitchFamily="49" charset="0"/>
              </a:rPr>
              <a:t>cout &lt;&lt; </a:t>
            </a:r>
            <a:r>
              <a:rPr lang="en-US" altLang="zh-CN" sz="2000" b="1">
                <a:solidFill>
                  <a:srgbClr val="0070C0"/>
                </a:solidFill>
                <a:latin typeface="Consolas" panose="020B0609020204030204" pitchFamily="49" charset="0"/>
              </a:rPr>
              <a:t>pLine[i]</a:t>
            </a:r>
            <a:r>
              <a:rPr lang="en-US" altLang="zh-CN" sz="2000">
                <a:latin typeface="Consolas" panose="020B0609020204030204" pitchFamily="49" charset="0"/>
              </a:rPr>
              <a:t>[j] &lt;&lt; " ";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cout &lt;&lt; endl;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latin typeface="Consolas" panose="020B0609020204030204" pitchFamily="49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E332F5E7-384A-48AD-8EC5-1B9D4C8B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198" y="3889693"/>
            <a:ext cx="2857500" cy="193833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</a:rPr>
              <a:t>输出结果为：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</a:rPr>
              <a:t>Matrix test: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</a:rPr>
              <a:t>1,0,0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</a:rPr>
              <a:t>0,1,0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</a:rPr>
              <a:t>0,0,1</a:t>
            </a:r>
          </a:p>
        </p:txBody>
      </p:sp>
    </p:spTree>
    <p:extLst>
      <p:ext uri="{BB962C8B-B14F-4D97-AF65-F5344CB8AC3E}">
        <p14:creationId xmlns:p14="http://schemas.microsoft.com/office/powerpoint/2010/main" val="207537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数组的存储与初始化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374BBFA1-3FEB-4AF8-86CA-99ED65C26D3D}"/>
              </a:ext>
            </a:extLst>
          </p:cNvPr>
          <p:cNvSpPr txBox="1">
            <a:spLocks/>
          </p:cNvSpPr>
          <p:nvPr/>
        </p:nvSpPr>
        <p:spPr bwMode="auto">
          <a:xfrm>
            <a:off x="372403" y="1839919"/>
            <a:ext cx="813403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一维数组的初始化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可以在定义数组的同时赋给初值：</a:t>
            </a:r>
          </a:p>
          <a:p>
            <a:pPr marL="658368" marR="0" lvl="1" indent="-24688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在声明数组时对数组元素赋以初值</a:t>
            </a:r>
            <a:b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a[10]={0,1,2,3,4,5,6,7,8,9};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可以只给一部分元素赋初值，其余部分编译器自动设成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0</a:t>
            </a:r>
            <a:b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a[10]={0,1,2,3,4}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相当于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{0,1,2,3,4,0,0,0,0,0})</a:t>
            </a:r>
          </a:p>
          <a:p>
            <a:pPr marL="411480" marR="0" lvl="1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            int a[10] = {0}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或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{}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相当于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{0,0,0,0,0,0,0,0,0,0})</a:t>
            </a:r>
          </a:p>
          <a:p>
            <a:pPr marL="658368" marR="0" lvl="1" indent="-24688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在对全部数组元素赋初值时，可以不指定数组长度</a:t>
            </a:r>
            <a:b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a[]={0,1,2,3,4,5,6,7,8,9}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8" name="图片 3">
            <a:extLst>
              <a:ext uri="{FF2B5EF4-FFF2-40B4-BE49-F238E27FC236}">
                <a16:creationId xmlns:a16="http://schemas.microsoft.com/office/drawing/2014/main" id="{EF426DB6-D0C3-47CA-A144-9E0D7AE3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41" y="1219518"/>
            <a:ext cx="46513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8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指针数组 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vs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二维数组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CDFAA4D-5298-45BD-8AB4-ED2051CA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505" y="2143382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39CE8A8-4E9F-4F57-A61A-8B5CDE1B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30" y="2143382"/>
            <a:ext cx="519113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8C9698E-D661-439C-90BD-3BAFDA81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43382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B23BA90-0695-42EB-93EA-16F131D2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505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CA517B7-ED22-4C1B-8F9F-7D581CD9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30" y="3021269"/>
            <a:ext cx="519113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61DEB22-94B1-4ADE-BCF8-CC57A91E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42B6174-7447-4F44-99F1-A03E5F7A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755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59B58E3-A114-4FF8-A09D-081E5315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518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1681094-798B-4FE0-87CF-B0CDE359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143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3F4FE5E-7D6C-486F-9090-DB77F641D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668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D028E2D-0920-4116-9802-F6181BAB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05" y="3021269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9D45230E-8550-43BA-BD3A-CD03D1CC250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56268" y="1856044"/>
            <a:ext cx="4762" cy="287338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95EF4B5F-CB43-4850-A3B7-261AE1BB553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56268" y="2441832"/>
            <a:ext cx="7937" cy="57943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606BDE39-7888-4C59-8349-F9ADAB2ECB3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31105" y="2813307"/>
            <a:ext cx="7938" cy="20796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CC6D0071-D58C-4CC1-A66B-18CCF6D91D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75380" y="2813307"/>
            <a:ext cx="1355725" cy="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7B9232A-E2A7-4820-88E7-792B583786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76968" y="2441832"/>
            <a:ext cx="0" cy="37147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FB159A47-ED35-4A3D-B086-DF8AF305D7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1955" y="2441832"/>
            <a:ext cx="3175" cy="27940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C042CE59-32B0-4CAA-B8F9-1B3912CB82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8305" y="2721232"/>
            <a:ext cx="2641600" cy="15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0">
            <a:extLst>
              <a:ext uri="{FF2B5EF4-FFF2-40B4-BE49-F238E27FC236}">
                <a16:creationId xmlns:a16="http://schemas.microsoft.com/office/drawing/2014/main" id="{05740E34-907B-4C43-9446-E0D870FE720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853555" y="2722819"/>
            <a:ext cx="11113" cy="29845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9">
            <a:extLst>
              <a:ext uri="{FF2B5EF4-FFF2-40B4-BE49-F238E27FC236}">
                <a16:creationId xmlns:a16="http://schemas.microsoft.com/office/drawing/2014/main" id="{3FFEF79E-4CF2-4A5B-8BA1-26B40D15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93" y="2241807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1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pLine[0]</a:t>
            </a:r>
            <a:endParaRPr kumimoji="1" lang="zh-CN" altLang="zh-CN" sz="1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7DCF77BC-4882-4D23-8D72-EA6BE8BFB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080" y="2241807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1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pLine[1]</a:t>
            </a:r>
            <a:endParaRPr kumimoji="1" lang="zh-CN" altLang="zh-CN" sz="1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168C75FE-80C9-4AEF-8B9D-3428B8A23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718" y="2241807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1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pLine[2]</a:t>
            </a:r>
            <a:endParaRPr kumimoji="1" lang="zh-CN" altLang="zh-CN" sz="1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76DBE39C-2A3F-477F-A363-5A8D82ED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230" y="3543557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(a) </a:t>
            </a:r>
            <a:r>
              <a:rPr kumimoji="1" lang="zh-CN" altLang="en-US" sz="16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指针数组</a:t>
            </a:r>
            <a:endParaRPr kumimoji="1" lang="zh-CN" altLang="zh-CN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15E4D842-155D-4D8C-96BD-149923518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355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8E4F96AA-0A69-46B5-9678-C7BEF2A7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80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5986BAFF-78BE-478F-AE1B-D3725697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993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89187D36-E100-4FF3-92FB-1A53AB5E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930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94DB56CA-C9AC-4D3E-800E-73B3DE75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455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64710568-64FB-4CD7-A6B9-6FC149EB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393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F0F98DA0-54EF-4AC1-BE1C-C6D7FA08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43" y="4491294"/>
            <a:ext cx="519112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6CD77EC4-04D0-49E1-81B7-645165D9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855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9F2A9848-5ACC-47C4-BAC2-4CD0175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205" y="4491294"/>
            <a:ext cx="517525" cy="4445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F6C51334-F09F-40AA-926B-97F96EE85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968" y="5188207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array2[0]</a:t>
            </a:r>
            <a:endParaRPr kumimoji="1" lang="zh-CN" altLang="zh-CN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6988FAD4-646A-4522-9B90-A67F2FEF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780" y="5188207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array2[1]</a:t>
            </a:r>
            <a:endParaRPr kumimoji="1" lang="zh-CN" altLang="zh-CN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0B19E64E-156A-40DD-83CA-E792B5CBC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43" y="5188207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array2[2]</a:t>
            </a:r>
            <a:endParaRPr kumimoji="1" lang="zh-CN" altLang="zh-CN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" name="AutoShape 34">
            <a:extLst>
              <a:ext uri="{FF2B5EF4-FFF2-40B4-BE49-F238E27FC236}">
                <a16:creationId xmlns:a16="http://schemas.microsoft.com/office/drawing/2014/main" id="{355475EB-7FB0-43AB-8EF5-06C65E9D047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3118" y="4935794"/>
            <a:ext cx="0" cy="25241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35">
            <a:extLst>
              <a:ext uri="{FF2B5EF4-FFF2-40B4-BE49-F238E27FC236}">
                <a16:creationId xmlns:a16="http://schemas.microsoft.com/office/drawing/2014/main" id="{CB1D58EE-C511-4AA1-AE86-213ECF1902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00930" y="4935794"/>
            <a:ext cx="4763" cy="25241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36">
            <a:extLst>
              <a:ext uri="{FF2B5EF4-FFF2-40B4-BE49-F238E27FC236}">
                <a16:creationId xmlns:a16="http://schemas.microsoft.com/office/drawing/2014/main" id="{4EE2A6C5-02BF-4864-92EA-5A881D28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968" y="3856294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array2</a:t>
            </a:r>
            <a:endParaRPr kumimoji="1" lang="zh-CN" altLang="zh-CN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4" name="AutoShape 37">
            <a:extLst>
              <a:ext uri="{FF2B5EF4-FFF2-40B4-BE49-F238E27FC236}">
                <a16:creationId xmlns:a16="http://schemas.microsoft.com/office/drawing/2014/main" id="{1094F87C-74D5-4FA3-B058-C3648DCF7B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5093" y="4935794"/>
            <a:ext cx="0" cy="25241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8">
            <a:extLst>
              <a:ext uri="{FF2B5EF4-FFF2-40B4-BE49-F238E27FC236}">
                <a16:creationId xmlns:a16="http://schemas.microsoft.com/office/drawing/2014/main" id="{F1658D49-D5AB-4C2A-811B-D117E613D2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3118" y="4192844"/>
            <a:ext cx="0" cy="29845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43">
            <a:extLst>
              <a:ext uri="{FF2B5EF4-FFF2-40B4-BE49-F238E27FC236}">
                <a16:creationId xmlns:a16="http://schemas.microsoft.com/office/drawing/2014/main" id="{B53653AE-0DCC-428B-85B1-386EF6FDC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193" y="5502532"/>
            <a:ext cx="161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二维数组</a:t>
            </a:r>
            <a:endParaRPr kumimoji="1" lang="zh-CN" altLang="zh-CN" sz="20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36">
            <a:extLst>
              <a:ext uri="{FF2B5EF4-FFF2-40B4-BE49-F238E27FC236}">
                <a16:creationId xmlns:a16="http://schemas.microsoft.com/office/drawing/2014/main" id="{13F52D81-FACB-4672-B859-659AC2A7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893" y="1556007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pLine</a:t>
            </a:r>
            <a:endParaRPr kumimoji="1" lang="zh-CN" altLang="zh-CN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305FA973-F2BC-4843-BB90-F83858EF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055" y="3018094"/>
            <a:ext cx="517525" cy="442913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922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6819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6.2.8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指针类型的函数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375764E-7678-4A52-9F5E-F9A774C612F6}"/>
              </a:ext>
            </a:extLst>
          </p:cNvPr>
          <p:cNvSpPr txBox="1">
            <a:spLocks/>
          </p:cNvSpPr>
          <p:nvPr/>
        </p:nvSpPr>
        <p:spPr bwMode="auto">
          <a:xfrm>
            <a:off x="487679" y="1675453"/>
            <a:ext cx="9733281" cy="45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若函数的返回值是地址，该函数就是指针形函数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latin typeface="宋体" pitchFamily="2" charset="-122"/>
              </a:rPr>
              <a:t>声明形式：</a:t>
            </a: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</a:rPr>
              <a:t>存储类型  数据类型  *函数名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</a:rPr>
              <a:t>()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latin typeface="宋体" pitchFamily="2" charset="-122"/>
              </a:rPr>
              <a:t>注意</a:t>
            </a:r>
            <a:endParaRPr lang="en-US" altLang="zh-CN" dirty="0">
              <a:latin typeface="宋体" pitchFamily="2" charset="-122"/>
            </a:endParaRPr>
          </a:p>
          <a:p>
            <a:pPr marL="923481" lvl="2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200" dirty="0">
                <a:latin typeface="宋体" pitchFamily="2" charset="-122"/>
              </a:rPr>
              <a:t>返回的指针要确保在主调函数中是有效、合法的地址</a:t>
            </a:r>
            <a:endParaRPr lang="en-US" altLang="zh-CN" sz="2200" dirty="0">
              <a:latin typeface="宋体" pitchFamily="2" charset="-122"/>
            </a:endParaRPr>
          </a:p>
          <a:p>
            <a:pPr marL="1180656" lvl="3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>
                <a:latin typeface="宋体" pitchFamily="2" charset="-122"/>
              </a:rPr>
              <a:t>例</a:t>
            </a:r>
            <a:r>
              <a:rPr lang="en-US" altLang="zh-CN" sz="2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：主函数中定义的数组，在子函数中对该数组元素进行某种操作后，返回其中一个元素的地址，这就是合法有效的地址</a:t>
            </a:r>
            <a:br>
              <a:rPr lang="en-US" altLang="zh-CN" sz="2000" dirty="0">
                <a:latin typeface="宋体" pitchFamily="2" charset="-122"/>
              </a:rPr>
            </a:br>
            <a:endParaRPr lang="zh-CN" altLang="en-US" sz="2000" dirty="0">
              <a:latin typeface="宋体" pitchFamily="2" charset="-122"/>
            </a:endParaRPr>
          </a:p>
          <a:p>
            <a:pPr marL="1180656" lvl="3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>
                <a:latin typeface="宋体" pitchFamily="2" charset="-122"/>
              </a:rPr>
              <a:t>例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宋体" pitchFamily="2" charset="-122"/>
              </a:rPr>
              <a:t>在子函数中定义局部变量后将其地址返回给主函数，就是非法地址</a:t>
            </a:r>
            <a:br>
              <a:rPr lang="en-US" altLang="zh-CN" sz="2000" dirty="0">
                <a:solidFill>
                  <a:srgbClr val="C00000"/>
                </a:solidFill>
                <a:latin typeface="宋体" pitchFamily="2" charset="-122"/>
              </a:rPr>
            </a:br>
            <a:endParaRPr lang="en-US" altLang="zh-CN" sz="2000" dirty="0">
              <a:solidFill>
                <a:srgbClr val="C00000"/>
              </a:solidFill>
              <a:latin typeface="宋体" pitchFamily="2" charset="-122"/>
            </a:endParaRPr>
          </a:p>
          <a:p>
            <a:pPr marL="1180656" lvl="3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>
                <a:latin typeface="宋体" pitchFamily="2" charset="-122"/>
              </a:rPr>
              <a:t>例</a:t>
            </a:r>
            <a:r>
              <a:rPr lang="en-US" altLang="zh-CN" sz="2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：在子函数中通过动态内存分配</a:t>
            </a:r>
            <a:r>
              <a:rPr lang="en-US" altLang="zh-CN" sz="2000" dirty="0">
                <a:latin typeface="宋体" pitchFamily="2" charset="-122"/>
              </a:rPr>
              <a:t>new</a:t>
            </a:r>
            <a:r>
              <a:rPr lang="zh-CN" altLang="en-US" sz="2000" dirty="0">
                <a:latin typeface="宋体" pitchFamily="2" charset="-122"/>
              </a:rPr>
              <a:t>操作取得的内存地址返回给主函数是合法有效的，</a:t>
            </a:r>
            <a:r>
              <a:rPr lang="zh-CN" altLang="en-US" sz="2000" dirty="0">
                <a:solidFill>
                  <a:srgbClr val="C00000"/>
                </a:solidFill>
                <a:latin typeface="宋体" pitchFamily="2" charset="-122"/>
              </a:rPr>
              <a:t>但是内存分配和释放不在同一级别</a:t>
            </a:r>
            <a:r>
              <a:rPr lang="zh-CN" altLang="en-US" sz="2000" dirty="0">
                <a:latin typeface="宋体" pitchFamily="2" charset="-122"/>
              </a:rPr>
              <a:t>，要注意不能忘记释放，避免内存泄漏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D1C5D9D-E40F-4A9C-86D1-D7679F91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355" y="2108839"/>
            <a:ext cx="4968875" cy="431800"/>
          </a:xfrm>
          <a:prstGeom prst="rect">
            <a:avLst/>
          </a:prstGeom>
          <a:noFill/>
          <a:ln w="12699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179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4440458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6.2.9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指向函数的指针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29EB94A-7E4D-492E-9730-4D6965C4C8B5}"/>
              </a:ext>
            </a:extLst>
          </p:cNvPr>
          <p:cNvSpPr txBox="1">
            <a:spLocks/>
          </p:cNvSpPr>
          <p:nvPr/>
        </p:nvSpPr>
        <p:spPr bwMode="auto">
          <a:xfrm>
            <a:off x="468312" y="1439862"/>
            <a:ext cx="11042968" cy="515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声明形式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109537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存储类型  数据类型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(*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函数指针名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)();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含义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函数指针指向的是程序代码存储区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典型用途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657860" marR="0" lvl="1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通过函数指针调用的函数。例如将函数的指针作为参数传递给一个函数，使得在处理相似事件的时候可以灵活的使用不同的方法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657860" marR="0" lvl="1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调用者不关心谁是被调用者。它只需知道存在一个具有特定原型和限制条件的被调用函数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657860" marR="0" lvl="1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例如人员排序函数需要比较大小，而比较大小有不同的规则：按年龄、姓名、成绩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……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这时就可以给排序函数声明一个比较函数的指针作为形参，调用时根据不同的排序要求传递不同的比较函数名作实参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5958A70-6B7C-4C0F-B7BF-99227803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85" y="1959062"/>
            <a:ext cx="4879436" cy="358775"/>
          </a:xfrm>
          <a:prstGeom prst="rect">
            <a:avLst/>
          </a:prstGeom>
          <a:noFill/>
          <a:ln w="12699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6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285339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例：函数指针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32C78CE5-2FE2-46D1-A48E-F8A967C0C7F4}"/>
              </a:ext>
            </a:extLst>
          </p:cNvPr>
          <p:cNvSpPr txBox="1">
            <a:spLocks/>
          </p:cNvSpPr>
          <p:nvPr/>
        </p:nvSpPr>
        <p:spPr bwMode="auto">
          <a:xfrm>
            <a:off x="835787" y="1631315"/>
            <a:ext cx="5869813" cy="489743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void printStuff(float)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cout &lt;&lt; "This is the print stuff function."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void printMessage(float data)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cout &lt;&lt; "The data to be listed is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&lt;&lt; data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void printFloat(float data)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cout &lt;&lt; "The data to be printed is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&lt;&lt; data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10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474315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例：函数指针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9FD2B1ED-5790-4A88-807B-E1B0EB5EDE55}"/>
              </a:ext>
            </a:extLst>
          </p:cNvPr>
          <p:cNvSpPr txBox="1">
            <a:spLocks/>
          </p:cNvSpPr>
          <p:nvPr/>
        </p:nvSpPr>
        <p:spPr bwMode="auto">
          <a:xfrm>
            <a:off x="372404" y="1662113"/>
            <a:ext cx="6290626" cy="468153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const float PI = 3.14159f;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const float TWO_PI = PI * 2.0f;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int main() {				//</a:t>
            </a:r>
            <a:r>
              <a:rPr lang="zh-CN" altLang="en-US" sz="1600" dirty="0">
                <a:latin typeface="Consolas" panose="020B0609020204030204" pitchFamily="49" charset="0"/>
              </a:rPr>
              <a:t>主函数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void (*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latin typeface="Consolas" panose="020B0609020204030204" pitchFamily="49" charset="0"/>
              </a:rPr>
              <a:t>)(float);	//</a:t>
            </a:r>
            <a:r>
              <a:rPr lang="zh-CN" altLang="en-US" sz="1600" dirty="0">
                <a:latin typeface="Consolas" panose="020B0609020204030204" pitchFamily="49" charset="0"/>
              </a:rPr>
              <a:t>函数指针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printStuff</a:t>
            </a:r>
            <a:r>
              <a:rPr lang="en-US" altLang="zh-CN" sz="1600" dirty="0">
                <a:latin typeface="Consolas" panose="020B0609020204030204" pitchFamily="49" charset="0"/>
              </a:rPr>
              <a:t>(PI);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latin typeface="Consolas" panose="020B0609020204030204" pitchFamily="49" charset="0"/>
              </a:rPr>
              <a:t>printStuff</a:t>
            </a:r>
            <a:r>
              <a:rPr lang="en-US" altLang="zh-CN" sz="1600" dirty="0">
                <a:latin typeface="Consolas" panose="020B0609020204030204" pitchFamily="49" charset="0"/>
              </a:rPr>
              <a:t>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latin typeface="Consolas" panose="020B0609020204030204" pitchFamily="49" charset="0"/>
              </a:rPr>
              <a:t>(PI);			//</a:t>
            </a:r>
            <a:r>
              <a:rPr lang="zh-CN" altLang="en-US" sz="1600" dirty="0">
                <a:latin typeface="Consolas" panose="020B0609020204030204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latin typeface="Consolas" panose="020B0609020204030204" pitchFamily="49" charset="0"/>
              </a:rPr>
              <a:t>printMessage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latin typeface="Consolas" panose="020B0609020204030204" pitchFamily="49" charset="0"/>
              </a:rPr>
              <a:t>(TWO_PI);		//</a:t>
            </a:r>
            <a:r>
              <a:rPr lang="zh-CN" altLang="en-US" sz="1600" dirty="0">
                <a:latin typeface="Consolas" panose="020B0609020204030204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latin typeface="Consolas" panose="020B0609020204030204" pitchFamily="49" charset="0"/>
              </a:rPr>
              <a:t>(13.0);		//</a:t>
            </a:r>
            <a:r>
              <a:rPr lang="zh-CN" altLang="en-US" sz="1600" dirty="0">
                <a:latin typeface="Consolas" panose="020B0609020204030204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latin typeface="Consolas" panose="020B0609020204030204" pitchFamily="49" charset="0"/>
              </a:rPr>
              <a:t>printFloat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functionPointer</a:t>
            </a:r>
            <a:r>
              <a:rPr lang="en-US" altLang="zh-CN" sz="1600" dirty="0">
                <a:latin typeface="Consolas" panose="020B0609020204030204" pitchFamily="49" charset="0"/>
              </a:rPr>
              <a:t>(PI);			//</a:t>
            </a:r>
            <a:r>
              <a:rPr lang="zh-CN" altLang="en-US" sz="1600" dirty="0">
                <a:latin typeface="Consolas" panose="020B0609020204030204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printFloat</a:t>
            </a:r>
            <a:r>
              <a:rPr lang="en-US" altLang="zh-CN" sz="1600" dirty="0">
                <a:latin typeface="Consolas" panose="020B0609020204030204" pitchFamily="49" charset="0"/>
              </a:rPr>
              <a:t>(PI);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17E8A87B-B54A-41F5-AD11-B6F51DB75EE1}"/>
              </a:ext>
            </a:extLst>
          </p:cNvPr>
          <p:cNvSpPr txBox="1">
            <a:spLocks/>
          </p:cNvSpPr>
          <p:nvPr/>
        </p:nvSpPr>
        <p:spPr bwMode="auto">
          <a:xfrm>
            <a:off x="6879507" y="1662113"/>
            <a:ext cx="5156567" cy="2460942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运行结果：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This is the print stuff function.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This is the print stuff function.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The data to be listed is 6.28318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The data to be listed is 13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The data to be printed is 3.14159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The data to be printed is 3.14159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2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4440458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6.2.10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对象指针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ADA1739-11C5-4D94-BD1C-7F50B879E136}"/>
              </a:ext>
            </a:extLst>
          </p:cNvPr>
          <p:cNvSpPr txBox="1">
            <a:spLocks/>
          </p:cNvSpPr>
          <p:nvPr/>
        </p:nvSpPr>
        <p:spPr bwMode="auto">
          <a:xfrm>
            <a:off x="372403" y="1556007"/>
            <a:ext cx="580487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声明形式</a:t>
            </a:r>
          </a:p>
          <a:p>
            <a:pPr marL="411162" marR="0" lvl="1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类名  *对象指针名；</a:t>
            </a:r>
          </a:p>
          <a:p>
            <a:pPr marL="411162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: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Point a(5,10);</a:t>
            </a:r>
          </a:p>
          <a:p>
            <a:pPr marL="109537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Piont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</a:p>
          <a:p>
            <a:pPr marL="109537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=&amp;a;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</a:b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通过指针访问对象成员</a:t>
            </a:r>
          </a:p>
          <a:p>
            <a:pPr marL="411162" marR="0" lvl="1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对象指针名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-&gt;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成员名</a:t>
            </a:r>
          </a:p>
          <a:p>
            <a:pPr marL="109537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getx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相当于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getx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73990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694787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例：使用指针来访问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类的成员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C23BCD8-1BA8-4AE2-B38C-0DB72176D2DC}"/>
              </a:ext>
            </a:extLst>
          </p:cNvPr>
          <p:cNvSpPr txBox="1">
            <a:spLocks/>
          </p:cNvSpPr>
          <p:nvPr/>
        </p:nvSpPr>
        <p:spPr bwMode="auto">
          <a:xfrm>
            <a:off x="372403" y="1647194"/>
            <a:ext cx="8361362" cy="4326886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Point {	//</a:t>
            </a:r>
            <a:r>
              <a:rPr lang="zh-CN" altLang="en-US" sz="2000" dirty="0">
                <a:latin typeface="Consolas" panose="020B0609020204030204" pitchFamily="49" charset="0"/>
              </a:rPr>
              <a:t>类的定义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	//</a:t>
            </a:r>
            <a:r>
              <a:rPr lang="zh-CN" altLang="en-US" sz="2000" dirty="0">
                <a:latin typeface="Consolas" panose="020B0609020204030204" pitchFamily="49" charset="0"/>
              </a:rPr>
              <a:t>外部接口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Point(int x = 0, int y = 0) : x(x), y(y) { }//</a:t>
            </a:r>
            <a:r>
              <a:rPr lang="zh-CN" altLang="en-US" sz="2000" dirty="0">
                <a:latin typeface="Consolas" panose="020B0609020204030204" pitchFamily="49" charset="0"/>
              </a:rPr>
              <a:t>构造函数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x; }	//</a:t>
            </a:r>
            <a:r>
              <a:rPr lang="zh-CN" altLang="en-US" sz="2000" dirty="0">
                <a:latin typeface="Consolas" panose="020B0609020204030204" pitchFamily="49" charset="0"/>
              </a:rPr>
              <a:t>返回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y; }	//</a:t>
            </a:r>
            <a:r>
              <a:rPr lang="zh-CN" altLang="en-US" sz="2000" dirty="0">
                <a:latin typeface="Consolas" panose="020B0609020204030204" pitchFamily="49" charset="0"/>
              </a:rPr>
              <a:t>返回</a:t>
            </a:r>
            <a:r>
              <a:rPr lang="en-US" altLang="zh-CN" sz="2000" dirty="0">
                <a:latin typeface="Consolas" panose="020B0609020204030204" pitchFamily="49" charset="0"/>
              </a:rPr>
              <a:t>y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private:	//</a:t>
            </a:r>
            <a:r>
              <a:rPr lang="zh-CN" altLang="en-US" sz="2000" dirty="0">
                <a:latin typeface="Consolas" panose="020B0609020204030204" pitchFamily="49" charset="0"/>
              </a:rPr>
              <a:t>私有数据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int x, y;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 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35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7090116" cy="792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例：使用指针来访问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类的成员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2D16126D-2EE5-46BA-BF4A-D7A12DE2FDE0}"/>
              </a:ext>
            </a:extLst>
          </p:cNvPr>
          <p:cNvSpPr txBox="1">
            <a:spLocks/>
          </p:cNvSpPr>
          <p:nvPr/>
        </p:nvSpPr>
        <p:spPr bwMode="auto">
          <a:xfrm>
            <a:off x="372403" y="1743714"/>
            <a:ext cx="8029917" cy="3976366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int main() {	//</a:t>
            </a:r>
            <a:r>
              <a:rPr lang="zh-CN" altLang="en-US" sz="2000">
                <a:latin typeface="Consolas" panose="020B0609020204030204" pitchFamily="49" charset="0"/>
              </a:rPr>
              <a:t>主函数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Point a(4, 5);	//</a:t>
            </a:r>
            <a:r>
              <a:rPr lang="zh-CN" altLang="en-US" sz="2000">
                <a:latin typeface="Consolas" panose="020B0609020204030204" pitchFamily="49" charset="0"/>
              </a:rPr>
              <a:t>定义并初始化对象</a:t>
            </a:r>
            <a:r>
              <a:rPr lang="en-US" altLang="zh-CN" sz="2000">
                <a:latin typeface="Consolas" panose="020B0609020204030204" pitchFamily="49" charset="0"/>
              </a:rPr>
              <a:t>a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Point *p1 = &amp;a;	//</a:t>
            </a:r>
            <a:r>
              <a:rPr lang="zh-CN" altLang="en-US" sz="2000">
                <a:latin typeface="Consolas" panose="020B0609020204030204" pitchFamily="49" charset="0"/>
              </a:rPr>
              <a:t>定义对象指针，用</a:t>
            </a:r>
            <a:r>
              <a:rPr lang="en-US" altLang="zh-CN" sz="2000">
                <a:latin typeface="Consolas" panose="020B0609020204030204" pitchFamily="49" charset="0"/>
              </a:rPr>
              <a:t>a</a:t>
            </a:r>
            <a:r>
              <a:rPr lang="zh-CN" altLang="en-US" sz="2000">
                <a:latin typeface="Consolas" panose="020B0609020204030204" pitchFamily="49" charset="0"/>
              </a:rPr>
              <a:t>的地址将其初始化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cout &lt;&lt; p1-&gt;getX() &lt;&lt; endl;	//</a:t>
            </a:r>
            <a:r>
              <a:rPr lang="zh-CN" altLang="en-US" sz="2000">
                <a:latin typeface="Consolas" panose="020B0609020204030204" pitchFamily="49" charset="0"/>
              </a:rPr>
              <a:t>利用指针访问对象成员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cout &lt;&lt; a.getX() &lt;&lt; endl; 	//</a:t>
            </a:r>
            <a:r>
              <a:rPr lang="zh-CN" altLang="en-US" sz="2000">
                <a:latin typeface="Consolas" panose="020B0609020204030204" pitchFamily="49" charset="0"/>
              </a:rPr>
              <a:t>利用对象名访问对象成员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return 0;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7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4" y="763527"/>
            <a:ext cx="7090116" cy="7924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6.2.11 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指针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0783987-C71E-4430-8359-10B046846C42}"/>
              </a:ext>
            </a:extLst>
          </p:cNvPr>
          <p:cNvSpPr txBox="1">
            <a:spLocks/>
          </p:cNvSpPr>
          <p:nvPr/>
        </p:nvSpPr>
        <p:spPr bwMode="auto">
          <a:xfrm>
            <a:off x="155926" y="1743714"/>
            <a:ext cx="10684794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隐含于每一个类的成员函数中的特殊指针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明确地指出了成员函数当前所操作的数据所属的对象</a:t>
            </a:r>
          </a:p>
          <a:p>
            <a:pPr marL="65836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当通过一个对象调用成员函数时，系统先将该对象的地址赋给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this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指针，然后调用成员函数，成员函数对对象的数据成员进行操作时，就隐含使用了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this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指针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B1096E-3E91-4523-8838-CBE60B47CA3A}"/>
              </a:ext>
            </a:extLst>
          </p:cNvPr>
          <p:cNvSpPr txBox="1">
            <a:spLocks/>
          </p:cNvSpPr>
          <p:nvPr/>
        </p:nvSpPr>
        <p:spPr bwMode="auto">
          <a:xfrm>
            <a:off x="405163" y="3697926"/>
            <a:ext cx="8361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</a:rPr>
              <a:t>类的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getX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</a:rPr>
              <a:t>函数中的语句：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FontTx/>
              <a:buNone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x;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FontTx/>
              <a:buNone/>
            </a:pPr>
            <a:endParaRPr lang="en-US" altLang="zh-CN" sz="240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fontAlgn="base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</a:rPr>
              <a:t>相当于：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FontTx/>
              <a:buNone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this-&gt;x;</a:t>
            </a:r>
          </a:p>
        </p:txBody>
      </p:sp>
    </p:spTree>
    <p:extLst>
      <p:ext uri="{BB962C8B-B14F-4D97-AF65-F5344CB8AC3E}">
        <p14:creationId xmlns:p14="http://schemas.microsoft.com/office/powerpoint/2010/main" val="1584700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小节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80F2476-14AD-4CE1-A638-E2151438C630}"/>
              </a:ext>
            </a:extLst>
          </p:cNvPr>
          <p:cNvSpPr txBox="1">
            <a:spLocks/>
          </p:cNvSpPr>
          <p:nvPr/>
        </p:nvSpPr>
        <p:spPr bwMode="auto">
          <a:xfrm>
            <a:off x="372403" y="1740380"/>
            <a:ext cx="98040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主要内容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数组：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储存、初始化、做参数、对象数组、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指针：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访问、声明、常量指针与指针常量、数组处理、函数指针、</a:t>
            </a:r>
            <a:br>
              <a:rPr lang="en-US" altLang="zh-CN" sz="240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对象指针、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/>
                <a:ea typeface="黑体" panose="02010609060101010101" pitchFamily="49" charset="-122"/>
              </a:rPr>
              <a:t>指针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98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数组的存储与初始化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19A1478-C49B-4254-A6BF-389B3495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8" y="1623434"/>
            <a:ext cx="8361362" cy="46799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二维数组的存储</a:t>
            </a:r>
            <a:endParaRPr lang="en-US" altLang="zh-CN" dirty="0"/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dirty="0"/>
              <a:t>按行存放</a:t>
            </a:r>
            <a:endParaRPr lang="en-US" altLang="zh-CN" sz="2400" dirty="0"/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000" dirty="0"/>
              <a:t>例如：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float a[3][4];</a:t>
            </a:r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br>
              <a:rPr lang="zh-CN" altLang="en-US" sz="2800" dirty="0">
                <a:solidFill>
                  <a:srgbClr val="99FFCC"/>
                </a:solidFill>
              </a:rPr>
            </a:br>
            <a:endParaRPr lang="en-US" altLang="zh-CN" sz="2800" dirty="0">
              <a:solidFill>
                <a:srgbClr val="99FFCC"/>
              </a:solidFill>
            </a:endParaRPr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endParaRPr lang="en-US" altLang="zh-CN" sz="2800" dirty="0"/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000" dirty="0"/>
              <a:t>其中数组</a:t>
            </a:r>
            <a:r>
              <a:rPr lang="en-US" altLang="zh-CN" sz="2000" dirty="0"/>
              <a:t>a</a:t>
            </a:r>
            <a:r>
              <a:rPr lang="zh-CN" altLang="en-US" sz="2000" dirty="0"/>
              <a:t>的存储顺序为：</a:t>
            </a:r>
            <a:endParaRPr lang="en-US" altLang="zh-CN" sz="2000" dirty="0"/>
          </a:p>
          <a:p>
            <a:pPr marL="365125" lvl="1" indent="-255588" eaLnBrk="1" fontAlgn="auto" hangingPunct="1">
              <a:spcAft>
                <a:spcPts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/>
            </a:pPr>
            <a:endParaRPr lang="zh-CN" altLang="en-US" sz="2800" dirty="0">
              <a:solidFill>
                <a:srgbClr val="99FFCC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endParaRPr lang="zh-CN" altLang="en-US" sz="2400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A52BCBEC-3855-475D-9266-38E311EE0B97}"/>
              </a:ext>
            </a:extLst>
          </p:cNvPr>
          <p:cNvGrpSpPr>
            <a:grpSpLocks/>
          </p:cNvGrpSpPr>
          <p:nvPr/>
        </p:nvGrpSpPr>
        <p:grpSpPr bwMode="auto">
          <a:xfrm>
            <a:off x="2451735" y="2818821"/>
            <a:ext cx="5334000" cy="1108075"/>
            <a:chOff x="576" y="1652"/>
            <a:chExt cx="3360" cy="698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1F73D79-3655-4494-B3E3-05C1666FE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824"/>
              <a:ext cx="97" cy="481"/>
            </a:xfrm>
            <a:custGeom>
              <a:avLst/>
              <a:gdLst>
                <a:gd name="T0" fmla="*/ 96 w 97"/>
                <a:gd name="T1" fmla="*/ 0 h 481"/>
                <a:gd name="T2" fmla="*/ 0 w 97"/>
                <a:gd name="T3" fmla="*/ 0 h 481"/>
                <a:gd name="T4" fmla="*/ 0 w 97"/>
                <a:gd name="T5" fmla="*/ 480 h 481"/>
                <a:gd name="T6" fmla="*/ 96 w 97"/>
                <a:gd name="T7" fmla="*/ 48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81"/>
                <a:gd name="T14" fmla="*/ 97 w 97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81">
                  <a:moveTo>
                    <a:pt x="96" y="0"/>
                  </a:moveTo>
                  <a:lnTo>
                    <a:pt x="0" y="0"/>
                  </a:lnTo>
                  <a:lnTo>
                    <a:pt x="0" y="480"/>
                  </a:lnTo>
                  <a:lnTo>
                    <a:pt x="96" y="480"/>
                  </a:lnTo>
                </a:path>
              </a:pathLst>
            </a:custGeom>
            <a:noFill/>
            <a:ln w="12699" cap="rnd">
              <a:solidFill>
                <a:srgbClr val="00FF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772465A9-74EA-4F3B-8596-692170AEA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52"/>
              <a:ext cx="1824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a[0]——a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02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a[1]——a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b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a[2]——a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200" baseline="-250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B281568-859B-4B98-AEEC-B1BD007E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85"/>
              <a:ext cx="19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A387CB40-B0B9-48A8-9C86-55C67B249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24"/>
              <a:ext cx="13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20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可以理解为</a:t>
              </a:r>
              <a:r>
                <a:rPr lang="zh-CN" altLang="en-US" sz="220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</p:grpSp>
      <p:sp>
        <p:nvSpPr>
          <p:cNvPr id="22" name="Text Box 5">
            <a:extLst>
              <a:ext uri="{FF2B5EF4-FFF2-40B4-BE49-F238E27FC236}">
                <a16:creationId xmlns:a16="http://schemas.microsoft.com/office/drawing/2014/main" id="{69C084AE-1E8E-41D0-8416-6EA564E6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485" y="4887334"/>
            <a:ext cx="5111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  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91223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数组的存储与初始化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BF4F629-2C7E-497B-A047-DE4784903264}"/>
              </a:ext>
            </a:extLst>
          </p:cNvPr>
          <p:cNvSpPr txBox="1">
            <a:spLocks/>
          </p:cNvSpPr>
          <p:nvPr/>
        </p:nvSpPr>
        <p:spPr bwMode="auto">
          <a:xfrm>
            <a:off x="372403" y="1437918"/>
            <a:ext cx="10600397" cy="52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二维数组的初始化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将所有数据写在一个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{}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内，按顺序赋值</a:t>
            </a: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a[3][4]={1,2,3,4,5,6,7,8,9,10,11,12};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分行给二维数组赋初值</a:t>
            </a: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a[3][4] ={{1,2,3,4},{5,6,7,8},{9,10,11,12}};</a:t>
            </a: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可以对部分元素赋初值</a:t>
            </a: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a[3][4]={{1},{0,6},{0,0,11}};</a:t>
            </a: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列出全部初始值时，第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维下标个数可以省略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923481" marR="0" lvl="2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a[][4]={1,2,3,4,5,6,7,8,9,10,11,12};</a:t>
            </a: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   或：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 a[][4]={{1,2,3,4},{5,6,7,8},{9,10,11,12}};</a:t>
            </a:r>
          </a:p>
        </p:txBody>
      </p:sp>
    </p:spTree>
    <p:extLst>
      <p:ext uri="{BB962C8B-B14F-4D97-AF65-F5344CB8AC3E}">
        <p14:creationId xmlns:p14="http://schemas.microsoft.com/office/powerpoint/2010/main" val="328747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6.1.2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数组作为函数参数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DCB5170-0787-4278-8E2C-F7768423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3" y="2032174"/>
            <a:ext cx="10979150" cy="266382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/>
              <a:t>数组名作参数，形、实参数都应是数组名，类型要一样，</a:t>
            </a:r>
            <a:r>
              <a:rPr lang="zh-CN" altLang="en-US" sz="2400" dirty="0">
                <a:solidFill>
                  <a:srgbClr val="FF0000"/>
                </a:solidFill>
              </a:rPr>
              <a:t>传送的是数组首地址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相当于传指针</a:t>
            </a:r>
            <a:endParaRPr lang="en-US" altLang="zh-CN" sz="2000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/>
              <a:t>对形参数组的改变会直接影响到实参数组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156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926320" cy="5847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E2F29CA-0C68-4234-B36C-9C2F20785FA8}"/>
              </a:ext>
            </a:extLst>
          </p:cNvPr>
          <p:cNvSpPr txBox="1">
            <a:spLocks/>
          </p:cNvSpPr>
          <p:nvPr/>
        </p:nvSpPr>
        <p:spPr bwMode="auto">
          <a:xfrm>
            <a:off x="372404" y="1405780"/>
            <a:ext cx="5397776" cy="5082891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void rowSum(</a:t>
            </a:r>
            <a:r>
              <a:rPr lang="en-US" altLang="zh-CN" sz="2000" noProof="1">
                <a:solidFill>
                  <a:srgbClr val="C00000"/>
                </a:solidFill>
                <a:latin typeface="Consolas" panose="020B0609020204030204" pitchFamily="49" charset="0"/>
              </a:rPr>
              <a:t>int a[][4], </a:t>
            </a:r>
            <a:r>
              <a:rPr lang="en-US" altLang="zh-CN" sz="2000" noProof="1">
                <a:latin typeface="Consolas" panose="020B0609020204030204" pitchFamily="49" charset="0"/>
              </a:rPr>
              <a:t>int nRow)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{</a:t>
            </a:r>
            <a:endParaRPr lang="en-US" altLang="en-US" sz="2000" noProof="1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noProof="1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noProof="1">
                <a:latin typeface="Consolas" panose="020B0609020204030204" pitchFamily="49" charset="0"/>
              </a:rPr>
              <a:t>for (int i = 0; i &lt; nRow; i++) </a:t>
            </a:r>
          </a:p>
          <a:p>
            <a:pPr marL="358775" indent="-857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		for(int j = 1; j &lt; 4; j++)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			a[i][</a:t>
            </a:r>
            <a:r>
              <a:rPr lang="en-US" altLang="zh-CN" sz="2000" noProof="1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noProof="1">
                <a:latin typeface="Consolas" panose="020B0609020204030204" pitchFamily="49" charset="0"/>
              </a:rPr>
              <a:t>] += a[i][j];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}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int main() {	//</a:t>
            </a:r>
            <a:r>
              <a:rPr lang="zh-CN" altLang="en-US" sz="2000" noProof="1">
                <a:latin typeface="Consolas" panose="020B0609020204030204" pitchFamily="49" charset="0"/>
              </a:rPr>
              <a:t>主函数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>
                <a:latin typeface="Consolas" panose="020B0609020204030204" pitchFamily="49" charset="0"/>
              </a:rPr>
              <a:t>	</a:t>
            </a:r>
            <a:r>
              <a:rPr lang="en-US" altLang="zh-CN" sz="2000" noProof="1">
                <a:latin typeface="Consolas" panose="020B0609020204030204" pitchFamily="49" charset="0"/>
              </a:rPr>
              <a:t>int </a:t>
            </a:r>
            <a:r>
              <a:rPr lang="en-US" altLang="zh-CN" sz="2000" noProof="1">
                <a:solidFill>
                  <a:srgbClr val="C00000"/>
                </a:solidFill>
                <a:latin typeface="Consolas" panose="020B0609020204030204" pitchFamily="49" charset="0"/>
              </a:rPr>
              <a:t>table[3][4] </a:t>
            </a:r>
            <a:r>
              <a:rPr lang="en-US" altLang="zh-CN" sz="2000" noProof="1">
                <a:latin typeface="Consolas" panose="020B0609020204030204" pitchFamily="49" charset="0"/>
              </a:rPr>
              <a:t>= {{1, 2, 3, 4},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{2, 3, 4, 5}, {3, 4, 5, 6}};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//</a:t>
            </a:r>
            <a:r>
              <a:rPr lang="zh-CN" altLang="en-US" sz="2000" noProof="1">
                <a:latin typeface="Consolas" panose="020B0609020204030204" pitchFamily="49" charset="0"/>
              </a:rPr>
              <a:t>声明并初始化数组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z="2000" noProof="1">
              <a:latin typeface="Consolas" panose="020B0609020204030204" pitchFamily="49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92AF70-5A9D-4A93-B4EC-C7C2E32E8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014" y="2681857"/>
            <a:ext cx="6085060" cy="1708035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>
            <a:noFill/>
          </a:ln>
        </p:spPr>
        <p:txBody>
          <a:bodyPr/>
          <a:lstStyle>
            <a:lvl1pPr indent="4572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indent="0" algn="just" defTabSz="91440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例：主函数中初始化一个矩阵并将每个元素都输出，然后调用子函数，分别计算每一行的元素之和，将和直接存放在每行的第一个元素中，返回主函数之后输出各行元素的和</a:t>
            </a:r>
          </a:p>
        </p:txBody>
      </p:sp>
    </p:spTree>
    <p:extLst>
      <p:ext uri="{BB962C8B-B14F-4D97-AF65-F5344CB8AC3E}">
        <p14:creationId xmlns:p14="http://schemas.microsoft.com/office/powerpoint/2010/main" val="162145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6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数组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433040" cy="5847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7AD8335-174E-43CB-B573-4194AC20618C}"/>
              </a:ext>
            </a:extLst>
          </p:cNvPr>
          <p:cNvSpPr txBox="1">
            <a:spLocks/>
          </p:cNvSpPr>
          <p:nvPr/>
        </p:nvSpPr>
        <p:spPr bwMode="auto">
          <a:xfrm>
            <a:off x="201440" y="1519662"/>
            <a:ext cx="8669291" cy="4071841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1800" noProof="1">
                <a:latin typeface="Consolas" panose="020B0609020204030204" pitchFamily="49" charset="0"/>
              </a:rPr>
              <a:t> //</a:t>
            </a:r>
            <a:r>
              <a:rPr lang="zh-CN" altLang="en-US" sz="1800" noProof="1">
                <a:latin typeface="Consolas" panose="020B0609020204030204" pitchFamily="49" charset="0"/>
              </a:rPr>
              <a:t>输出数组元素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noProof="1">
                <a:latin typeface="Consolas" panose="020B0609020204030204" pitchFamily="49" charset="0"/>
              </a:rPr>
              <a:t>	</a:t>
            </a:r>
            <a:r>
              <a:rPr lang="en-US" altLang="zh-CN" sz="1800" noProof="1">
                <a:latin typeface="Consolas" panose="020B0609020204030204" pitchFamily="49" charset="0"/>
              </a:rPr>
              <a:t>for (int i = 0; i &lt; 3; i++)	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Consolas" panose="020B06090202040302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noProof="1">
                <a:latin typeface="Consolas" panose="020B0609020204030204" pitchFamily="49" charset="0"/>
              </a:rPr>
              <a:t>for (int j = 0; j &lt; 4; j++)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latin typeface="Consolas" panose="020B0609020204030204" pitchFamily="49" charset="0"/>
              </a:rPr>
              <a:t>			cout &lt;&lt; table[i][j] &lt;&lt; "  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latin typeface="Consolas" panose="020B0609020204030204" pitchFamily="49" charset="0"/>
              </a:rPr>
              <a:t>		cout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latin typeface="Consolas" panose="020B0609020204030204" pitchFamily="49" charset="0"/>
              </a:rPr>
              <a:t>	rowSum(table, 3);	//</a:t>
            </a:r>
            <a:r>
              <a:rPr lang="zh-CN" altLang="en-US" sz="1800" noProof="1">
                <a:latin typeface="Consolas" panose="020B0609020204030204" pitchFamily="49" charset="0"/>
              </a:rPr>
              <a:t>调用子函数，计算各行和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1800" noProof="1">
                <a:latin typeface="Consolas" panose="020B0609020204030204" pitchFamily="49" charset="0"/>
              </a:rPr>
              <a:t>  //</a:t>
            </a:r>
            <a:r>
              <a:rPr lang="zh-CN" altLang="en-US" sz="1800" noProof="1">
                <a:latin typeface="Consolas" panose="020B0609020204030204" pitchFamily="49" charset="0"/>
              </a:rPr>
              <a:t>输出计算结果</a:t>
            </a:r>
            <a:endParaRPr lang="zh-CN" altLang="zh-CN" sz="1800" noProof="1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noProof="1">
                <a:latin typeface="Consolas" panose="020B0609020204030204" pitchFamily="49" charset="0"/>
              </a:rPr>
              <a:t>	</a:t>
            </a:r>
            <a:r>
              <a:rPr lang="en-US" altLang="zh-CN" sz="1800" noProof="1">
                <a:latin typeface="Consolas" panose="020B0609020204030204" pitchFamily="49" charset="0"/>
              </a:rPr>
              <a:t>for (int i = 0; i &lt; 3; i++)	</a:t>
            </a:r>
            <a:endParaRPr lang="en-US" altLang="en-US" sz="1800" noProof="1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Consolas" panose="020B06090202040302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noProof="1">
                <a:latin typeface="Consolas" panose="020B0609020204030204" pitchFamily="49" charset="0"/>
              </a:rPr>
              <a:t>cout &lt;&lt; "Sum of row " &lt;&lt; i &lt;&lt; " is " &lt;&lt; table[i][0]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CBF6219B-58E7-45DD-8292-A02CBC1C6174}"/>
              </a:ext>
            </a:extLst>
          </p:cNvPr>
          <p:cNvSpPr txBox="1">
            <a:spLocks/>
          </p:cNvSpPr>
          <p:nvPr/>
        </p:nvSpPr>
        <p:spPr bwMode="auto">
          <a:xfrm>
            <a:off x="8999696" y="4368045"/>
            <a:ext cx="2808288" cy="194468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黑体" panose="02010609060101010101" pitchFamily="49" charset="-122"/>
                <a:cs typeface="+mn-cs"/>
              </a:rPr>
              <a:t>运行结果：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itchFamily="2" charset="-122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1   2   3   4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2   3   4   5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3   4   5   6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Sum of row 0 is 10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Sum of row 1 is 14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Sum of row 2 is 18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3838</Words>
  <Application>Microsoft Office PowerPoint</Application>
  <PresentationFormat>宽屏</PresentationFormat>
  <Paragraphs>660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Microsoft YaHei UI</vt:lpstr>
      <vt:lpstr>等线</vt:lpstr>
      <vt:lpstr>等线 Light</vt:lpstr>
      <vt:lpstr>仿宋</vt:lpstr>
      <vt:lpstr>宋体</vt:lpstr>
      <vt:lpstr>微软雅黑</vt:lpstr>
      <vt:lpstr>幼圆</vt:lpstr>
      <vt:lpstr>Arial</vt:lpstr>
      <vt:lpstr>Arial Black</vt:lpstr>
      <vt:lpstr>Calibri</vt:lpstr>
      <vt:lpstr>Consolas</vt:lpstr>
      <vt:lpstr>Georgia</vt:lpstr>
      <vt:lpstr>Times New Roman</vt:lpstr>
      <vt:lpstr>Wingdings</vt:lpstr>
      <vt:lpstr>Wingdings 2</vt:lpstr>
      <vt:lpstr>Office 主题​​</vt:lpstr>
      <vt:lpstr>PowerPoint 演示文稿</vt:lpstr>
      <vt:lpstr>提纲</vt:lpstr>
      <vt:lpstr>6.1 数组的存储与初始化</vt:lpstr>
      <vt:lpstr>6.1 数组的存储与初始化</vt:lpstr>
      <vt:lpstr>6.1 数组的存储与初始化</vt:lpstr>
      <vt:lpstr>6.1 数组的存储与初始化</vt:lpstr>
      <vt:lpstr>6.1.2 数组作为函数参数</vt:lpstr>
      <vt:lpstr>例</vt:lpstr>
      <vt:lpstr>例(续)</vt:lpstr>
      <vt:lpstr>6.1.3 对象数组</vt:lpstr>
      <vt:lpstr>6.1.3 数组元素所属类的构造函数</vt:lpstr>
      <vt:lpstr>例</vt:lpstr>
      <vt:lpstr>例(续I)</vt:lpstr>
      <vt:lpstr>例(续II)</vt:lpstr>
      <vt:lpstr>另外的例子</vt:lpstr>
      <vt:lpstr>另外的例子</vt:lpstr>
      <vt:lpstr>另外的例子</vt:lpstr>
      <vt:lpstr>另外的例子</vt:lpstr>
      <vt:lpstr>另外的例子</vt:lpstr>
      <vt:lpstr>另外的例子</vt:lpstr>
      <vt:lpstr>另外的例子</vt:lpstr>
      <vt:lpstr>另外的例子</vt:lpstr>
      <vt:lpstr>6.2.1 内存空间的访问方式</vt:lpstr>
      <vt:lpstr>6.2.2 指针变量的声明</vt:lpstr>
      <vt:lpstr>例子：void类型指针的使用</vt:lpstr>
      <vt:lpstr>6.2.3 空指针</vt:lpstr>
      <vt:lpstr>6.2.4 指向常量的指针和指针常量</vt:lpstr>
      <vt:lpstr>例1</vt:lpstr>
      <vt:lpstr>例2</vt:lpstr>
      <vt:lpstr>例3</vt:lpstr>
      <vt:lpstr>6.2.5 指针变量的算术运算</vt:lpstr>
      <vt:lpstr>6.2.5 指针运算</vt:lpstr>
      <vt:lpstr>6.2.5 指针运算</vt:lpstr>
      <vt:lpstr>6.2.5 指针变量的关系运算</vt:lpstr>
      <vt:lpstr>6.2.6 用指针处理数组元素</vt:lpstr>
      <vt:lpstr>例</vt:lpstr>
      <vt:lpstr>6.2.7 指针数组</vt:lpstr>
      <vt:lpstr>例：利用指针数组存放矩阵</vt:lpstr>
      <vt:lpstr>例：利用指针数组存放矩阵(续)</vt:lpstr>
      <vt:lpstr>指针数组 vs 二维数组</vt:lpstr>
      <vt:lpstr>6.2.8 指针类型的函数</vt:lpstr>
      <vt:lpstr>6.2.9 指向函数的指针</vt:lpstr>
      <vt:lpstr>例：函数指针</vt:lpstr>
      <vt:lpstr>例：函数指针(续)</vt:lpstr>
      <vt:lpstr>6.2.10 对象指针</vt:lpstr>
      <vt:lpstr>例：使用指针来访问Point类的成员</vt:lpstr>
      <vt:lpstr>例：使用指针来访问Point类的成员(续)</vt:lpstr>
      <vt:lpstr>6.2.11 This指针</vt:lpstr>
      <vt:lpstr>小节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202</cp:revision>
  <dcterms:created xsi:type="dcterms:W3CDTF">2020-08-25T13:07:11Z</dcterms:created>
  <dcterms:modified xsi:type="dcterms:W3CDTF">2021-03-31T14:56:45Z</dcterms:modified>
</cp:coreProperties>
</file>