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8" r:id="rId2"/>
    <p:sldId id="551" r:id="rId3"/>
    <p:sldId id="632" r:id="rId4"/>
    <p:sldId id="592" r:id="rId5"/>
    <p:sldId id="593" r:id="rId6"/>
    <p:sldId id="594" r:id="rId7"/>
    <p:sldId id="595" r:id="rId8"/>
    <p:sldId id="596" r:id="rId9"/>
    <p:sldId id="597" r:id="rId10"/>
    <p:sldId id="598" r:id="rId11"/>
    <p:sldId id="599" r:id="rId12"/>
    <p:sldId id="600" r:id="rId13"/>
    <p:sldId id="604" r:id="rId14"/>
    <p:sldId id="601" r:id="rId15"/>
    <p:sldId id="605" r:id="rId16"/>
    <p:sldId id="606" r:id="rId17"/>
    <p:sldId id="607" r:id="rId18"/>
    <p:sldId id="608" r:id="rId19"/>
    <p:sldId id="609" r:id="rId20"/>
    <p:sldId id="610" r:id="rId21"/>
    <p:sldId id="611" r:id="rId22"/>
    <p:sldId id="612" r:id="rId23"/>
    <p:sldId id="613" r:id="rId24"/>
    <p:sldId id="614" r:id="rId25"/>
    <p:sldId id="615" r:id="rId26"/>
    <p:sldId id="617" r:id="rId27"/>
    <p:sldId id="618" r:id="rId28"/>
    <p:sldId id="616" r:id="rId29"/>
    <p:sldId id="619" r:id="rId30"/>
    <p:sldId id="620" r:id="rId31"/>
    <p:sldId id="623" r:id="rId32"/>
    <p:sldId id="625" r:id="rId33"/>
    <p:sldId id="627" r:id="rId34"/>
    <p:sldId id="628" r:id="rId35"/>
    <p:sldId id="626" r:id="rId36"/>
    <p:sldId id="629" r:id="rId37"/>
    <p:sldId id="630" r:id="rId38"/>
    <p:sldId id="631" r:id="rId39"/>
    <p:sldId id="277"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0989" autoAdjust="0"/>
  </p:normalViewPr>
  <p:slideViewPr>
    <p:cSldViewPr snapToGrid="0">
      <p:cViewPr varScale="1">
        <p:scale>
          <a:sx n="75" d="100"/>
          <a:sy n="75" d="100"/>
        </p:scale>
        <p:origin x="998" y="5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30BEC-517C-4C70-BDC8-9D9BFF2D411B}" type="datetimeFigureOut">
              <a:rPr lang="zh-CN" altLang="en-US" smtClean="0"/>
              <a:t>2021/4/21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F685B-7A8E-44C5-B214-E4CD23CDB339}" type="slidenum">
              <a:rPr lang="zh-CN" altLang="en-US" smtClean="0"/>
              <a:t>‹#›</a:t>
            </a:fld>
            <a:endParaRPr lang="zh-CN" altLang="en-US"/>
          </a:p>
        </p:txBody>
      </p:sp>
    </p:spTree>
    <p:extLst>
      <p:ext uri="{BB962C8B-B14F-4D97-AF65-F5344CB8AC3E}">
        <p14:creationId xmlns:p14="http://schemas.microsoft.com/office/powerpoint/2010/main" val="83116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a:t>
            </a:fld>
            <a:endParaRPr lang="zh-CN" altLang="en-US"/>
          </a:p>
        </p:txBody>
      </p:sp>
    </p:spTree>
    <p:extLst>
      <p:ext uri="{BB962C8B-B14F-4D97-AF65-F5344CB8AC3E}">
        <p14:creationId xmlns:p14="http://schemas.microsoft.com/office/powerpoint/2010/main" val="882822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10</a:t>
            </a:fld>
            <a:endParaRPr lang="zh-CN" altLang="en-US"/>
          </a:p>
        </p:txBody>
      </p:sp>
    </p:spTree>
    <p:extLst>
      <p:ext uri="{BB962C8B-B14F-4D97-AF65-F5344CB8AC3E}">
        <p14:creationId xmlns:p14="http://schemas.microsoft.com/office/powerpoint/2010/main" val="1003809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11</a:t>
            </a:fld>
            <a:endParaRPr lang="zh-CN" altLang="en-US"/>
          </a:p>
        </p:txBody>
      </p:sp>
    </p:spTree>
    <p:extLst>
      <p:ext uri="{BB962C8B-B14F-4D97-AF65-F5344CB8AC3E}">
        <p14:creationId xmlns:p14="http://schemas.microsoft.com/office/powerpoint/2010/main" val="2910350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12</a:t>
            </a:fld>
            <a:endParaRPr lang="zh-CN" altLang="en-US"/>
          </a:p>
        </p:txBody>
      </p:sp>
    </p:spTree>
    <p:extLst>
      <p:ext uri="{BB962C8B-B14F-4D97-AF65-F5344CB8AC3E}">
        <p14:creationId xmlns:p14="http://schemas.microsoft.com/office/powerpoint/2010/main" val="3230299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13</a:t>
            </a:fld>
            <a:endParaRPr lang="zh-CN" altLang="en-US"/>
          </a:p>
        </p:txBody>
      </p:sp>
    </p:spTree>
    <p:extLst>
      <p:ext uri="{BB962C8B-B14F-4D97-AF65-F5344CB8AC3E}">
        <p14:creationId xmlns:p14="http://schemas.microsoft.com/office/powerpoint/2010/main" val="2656839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14</a:t>
            </a:fld>
            <a:endParaRPr lang="zh-CN" altLang="en-US"/>
          </a:p>
        </p:txBody>
      </p:sp>
    </p:spTree>
    <p:extLst>
      <p:ext uri="{BB962C8B-B14F-4D97-AF65-F5344CB8AC3E}">
        <p14:creationId xmlns:p14="http://schemas.microsoft.com/office/powerpoint/2010/main" val="2922630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15</a:t>
            </a:fld>
            <a:endParaRPr lang="zh-CN" altLang="en-US"/>
          </a:p>
        </p:txBody>
      </p:sp>
    </p:spTree>
    <p:extLst>
      <p:ext uri="{BB962C8B-B14F-4D97-AF65-F5344CB8AC3E}">
        <p14:creationId xmlns:p14="http://schemas.microsoft.com/office/powerpoint/2010/main" val="1499623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16</a:t>
            </a:fld>
            <a:endParaRPr lang="zh-CN" altLang="en-US"/>
          </a:p>
        </p:txBody>
      </p:sp>
    </p:spTree>
    <p:extLst>
      <p:ext uri="{BB962C8B-B14F-4D97-AF65-F5344CB8AC3E}">
        <p14:creationId xmlns:p14="http://schemas.microsoft.com/office/powerpoint/2010/main" val="685811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17</a:t>
            </a:fld>
            <a:endParaRPr lang="zh-CN" altLang="en-US"/>
          </a:p>
        </p:txBody>
      </p:sp>
    </p:spTree>
    <p:extLst>
      <p:ext uri="{BB962C8B-B14F-4D97-AF65-F5344CB8AC3E}">
        <p14:creationId xmlns:p14="http://schemas.microsoft.com/office/powerpoint/2010/main" val="2813238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18</a:t>
            </a:fld>
            <a:endParaRPr lang="zh-CN" altLang="en-US"/>
          </a:p>
        </p:txBody>
      </p:sp>
    </p:spTree>
    <p:extLst>
      <p:ext uri="{BB962C8B-B14F-4D97-AF65-F5344CB8AC3E}">
        <p14:creationId xmlns:p14="http://schemas.microsoft.com/office/powerpoint/2010/main" val="4285727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19</a:t>
            </a:fld>
            <a:endParaRPr lang="zh-CN" altLang="en-US"/>
          </a:p>
        </p:txBody>
      </p:sp>
    </p:spTree>
    <p:extLst>
      <p:ext uri="{BB962C8B-B14F-4D97-AF65-F5344CB8AC3E}">
        <p14:creationId xmlns:p14="http://schemas.microsoft.com/office/powerpoint/2010/main" val="59049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a:t>
            </a:fld>
            <a:endParaRPr lang="zh-CN" altLang="en-US"/>
          </a:p>
        </p:txBody>
      </p:sp>
    </p:spTree>
    <p:extLst>
      <p:ext uri="{BB962C8B-B14F-4D97-AF65-F5344CB8AC3E}">
        <p14:creationId xmlns:p14="http://schemas.microsoft.com/office/powerpoint/2010/main" val="2726278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20</a:t>
            </a:fld>
            <a:endParaRPr lang="zh-CN" altLang="en-US"/>
          </a:p>
        </p:txBody>
      </p:sp>
    </p:spTree>
    <p:extLst>
      <p:ext uri="{BB962C8B-B14F-4D97-AF65-F5344CB8AC3E}">
        <p14:creationId xmlns:p14="http://schemas.microsoft.com/office/powerpoint/2010/main" val="2194734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21</a:t>
            </a:fld>
            <a:endParaRPr lang="zh-CN" altLang="en-US"/>
          </a:p>
        </p:txBody>
      </p:sp>
    </p:spTree>
    <p:extLst>
      <p:ext uri="{BB962C8B-B14F-4D97-AF65-F5344CB8AC3E}">
        <p14:creationId xmlns:p14="http://schemas.microsoft.com/office/powerpoint/2010/main" val="1640559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22</a:t>
            </a:fld>
            <a:endParaRPr lang="zh-CN" altLang="en-US"/>
          </a:p>
        </p:txBody>
      </p:sp>
    </p:spTree>
    <p:extLst>
      <p:ext uri="{BB962C8B-B14F-4D97-AF65-F5344CB8AC3E}">
        <p14:creationId xmlns:p14="http://schemas.microsoft.com/office/powerpoint/2010/main" val="1778124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23</a:t>
            </a:fld>
            <a:endParaRPr lang="zh-CN" altLang="en-US"/>
          </a:p>
        </p:txBody>
      </p:sp>
    </p:spTree>
    <p:extLst>
      <p:ext uri="{BB962C8B-B14F-4D97-AF65-F5344CB8AC3E}">
        <p14:creationId xmlns:p14="http://schemas.microsoft.com/office/powerpoint/2010/main" val="406611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24</a:t>
            </a:fld>
            <a:endParaRPr lang="zh-CN" altLang="en-US"/>
          </a:p>
        </p:txBody>
      </p:sp>
    </p:spTree>
    <p:extLst>
      <p:ext uri="{BB962C8B-B14F-4D97-AF65-F5344CB8AC3E}">
        <p14:creationId xmlns:p14="http://schemas.microsoft.com/office/powerpoint/2010/main" val="2953217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25</a:t>
            </a:fld>
            <a:endParaRPr lang="zh-CN" altLang="en-US"/>
          </a:p>
        </p:txBody>
      </p:sp>
    </p:spTree>
    <p:extLst>
      <p:ext uri="{BB962C8B-B14F-4D97-AF65-F5344CB8AC3E}">
        <p14:creationId xmlns:p14="http://schemas.microsoft.com/office/powerpoint/2010/main" val="3359125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26</a:t>
            </a:fld>
            <a:endParaRPr lang="zh-CN" altLang="en-US"/>
          </a:p>
        </p:txBody>
      </p:sp>
    </p:spTree>
    <p:extLst>
      <p:ext uri="{BB962C8B-B14F-4D97-AF65-F5344CB8AC3E}">
        <p14:creationId xmlns:p14="http://schemas.microsoft.com/office/powerpoint/2010/main" val="4076918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27</a:t>
            </a:fld>
            <a:endParaRPr lang="zh-CN" altLang="en-US"/>
          </a:p>
        </p:txBody>
      </p:sp>
    </p:spTree>
    <p:extLst>
      <p:ext uri="{BB962C8B-B14F-4D97-AF65-F5344CB8AC3E}">
        <p14:creationId xmlns:p14="http://schemas.microsoft.com/office/powerpoint/2010/main" val="2986325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28</a:t>
            </a:fld>
            <a:endParaRPr lang="zh-CN" altLang="en-US"/>
          </a:p>
        </p:txBody>
      </p:sp>
    </p:spTree>
    <p:extLst>
      <p:ext uri="{BB962C8B-B14F-4D97-AF65-F5344CB8AC3E}">
        <p14:creationId xmlns:p14="http://schemas.microsoft.com/office/powerpoint/2010/main" val="1281399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29</a:t>
            </a:fld>
            <a:endParaRPr lang="zh-CN" altLang="en-US"/>
          </a:p>
        </p:txBody>
      </p:sp>
    </p:spTree>
    <p:extLst>
      <p:ext uri="{BB962C8B-B14F-4D97-AF65-F5344CB8AC3E}">
        <p14:creationId xmlns:p14="http://schemas.microsoft.com/office/powerpoint/2010/main" val="1369443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a:t>
            </a:fld>
            <a:endParaRPr lang="zh-CN" altLang="en-US"/>
          </a:p>
        </p:txBody>
      </p:sp>
    </p:spTree>
    <p:extLst>
      <p:ext uri="{BB962C8B-B14F-4D97-AF65-F5344CB8AC3E}">
        <p14:creationId xmlns:p14="http://schemas.microsoft.com/office/powerpoint/2010/main" val="4227852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30</a:t>
            </a:fld>
            <a:endParaRPr lang="zh-CN" altLang="en-US"/>
          </a:p>
        </p:txBody>
      </p:sp>
    </p:spTree>
    <p:extLst>
      <p:ext uri="{BB962C8B-B14F-4D97-AF65-F5344CB8AC3E}">
        <p14:creationId xmlns:p14="http://schemas.microsoft.com/office/powerpoint/2010/main" val="2607187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31</a:t>
            </a:fld>
            <a:endParaRPr lang="zh-CN" altLang="en-US"/>
          </a:p>
        </p:txBody>
      </p:sp>
    </p:spTree>
    <p:extLst>
      <p:ext uri="{BB962C8B-B14F-4D97-AF65-F5344CB8AC3E}">
        <p14:creationId xmlns:p14="http://schemas.microsoft.com/office/powerpoint/2010/main" val="2021575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32</a:t>
            </a:fld>
            <a:endParaRPr lang="zh-CN" altLang="en-US"/>
          </a:p>
        </p:txBody>
      </p:sp>
    </p:spTree>
    <p:extLst>
      <p:ext uri="{BB962C8B-B14F-4D97-AF65-F5344CB8AC3E}">
        <p14:creationId xmlns:p14="http://schemas.microsoft.com/office/powerpoint/2010/main" val="42238354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33</a:t>
            </a:fld>
            <a:endParaRPr lang="zh-CN" altLang="en-US"/>
          </a:p>
        </p:txBody>
      </p:sp>
    </p:spTree>
    <p:extLst>
      <p:ext uri="{BB962C8B-B14F-4D97-AF65-F5344CB8AC3E}">
        <p14:creationId xmlns:p14="http://schemas.microsoft.com/office/powerpoint/2010/main" val="31896290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34</a:t>
            </a:fld>
            <a:endParaRPr lang="zh-CN" altLang="en-US"/>
          </a:p>
        </p:txBody>
      </p:sp>
    </p:spTree>
    <p:extLst>
      <p:ext uri="{BB962C8B-B14F-4D97-AF65-F5344CB8AC3E}">
        <p14:creationId xmlns:p14="http://schemas.microsoft.com/office/powerpoint/2010/main" val="411698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35</a:t>
            </a:fld>
            <a:endParaRPr lang="zh-CN" altLang="en-US"/>
          </a:p>
        </p:txBody>
      </p:sp>
    </p:spTree>
    <p:extLst>
      <p:ext uri="{BB962C8B-B14F-4D97-AF65-F5344CB8AC3E}">
        <p14:creationId xmlns:p14="http://schemas.microsoft.com/office/powerpoint/2010/main" val="31735020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36</a:t>
            </a:fld>
            <a:endParaRPr lang="zh-CN" altLang="en-US"/>
          </a:p>
        </p:txBody>
      </p:sp>
    </p:spTree>
    <p:extLst>
      <p:ext uri="{BB962C8B-B14F-4D97-AF65-F5344CB8AC3E}">
        <p14:creationId xmlns:p14="http://schemas.microsoft.com/office/powerpoint/2010/main" val="1801621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37</a:t>
            </a:fld>
            <a:endParaRPr lang="zh-CN" altLang="en-US"/>
          </a:p>
        </p:txBody>
      </p:sp>
    </p:spTree>
    <p:extLst>
      <p:ext uri="{BB962C8B-B14F-4D97-AF65-F5344CB8AC3E}">
        <p14:creationId xmlns:p14="http://schemas.microsoft.com/office/powerpoint/2010/main" val="1372435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38</a:t>
            </a:fld>
            <a:endParaRPr lang="zh-CN" altLang="en-US"/>
          </a:p>
        </p:txBody>
      </p:sp>
    </p:spTree>
    <p:extLst>
      <p:ext uri="{BB962C8B-B14F-4D97-AF65-F5344CB8AC3E}">
        <p14:creationId xmlns:p14="http://schemas.microsoft.com/office/powerpoint/2010/main" val="5284376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39</a:t>
            </a:fld>
            <a:endParaRPr lang="zh-CN" altLang="en-US"/>
          </a:p>
        </p:txBody>
      </p:sp>
    </p:spTree>
    <p:extLst>
      <p:ext uri="{BB962C8B-B14F-4D97-AF65-F5344CB8AC3E}">
        <p14:creationId xmlns:p14="http://schemas.microsoft.com/office/powerpoint/2010/main" val="384569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a:t>
            </a:fld>
            <a:endParaRPr lang="zh-CN" altLang="en-US"/>
          </a:p>
        </p:txBody>
      </p:sp>
    </p:spTree>
    <p:extLst>
      <p:ext uri="{BB962C8B-B14F-4D97-AF65-F5344CB8AC3E}">
        <p14:creationId xmlns:p14="http://schemas.microsoft.com/office/powerpoint/2010/main" val="1578176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a:t>
            </a:fld>
            <a:endParaRPr lang="zh-CN" altLang="en-US"/>
          </a:p>
        </p:txBody>
      </p:sp>
    </p:spTree>
    <p:extLst>
      <p:ext uri="{BB962C8B-B14F-4D97-AF65-F5344CB8AC3E}">
        <p14:creationId xmlns:p14="http://schemas.microsoft.com/office/powerpoint/2010/main" val="104699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6</a:t>
            </a:fld>
            <a:endParaRPr lang="zh-CN" altLang="en-US"/>
          </a:p>
        </p:txBody>
      </p:sp>
    </p:spTree>
    <p:extLst>
      <p:ext uri="{BB962C8B-B14F-4D97-AF65-F5344CB8AC3E}">
        <p14:creationId xmlns:p14="http://schemas.microsoft.com/office/powerpoint/2010/main" val="151810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7</a:t>
            </a:fld>
            <a:endParaRPr lang="zh-CN" altLang="en-US"/>
          </a:p>
        </p:txBody>
      </p:sp>
    </p:spTree>
    <p:extLst>
      <p:ext uri="{BB962C8B-B14F-4D97-AF65-F5344CB8AC3E}">
        <p14:creationId xmlns:p14="http://schemas.microsoft.com/office/powerpoint/2010/main" val="1323200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8</a:t>
            </a:fld>
            <a:endParaRPr lang="zh-CN" altLang="en-US"/>
          </a:p>
        </p:txBody>
      </p:sp>
    </p:spTree>
    <p:extLst>
      <p:ext uri="{BB962C8B-B14F-4D97-AF65-F5344CB8AC3E}">
        <p14:creationId xmlns:p14="http://schemas.microsoft.com/office/powerpoint/2010/main" val="3449897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9</a:t>
            </a:fld>
            <a:endParaRPr lang="zh-CN" altLang="en-US"/>
          </a:p>
        </p:txBody>
      </p:sp>
    </p:spTree>
    <p:extLst>
      <p:ext uri="{BB962C8B-B14F-4D97-AF65-F5344CB8AC3E}">
        <p14:creationId xmlns:p14="http://schemas.microsoft.com/office/powerpoint/2010/main" val="2431376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50209-2F19-499E-8066-067586DDA8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8B41494-7929-4F7D-9360-38558B41F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4FA023-5317-4FC8-8A85-7BA403EDD775}"/>
              </a:ext>
            </a:extLst>
          </p:cNvPr>
          <p:cNvSpPr>
            <a:spLocks noGrp="1"/>
          </p:cNvSpPr>
          <p:nvPr>
            <p:ph type="dt" sz="half" idx="10"/>
          </p:nvPr>
        </p:nvSpPr>
        <p:spPr/>
        <p:txBody>
          <a:bodyPr/>
          <a:lstStyle/>
          <a:p>
            <a:fld id="{D998EC12-D8EB-45BB-B070-B63C70583F82}" type="datetime1">
              <a:rPr lang="zh-CN" altLang="en-US" smtClean="0"/>
              <a:t>2021/4/21</a:t>
            </a:fld>
            <a:endParaRPr lang="zh-CN" altLang="en-US"/>
          </a:p>
        </p:txBody>
      </p:sp>
      <p:sp>
        <p:nvSpPr>
          <p:cNvPr id="5" name="页脚占位符 4">
            <a:extLst>
              <a:ext uri="{FF2B5EF4-FFF2-40B4-BE49-F238E27FC236}">
                <a16:creationId xmlns:a16="http://schemas.microsoft.com/office/drawing/2014/main" id="{49C0F1DA-FB3A-45F0-BEE7-AEDB1E0352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801339-2A68-4769-B291-38743DCD27A8}"/>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4480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4E3BF-0CAF-4141-AF5F-BA51C1FDAB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CA6616-EF26-4728-8CD7-3C87719A9D1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3BF115-300C-482F-8D8E-A649632ACC2A}"/>
              </a:ext>
            </a:extLst>
          </p:cNvPr>
          <p:cNvSpPr>
            <a:spLocks noGrp="1"/>
          </p:cNvSpPr>
          <p:nvPr>
            <p:ph type="dt" sz="half" idx="10"/>
          </p:nvPr>
        </p:nvSpPr>
        <p:spPr/>
        <p:txBody>
          <a:bodyPr/>
          <a:lstStyle/>
          <a:p>
            <a:fld id="{B2784FF4-0199-42D9-A7E1-78C879DCF6BB}" type="datetime1">
              <a:rPr lang="zh-CN" altLang="en-US" smtClean="0"/>
              <a:t>2021/4/21</a:t>
            </a:fld>
            <a:endParaRPr lang="zh-CN" altLang="en-US"/>
          </a:p>
        </p:txBody>
      </p:sp>
      <p:sp>
        <p:nvSpPr>
          <p:cNvPr id="5" name="页脚占位符 4">
            <a:extLst>
              <a:ext uri="{FF2B5EF4-FFF2-40B4-BE49-F238E27FC236}">
                <a16:creationId xmlns:a16="http://schemas.microsoft.com/office/drawing/2014/main" id="{68136E05-426F-4A5C-9148-8C6E89B143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52BA78-D854-438B-BADC-821D8F3525DF}"/>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86388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DF0C19F-D1FE-46A5-ADA5-08159C265E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20066D5-57F1-4D46-BDFC-E4CB9488F22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F98CBA-3E83-4D2C-9119-5F5715EDD054}"/>
              </a:ext>
            </a:extLst>
          </p:cNvPr>
          <p:cNvSpPr>
            <a:spLocks noGrp="1"/>
          </p:cNvSpPr>
          <p:nvPr>
            <p:ph type="dt" sz="half" idx="10"/>
          </p:nvPr>
        </p:nvSpPr>
        <p:spPr/>
        <p:txBody>
          <a:bodyPr/>
          <a:lstStyle/>
          <a:p>
            <a:fld id="{21AB5454-48D4-444D-AB74-00F2557BBAA7}" type="datetime1">
              <a:rPr lang="zh-CN" altLang="en-US" smtClean="0"/>
              <a:t>2021/4/21</a:t>
            </a:fld>
            <a:endParaRPr lang="zh-CN" altLang="en-US"/>
          </a:p>
        </p:txBody>
      </p:sp>
      <p:sp>
        <p:nvSpPr>
          <p:cNvPr id="5" name="页脚占位符 4">
            <a:extLst>
              <a:ext uri="{FF2B5EF4-FFF2-40B4-BE49-F238E27FC236}">
                <a16:creationId xmlns:a16="http://schemas.microsoft.com/office/drawing/2014/main" id="{7780D4B4-50DA-4783-AE47-92C5A3603B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2FC8B7-7C78-4083-9D83-365793B245F5}"/>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56004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39066-08A3-4DE7-90AD-8299C42EF1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A03B05-C5C6-4375-B693-10A57361DEB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FA9395-12B1-4BAE-96D5-50D718D7506C}"/>
              </a:ext>
            </a:extLst>
          </p:cNvPr>
          <p:cNvSpPr>
            <a:spLocks noGrp="1"/>
          </p:cNvSpPr>
          <p:nvPr>
            <p:ph type="dt" sz="half" idx="10"/>
          </p:nvPr>
        </p:nvSpPr>
        <p:spPr/>
        <p:txBody>
          <a:bodyPr/>
          <a:lstStyle/>
          <a:p>
            <a:fld id="{FAD5359F-1AB5-40F8-A5CD-9755041F3E58}" type="datetime1">
              <a:rPr lang="zh-CN" altLang="en-US" smtClean="0"/>
              <a:t>2021/4/21</a:t>
            </a:fld>
            <a:endParaRPr lang="zh-CN" altLang="en-US"/>
          </a:p>
        </p:txBody>
      </p:sp>
      <p:sp>
        <p:nvSpPr>
          <p:cNvPr id="5" name="页脚占位符 4">
            <a:extLst>
              <a:ext uri="{FF2B5EF4-FFF2-40B4-BE49-F238E27FC236}">
                <a16:creationId xmlns:a16="http://schemas.microsoft.com/office/drawing/2014/main" id="{17116AAE-BDDB-4A2C-A2F5-56384BB6A7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EFFA0D-D5A2-4CD7-82A2-146AFFD08616}"/>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929497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B35C3-9445-436E-881A-11DEF1D4FE9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CEC0D1-B285-4C5B-A4BB-531DD3417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A602AC0-6F6D-4C24-9165-892B6D36A2EB}"/>
              </a:ext>
            </a:extLst>
          </p:cNvPr>
          <p:cNvSpPr>
            <a:spLocks noGrp="1"/>
          </p:cNvSpPr>
          <p:nvPr>
            <p:ph type="dt" sz="half" idx="10"/>
          </p:nvPr>
        </p:nvSpPr>
        <p:spPr/>
        <p:txBody>
          <a:bodyPr/>
          <a:lstStyle/>
          <a:p>
            <a:fld id="{53825F77-AFD6-47A4-BC3A-002BB82F5AF8}" type="datetime1">
              <a:rPr lang="zh-CN" altLang="en-US" smtClean="0"/>
              <a:t>2021/4/21</a:t>
            </a:fld>
            <a:endParaRPr lang="zh-CN" altLang="en-US"/>
          </a:p>
        </p:txBody>
      </p:sp>
      <p:sp>
        <p:nvSpPr>
          <p:cNvPr id="5" name="页脚占位符 4">
            <a:extLst>
              <a:ext uri="{FF2B5EF4-FFF2-40B4-BE49-F238E27FC236}">
                <a16:creationId xmlns:a16="http://schemas.microsoft.com/office/drawing/2014/main" id="{85E83392-75D9-4256-83A2-377B15BAAC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E0D32C-5D93-4D51-B7A0-3841DDE790BE}"/>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92442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6E4DDE-9413-400F-BB0C-1581253225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106711-AD2B-4259-AADC-A6082814DDA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8C1B53A-7815-453A-88F4-609C5253195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DD5C5E9-0436-4DE0-9CB1-FB177F083926}"/>
              </a:ext>
            </a:extLst>
          </p:cNvPr>
          <p:cNvSpPr>
            <a:spLocks noGrp="1"/>
          </p:cNvSpPr>
          <p:nvPr>
            <p:ph type="dt" sz="half" idx="10"/>
          </p:nvPr>
        </p:nvSpPr>
        <p:spPr/>
        <p:txBody>
          <a:bodyPr/>
          <a:lstStyle/>
          <a:p>
            <a:fld id="{987C05C2-091D-43BA-A559-9FD70160EE01}" type="datetime1">
              <a:rPr lang="zh-CN" altLang="en-US" smtClean="0"/>
              <a:t>2021/4/21</a:t>
            </a:fld>
            <a:endParaRPr lang="zh-CN" altLang="en-US"/>
          </a:p>
        </p:txBody>
      </p:sp>
      <p:sp>
        <p:nvSpPr>
          <p:cNvPr id="6" name="页脚占位符 5">
            <a:extLst>
              <a:ext uri="{FF2B5EF4-FFF2-40B4-BE49-F238E27FC236}">
                <a16:creationId xmlns:a16="http://schemas.microsoft.com/office/drawing/2014/main" id="{CD75C6E6-4226-4A8B-A196-0F183EB747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FF8793-8FD8-4CF8-B68B-0E73AB76CC4F}"/>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05940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0F292-6AB7-41E5-BC7B-225E7CB9D7A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585D04B-7D3B-42C5-BC19-8C516FD91E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FF75690-C89B-4CE9-940A-42BD8DD1AA8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564889D-39A9-4AE5-BCD2-0B51645CAE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07B8746-2979-4142-91D9-596FB28282C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F297C82-EB60-49DB-B0BE-B4B929E26090}"/>
              </a:ext>
            </a:extLst>
          </p:cNvPr>
          <p:cNvSpPr>
            <a:spLocks noGrp="1"/>
          </p:cNvSpPr>
          <p:nvPr>
            <p:ph type="dt" sz="half" idx="10"/>
          </p:nvPr>
        </p:nvSpPr>
        <p:spPr/>
        <p:txBody>
          <a:bodyPr/>
          <a:lstStyle/>
          <a:p>
            <a:fld id="{849D5912-0F44-47F0-9559-0BA5EF6DFDCA}" type="datetime1">
              <a:rPr lang="zh-CN" altLang="en-US" smtClean="0"/>
              <a:t>2021/4/21</a:t>
            </a:fld>
            <a:endParaRPr lang="zh-CN" altLang="en-US"/>
          </a:p>
        </p:txBody>
      </p:sp>
      <p:sp>
        <p:nvSpPr>
          <p:cNvPr id="8" name="页脚占位符 7">
            <a:extLst>
              <a:ext uri="{FF2B5EF4-FFF2-40B4-BE49-F238E27FC236}">
                <a16:creationId xmlns:a16="http://schemas.microsoft.com/office/drawing/2014/main" id="{5B2C76A4-199A-40CF-A5FE-6F2DF6BF473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FF5237-5940-4877-BB6C-1714BE0DFD62}"/>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0848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DC7B5-42F3-4662-BB5A-47D5971254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F78CE8-44C0-4067-89E5-BA2F27437FF7}"/>
              </a:ext>
            </a:extLst>
          </p:cNvPr>
          <p:cNvSpPr>
            <a:spLocks noGrp="1"/>
          </p:cNvSpPr>
          <p:nvPr>
            <p:ph type="dt" sz="half" idx="10"/>
          </p:nvPr>
        </p:nvSpPr>
        <p:spPr/>
        <p:txBody>
          <a:bodyPr/>
          <a:lstStyle/>
          <a:p>
            <a:fld id="{37DD099F-69C0-4D8F-9BC1-035F2458272D}" type="datetime1">
              <a:rPr lang="zh-CN" altLang="en-US" smtClean="0"/>
              <a:t>2021/4/21</a:t>
            </a:fld>
            <a:endParaRPr lang="zh-CN" altLang="en-US"/>
          </a:p>
        </p:txBody>
      </p:sp>
      <p:sp>
        <p:nvSpPr>
          <p:cNvPr id="4" name="页脚占位符 3">
            <a:extLst>
              <a:ext uri="{FF2B5EF4-FFF2-40B4-BE49-F238E27FC236}">
                <a16:creationId xmlns:a16="http://schemas.microsoft.com/office/drawing/2014/main" id="{67C9FA1A-1A7E-4374-80B7-16B03775AD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21CA9F0-2BAA-4FB3-BC84-54D4912B2A74}"/>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68915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03295F-08AA-448A-A31C-3054F3B6A109}"/>
              </a:ext>
            </a:extLst>
          </p:cNvPr>
          <p:cNvSpPr>
            <a:spLocks noGrp="1"/>
          </p:cNvSpPr>
          <p:nvPr>
            <p:ph type="dt" sz="half" idx="10"/>
          </p:nvPr>
        </p:nvSpPr>
        <p:spPr/>
        <p:txBody>
          <a:bodyPr/>
          <a:lstStyle/>
          <a:p>
            <a:fld id="{60988534-C0D6-4624-931A-D8D600EC906D}" type="datetime1">
              <a:rPr lang="zh-CN" altLang="en-US" smtClean="0"/>
              <a:t>2021/4/21</a:t>
            </a:fld>
            <a:endParaRPr lang="zh-CN" altLang="en-US"/>
          </a:p>
        </p:txBody>
      </p:sp>
      <p:sp>
        <p:nvSpPr>
          <p:cNvPr id="3" name="页脚占位符 2">
            <a:extLst>
              <a:ext uri="{FF2B5EF4-FFF2-40B4-BE49-F238E27FC236}">
                <a16:creationId xmlns:a16="http://schemas.microsoft.com/office/drawing/2014/main" id="{9E689913-42C8-477F-AC9C-899DCEA93E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A2C55A3-67CC-496D-A510-81B4813E67D0}"/>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416532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065B8-EE1E-4B38-9CCE-715234CAD4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1E0B91-DFA4-4A4C-B28B-667FCCDB2A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ABA9EC7-5C59-4DCD-A03B-E16744E31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4ECA569-DCAF-4C65-8CF5-ECBD37861884}"/>
              </a:ext>
            </a:extLst>
          </p:cNvPr>
          <p:cNvSpPr>
            <a:spLocks noGrp="1"/>
          </p:cNvSpPr>
          <p:nvPr>
            <p:ph type="dt" sz="half" idx="10"/>
          </p:nvPr>
        </p:nvSpPr>
        <p:spPr/>
        <p:txBody>
          <a:bodyPr/>
          <a:lstStyle/>
          <a:p>
            <a:fld id="{0C31D8D0-8980-46FD-B337-C2FCA4AF440F}" type="datetime1">
              <a:rPr lang="zh-CN" altLang="en-US" smtClean="0"/>
              <a:t>2021/4/21</a:t>
            </a:fld>
            <a:endParaRPr lang="zh-CN" altLang="en-US"/>
          </a:p>
        </p:txBody>
      </p:sp>
      <p:sp>
        <p:nvSpPr>
          <p:cNvPr id="6" name="页脚占位符 5">
            <a:extLst>
              <a:ext uri="{FF2B5EF4-FFF2-40B4-BE49-F238E27FC236}">
                <a16:creationId xmlns:a16="http://schemas.microsoft.com/office/drawing/2014/main" id="{32BD2980-8978-4636-B3E1-64709658D3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640EEE-CE06-49FB-AB71-301F13BCD907}"/>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347233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23F53-B7C8-4246-8C70-EAB6B77A53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C3D3AB4-32CC-4D26-BED9-AA2CCAB43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B92619-FF06-471F-AB6B-CBF2252EC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BD02A9F-2862-48F6-9421-A8FE25250D60}"/>
              </a:ext>
            </a:extLst>
          </p:cNvPr>
          <p:cNvSpPr>
            <a:spLocks noGrp="1"/>
          </p:cNvSpPr>
          <p:nvPr>
            <p:ph type="dt" sz="half" idx="10"/>
          </p:nvPr>
        </p:nvSpPr>
        <p:spPr/>
        <p:txBody>
          <a:bodyPr/>
          <a:lstStyle/>
          <a:p>
            <a:fld id="{762068E1-D05C-4040-8922-DF595FB2256E}" type="datetime1">
              <a:rPr lang="zh-CN" altLang="en-US" smtClean="0"/>
              <a:t>2021/4/21</a:t>
            </a:fld>
            <a:endParaRPr lang="zh-CN" altLang="en-US"/>
          </a:p>
        </p:txBody>
      </p:sp>
      <p:sp>
        <p:nvSpPr>
          <p:cNvPr id="6" name="页脚占位符 5">
            <a:extLst>
              <a:ext uri="{FF2B5EF4-FFF2-40B4-BE49-F238E27FC236}">
                <a16:creationId xmlns:a16="http://schemas.microsoft.com/office/drawing/2014/main" id="{AE74B342-21D3-4B71-826A-35F020B819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96DB19-F811-4177-B570-056F9A3AA4C4}"/>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00045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656BF2-1907-4319-9385-5D2F90EDD5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CC09FC-8EEC-4C8D-B0EA-9905054E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299EB7-7531-4832-ADCD-1AC06EBB1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CC765-72A5-461C-90EF-3C6DDF980496}" type="datetime1">
              <a:rPr lang="zh-CN" altLang="en-US" smtClean="0"/>
              <a:t>2021/4/21</a:t>
            </a:fld>
            <a:endParaRPr lang="zh-CN" altLang="en-US"/>
          </a:p>
        </p:txBody>
      </p:sp>
      <p:sp>
        <p:nvSpPr>
          <p:cNvPr id="5" name="页脚占位符 4">
            <a:extLst>
              <a:ext uri="{FF2B5EF4-FFF2-40B4-BE49-F238E27FC236}">
                <a16:creationId xmlns:a16="http://schemas.microsoft.com/office/drawing/2014/main" id="{6133DDBC-9FB9-492E-87E3-12B09EB47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F09FF8-0B5D-448F-B7F3-64D544EDF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3033236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t="20323" r="14726" b="48018"/>
          <a:stretch>
            <a:fillRect/>
          </a:stretch>
        </p:blipFill>
        <p:spPr>
          <a:xfrm>
            <a:off x="7430" y="4882317"/>
            <a:ext cx="5870824" cy="1975682"/>
          </a:xfrm>
          <a:prstGeom prst="rect">
            <a:avLst/>
          </a:prstGeom>
        </p:spPr>
      </p:pic>
      <p:sp>
        <p:nvSpPr>
          <p:cNvPr id="14" name="矩形 13"/>
          <p:cNvSpPr/>
          <p:nvPr/>
        </p:nvSpPr>
        <p:spPr>
          <a:xfrm>
            <a:off x="0" y="4882316"/>
            <a:ext cx="12244349" cy="1975683"/>
          </a:xfrm>
          <a:prstGeom prst="rect">
            <a:avLst/>
          </a:prstGeom>
          <a:gradFill flip="none" rotWithShape="1">
            <a:gsLst>
              <a:gs pos="0">
                <a:srgbClr val="014924"/>
              </a:gs>
              <a:gs pos="51000">
                <a:srgbClr val="014924"/>
              </a:gs>
              <a:gs pos="80000">
                <a:srgbClr val="014924">
                  <a:alpha val="80000"/>
                </a:srgbClr>
              </a:gs>
              <a:gs pos="100000">
                <a:srgbClr val="014924">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0" y="4709160"/>
            <a:ext cx="12244349" cy="80627"/>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222684" y="1636538"/>
            <a:ext cx="6492240" cy="707886"/>
          </a:xfrm>
          <a:prstGeom prst="rect">
            <a:avLst/>
          </a:prstGeom>
          <a:noFill/>
        </p:spPr>
        <p:txBody>
          <a:bodyPr wrap="square" rtlCol="0">
            <a:spAutoFit/>
          </a:bodyPr>
          <a:lstStyle/>
          <a:p>
            <a:pPr algn="ctr"/>
            <a:r>
              <a:rPr lang="zh-CN" altLang="en-US" sz="4000" b="1">
                <a:solidFill>
                  <a:srgbClr val="014924"/>
                </a:solidFill>
                <a:latin typeface="微软雅黑" panose="020B0503020204020204" pitchFamily="34" charset="-122"/>
                <a:ea typeface="微软雅黑" panose="020B0503020204020204" pitchFamily="34" charset="-122"/>
              </a:rPr>
              <a:t>高级程序设计方法（</a:t>
            </a:r>
            <a:r>
              <a:rPr lang="en-US" altLang="zh-CN" sz="4000" b="1" dirty="0">
                <a:solidFill>
                  <a:srgbClr val="014924"/>
                </a:solidFill>
                <a:latin typeface="微软雅黑" panose="020B0503020204020204" pitchFamily="34" charset="-122"/>
                <a:ea typeface="微软雅黑" panose="020B0503020204020204" pitchFamily="34" charset="-122"/>
              </a:rPr>
              <a:t>C++</a:t>
            </a:r>
            <a:r>
              <a:rPr lang="zh-CN" altLang="en-US" sz="4000" b="1" dirty="0">
                <a:solidFill>
                  <a:srgbClr val="014924"/>
                </a:solidFill>
                <a:latin typeface="微软雅黑" panose="020B0503020204020204" pitchFamily="34" charset="-122"/>
                <a:ea typeface="微软雅黑" panose="020B0503020204020204" pitchFamily="34" charset="-122"/>
              </a:rPr>
              <a:t>）</a:t>
            </a:r>
          </a:p>
        </p:txBody>
      </p:sp>
      <p:pic>
        <p:nvPicPr>
          <p:cNvPr id="6" name="图片 5"/>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2349" y="37775"/>
            <a:ext cx="1936392" cy="1930811"/>
          </a:xfrm>
          <a:prstGeom prst="rect">
            <a:avLst/>
          </a:prstGeom>
        </p:spPr>
      </p:pic>
      <p:sp>
        <p:nvSpPr>
          <p:cNvPr id="39939" name="TextBox 3"/>
          <p:cNvSpPr txBox="1"/>
          <p:nvPr/>
        </p:nvSpPr>
        <p:spPr>
          <a:xfrm>
            <a:off x="1957387" y="5177659"/>
            <a:ext cx="8277225" cy="1384995"/>
          </a:xfrm>
          <a:prstGeom prst="rect">
            <a:avLst/>
          </a:prstGeom>
          <a:noFill/>
          <a:ln w="9525">
            <a:noFill/>
          </a:ln>
        </p:spPr>
        <p:txBody>
          <a:bodyPr wrap="square" anchor="t">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中山大学智能工程学院    王帅</a:t>
            </a:r>
            <a:endParaRPr lang="en-US" altLang="zh-CN" sz="2800" dirty="0">
              <a:solidFill>
                <a:schemeClr val="bg1"/>
              </a:solidFill>
              <a:latin typeface="微软雅黑" panose="020B0503020204020204" pitchFamily="34" charset="-122"/>
              <a:ea typeface="微软雅黑" panose="020B0503020204020204" pitchFamily="34" charset="-122"/>
            </a:endParaRPr>
          </a:p>
          <a:p>
            <a:pPr algn="ctr"/>
            <a:r>
              <a:rPr lang="en-US" altLang="zh-CN" sz="2800" dirty="0">
                <a:solidFill>
                  <a:schemeClr val="bg1"/>
                </a:solidFill>
                <a:latin typeface="微软雅黑" panose="020B0503020204020204" pitchFamily="34" charset="-122"/>
                <a:ea typeface="微软雅黑" panose="020B0503020204020204" pitchFamily="34" charset="-122"/>
              </a:rPr>
              <a:t>wangsh368@mail.sysu.edu.cn</a:t>
            </a:r>
            <a:endParaRPr lang="zh-CN" altLang="en-US" sz="2800" dirty="0">
              <a:solidFill>
                <a:schemeClr val="bg1"/>
              </a:solidFill>
              <a:latin typeface="微软雅黑" panose="020B0503020204020204" pitchFamily="34" charset="-122"/>
              <a:ea typeface="微软雅黑" panose="020B0503020204020204" pitchFamily="34" charset="-122"/>
            </a:endParaRPr>
          </a:p>
          <a:p>
            <a:pPr algn="ctr"/>
            <a:r>
              <a:rPr lang="en-US" altLang="zh-CN" sz="2800" dirty="0">
                <a:solidFill>
                  <a:schemeClr val="bg1"/>
                </a:solidFill>
                <a:latin typeface="微软雅黑" panose="020B0503020204020204" pitchFamily="34" charset="-122"/>
                <a:ea typeface="微软雅黑" panose="020B0503020204020204" pitchFamily="34" charset="-122"/>
              </a:rPr>
              <a:t>2021-04</a:t>
            </a:r>
          </a:p>
        </p:txBody>
      </p:sp>
      <p:sp>
        <p:nvSpPr>
          <p:cNvPr id="18" name="文本框 17">
            <a:extLst>
              <a:ext uri="{FF2B5EF4-FFF2-40B4-BE49-F238E27FC236}">
                <a16:creationId xmlns:a16="http://schemas.microsoft.com/office/drawing/2014/main" id="{510D24C2-CD08-4726-9EF6-694634734C3F}"/>
              </a:ext>
            </a:extLst>
          </p:cNvPr>
          <p:cNvSpPr txBox="1"/>
          <p:nvPr/>
        </p:nvSpPr>
        <p:spPr>
          <a:xfrm>
            <a:off x="3680460" y="2823011"/>
            <a:ext cx="5168900" cy="1323439"/>
          </a:xfrm>
          <a:prstGeom prst="rect">
            <a:avLst/>
          </a:prstGeom>
          <a:noFill/>
        </p:spPr>
        <p:txBody>
          <a:bodyPr wrap="square" rtlCol="0">
            <a:spAutoFit/>
          </a:bodyPr>
          <a:lstStyle/>
          <a:p>
            <a:pPr algn="ctr"/>
            <a:r>
              <a:rPr lang="zh-CN" altLang="en-US" sz="4000" b="1" dirty="0">
                <a:solidFill>
                  <a:srgbClr val="014924"/>
                </a:solidFill>
                <a:latin typeface="仿宋" panose="02010609060101010101" pitchFamily="49" charset="-122"/>
                <a:ea typeface="仿宋" panose="02010609060101010101" pitchFamily="49" charset="-122"/>
              </a:rPr>
              <a:t>数组指针与字符串</a:t>
            </a:r>
            <a:r>
              <a:rPr lang="en-US" altLang="zh-CN" sz="4000" b="1" dirty="0">
                <a:solidFill>
                  <a:srgbClr val="014924"/>
                </a:solidFill>
                <a:latin typeface="仿宋" panose="02010609060101010101" pitchFamily="49" charset="-122"/>
                <a:ea typeface="仿宋" panose="02010609060101010101" pitchFamily="49" charset="-122"/>
              </a:rPr>
              <a:t>III</a:t>
            </a:r>
            <a:br>
              <a:rPr lang="en-US" altLang="zh-CN" sz="4000" b="1" dirty="0">
                <a:solidFill>
                  <a:srgbClr val="014924"/>
                </a:solidFill>
                <a:latin typeface="仿宋" panose="02010609060101010101" pitchFamily="49" charset="-122"/>
                <a:ea typeface="仿宋" panose="02010609060101010101" pitchFamily="49" charset="-122"/>
              </a:rPr>
            </a:br>
            <a:r>
              <a:rPr lang="zh-CN" altLang="en-US" sz="4000" b="1" dirty="0">
                <a:solidFill>
                  <a:srgbClr val="014924"/>
                </a:solidFill>
                <a:latin typeface="仿宋" panose="02010609060101010101" pitchFamily="49" charset="-122"/>
                <a:ea typeface="仿宋" panose="02010609060101010101" pitchFamily="49" charset="-122"/>
              </a:rPr>
              <a:t>继承与派生</a:t>
            </a:r>
            <a:r>
              <a:rPr lang="en-US" altLang="zh-CN" sz="4000" b="1">
                <a:solidFill>
                  <a:srgbClr val="014924"/>
                </a:solidFill>
                <a:latin typeface="仿宋" panose="02010609060101010101" pitchFamily="49" charset="-122"/>
                <a:ea typeface="仿宋" panose="02010609060101010101" pitchFamily="49" charset="-122"/>
              </a:rPr>
              <a:t>I</a:t>
            </a:r>
            <a:endParaRPr lang="zh-CN" altLang="en-US" sz="4000" b="1" dirty="0">
              <a:solidFill>
                <a:srgbClr val="014924"/>
              </a:solidFill>
              <a:latin typeface="仿宋" panose="02010609060101010101" pitchFamily="49" charset="-122"/>
              <a:ea typeface="仿宋"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6</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数组</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10</a:t>
            </a:fld>
            <a:endParaRPr lang="zh-CN" altLang="en-US" dirty="0">
              <a:solidFill>
                <a:schemeClr val="tx1"/>
              </a:solidFill>
            </a:endParaRPr>
          </a:p>
        </p:txBody>
      </p:sp>
      <p:pic>
        <p:nvPicPr>
          <p:cNvPr id="9" name="Picture 6">
            <a:extLst>
              <a:ext uri="{FF2B5EF4-FFF2-40B4-BE49-F238E27FC236}">
                <a16:creationId xmlns:a16="http://schemas.microsoft.com/office/drawing/2014/main" id="{DDBE9155-DDC0-4A8C-B4B9-DE32DD805A0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7145" y="369570"/>
            <a:ext cx="4759325" cy="372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a:extLst>
              <a:ext uri="{FF2B5EF4-FFF2-40B4-BE49-F238E27FC236}">
                <a16:creationId xmlns:a16="http://schemas.microsoft.com/office/drawing/2014/main" id="{FEF7DF54-6BFE-4BD4-839A-D5110E96238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7145" y="4322445"/>
            <a:ext cx="2411412"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
            <a:extLst>
              <a:ext uri="{FF2B5EF4-FFF2-40B4-BE49-F238E27FC236}">
                <a16:creationId xmlns:a16="http://schemas.microsoft.com/office/drawing/2014/main" id="{F9503597-8836-4C65-BC2E-254767623C8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979745" y="160020"/>
            <a:ext cx="28162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9">
            <a:extLst>
              <a:ext uri="{FF2B5EF4-FFF2-40B4-BE49-F238E27FC236}">
                <a16:creationId xmlns:a16="http://schemas.microsoft.com/office/drawing/2014/main" id="{134F8B10-692E-41CC-A7AF-70C1B10FEE5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979745" y="3941445"/>
            <a:ext cx="2657475"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ight Arrow 11">
            <a:extLst>
              <a:ext uri="{FF2B5EF4-FFF2-40B4-BE49-F238E27FC236}">
                <a16:creationId xmlns:a16="http://schemas.microsoft.com/office/drawing/2014/main" id="{CBC42906-C7E8-4929-AC8B-798A29B59AC8}"/>
              </a:ext>
            </a:extLst>
          </p:cNvPr>
          <p:cNvSpPr/>
          <p:nvPr/>
        </p:nvSpPr>
        <p:spPr>
          <a:xfrm>
            <a:off x="6041532" y="2031683"/>
            <a:ext cx="576263" cy="417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Right Arrow 12">
            <a:extLst>
              <a:ext uri="{FF2B5EF4-FFF2-40B4-BE49-F238E27FC236}">
                <a16:creationId xmlns:a16="http://schemas.microsoft.com/office/drawing/2014/main" id="{C4EA90B3-FCBB-4DD5-8AFA-8BCF1D6A0FA2}"/>
              </a:ext>
            </a:extLst>
          </p:cNvPr>
          <p:cNvSpPr/>
          <p:nvPr/>
        </p:nvSpPr>
        <p:spPr>
          <a:xfrm>
            <a:off x="5968507" y="5181283"/>
            <a:ext cx="576263" cy="417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9" name="Picture 13">
            <a:extLst>
              <a:ext uri="{FF2B5EF4-FFF2-40B4-BE49-F238E27FC236}">
                <a16:creationId xmlns:a16="http://schemas.microsoft.com/office/drawing/2014/main" id="{0FF3958A-8D3B-4490-9F48-DE65FD0B350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908182" y="988695"/>
            <a:ext cx="71913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854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6</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数组</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11</a:t>
            </a:fld>
            <a:endParaRPr lang="zh-CN" altLang="en-US" dirty="0">
              <a:solidFill>
                <a:schemeClr val="tx1"/>
              </a:solidFill>
            </a:endParaRPr>
          </a:p>
        </p:txBody>
      </p:sp>
      <p:pic>
        <p:nvPicPr>
          <p:cNvPr id="9" name="Picture 5">
            <a:extLst>
              <a:ext uri="{FF2B5EF4-FFF2-40B4-BE49-F238E27FC236}">
                <a16:creationId xmlns:a16="http://schemas.microsoft.com/office/drawing/2014/main" id="{9DD03C4D-AE84-4D5E-AD5F-42950A6BFF1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08350" y="86834"/>
            <a:ext cx="6505575" cy="656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2">
            <a:extLst>
              <a:ext uri="{FF2B5EF4-FFF2-40B4-BE49-F238E27FC236}">
                <a16:creationId xmlns:a16="http://schemas.microsoft.com/office/drawing/2014/main" id="{C48DA44F-DDAF-4460-B6F3-1CB5CC244B92}"/>
              </a:ext>
            </a:extLst>
          </p:cNvPr>
          <p:cNvSpPr>
            <a:spLocks noGrp="1"/>
          </p:cNvSpPr>
          <p:nvPr>
            <p:ph type="title"/>
          </p:nvPr>
        </p:nvSpPr>
        <p:spPr>
          <a:xfrm>
            <a:off x="201440" y="785526"/>
            <a:ext cx="1454640" cy="584771"/>
          </a:xfrm>
        </p:spPr>
        <p:txBody>
          <a:bodyPr>
            <a:normAutofit/>
          </a:bodyPr>
          <a:lstStyle/>
          <a:p>
            <a:r>
              <a:rPr lang="zh-CN" altLang="en-US" sz="3200" dirty="0">
                <a:solidFill>
                  <a:srgbClr val="1F497D"/>
                </a:solidFill>
                <a:latin typeface="Arial Black" panose="020B0A04020102020204"/>
                <a:ea typeface="微软雅黑" panose="020B0503020204020204" pitchFamily="34" charset="-122"/>
              </a:rPr>
              <a:t>实现</a:t>
            </a:r>
            <a:r>
              <a:rPr lang="en-US" altLang="zh-CN" sz="3200" dirty="0">
                <a:solidFill>
                  <a:srgbClr val="1F497D"/>
                </a:solidFill>
                <a:latin typeface="Times New Roman" panose="02020603050405020304" pitchFamily="18" charset="0"/>
                <a:ea typeface="微软雅黑" panose="020B0503020204020204" pitchFamily="34" charset="-122"/>
                <a:cs typeface="Times New Roman" panose="02020603050405020304" pitchFamily="18" charset="0"/>
              </a:rPr>
              <a:t>I</a:t>
            </a:r>
            <a:endParaRPr lang="zh-CN" alt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5732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6</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数组</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12</a:t>
            </a:fld>
            <a:endParaRPr lang="zh-CN" altLang="en-US" dirty="0">
              <a:solidFill>
                <a:schemeClr val="tx1"/>
              </a:solidFill>
            </a:endParaRPr>
          </a:p>
        </p:txBody>
      </p:sp>
      <p:pic>
        <p:nvPicPr>
          <p:cNvPr id="9" name="Picture 4">
            <a:extLst>
              <a:ext uri="{FF2B5EF4-FFF2-40B4-BE49-F238E27FC236}">
                <a16:creationId xmlns:a16="http://schemas.microsoft.com/office/drawing/2014/main" id="{E6B5F989-1437-41C7-834A-F9F3566995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7679" y="0"/>
            <a:ext cx="71532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2">
            <a:extLst>
              <a:ext uri="{FF2B5EF4-FFF2-40B4-BE49-F238E27FC236}">
                <a16:creationId xmlns:a16="http://schemas.microsoft.com/office/drawing/2014/main" id="{A8CBF004-9F7C-4AF9-AC61-8495B6CD8CD9}"/>
              </a:ext>
            </a:extLst>
          </p:cNvPr>
          <p:cNvSpPr>
            <a:spLocks noGrp="1"/>
          </p:cNvSpPr>
          <p:nvPr>
            <p:ph type="title"/>
          </p:nvPr>
        </p:nvSpPr>
        <p:spPr>
          <a:xfrm>
            <a:off x="201440" y="785526"/>
            <a:ext cx="1414000" cy="584771"/>
          </a:xfrm>
        </p:spPr>
        <p:txBody>
          <a:bodyPr>
            <a:normAutofit/>
          </a:bodyPr>
          <a:lstStyle/>
          <a:p>
            <a:r>
              <a:rPr lang="zh-CN" altLang="en-US" sz="3200" dirty="0">
                <a:solidFill>
                  <a:srgbClr val="1F497D"/>
                </a:solidFill>
                <a:latin typeface="Arial Black" panose="020B0A04020102020204"/>
                <a:ea typeface="微软雅黑" panose="020B0503020204020204" pitchFamily="34" charset="-122"/>
              </a:rPr>
              <a:t>实现</a:t>
            </a:r>
            <a:r>
              <a:rPr lang="en-US" altLang="zh-CN" sz="3200" dirty="0">
                <a:solidFill>
                  <a:srgbClr val="1F497D"/>
                </a:solidFill>
                <a:latin typeface="Times New Roman" panose="02020603050405020304" pitchFamily="18" charset="0"/>
                <a:ea typeface="微软雅黑" panose="020B0503020204020204" pitchFamily="34" charset="-122"/>
                <a:cs typeface="Times New Roman" panose="02020603050405020304" pitchFamily="18" charset="0"/>
              </a:rPr>
              <a:t>II</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33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13</a:t>
            </a:fld>
            <a:endParaRPr lang="zh-CN" altLang="en-US" dirty="0">
              <a:solidFill>
                <a:schemeClr val="tx1"/>
              </a:solidFill>
            </a:endParaRPr>
          </a:p>
        </p:txBody>
      </p:sp>
      <p:sp>
        <p:nvSpPr>
          <p:cNvPr id="9" name="Rectangle 3">
            <a:extLst>
              <a:ext uri="{FF2B5EF4-FFF2-40B4-BE49-F238E27FC236}">
                <a16:creationId xmlns:a16="http://schemas.microsoft.com/office/drawing/2014/main" id="{FAD8DE1D-E6AA-43CA-94F7-119B35213239}"/>
              </a:ext>
            </a:extLst>
          </p:cNvPr>
          <p:cNvSpPr txBox="1">
            <a:spLocks/>
          </p:cNvSpPr>
          <p:nvPr/>
        </p:nvSpPr>
        <p:spPr>
          <a:xfrm>
            <a:off x="262886" y="194688"/>
            <a:ext cx="3693478" cy="863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0">
              <a:spcAft>
                <a:spcPts val="600"/>
              </a:spcAft>
            </a:pPr>
            <a:r>
              <a:rPr lang="zh-CN" altLang="en-US" dirty="0"/>
              <a:t>第七章 继承与派生</a:t>
            </a:r>
            <a:r>
              <a:rPr lang="en-US" altLang="zh-CN" dirty="0"/>
              <a:t>(I</a:t>
            </a:r>
            <a:r>
              <a:rPr lang="zh-CN" altLang="en-US" dirty="0"/>
              <a:t>）</a:t>
            </a:r>
            <a:endParaRPr lang="en-US" altLang="zh-CN" b="1" dirty="0">
              <a:latin typeface="华文楷体" panose="02010600040101010101" pitchFamily="2" charset="-122"/>
              <a:ea typeface="华文楷体" panose="02010600040101010101" pitchFamily="2" charset="-122"/>
            </a:endParaRPr>
          </a:p>
        </p:txBody>
      </p:sp>
      <p:sp>
        <p:nvSpPr>
          <p:cNvPr id="12" name="Rectangle 5">
            <a:extLst>
              <a:ext uri="{FF2B5EF4-FFF2-40B4-BE49-F238E27FC236}">
                <a16:creationId xmlns:a16="http://schemas.microsoft.com/office/drawing/2014/main" id="{7E21A892-7F82-4752-A293-BED1F0BADFE8}"/>
              </a:ext>
            </a:extLst>
          </p:cNvPr>
          <p:cNvSpPr>
            <a:spLocks noGrp="1"/>
          </p:cNvSpPr>
          <p:nvPr>
            <p:ph idx="1"/>
          </p:nvPr>
        </p:nvSpPr>
        <p:spPr>
          <a:xfrm>
            <a:off x="2023110" y="1344295"/>
            <a:ext cx="7824788" cy="4667250"/>
          </a:xfrm>
        </p:spPr>
        <p:txBody>
          <a:bodyPr/>
          <a:lstStyle/>
          <a:p>
            <a:pPr marL="808038" eaLnBrk="1" hangingPunct="1">
              <a:buFont typeface="Georgia" panose="02040502050405020303" pitchFamily="18" charset="0"/>
              <a:buNone/>
            </a:pPr>
            <a:r>
              <a:rPr lang="en-US" altLang="zh-CN" dirty="0"/>
              <a:t>7.1  </a:t>
            </a:r>
            <a:r>
              <a:rPr lang="zh-CN" altLang="en-US" dirty="0"/>
              <a:t>类的继承与派生</a:t>
            </a:r>
            <a:endParaRPr lang="en-US" altLang="zh-CN" dirty="0"/>
          </a:p>
          <a:p>
            <a:pPr marL="808038" eaLnBrk="1" hangingPunct="1">
              <a:buFont typeface="Georgia" panose="02040502050405020303" pitchFamily="18" charset="0"/>
              <a:buNone/>
            </a:pPr>
            <a:r>
              <a:rPr lang="en-US" altLang="zh-CN" dirty="0"/>
              <a:t>7.2  </a:t>
            </a:r>
            <a:r>
              <a:rPr lang="zh-CN" altLang="en-US" dirty="0"/>
              <a:t>访问控制</a:t>
            </a:r>
          </a:p>
          <a:p>
            <a:pPr marL="808038" eaLnBrk="1" hangingPunct="1">
              <a:buFont typeface="Georgia" panose="02040502050405020303" pitchFamily="18" charset="0"/>
              <a:buNone/>
            </a:pPr>
            <a:r>
              <a:rPr lang="en-US" altLang="zh-CN" dirty="0"/>
              <a:t>7.3  </a:t>
            </a:r>
            <a:r>
              <a:rPr lang="zh-CN" altLang="en-US" dirty="0"/>
              <a:t>类型兼容规则</a:t>
            </a:r>
          </a:p>
          <a:p>
            <a:pPr marL="808038" eaLnBrk="1" hangingPunct="1">
              <a:buFont typeface="Georgia" panose="02040502050405020303" pitchFamily="18" charset="0"/>
              <a:buNone/>
            </a:pPr>
            <a:r>
              <a:rPr lang="en-US" altLang="zh-CN" dirty="0">
                <a:solidFill>
                  <a:schemeClr val="bg1">
                    <a:lumMod val="75000"/>
                  </a:schemeClr>
                </a:solidFill>
              </a:rPr>
              <a:t>7.4  </a:t>
            </a:r>
            <a:r>
              <a:rPr lang="zh-CN" altLang="en-US" dirty="0">
                <a:solidFill>
                  <a:schemeClr val="bg1">
                    <a:lumMod val="75000"/>
                  </a:schemeClr>
                </a:solidFill>
              </a:rPr>
              <a:t>派生类的构造、析构函数</a:t>
            </a:r>
          </a:p>
          <a:p>
            <a:pPr marL="808038" eaLnBrk="1" hangingPunct="1">
              <a:buFont typeface="Georgia" panose="02040502050405020303" pitchFamily="18" charset="0"/>
              <a:buNone/>
            </a:pPr>
            <a:r>
              <a:rPr lang="en-US" altLang="zh-CN" dirty="0">
                <a:solidFill>
                  <a:schemeClr val="bg1">
                    <a:lumMod val="75000"/>
                  </a:schemeClr>
                </a:solidFill>
              </a:rPr>
              <a:t>7.5  </a:t>
            </a:r>
            <a:r>
              <a:rPr lang="zh-CN" altLang="en-US" dirty="0">
                <a:solidFill>
                  <a:schemeClr val="bg1">
                    <a:lumMod val="75000"/>
                  </a:schemeClr>
                </a:solidFill>
              </a:rPr>
              <a:t>派生类成员的标识与访问</a:t>
            </a:r>
            <a:endParaRPr lang="en-US" altLang="zh-CN" dirty="0">
              <a:solidFill>
                <a:schemeClr val="bg1">
                  <a:lumMod val="75000"/>
                </a:schemeClr>
              </a:solidFill>
            </a:endParaRPr>
          </a:p>
          <a:p>
            <a:pPr marL="808038" eaLnBrk="1" hangingPunct="1">
              <a:buFont typeface="Georgia" panose="02040502050405020303" pitchFamily="18" charset="0"/>
              <a:buNone/>
            </a:pPr>
            <a:r>
              <a:rPr lang="en-US" altLang="zh-CN" dirty="0">
                <a:solidFill>
                  <a:schemeClr val="bg1">
                    <a:lumMod val="75000"/>
                  </a:schemeClr>
                </a:solidFill>
              </a:rPr>
              <a:t>7.6  </a:t>
            </a:r>
            <a:r>
              <a:rPr lang="zh-CN" altLang="en-US" dirty="0">
                <a:solidFill>
                  <a:schemeClr val="bg1">
                    <a:lumMod val="75000"/>
                  </a:schemeClr>
                </a:solidFill>
              </a:rPr>
              <a:t>程序实例</a:t>
            </a:r>
            <a:r>
              <a:rPr lang="en-US" altLang="zh-CN" dirty="0">
                <a:solidFill>
                  <a:schemeClr val="bg1">
                    <a:lumMod val="75000"/>
                  </a:schemeClr>
                </a:solidFill>
              </a:rPr>
              <a:t>——</a:t>
            </a:r>
            <a:r>
              <a:rPr lang="zh-CN" altLang="en-US" dirty="0">
                <a:solidFill>
                  <a:schemeClr val="bg1">
                    <a:lumMod val="75000"/>
                  </a:schemeClr>
                </a:solidFill>
              </a:rPr>
              <a:t>用高斯消去法解线性方程组</a:t>
            </a:r>
            <a:endParaRPr lang="en-US" altLang="zh-CN" dirty="0">
              <a:solidFill>
                <a:schemeClr val="bg1">
                  <a:lumMod val="75000"/>
                </a:schemeClr>
              </a:solidFill>
            </a:endParaRPr>
          </a:p>
          <a:p>
            <a:pPr marL="808038" eaLnBrk="1" hangingPunct="1">
              <a:buFont typeface="Georgia" panose="02040502050405020303" pitchFamily="18" charset="0"/>
              <a:buNone/>
            </a:pPr>
            <a:r>
              <a:rPr lang="en-US" altLang="zh-CN" dirty="0">
                <a:solidFill>
                  <a:schemeClr val="bg1">
                    <a:lumMod val="75000"/>
                  </a:schemeClr>
                </a:solidFill>
              </a:rPr>
              <a:t>7.7  </a:t>
            </a:r>
            <a:r>
              <a:rPr lang="zh-CN" altLang="en-US" dirty="0">
                <a:solidFill>
                  <a:schemeClr val="bg1">
                    <a:lumMod val="75000"/>
                  </a:schemeClr>
                </a:solidFill>
              </a:rPr>
              <a:t>综合实例</a:t>
            </a:r>
            <a:r>
              <a:rPr lang="en-US" altLang="zh-CN" dirty="0">
                <a:solidFill>
                  <a:schemeClr val="bg1">
                    <a:lumMod val="75000"/>
                  </a:schemeClr>
                </a:solidFill>
              </a:rPr>
              <a:t>——</a:t>
            </a:r>
            <a:r>
              <a:rPr lang="zh-CN" altLang="en-US" dirty="0">
                <a:solidFill>
                  <a:schemeClr val="bg1">
                    <a:lumMod val="75000"/>
                  </a:schemeClr>
                </a:solidFill>
              </a:rPr>
              <a:t>个人银行账户管理程序</a:t>
            </a:r>
            <a:endParaRPr lang="en-US" altLang="zh-CN" dirty="0">
              <a:solidFill>
                <a:schemeClr val="bg1">
                  <a:lumMod val="75000"/>
                </a:schemeClr>
              </a:solidFill>
            </a:endParaRPr>
          </a:p>
          <a:p>
            <a:pPr marL="808038" eaLnBrk="1" hangingPunct="1">
              <a:buFont typeface="Georgia" panose="02040502050405020303" pitchFamily="18" charset="0"/>
              <a:buNone/>
            </a:pPr>
            <a:r>
              <a:rPr lang="en-US" altLang="zh-CN" dirty="0">
                <a:solidFill>
                  <a:schemeClr val="bg1">
                    <a:lumMod val="75000"/>
                  </a:schemeClr>
                </a:solidFill>
              </a:rPr>
              <a:t>7.8  </a:t>
            </a:r>
            <a:r>
              <a:rPr lang="zh-CN" altLang="en-US" dirty="0">
                <a:solidFill>
                  <a:schemeClr val="bg1">
                    <a:lumMod val="75000"/>
                  </a:schemeClr>
                </a:solidFill>
              </a:rPr>
              <a:t>深度探索</a:t>
            </a:r>
          </a:p>
          <a:p>
            <a:pPr marL="808038" eaLnBrk="1" hangingPunct="1">
              <a:buFont typeface="Georgia" panose="02040502050405020303" pitchFamily="18" charset="0"/>
              <a:buNone/>
            </a:pPr>
            <a:r>
              <a:rPr lang="en-US" altLang="zh-CN" dirty="0">
                <a:solidFill>
                  <a:schemeClr val="bg1">
                    <a:lumMod val="75000"/>
                  </a:schemeClr>
                </a:solidFill>
              </a:rPr>
              <a:t>7.9  </a:t>
            </a:r>
            <a:r>
              <a:rPr lang="zh-CN" altLang="en-US" dirty="0">
                <a:solidFill>
                  <a:schemeClr val="bg1">
                    <a:lumMod val="75000"/>
                  </a:schemeClr>
                </a:solidFill>
              </a:rPr>
              <a:t>小结 </a:t>
            </a:r>
            <a:endParaRPr lang="en-US" altLang="zh-CN" dirty="0">
              <a:solidFill>
                <a:schemeClr val="bg1">
                  <a:lumMod val="75000"/>
                </a:schemeClr>
              </a:solidFill>
            </a:endParaRPr>
          </a:p>
        </p:txBody>
      </p:sp>
      <p:sp>
        <p:nvSpPr>
          <p:cNvPr id="15" name="Rectangle 4">
            <a:extLst>
              <a:ext uri="{FF2B5EF4-FFF2-40B4-BE49-F238E27FC236}">
                <a16:creationId xmlns:a16="http://schemas.microsoft.com/office/drawing/2014/main" id="{9403E7BA-FAA7-4B0A-9A98-F053A901271A}"/>
              </a:ext>
            </a:extLst>
          </p:cNvPr>
          <p:cNvSpPr>
            <a:spLocks noGrp="1"/>
          </p:cNvSpPr>
          <p:nvPr>
            <p:ph type="title"/>
          </p:nvPr>
        </p:nvSpPr>
        <p:spPr>
          <a:xfrm>
            <a:off x="4999038" y="276763"/>
            <a:ext cx="1366837" cy="806450"/>
          </a:xfrm>
        </p:spPr>
        <p:txBody>
          <a:bodyPr/>
          <a:lstStyle/>
          <a:p>
            <a:pPr eaLnBrk="1" hangingPunct="1"/>
            <a:r>
              <a:rPr lang="zh-CN" altLang="en-US" dirty="0">
                <a:solidFill>
                  <a:schemeClr val="accent1"/>
                </a:solidFill>
                <a:latin typeface="+mn-ea"/>
                <a:ea typeface="+mn-ea"/>
              </a:rPr>
              <a:t>目录</a:t>
            </a:r>
          </a:p>
        </p:txBody>
      </p:sp>
    </p:spTree>
    <p:extLst>
      <p:ext uri="{BB962C8B-B14F-4D97-AF65-F5344CB8AC3E}">
        <p14:creationId xmlns:p14="http://schemas.microsoft.com/office/powerpoint/2010/main" val="210676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14</a:t>
            </a:fld>
            <a:endParaRPr lang="zh-CN" altLang="en-US" dirty="0">
              <a:solidFill>
                <a:schemeClr val="tx1"/>
              </a:solidFill>
            </a:endParaRPr>
          </a:p>
        </p:txBody>
      </p:sp>
      <p:sp>
        <p:nvSpPr>
          <p:cNvPr id="16" name="标题 1">
            <a:extLst>
              <a:ext uri="{FF2B5EF4-FFF2-40B4-BE49-F238E27FC236}">
                <a16:creationId xmlns:a16="http://schemas.microsoft.com/office/drawing/2014/main" id="{87210347-4779-4C02-B69D-425B02FAC452}"/>
              </a:ext>
            </a:extLst>
          </p:cNvPr>
          <p:cNvSpPr txBox="1">
            <a:spLocks/>
          </p:cNvSpPr>
          <p:nvPr/>
        </p:nvSpPr>
        <p:spPr bwMode="auto">
          <a:xfrm>
            <a:off x="325438" y="64198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7.1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类的继承与派生</a:t>
            </a:r>
          </a:p>
        </p:txBody>
      </p:sp>
      <p:sp>
        <p:nvSpPr>
          <p:cNvPr id="17" name="内容占位符 2">
            <a:extLst>
              <a:ext uri="{FF2B5EF4-FFF2-40B4-BE49-F238E27FC236}">
                <a16:creationId xmlns:a16="http://schemas.microsoft.com/office/drawing/2014/main" id="{A10EC7DE-1A63-4D70-AFBB-EC6567081248}"/>
              </a:ext>
            </a:extLst>
          </p:cNvPr>
          <p:cNvSpPr>
            <a:spLocks noGrp="1"/>
          </p:cNvSpPr>
          <p:nvPr>
            <p:ph idx="1"/>
          </p:nvPr>
        </p:nvSpPr>
        <p:spPr>
          <a:xfrm>
            <a:off x="467678" y="1743714"/>
            <a:ext cx="10738802" cy="4679950"/>
          </a:xfrm>
        </p:spPr>
        <p:txBody>
          <a:bodyPr/>
          <a:lstStyle/>
          <a:p>
            <a:pPr eaLnBrk="1" hangingPunct="1">
              <a:spcAft>
                <a:spcPts val="1200"/>
              </a:spcAft>
            </a:pPr>
            <a:r>
              <a:rPr lang="zh-CN" altLang="en-US" dirty="0">
                <a:latin typeface="宋体" panose="02010600030101010101" pitchFamily="2" charset="-122"/>
              </a:rPr>
              <a:t>继承与派生是同一过程从不同的角度来看</a:t>
            </a:r>
            <a:endParaRPr lang="en-US" altLang="zh-CN" dirty="0">
              <a:latin typeface="宋体" panose="02010600030101010101" pitchFamily="2" charset="-122"/>
            </a:endParaRPr>
          </a:p>
          <a:p>
            <a:pPr lvl="1" eaLnBrk="1" hangingPunct="1">
              <a:spcAft>
                <a:spcPts val="1200"/>
              </a:spcAft>
              <a:buFont typeface="Wingdings" panose="05000000000000000000" pitchFamily="2" charset="2"/>
              <a:buChar char="ü"/>
            </a:pPr>
            <a:r>
              <a:rPr lang="zh-CN" altLang="en-US" dirty="0">
                <a:latin typeface="宋体" panose="02010600030101010101" pitchFamily="2" charset="-122"/>
              </a:rPr>
              <a:t>保持已有类的特性而构造新类的过程称为继承</a:t>
            </a:r>
          </a:p>
          <a:p>
            <a:pPr lvl="1" eaLnBrk="1" hangingPunct="1">
              <a:spcAft>
                <a:spcPts val="1200"/>
              </a:spcAft>
              <a:buFont typeface="Wingdings" panose="05000000000000000000" pitchFamily="2" charset="2"/>
              <a:buChar char="ü"/>
            </a:pPr>
            <a:r>
              <a:rPr lang="zh-CN" altLang="en-US" dirty="0">
                <a:latin typeface="宋体" panose="02010600030101010101" pitchFamily="2" charset="-122"/>
              </a:rPr>
              <a:t>在已有类的基础上新增自己的特性而产生新类的过程称为派生</a:t>
            </a:r>
          </a:p>
          <a:p>
            <a:pPr eaLnBrk="1" hangingPunct="1">
              <a:spcAft>
                <a:spcPts val="1200"/>
              </a:spcAft>
            </a:pPr>
            <a:r>
              <a:rPr lang="zh-CN" altLang="en-US" dirty="0">
                <a:latin typeface="宋体" panose="02010600030101010101" pitchFamily="2" charset="-122"/>
              </a:rPr>
              <a:t>被继承的已有类称为基类（或父类）</a:t>
            </a:r>
          </a:p>
          <a:p>
            <a:pPr eaLnBrk="1" hangingPunct="1">
              <a:spcAft>
                <a:spcPts val="1200"/>
              </a:spcAft>
            </a:pPr>
            <a:r>
              <a:rPr lang="zh-CN" altLang="en-US" dirty="0">
                <a:latin typeface="宋体" panose="02010600030101010101" pitchFamily="2" charset="-122"/>
              </a:rPr>
              <a:t>派生出的新类称为派生类</a:t>
            </a:r>
            <a:endParaRPr lang="en-US" altLang="zh-CN" dirty="0">
              <a:latin typeface="宋体" panose="02010600030101010101" pitchFamily="2" charset="-122"/>
            </a:endParaRPr>
          </a:p>
          <a:p>
            <a:pPr eaLnBrk="1" hangingPunct="1">
              <a:spcAft>
                <a:spcPts val="1200"/>
              </a:spcAft>
            </a:pPr>
            <a:r>
              <a:rPr lang="zh-CN" altLang="en-US" dirty="0"/>
              <a:t>直接参与派生出某类的基类称为</a:t>
            </a:r>
            <a:r>
              <a:rPr lang="zh-CN" altLang="en-US" dirty="0">
                <a:solidFill>
                  <a:srgbClr val="C00000"/>
                </a:solidFill>
              </a:rPr>
              <a:t>直接基类</a:t>
            </a:r>
            <a:r>
              <a:rPr lang="zh-CN" altLang="en-US" dirty="0"/>
              <a:t>，基类的基类甚至更高层的基类称为</a:t>
            </a:r>
            <a:r>
              <a:rPr lang="zh-CN" altLang="en-US" dirty="0">
                <a:solidFill>
                  <a:srgbClr val="C00000"/>
                </a:solidFill>
              </a:rPr>
              <a:t>间接基类</a:t>
            </a:r>
            <a:endParaRPr lang="en-US" altLang="zh-CN" dirty="0"/>
          </a:p>
        </p:txBody>
      </p:sp>
    </p:spTree>
    <p:extLst>
      <p:ext uri="{BB962C8B-B14F-4D97-AF65-F5344CB8AC3E}">
        <p14:creationId xmlns:p14="http://schemas.microsoft.com/office/powerpoint/2010/main" val="123998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15</a:t>
            </a:fld>
            <a:endParaRPr lang="zh-CN" altLang="en-US" dirty="0">
              <a:solidFill>
                <a:schemeClr val="tx1"/>
              </a:solidFill>
            </a:endParaRPr>
          </a:p>
        </p:txBody>
      </p:sp>
      <p:sp>
        <p:nvSpPr>
          <p:cNvPr id="9" name="标题 1">
            <a:extLst>
              <a:ext uri="{FF2B5EF4-FFF2-40B4-BE49-F238E27FC236}">
                <a16:creationId xmlns:a16="http://schemas.microsoft.com/office/drawing/2014/main" id="{1463D9C1-9596-4BA6-9272-CF591E09D96D}"/>
              </a:ext>
            </a:extLst>
          </p:cNvPr>
          <p:cNvSpPr txBox="1">
            <a:spLocks/>
          </p:cNvSpPr>
          <p:nvPr/>
        </p:nvSpPr>
        <p:spPr bwMode="auto">
          <a:xfrm>
            <a:off x="372403" y="6724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继承与派生的目的</a:t>
            </a:r>
          </a:p>
        </p:txBody>
      </p:sp>
      <p:sp>
        <p:nvSpPr>
          <p:cNvPr id="12" name="内容占位符 2">
            <a:extLst>
              <a:ext uri="{FF2B5EF4-FFF2-40B4-BE49-F238E27FC236}">
                <a16:creationId xmlns:a16="http://schemas.microsoft.com/office/drawing/2014/main" id="{E068A5B1-7342-4DE8-97ED-85BB44D77442}"/>
              </a:ext>
            </a:extLst>
          </p:cNvPr>
          <p:cNvSpPr>
            <a:spLocks noGrp="1"/>
          </p:cNvSpPr>
          <p:nvPr>
            <p:ph idx="1"/>
          </p:nvPr>
        </p:nvSpPr>
        <p:spPr>
          <a:xfrm>
            <a:off x="559118" y="1926276"/>
            <a:ext cx="8656002" cy="2086924"/>
          </a:xfrm>
        </p:spPr>
        <p:txBody>
          <a:bodyPr/>
          <a:lstStyle/>
          <a:p>
            <a:pPr eaLnBrk="1" hangingPunct="1">
              <a:spcAft>
                <a:spcPts val="1200"/>
              </a:spcAft>
            </a:pPr>
            <a:r>
              <a:rPr lang="zh-CN" altLang="en-US" dirty="0">
                <a:latin typeface="宋体" panose="02010600030101010101" pitchFamily="2" charset="-122"/>
              </a:rPr>
              <a:t>继承的目的：实现代码重用</a:t>
            </a:r>
          </a:p>
          <a:p>
            <a:pPr eaLnBrk="1" hangingPunct="1">
              <a:spcAft>
                <a:spcPts val="1200"/>
              </a:spcAft>
            </a:pPr>
            <a:r>
              <a:rPr lang="zh-CN" altLang="en-US" dirty="0">
                <a:latin typeface="宋体" panose="02010600030101010101" pitchFamily="2" charset="-122"/>
              </a:rPr>
              <a:t>派生的目的：当新的问题出现，原有程序无法解决（或不能完全解决）时，需要对原有程序进行改造</a:t>
            </a:r>
          </a:p>
        </p:txBody>
      </p:sp>
    </p:spTree>
    <p:extLst>
      <p:ext uri="{BB962C8B-B14F-4D97-AF65-F5344CB8AC3E}">
        <p14:creationId xmlns:p14="http://schemas.microsoft.com/office/powerpoint/2010/main" val="880572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16</a:t>
            </a:fld>
            <a:endParaRPr lang="zh-CN" altLang="en-US" dirty="0">
              <a:solidFill>
                <a:schemeClr val="tx1"/>
              </a:solidFill>
            </a:endParaRPr>
          </a:p>
        </p:txBody>
      </p:sp>
      <p:sp>
        <p:nvSpPr>
          <p:cNvPr id="9" name="标题 1">
            <a:extLst>
              <a:ext uri="{FF2B5EF4-FFF2-40B4-BE49-F238E27FC236}">
                <a16:creationId xmlns:a16="http://schemas.microsoft.com/office/drawing/2014/main" id="{B6DBEFED-7B4F-48AF-81A6-A6A1D655D4EE}"/>
              </a:ext>
            </a:extLst>
          </p:cNvPr>
          <p:cNvSpPr txBox="1">
            <a:spLocks/>
          </p:cNvSpPr>
          <p:nvPr/>
        </p:nvSpPr>
        <p:spPr bwMode="auto">
          <a:xfrm>
            <a:off x="372403" y="703263"/>
            <a:ext cx="4175125"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7.1.2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派生类的声明</a:t>
            </a:r>
          </a:p>
        </p:txBody>
      </p:sp>
      <p:sp>
        <p:nvSpPr>
          <p:cNvPr id="15" name="内容占位符 2">
            <a:extLst>
              <a:ext uri="{FF2B5EF4-FFF2-40B4-BE49-F238E27FC236}">
                <a16:creationId xmlns:a16="http://schemas.microsoft.com/office/drawing/2014/main" id="{D1DED5E4-F50E-4033-9417-C13C00FB1C44}"/>
              </a:ext>
            </a:extLst>
          </p:cNvPr>
          <p:cNvSpPr txBox="1">
            <a:spLocks/>
          </p:cNvSpPr>
          <p:nvPr/>
        </p:nvSpPr>
        <p:spPr bwMode="auto">
          <a:xfrm>
            <a:off x="677318" y="1682174"/>
            <a:ext cx="8361363"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marR="0" lvl="0" indent="-256032" algn="l" defTabSz="914400" rtl="0" eaLnBrk="1" fontAlgn="auto" latinLnBrk="0" hangingPunct="1">
              <a:lnSpc>
                <a:spcPct val="120000"/>
              </a:lnSpc>
              <a:spcBef>
                <a:spcPts val="300"/>
              </a:spcBef>
              <a:spcAft>
                <a:spcPts val="0"/>
              </a:spcAft>
              <a:buClr>
                <a:srgbClr val="9BBB59"/>
              </a:buClr>
              <a:buSzTx/>
              <a:buFont typeface="Georgia" panose="02040502050405020303" pitchFamily="18" charset="0"/>
              <a:buChar char="•"/>
              <a:tabLst/>
              <a:defRPr/>
            </a:pPr>
            <a:r>
              <a:rPr kumimoji="0" lang="zh-CN" altLang="en-US" sz="3600" b="0" i="0" u="none" strike="noStrike" kern="1200" cap="none" spc="0" normalizeH="0" baseline="0" noProof="0" dirty="0">
                <a:ln>
                  <a:noFill/>
                </a:ln>
                <a:solidFill>
                  <a:srgbClr val="0070C0"/>
                </a:solidFill>
                <a:effectLst/>
                <a:uLnTx/>
                <a:uFillTx/>
                <a:latin typeface="Consolas" pitchFamily="49" charset="0"/>
                <a:ea typeface="黑体" panose="02010609060101010101" pitchFamily="49" charset="-122"/>
                <a:cs typeface="Times New Roman" pitchFamily="18" charset="0"/>
              </a:rPr>
              <a:t>单继承时</a:t>
            </a:r>
            <a:endParaRPr kumimoji="0" lang="en-US" altLang="zh-CN" sz="3600" b="0" i="0" u="none" strike="noStrike" kern="1200" cap="none" spc="0" normalizeH="0" baseline="0" noProof="0" dirty="0">
              <a:ln>
                <a:noFill/>
              </a:ln>
              <a:solidFill>
                <a:srgbClr val="0070C0"/>
              </a:solidFill>
              <a:effectLst/>
              <a:uLnTx/>
              <a:uFillTx/>
              <a:latin typeface="Consolas" pitchFamily="49" charset="0"/>
              <a:ea typeface="黑体" panose="02010609060101010101" pitchFamily="49" charset="-122"/>
              <a:cs typeface="Times New Roman" pitchFamily="18" charset="0"/>
            </a:endParaRPr>
          </a:p>
          <a:p>
            <a:pPr marL="365760" marR="0" lvl="0" indent="-256032" algn="l" defTabSz="914400" rtl="0" eaLnBrk="1" fontAlgn="auto" latinLnBrk="0" hangingPunct="1">
              <a:lnSpc>
                <a:spcPct val="120000"/>
              </a:lnSpc>
              <a:spcBef>
                <a:spcPts val="300"/>
              </a:spcBef>
              <a:spcAft>
                <a:spcPts val="0"/>
              </a:spcAft>
              <a:buClr>
                <a:srgbClr val="9BBB59"/>
              </a:buClr>
              <a:buSzTx/>
              <a:buFont typeface="Wingdings" pitchFamily="2" charset="2"/>
              <a:buNone/>
              <a:tabLst/>
              <a:defRPr/>
            </a:pPr>
            <a:r>
              <a:rPr kumimoji="0" lang="en-US" altLang="zh-CN"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Times New Roman" pitchFamily="18" charset="0"/>
              </a:rPr>
              <a:t>class </a:t>
            </a:r>
            <a:r>
              <a:rPr kumimoji="0" lang="zh-CN" altLang="en-US"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派生类名：</a:t>
            </a:r>
            <a:r>
              <a:rPr kumimoji="0" lang="zh-CN" altLang="en-US" sz="2600" b="0" i="0" u="none" strike="noStrike" kern="1200" cap="none" spc="0" normalizeH="0" baseline="0" noProof="0" dirty="0">
                <a:ln>
                  <a:noFill/>
                </a:ln>
                <a:solidFill>
                  <a:srgbClr val="8064A2">
                    <a:lumMod val="75000"/>
                  </a:srgbClr>
                </a:solidFill>
                <a:effectLst/>
                <a:uLnTx/>
                <a:uFillTx/>
                <a:latin typeface="Consolas" pitchFamily="49" charset="0"/>
                <a:ea typeface="黑体" panose="02010609060101010101" pitchFamily="49" charset="-122"/>
                <a:cs typeface="+mn-cs"/>
              </a:rPr>
              <a:t>继承方式  </a:t>
            </a:r>
            <a:r>
              <a:rPr kumimoji="0" lang="zh-CN" altLang="en-US"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基类名</a:t>
            </a:r>
          </a:p>
          <a:p>
            <a:pPr marL="365760" marR="0" lvl="0" indent="-256032" algn="l" defTabSz="914400" rtl="0" eaLnBrk="1" fontAlgn="auto" latinLnBrk="0" hangingPunct="1">
              <a:lnSpc>
                <a:spcPct val="120000"/>
              </a:lnSpc>
              <a:spcBef>
                <a:spcPts val="300"/>
              </a:spcBef>
              <a:spcAft>
                <a:spcPts val="0"/>
              </a:spcAft>
              <a:buClr>
                <a:srgbClr val="9BBB59"/>
              </a:buClr>
              <a:buSzTx/>
              <a:buFont typeface="Wingdings" pitchFamily="2" charset="2"/>
              <a:buNone/>
              <a:tabLst/>
              <a:defRPr/>
            </a:pPr>
            <a:r>
              <a:rPr kumimoji="0" lang="en-US" altLang="zh-CN"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Times New Roman" pitchFamily="18" charset="0"/>
              </a:rPr>
              <a:t>{</a:t>
            </a:r>
          </a:p>
          <a:p>
            <a:pPr marL="365760" marR="0" lvl="0" indent="-256032" algn="l" defTabSz="914400" rtl="0" eaLnBrk="1" fontAlgn="auto" latinLnBrk="0" hangingPunct="1">
              <a:lnSpc>
                <a:spcPct val="120000"/>
              </a:lnSpc>
              <a:spcBef>
                <a:spcPts val="300"/>
              </a:spcBef>
              <a:spcAft>
                <a:spcPts val="0"/>
              </a:spcAft>
              <a:buClr>
                <a:srgbClr val="9BBB59"/>
              </a:buClr>
              <a:buSzTx/>
              <a:buFont typeface="Wingdings" pitchFamily="2" charset="2"/>
              <a:buNone/>
              <a:tabLst/>
              <a:defRPr/>
            </a:pPr>
            <a:r>
              <a:rPr kumimoji="0" lang="en-US" altLang="zh-CN"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a:t>
            </a:r>
            <a:r>
              <a:rPr kumimoji="0" lang="zh-CN" altLang="en-US"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成员声明；</a:t>
            </a:r>
          </a:p>
          <a:p>
            <a:pPr marL="365760" marR="0" lvl="0" indent="-256032" algn="l" defTabSz="914400" rtl="0" eaLnBrk="1" fontAlgn="auto" latinLnBrk="0" hangingPunct="1">
              <a:lnSpc>
                <a:spcPct val="120000"/>
              </a:lnSpc>
              <a:spcBef>
                <a:spcPts val="300"/>
              </a:spcBef>
              <a:spcAft>
                <a:spcPts val="0"/>
              </a:spcAft>
              <a:buClr>
                <a:srgbClr val="9BBB59"/>
              </a:buClr>
              <a:buSzTx/>
              <a:buFont typeface="Wingdings" pitchFamily="2" charset="2"/>
              <a:buNone/>
              <a:tabLst/>
              <a:defRPr/>
            </a:pPr>
            <a:r>
              <a:rPr kumimoji="0" lang="en-US" altLang="zh-CN"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Times New Roman" pitchFamily="18" charset="0"/>
              </a:rPr>
              <a:t>}</a:t>
            </a:r>
          </a:p>
          <a:p>
            <a:pPr marL="365760" marR="0" lvl="0" indent="-256032" algn="l" defTabSz="914400" rtl="0" eaLnBrk="1" fontAlgn="auto" latinLnBrk="0" hangingPunct="1">
              <a:lnSpc>
                <a:spcPct val="120000"/>
              </a:lnSpc>
              <a:spcBef>
                <a:spcPts val="300"/>
              </a:spcBef>
              <a:spcAft>
                <a:spcPts val="0"/>
              </a:spcAft>
              <a:buClr>
                <a:srgbClr val="9BBB59"/>
              </a:buClr>
              <a:buSzTx/>
              <a:buFont typeface="Wingdings" pitchFamily="2" charset="2"/>
              <a:buNone/>
              <a:tabLst/>
              <a:defRPr/>
            </a:pPr>
            <a:r>
              <a:rPr kumimoji="0" lang="zh-CN" altLang="en-US"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Times New Roman" pitchFamily="18" charset="0"/>
              </a:rPr>
              <a:t>例如：</a:t>
            </a:r>
            <a:endParaRPr kumimoji="0" lang="en-US" altLang="zh-CN"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Times New Roman" pitchFamily="18" charset="0"/>
            </a:endParaRPr>
          </a:p>
          <a:p>
            <a:pPr marL="365760" marR="0" lvl="0" indent="-256032" algn="l" defTabSz="914400" rtl="0" eaLnBrk="1" fontAlgn="auto" latinLnBrk="0" hangingPunct="1">
              <a:lnSpc>
                <a:spcPct val="120000"/>
              </a:lnSpc>
              <a:spcBef>
                <a:spcPts val="300"/>
              </a:spcBef>
              <a:spcAft>
                <a:spcPts val="0"/>
              </a:spcAft>
              <a:buClr>
                <a:srgbClr val="9BBB59"/>
              </a:buClr>
              <a:buSzTx/>
              <a:buFont typeface="Wingdings" pitchFamily="2" charset="2"/>
              <a:buNone/>
              <a:tabLst/>
              <a:defRPr/>
            </a:pPr>
            <a:r>
              <a:rPr kumimoji="0" lang="en-US" altLang="zh-CN"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Times New Roman" pitchFamily="18" charset="0"/>
              </a:rPr>
              <a:t>class Derived: public Base</a:t>
            </a:r>
          </a:p>
          <a:p>
            <a:pPr marL="365760" marR="0" lvl="0" indent="-256032" algn="l" defTabSz="914400" rtl="0" eaLnBrk="1" fontAlgn="auto" latinLnBrk="0" hangingPunct="1">
              <a:lnSpc>
                <a:spcPct val="120000"/>
              </a:lnSpc>
              <a:spcBef>
                <a:spcPts val="300"/>
              </a:spcBef>
              <a:spcAft>
                <a:spcPts val="0"/>
              </a:spcAft>
              <a:buClr>
                <a:srgbClr val="9BBB59"/>
              </a:buClr>
              <a:buSzTx/>
              <a:buFont typeface="Wingdings" pitchFamily="2" charset="2"/>
              <a:buNone/>
              <a:tabLst/>
              <a:defRPr/>
            </a:pPr>
            <a:r>
              <a:rPr kumimoji="0" lang="en-US" altLang="zh-CN"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Times New Roman" pitchFamily="18" charset="0"/>
              </a:rPr>
              <a:t>{</a:t>
            </a:r>
          </a:p>
          <a:p>
            <a:pPr marL="365760" marR="0" lvl="0" indent="-256032" algn="l" defTabSz="914400" rtl="0" eaLnBrk="1" fontAlgn="auto" latinLnBrk="0" hangingPunct="1">
              <a:lnSpc>
                <a:spcPct val="120000"/>
              </a:lnSpc>
              <a:spcBef>
                <a:spcPts val="300"/>
              </a:spcBef>
              <a:spcAft>
                <a:spcPts val="0"/>
              </a:spcAft>
              <a:buClr>
                <a:srgbClr val="9BBB59"/>
              </a:buClr>
              <a:buSzTx/>
              <a:buFont typeface="Wingdings" pitchFamily="2" charset="2"/>
              <a:buNone/>
              <a:tabLst/>
              <a:defRPr/>
            </a:pPr>
            <a:r>
              <a:rPr kumimoji="0" lang="en-US" altLang="zh-CN"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Times New Roman" pitchFamily="18" charset="0"/>
              </a:rPr>
              <a:t>public:</a:t>
            </a:r>
          </a:p>
          <a:p>
            <a:pPr marL="365760" marR="0" lvl="0" indent="-256032" algn="l" defTabSz="914400" rtl="0" eaLnBrk="1" fontAlgn="auto" latinLnBrk="0" hangingPunct="1">
              <a:lnSpc>
                <a:spcPct val="120000"/>
              </a:lnSpc>
              <a:spcBef>
                <a:spcPts val="300"/>
              </a:spcBef>
              <a:spcAft>
                <a:spcPts val="0"/>
              </a:spcAft>
              <a:buClr>
                <a:srgbClr val="9BBB59"/>
              </a:buClr>
              <a:buSzTx/>
              <a:buFont typeface="Wingdings" pitchFamily="2" charset="2"/>
              <a:buNone/>
              <a:tabLst/>
              <a:defRPr/>
            </a:pPr>
            <a:r>
              <a:rPr kumimoji="0" lang="en-US" altLang="zh-CN"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Times New Roman" pitchFamily="18" charset="0"/>
              </a:rPr>
              <a:t>	Derived ();</a:t>
            </a:r>
          </a:p>
          <a:p>
            <a:pPr marL="365760" marR="0" lvl="0" indent="-256032" algn="l" defTabSz="914400" rtl="0" eaLnBrk="1" fontAlgn="auto" latinLnBrk="0" hangingPunct="1">
              <a:lnSpc>
                <a:spcPct val="120000"/>
              </a:lnSpc>
              <a:spcBef>
                <a:spcPts val="300"/>
              </a:spcBef>
              <a:spcAft>
                <a:spcPts val="0"/>
              </a:spcAft>
              <a:buClr>
                <a:srgbClr val="9BBB59"/>
              </a:buClr>
              <a:buSzTx/>
              <a:buFont typeface="Wingdings" pitchFamily="2" charset="2"/>
              <a:buNone/>
              <a:tabLst/>
              <a:defRPr/>
            </a:pPr>
            <a:r>
              <a:rPr kumimoji="0" lang="en-US" altLang="zh-CN"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Times New Roman" pitchFamily="18" charset="0"/>
              </a:rPr>
              <a:t>	~Derived ();</a:t>
            </a:r>
          </a:p>
          <a:p>
            <a:pPr marL="365760" marR="0" lvl="0" indent="-256032" algn="l" defTabSz="914400" rtl="0" eaLnBrk="1" fontAlgn="auto" latinLnBrk="0" hangingPunct="1">
              <a:lnSpc>
                <a:spcPct val="120000"/>
              </a:lnSpc>
              <a:spcBef>
                <a:spcPts val="300"/>
              </a:spcBef>
              <a:spcAft>
                <a:spcPts val="0"/>
              </a:spcAft>
              <a:buClr>
                <a:srgbClr val="9BBB59"/>
              </a:buClr>
              <a:buSzTx/>
              <a:buFont typeface="Wingdings" pitchFamily="2" charset="2"/>
              <a:buNone/>
              <a:tabLst/>
              <a:defRPr/>
            </a:pPr>
            <a:r>
              <a:rPr kumimoji="0" lang="en-US" altLang="zh-CN"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Times New Roman" pitchFamily="18" charset="0"/>
              </a:rPr>
              <a:t>};</a:t>
            </a:r>
          </a:p>
          <a:p>
            <a:pPr marL="365760" marR="0" lvl="0" indent="-256032" algn="l" defTabSz="914400" rtl="0" eaLnBrk="1" fontAlgn="auto" latinLnBrk="0" hangingPunct="1">
              <a:lnSpc>
                <a:spcPct val="120000"/>
              </a:lnSpc>
              <a:spcBef>
                <a:spcPts val="300"/>
              </a:spcBef>
              <a:spcAft>
                <a:spcPts val="0"/>
              </a:spcAft>
              <a:buClr>
                <a:srgbClr val="9BBB59"/>
              </a:buClr>
              <a:buSzTx/>
              <a:buFont typeface="Wingdings" pitchFamily="2" charset="2"/>
              <a:buNone/>
              <a:tabLst/>
              <a:defRPr/>
            </a:pPr>
            <a:endParaRPr kumimoji="0" lang="en-US" altLang="zh-CN"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Times New Roman" pitchFamily="18" charset="0"/>
            </a:endParaRPr>
          </a:p>
        </p:txBody>
      </p:sp>
    </p:spTree>
    <p:extLst>
      <p:ext uri="{BB962C8B-B14F-4D97-AF65-F5344CB8AC3E}">
        <p14:creationId xmlns:p14="http://schemas.microsoft.com/office/powerpoint/2010/main" val="196581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17</a:t>
            </a:fld>
            <a:endParaRPr lang="zh-CN" altLang="en-US" dirty="0">
              <a:solidFill>
                <a:schemeClr val="tx1"/>
              </a:solidFill>
            </a:endParaRPr>
          </a:p>
        </p:txBody>
      </p:sp>
      <p:sp>
        <p:nvSpPr>
          <p:cNvPr id="9" name="内容占位符 2">
            <a:extLst>
              <a:ext uri="{FF2B5EF4-FFF2-40B4-BE49-F238E27FC236}">
                <a16:creationId xmlns:a16="http://schemas.microsoft.com/office/drawing/2014/main" id="{8711450B-660A-4FFE-A75D-63B1AFD4EE14}"/>
              </a:ext>
            </a:extLst>
          </p:cNvPr>
          <p:cNvSpPr txBox="1">
            <a:spLocks/>
          </p:cNvSpPr>
          <p:nvPr/>
        </p:nvSpPr>
        <p:spPr bwMode="auto">
          <a:xfrm>
            <a:off x="372403" y="1743714"/>
            <a:ext cx="8361362" cy="4679950"/>
          </a:xfrm>
          <a:prstGeom prst="rect">
            <a:avLst/>
          </a:prstGeom>
          <a:noFill/>
          <a:ln>
            <a:noFill/>
          </a:ln>
        </p:spPr>
        <p:txBody>
          <a:bodyPr>
            <a:normAutofit fontScale="77500" lnSpcReduction="20000"/>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indent="-256032" eaLnBrk="1" fontAlgn="auto" hangingPunct="1">
              <a:lnSpc>
                <a:spcPct val="120000"/>
              </a:lnSpc>
              <a:spcAft>
                <a:spcPts val="0"/>
              </a:spcAft>
              <a:buClr>
                <a:schemeClr val="accent3"/>
              </a:buClr>
              <a:defRPr/>
            </a:pPr>
            <a:r>
              <a:rPr kumimoji="0" lang="zh-CN" altLang="en-US" sz="4000" dirty="0">
                <a:solidFill>
                  <a:srgbClr val="0070C0"/>
                </a:solidFill>
                <a:latin typeface="Consolas" pitchFamily="49" charset="0"/>
                <a:cs typeface="Times New Roman" pitchFamily="18" charset="0"/>
              </a:rPr>
              <a:t>多继承时</a:t>
            </a:r>
            <a:endParaRPr kumimoji="0" lang="en-US" altLang="zh-CN" sz="4000" dirty="0">
              <a:solidFill>
                <a:srgbClr val="0070C0"/>
              </a:solidFill>
              <a:latin typeface="Consolas" pitchFamily="49" charset="0"/>
              <a:cs typeface="Times New Roman" pitchFamily="18" charset="0"/>
            </a:endParaRPr>
          </a:p>
          <a:p>
            <a:pPr marL="365760" indent="-256032" eaLnBrk="1" fontAlgn="auto" hangingPunct="1">
              <a:lnSpc>
                <a:spcPct val="120000"/>
              </a:lnSpc>
              <a:spcAft>
                <a:spcPts val="0"/>
              </a:spcAft>
              <a:buClr>
                <a:schemeClr val="accent3"/>
              </a:buClr>
              <a:buFont typeface="Wingdings" pitchFamily="2" charset="2"/>
              <a:buNone/>
              <a:defRPr/>
            </a:pPr>
            <a:r>
              <a:rPr kumimoji="0" lang="en-US" altLang="zh-CN" dirty="0">
                <a:latin typeface="Consolas" pitchFamily="49" charset="0"/>
                <a:cs typeface="Times New Roman" pitchFamily="18" charset="0"/>
              </a:rPr>
              <a:t>class </a:t>
            </a:r>
            <a:r>
              <a:rPr kumimoji="0" lang="zh-CN" altLang="en-US" dirty="0">
                <a:latin typeface="Consolas" pitchFamily="49" charset="0"/>
              </a:rPr>
              <a:t>派生类名：</a:t>
            </a:r>
            <a:r>
              <a:rPr lang="zh-CN" altLang="en-US" sz="2800" dirty="0">
                <a:latin typeface="宋体" panose="02010600030101010101" pitchFamily="2" charset="-122"/>
              </a:rPr>
              <a:t>继承方式</a:t>
            </a:r>
            <a:r>
              <a:rPr lang="en-US" altLang="zh-CN" sz="2800" dirty="0">
                <a:latin typeface="宋体" panose="02010600030101010101" pitchFamily="2" charset="-122"/>
              </a:rPr>
              <a:t>1  </a:t>
            </a:r>
            <a:r>
              <a:rPr lang="zh-CN" altLang="en-US" sz="2800" dirty="0">
                <a:latin typeface="宋体" panose="02010600030101010101" pitchFamily="2" charset="-122"/>
              </a:rPr>
              <a:t>基类名</a:t>
            </a:r>
            <a:r>
              <a:rPr lang="en-US" altLang="zh-CN" sz="2800" dirty="0">
                <a:latin typeface="宋体" panose="02010600030101010101" pitchFamily="2" charset="-122"/>
              </a:rPr>
              <a:t>1</a:t>
            </a:r>
            <a:r>
              <a:rPr lang="zh-CN" altLang="en-US" sz="2800" dirty="0">
                <a:latin typeface="宋体" panose="02010600030101010101" pitchFamily="2" charset="-122"/>
              </a:rPr>
              <a:t>，</a:t>
            </a:r>
            <a:br>
              <a:rPr lang="zh-CN" altLang="en-US" sz="2800" dirty="0">
                <a:latin typeface="宋体" panose="02010600030101010101" pitchFamily="2" charset="-122"/>
              </a:rPr>
            </a:br>
            <a:r>
              <a:rPr lang="zh-CN" altLang="en-US" sz="2800" dirty="0">
                <a:latin typeface="宋体" panose="02010600030101010101" pitchFamily="2" charset="-122"/>
              </a:rPr>
              <a:t>继承方式</a:t>
            </a:r>
            <a:r>
              <a:rPr lang="en-US" altLang="zh-CN" sz="2800" dirty="0">
                <a:latin typeface="宋体" panose="02010600030101010101" pitchFamily="2" charset="-122"/>
              </a:rPr>
              <a:t>2  </a:t>
            </a:r>
            <a:r>
              <a:rPr lang="zh-CN" altLang="en-US" sz="2800" dirty="0">
                <a:latin typeface="宋体" panose="02010600030101010101" pitchFamily="2" charset="-122"/>
              </a:rPr>
              <a:t>基类名</a:t>
            </a:r>
            <a:r>
              <a:rPr lang="en-US" altLang="zh-CN" sz="2800" dirty="0">
                <a:latin typeface="宋体" panose="02010600030101010101" pitchFamily="2" charset="-122"/>
              </a:rPr>
              <a:t>2</a:t>
            </a:r>
            <a:r>
              <a:rPr lang="zh-CN" altLang="en-US" sz="2800" dirty="0">
                <a:latin typeface="宋体" panose="02010600030101010101" pitchFamily="2" charset="-122"/>
              </a:rPr>
              <a:t>，</a:t>
            </a:r>
            <a:r>
              <a:rPr lang="en-US" altLang="zh-CN" sz="2800" dirty="0">
                <a:latin typeface="宋体" panose="02010600030101010101" pitchFamily="2" charset="-122"/>
              </a:rPr>
              <a:t>...</a:t>
            </a:r>
            <a:r>
              <a:rPr kumimoji="0" lang="en-US" altLang="zh-CN" dirty="0">
                <a:latin typeface="Consolas" pitchFamily="49" charset="0"/>
                <a:cs typeface="Times New Roman" pitchFamily="18" charset="0"/>
              </a:rPr>
              <a:t>{</a:t>
            </a:r>
          </a:p>
          <a:p>
            <a:pPr marL="365760" indent="-256032" eaLnBrk="1" fontAlgn="auto" hangingPunct="1">
              <a:lnSpc>
                <a:spcPct val="120000"/>
              </a:lnSpc>
              <a:spcAft>
                <a:spcPts val="0"/>
              </a:spcAft>
              <a:buClr>
                <a:schemeClr val="accent3"/>
              </a:buClr>
              <a:buFont typeface="Wingdings" pitchFamily="2" charset="2"/>
              <a:buNone/>
              <a:defRPr/>
            </a:pPr>
            <a:r>
              <a:rPr kumimoji="0" lang="en-US" altLang="zh-CN" dirty="0">
                <a:latin typeface="Consolas" pitchFamily="49" charset="0"/>
              </a:rPr>
              <a:t>    </a:t>
            </a:r>
            <a:r>
              <a:rPr kumimoji="0" lang="zh-CN" altLang="en-US" dirty="0">
                <a:latin typeface="Consolas" pitchFamily="49" charset="0"/>
              </a:rPr>
              <a:t>成员声明；</a:t>
            </a:r>
          </a:p>
          <a:p>
            <a:pPr marL="365760" indent="-256032" eaLnBrk="1" fontAlgn="auto" hangingPunct="1">
              <a:lnSpc>
                <a:spcPct val="120000"/>
              </a:lnSpc>
              <a:spcAft>
                <a:spcPts val="0"/>
              </a:spcAft>
              <a:buClr>
                <a:schemeClr val="accent3"/>
              </a:buClr>
              <a:buFont typeface="Wingdings" pitchFamily="2" charset="2"/>
              <a:buNone/>
              <a:defRPr/>
            </a:pPr>
            <a:r>
              <a:rPr kumimoji="0" lang="en-US" altLang="zh-CN" dirty="0">
                <a:latin typeface="Consolas" pitchFamily="49" charset="0"/>
                <a:cs typeface="Times New Roman" pitchFamily="18" charset="0"/>
              </a:rPr>
              <a:t>}</a:t>
            </a:r>
          </a:p>
          <a:p>
            <a:pPr marL="365760" indent="-256032" eaLnBrk="1" fontAlgn="auto" hangingPunct="1">
              <a:lnSpc>
                <a:spcPct val="120000"/>
              </a:lnSpc>
              <a:spcAft>
                <a:spcPts val="0"/>
              </a:spcAft>
              <a:buClr>
                <a:schemeClr val="accent3"/>
              </a:buClr>
              <a:buFont typeface="Wingdings" pitchFamily="2" charset="2"/>
              <a:buNone/>
              <a:defRPr/>
            </a:pPr>
            <a:r>
              <a:rPr kumimoji="0" lang="zh-CN" altLang="en-US" dirty="0">
                <a:latin typeface="Consolas" pitchFamily="49" charset="0"/>
                <a:cs typeface="Times New Roman" pitchFamily="18" charset="0"/>
              </a:rPr>
              <a:t>例如：</a:t>
            </a:r>
            <a:endParaRPr kumimoji="0" lang="en-US" altLang="zh-CN" dirty="0">
              <a:latin typeface="Consolas" pitchFamily="49" charset="0"/>
              <a:cs typeface="Times New Roman" pitchFamily="18" charset="0"/>
            </a:endParaRPr>
          </a:p>
          <a:p>
            <a:pPr marL="365760" indent="-256032" eaLnBrk="1" fontAlgn="auto" hangingPunct="1">
              <a:lnSpc>
                <a:spcPct val="120000"/>
              </a:lnSpc>
              <a:spcAft>
                <a:spcPts val="0"/>
              </a:spcAft>
              <a:buClr>
                <a:schemeClr val="accent3"/>
              </a:buClr>
              <a:buFont typeface="Wingdings" pitchFamily="2" charset="2"/>
              <a:buNone/>
              <a:defRPr/>
            </a:pPr>
            <a:r>
              <a:rPr kumimoji="0" lang="en-US" altLang="zh-CN" dirty="0">
                <a:latin typeface="Consolas" pitchFamily="49" charset="0"/>
                <a:cs typeface="Times New Roman" pitchFamily="18" charset="0"/>
              </a:rPr>
              <a:t>class Derived: public Base1, private Base2</a:t>
            </a:r>
          </a:p>
          <a:p>
            <a:pPr marL="365760" indent="-256032" eaLnBrk="1" fontAlgn="auto" hangingPunct="1">
              <a:lnSpc>
                <a:spcPct val="120000"/>
              </a:lnSpc>
              <a:spcAft>
                <a:spcPts val="0"/>
              </a:spcAft>
              <a:buClr>
                <a:schemeClr val="accent3"/>
              </a:buClr>
              <a:buFont typeface="Wingdings" pitchFamily="2" charset="2"/>
              <a:buNone/>
              <a:defRPr/>
            </a:pPr>
            <a:r>
              <a:rPr kumimoji="0" lang="en-US" altLang="zh-CN" dirty="0">
                <a:latin typeface="Consolas" pitchFamily="49" charset="0"/>
                <a:cs typeface="Times New Roman" pitchFamily="18" charset="0"/>
              </a:rPr>
              <a:t>{</a:t>
            </a:r>
          </a:p>
          <a:p>
            <a:pPr marL="365760" indent="-256032" eaLnBrk="1" fontAlgn="auto" hangingPunct="1">
              <a:lnSpc>
                <a:spcPct val="120000"/>
              </a:lnSpc>
              <a:spcAft>
                <a:spcPts val="0"/>
              </a:spcAft>
              <a:buClr>
                <a:schemeClr val="accent3"/>
              </a:buClr>
              <a:buFont typeface="Wingdings" pitchFamily="2" charset="2"/>
              <a:buNone/>
              <a:defRPr/>
            </a:pPr>
            <a:r>
              <a:rPr kumimoji="0" lang="en-US" altLang="zh-CN" dirty="0">
                <a:latin typeface="Consolas" pitchFamily="49" charset="0"/>
                <a:cs typeface="Times New Roman" pitchFamily="18" charset="0"/>
              </a:rPr>
              <a:t>public:</a:t>
            </a:r>
          </a:p>
          <a:p>
            <a:pPr marL="365760" indent="-256032" eaLnBrk="1" fontAlgn="auto" hangingPunct="1">
              <a:lnSpc>
                <a:spcPct val="120000"/>
              </a:lnSpc>
              <a:spcAft>
                <a:spcPts val="0"/>
              </a:spcAft>
              <a:buClr>
                <a:schemeClr val="accent3"/>
              </a:buClr>
              <a:buFont typeface="Wingdings" pitchFamily="2" charset="2"/>
              <a:buNone/>
              <a:defRPr/>
            </a:pPr>
            <a:r>
              <a:rPr kumimoji="0" lang="en-US" altLang="zh-CN" dirty="0">
                <a:latin typeface="Consolas" pitchFamily="49" charset="0"/>
                <a:cs typeface="Times New Roman" pitchFamily="18" charset="0"/>
              </a:rPr>
              <a:t>	Derived ();</a:t>
            </a:r>
          </a:p>
          <a:p>
            <a:pPr marL="365760" indent="-256032" eaLnBrk="1" fontAlgn="auto" hangingPunct="1">
              <a:lnSpc>
                <a:spcPct val="120000"/>
              </a:lnSpc>
              <a:spcAft>
                <a:spcPts val="0"/>
              </a:spcAft>
              <a:buClr>
                <a:schemeClr val="accent3"/>
              </a:buClr>
              <a:buFont typeface="Wingdings" pitchFamily="2" charset="2"/>
              <a:buNone/>
              <a:defRPr/>
            </a:pPr>
            <a:r>
              <a:rPr kumimoji="0" lang="en-US" altLang="zh-CN" dirty="0">
                <a:latin typeface="Consolas" pitchFamily="49" charset="0"/>
                <a:cs typeface="Times New Roman" pitchFamily="18" charset="0"/>
              </a:rPr>
              <a:t>	~Derived ();</a:t>
            </a:r>
          </a:p>
          <a:p>
            <a:pPr marL="365760" indent="-256032" eaLnBrk="1" fontAlgn="auto" hangingPunct="1">
              <a:lnSpc>
                <a:spcPct val="120000"/>
              </a:lnSpc>
              <a:spcAft>
                <a:spcPts val="0"/>
              </a:spcAft>
              <a:buClr>
                <a:schemeClr val="accent3"/>
              </a:buClr>
              <a:buFont typeface="Wingdings" pitchFamily="2" charset="2"/>
              <a:buNone/>
              <a:defRPr/>
            </a:pPr>
            <a:r>
              <a:rPr kumimoji="0" lang="en-US" altLang="zh-CN" dirty="0">
                <a:latin typeface="Consolas" pitchFamily="49" charset="0"/>
                <a:cs typeface="Times New Roman" pitchFamily="18" charset="0"/>
              </a:rPr>
              <a:t>};</a:t>
            </a:r>
          </a:p>
          <a:p>
            <a:pPr marL="365760" indent="-256032" eaLnBrk="1" fontAlgn="auto" hangingPunct="1">
              <a:lnSpc>
                <a:spcPct val="120000"/>
              </a:lnSpc>
              <a:spcAft>
                <a:spcPts val="0"/>
              </a:spcAft>
              <a:buClr>
                <a:schemeClr val="accent3"/>
              </a:buClr>
              <a:buFont typeface="Wingdings" pitchFamily="2" charset="2"/>
              <a:buNone/>
              <a:defRPr/>
            </a:pPr>
            <a:endParaRPr kumimoji="0" lang="en-US" altLang="zh-CN" dirty="0">
              <a:latin typeface="Consolas" pitchFamily="49" charset="0"/>
              <a:cs typeface="Times New Roman" pitchFamily="18" charset="0"/>
            </a:endParaRPr>
          </a:p>
        </p:txBody>
      </p:sp>
      <p:sp>
        <p:nvSpPr>
          <p:cNvPr id="12" name="标题 1">
            <a:extLst>
              <a:ext uri="{FF2B5EF4-FFF2-40B4-BE49-F238E27FC236}">
                <a16:creationId xmlns:a16="http://schemas.microsoft.com/office/drawing/2014/main" id="{6E72910A-B545-440B-90B2-3E879AE52AA5}"/>
              </a:ext>
            </a:extLst>
          </p:cNvPr>
          <p:cNvSpPr txBox="1">
            <a:spLocks/>
          </p:cNvSpPr>
          <p:nvPr/>
        </p:nvSpPr>
        <p:spPr bwMode="auto">
          <a:xfrm>
            <a:off x="372403" y="703263"/>
            <a:ext cx="4175125"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7.1.2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派生类的声明</a:t>
            </a:r>
          </a:p>
        </p:txBody>
      </p:sp>
    </p:spTree>
    <p:extLst>
      <p:ext uri="{BB962C8B-B14F-4D97-AF65-F5344CB8AC3E}">
        <p14:creationId xmlns:p14="http://schemas.microsoft.com/office/powerpoint/2010/main" val="3219337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18</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372403" y="6826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7.1.3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派生类生成过程</a:t>
            </a:r>
          </a:p>
        </p:txBody>
      </p:sp>
      <p:sp>
        <p:nvSpPr>
          <p:cNvPr id="15" name="内容占位符 2">
            <a:extLst>
              <a:ext uri="{FF2B5EF4-FFF2-40B4-BE49-F238E27FC236}">
                <a16:creationId xmlns:a16="http://schemas.microsoft.com/office/drawing/2014/main" id="{59FF94AD-9D73-4CD5-8584-2AEFFF1BBC02}"/>
              </a:ext>
            </a:extLst>
          </p:cNvPr>
          <p:cNvSpPr>
            <a:spLocks noGrp="1"/>
          </p:cNvSpPr>
          <p:nvPr>
            <p:ph idx="1"/>
          </p:nvPr>
        </p:nvSpPr>
        <p:spPr>
          <a:xfrm>
            <a:off x="498158" y="1640899"/>
            <a:ext cx="10166317" cy="4681537"/>
          </a:xfrm>
        </p:spPr>
        <p:txBody>
          <a:bodyPr/>
          <a:lstStyle/>
          <a:p>
            <a:r>
              <a:rPr lang="zh-CN" altLang="en-US" dirty="0"/>
              <a:t>吸收基类成员</a:t>
            </a:r>
            <a:endParaRPr lang="en-US" altLang="zh-CN" dirty="0"/>
          </a:p>
          <a:p>
            <a:pPr lvl="1"/>
            <a:r>
              <a:rPr lang="zh-CN" altLang="en-US" dirty="0"/>
              <a:t>吸收基类成员之后，派生类实际上就包含了它的全部基类中除构造和析构函数之外的所有成员。</a:t>
            </a:r>
            <a:endParaRPr lang="en-US" altLang="zh-CN" dirty="0"/>
          </a:p>
          <a:p>
            <a:r>
              <a:rPr lang="zh-CN" altLang="en-US" dirty="0"/>
              <a:t>改造基类成员</a:t>
            </a:r>
            <a:endParaRPr lang="en-US" altLang="zh-CN" dirty="0"/>
          </a:p>
          <a:p>
            <a:pPr lvl="1"/>
            <a:r>
              <a:rPr lang="zh-CN" altLang="en-US" dirty="0"/>
              <a:t>如果派生类声明了一个和某基类成员同名的新成员（如果是成员函数，则参数表也要相同，参数不同的情况属于重载），派生的新成员就覆盖了外层同名成员</a:t>
            </a:r>
            <a:endParaRPr lang="en-US" altLang="zh-CN" dirty="0"/>
          </a:p>
          <a:p>
            <a:r>
              <a:rPr lang="zh-CN" altLang="en-US" dirty="0"/>
              <a:t>添加新的成员</a:t>
            </a:r>
            <a:endParaRPr lang="en-US" altLang="zh-CN" dirty="0"/>
          </a:p>
          <a:p>
            <a:pPr lvl="1"/>
            <a:r>
              <a:rPr lang="zh-CN" altLang="en-US" dirty="0"/>
              <a:t>派生类新成员的加入是继承与派生机制的核心，是保证派生类在功能上有所发展</a:t>
            </a:r>
          </a:p>
        </p:txBody>
      </p:sp>
    </p:spTree>
    <p:extLst>
      <p:ext uri="{BB962C8B-B14F-4D97-AF65-F5344CB8AC3E}">
        <p14:creationId xmlns:p14="http://schemas.microsoft.com/office/powerpoint/2010/main" val="3535082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19</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372403" y="6826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7.2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访问控制</a:t>
            </a:r>
          </a:p>
        </p:txBody>
      </p:sp>
      <p:sp>
        <p:nvSpPr>
          <p:cNvPr id="16" name="内容占位符 2">
            <a:extLst>
              <a:ext uri="{FF2B5EF4-FFF2-40B4-BE49-F238E27FC236}">
                <a16:creationId xmlns:a16="http://schemas.microsoft.com/office/drawing/2014/main" id="{951EB8A2-A31C-47B4-A629-95EBCDF694C0}"/>
              </a:ext>
            </a:extLst>
          </p:cNvPr>
          <p:cNvSpPr txBox="1">
            <a:spLocks/>
          </p:cNvSpPr>
          <p:nvPr/>
        </p:nvSpPr>
        <p:spPr bwMode="auto">
          <a:xfrm>
            <a:off x="372403" y="1743714"/>
            <a:ext cx="588615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marR="0" lvl="0" indent="-256032" algn="l" defTabSz="914400" rtl="0" eaLnBrk="1" fontAlgn="auto" latinLnBrk="0" hangingPunct="1">
              <a:lnSpc>
                <a:spcPct val="100000"/>
              </a:lnSpc>
              <a:spcBef>
                <a:spcPts val="300"/>
              </a:spcBef>
              <a:spcAft>
                <a:spcPts val="1200"/>
              </a:spcAft>
              <a:buClr>
                <a:srgbClr val="9BBB59"/>
              </a:buClr>
              <a:buSzTx/>
              <a:buFont typeface="Georgia"/>
              <a:buChar char="•"/>
              <a:tabLst/>
              <a:defRPr/>
            </a:pPr>
            <a:r>
              <a:rPr kumimoji="0" lang="zh-CN" altLang="en-US" sz="2600" b="0" i="0" u="none" strike="noStrike" kern="1200" cap="none" spc="0" normalizeH="0" baseline="0" noProof="0">
                <a:ln>
                  <a:noFill/>
                </a:ln>
                <a:solidFill>
                  <a:sysClr val="windowText" lastClr="000000"/>
                </a:solidFill>
                <a:effectLst/>
                <a:uLnTx/>
                <a:uFillTx/>
                <a:latin typeface="宋体" pitchFamily="2" charset="-122"/>
                <a:ea typeface="黑体" panose="02010609060101010101" pitchFamily="49" charset="-122"/>
                <a:cs typeface="+mn-cs"/>
              </a:rPr>
              <a:t>不同继承方式的影响主要体现在：</a:t>
            </a:r>
          </a:p>
          <a:p>
            <a:pPr marL="658368" marR="0" lvl="1" indent="-246888" algn="l" defTabSz="914400" rtl="0" eaLnBrk="1" fontAlgn="auto" latinLnBrk="0" hangingPunct="1">
              <a:lnSpc>
                <a:spcPct val="100000"/>
              </a:lnSpc>
              <a:spcBef>
                <a:spcPts val="600"/>
              </a:spcBef>
              <a:spcAft>
                <a:spcPts val="1200"/>
              </a:spcAft>
              <a:buClr>
                <a:srgbClr val="C0504D"/>
              </a:buClr>
              <a:buSzTx/>
              <a:buFont typeface="Georgia"/>
              <a:buChar char="▫"/>
              <a:tabLst/>
              <a:defRPr/>
            </a:pPr>
            <a:r>
              <a:rPr kumimoji="0" lang="zh-CN" altLang="en-US" sz="2200" b="0" i="0" u="none" strike="noStrike" kern="1200" cap="none" spc="0" normalizeH="0" baseline="0" noProof="0">
                <a:ln>
                  <a:noFill/>
                </a:ln>
                <a:solidFill>
                  <a:srgbClr val="F79646">
                    <a:lumMod val="50000"/>
                  </a:srgbClr>
                </a:solidFill>
                <a:effectLst/>
                <a:uLnTx/>
                <a:uFillTx/>
                <a:latin typeface="宋体" pitchFamily="2" charset="-122"/>
                <a:ea typeface="黑体" panose="02010609060101010101" pitchFamily="49" charset="-122"/>
                <a:cs typeface="+mn-cs"/>
              </a:rPr>
              <a:t>派生类</a:t>
            </a:r>
            <a:r>
              <a:rPr kumimoji="0" lang="zh-CN" altLang="en-US" sz="2200" b="0" i="0" u="none" strike="noStrike" kern="1200" cap="none" spc="0" normalizeH="0" baseline="0" noProof="0">
                <a:ln>
                  <a:noFill/>
                </a:ln>
                <a:solidFill>
                  <a:srgbClr val="8064A2">
                    <a:lumMod val="75000"/>
                  </a:srgbClr>
                </a:solidFill>
                <a:effectLst/>
                <a:uLnTx/>
                <a:uFillTx/>
                <a:latin typeface="宋体" pitchFamily="2" charset="-122"/>
                <a:ea typeface="黑体" panose="02010609060101010101" pitchFamily="49" charset="-122"/>
                <a:cs typeface="+mn-cs"/>
              </a:rPr>
              <a:t>成员</a:t>
            </a:r>
            <a:r>
              <a:rPr kumimoji="0" lang="zh-CN" altLang="en-US" sz="2200" b="0" i="0" u="none" strike="noStrike" kern="1200" cap="none" spc="0" normalizeH="0" baseline="0" noProof="0">
                <a:ln>
                  <a:noFill/>
                </a:ln>
                <a:solidFill>
                  <a:srgbClr val="F79646">
                    <a:lumMod val="50000"/>
                  </a:srgbClr>
                </a:solidFill>
                <a:effectLst/>
                <a:uLnTx/>
                <a:uFillTx/>
                <a:latin typeface="宋体" pitchFamily="2" charset="-122"/>
                <a:ea typeface="黑体" panose="02010609060101010101" pitchFamily="49" charset="-122"/>
                <a:cs typeface="+mn-cs"/>
              </a:rPr>
              <a:t>对基类成员的访问权限</a:t>
            </a:r>
          </a:p>
          <a:p>
            <a:pPr marL="658368" marR="0" lvl="1" indent="-246888" algn="l" defTabSz="914400" rtl="0" eaLnBrk="1" fontAlgn="auto" latinLnBrk="0" hangingPunct="1">
              <a:lnSpc>
                <a:spcPct val="100000"/>
              </a:lnSpc>
              <a:spcBef>
                <a:spcPts val="600"/>
              </a:spcBef>
              <a:spcAft>
                <a:spcPts val="1200"/>
              </a:spcAft>
              <a:buClr>
                <a:srgbClr val="C0504D"/>
              </a:buClr>
              <a:buSzTx/>
              <a:buFont typeface="Georgia"/>
              <a:buChar char="▫"/>
              <a:tabLst/>
              <a:defRPr/>
            </a:pPr>
            <a:r>
              <a:rPr kumimoji="0" lang="zh-CN" altLang="en-US" sz="2200" b="0" i="0" u="none" strike="noStrike" kern="1200" cap="none" spc="0" normalizeH="0" baseline="0" noProof="0">
                <a:ln>
                  <a:noFill/>
                </a:ln>
                <a:solidFill>
                  <a:srgbClr val="F79646">
                    <a:lumMod val="50000"/>
                  </a:srgbClr>
                </a:solidFill>
                <a:effectLst/>
                <a:uLnTx/>
                <a:uFillTx/>
                <a:latin typeface="宋体" pitchFamily="2" charset="-122"/>
                <a:ea typeface="黑体" panose="02010609060101010101" pitchFamily="49" charset="-122"/>
                <a:cs typeface="+mn-cs"/>
              </a:rPr>
              <a:t>通过派生类</a:t>
            </a:r>
            <a:r>
              <a:rPr kumimoji="0" lang="zh-CN" altLang="en-US" sz="2200" b="0" i="0" u="none" strike="noStrike" kern="1200" cap="none" spc="0" normalizeH="0" baseline="0" noProof="0">
                <a:ln>
                  <a:noFill/>
                </a:ln>
                <a:solidFill>
                  <a:srgbClr val="8064A2">
                    <a:lumMod val="75000"/>
                  </a:srgbClr>
                </a:solidFill>
                <a:effectLst/>
                <a:uLnTx/>
                <a:uFillTx/>
                <a:latin typeface="宋体" pitchFamily="2" charset="-122"/>
                <a:ea typeface="黑体" panose="02010609060101010101" pitchFamily="49" charset="-122"/>
                <a:cs typeface="+mn-cs"/>
              </a:rPr>
              <a:t>对象</a:t>
            </a:r>
            <a:r>
              <a:rPr kumimoji="0" lang="zh-CN" altLang="en-US" sz="2200" b="0" i="0" u="none" strike="noStrike" kern="1200" cap="none" spc="0" normalizeH="0" baseline="0" noProof="0">
                <a:ln>
                  <a:noFill/>
                </a:ln>
                <a:solidFill>
                  <a:srgbClr val="F79646">
                    <a:lumMod val="50000"/>
                  </a:srgbClr>
                </a:solidFill>
                <a:effectLst/>
                <a:uLnTx/>
                <a:uFillTx/>
                <a:latin typeface="宋体" pitchFamily="2" charset="-122"/>
                <a:ea typeface="黑体" panose="02010609060101010101" pitchFamily="49" charset="-122"/>
                <a:cs typeface="+mn-cs"/>
              </a:rPr>
              <a:t>对基类成员的访问权限</a:t>
            </a:r>
          </a:p>
          <a:p>
            <a:pPr marL="365760" marR="0" lvl="0" indent="-256032" algn="l" defTabSz="914400" rtl="0" eaLnBrk="1" fontAlgn="auto" latinLnBrk="0" hangingPunct="1">
              <a:lnSpc>
                <a:spcPct val="100000"/>
              </a:lnSpc>
              <a:spcBef>
                <a:spcPts val="300"/>
              </a:spcBef>
              <a:spcAft>
                <a:spcPts val="1200"/>
              </a:spcAft>
              <a:buClr>
                <a:srgbClr val="9BBB59"/>
              </a:buClr>
              <a:buSzTx/>
              <a:buFont typeface="Georgia"/>
              <a:buChar char="•"/>
              <a:tabLst/>
              <a:defRPr/>
            </a:pPr>
            <a:r>
              <a:rPr kumimoji="0" lang="zh-CN" altLang="en-US" sz="2600" b="0" i="0" u="none" strike="noStrike" kern="1200" cap="none" spc="0" normalizeH="0" baseline="0" noProof="0">
                <a:ln>
                  <a:noFill/>
                </a:ln>
                <a:solidFill>
                  <a:sysClr val="windowText" lastClr="000000"/>
                </a:solidFill>
                <a:effectLst/>
                <a:uLnTx/>
                <a:uFillTx/>
                <a:latin typeface="宋体" pitchFamily="2" charset="-122"/>
                <a:ea typeface="黑体" panose="02010609060101010101" pitchFamily="49" charset="-122"/>
                <a:cs typeface="+mn-cs"/>
              </a:rPr>
              <a:t>三种继承方式</a:t>
            </a:r>
          </a:p>
          <a:p>
            <a:pPr marL="658368" marR="0" lvl="1" indent="-246888" algn="l" defTabSz="914400" rtl="0" eaLnBrk="1" fontAlgn="auto" latinLnBrk="0" hangingPunct="1">
              <a:lnSpc>
                <a:spcPct val="100000"/>
              </a:lnSpc>
              <a:spcBef>
                <a:spcPts val="600"/>
              </a:spcBef>
              <a:spcAft>
                <a:spcPts val="1200"/>
              </a:spcAft>
              <a:buClr>
                <a:srgbClr val="C0504D"/>
              </a:buClr>
              <a:buSzTx/>
              <a:buFont typeface="Georgia"/>
              <a:buChar char="▫"/>
              <a:tabLst/>
              <a:defRPr/>
            </a:pPr>
            <a:r>
              <a:rPr kumimoji="0" lang="zh-CN" altLang="en-US" sz="2200" b="0" i="0" u="none" strike="noStrike" kern="1200" cap="none" spc="0" normalizeH="0" baseline="0" noProof="0">
                <a:ln>
                  <a:noFill/>
                </a:ln>
                <a:solidFill>
                  <a:srgbClr val="F79646">
                    <a:lumMod val="50000"/>
                  </a:srgbClr>
                </a:solidFill>
                <a:effectLst/>
                <a:uLnTx/>
                <a:uFillTx/>
                <a:latin typeface="宋体" pitchFamily="2" charset="-122"/>
                <a:ea typeface="黑体" panose="02010609060101010101" pitchFamily="49" charset="-122"/>
                <a:cs typeface="+mn-cs"/>
              </a:rPr>
              <a:t>公有继承</a:t>
            </a:r>
          </a:p>
          <a:p>
            <a:pPr marL="658368" marR="0" lvl="1" indent="-246888" algn="l" defTabSz="914400" rtl="0" eaLnBrk="1" fontAlgn="auto" latinLnBrk="0" hangingPunct="1">
              <a:lnSpc>
                <a:spcPct val="100000"/>
              </a:lnSpc>
              <a:spcBef>
                <a:spcPts val="600"/>
              </a:spcBef>
              <a:spcAft>
                <a:spcPts val="1200"/>
              </a:spcAft>
              <a:buClr>
                <a:srgbClr val="C0504D"/>
              </a:buClr>
              <a:buSzTx/>
              <a:buFont typeface="Georgia"/>
              <a:buChar char="▫"/>
              <a:tabLst/>
              <a:defRPr/>
            </a:pPr>
            <a:r>
              <a:rPr kumimoji="0" lang="zh-CN" altLang="en-US" sz="2200" b="0" i="0" u="none" strike="noStrike" kern="1200" cap="none" spc="0" normalizeH="0" baseline="0" noProof="0">
                <a:ln>
                  <a:noFill/>
                </a:ln>
                <a:solidFill>
                  <a:srgbClr val="F79646">
                    <a:lumMod val="50000"/>
                  </a:srgbClr>
                </a:solidFill>
                <a:effectLst/>
                <a:uLnTx/>
                <a:uFillTx/>
                <a:latin typeface="宋体" pitchFamily="2" charset="-122"/>
                <a:ea typeface="黑体" panose="02010609060101010101" pitchFamily="49" charset="-122"/>
                <a:cs typeface="+mn-cs"/>
              </a:rPr>
              <a:t>私有继承</a:t>
            </a:r>
          </a:p>
          <a:p>
            <a:pPr marL="658368" marR="0" lvl="1" indent="-246888" algn="l" defTabSz="914400" rtl="0" eaLnBrk="1" fontAlgn="auto" latinLnBrk="0" hangingPunct="1">
              <a:lnSpc>
                <a:spcPct val="100000"/>
              </a:lnSpc>
              <a:spcBef>
                <a:spcPts val="600"/>
              </a:spcBef>
              <a:spcAft>
                <a:spcPts val="1200"/>
              </a:spcAft>
              <a:buClr>
                <a:srgbClr val="C0504D"/>
              </a:buClr>
              <a:buSzTx/>
              <a:buFont typeface="Georgia"/>
              <a:buChar char="▫"/>
              <a:tabLst/>
              <a:defRPr/>
            </a:pPr>
            <a:r>
              <a:rPr kumimoji="0" lang="zh-CN" altLang="en-US" sz="2200" b="0" i="0" u="none" strike="noStrike" kern="1200" cap="none" spc="0" normalizeH="0" baseline="0" noProof="0">
                <a:ln>
                  <a:noFill/>
                </a:ln>
                <a:solidFill>
                  <a:srgbClr val="F79646">
                    <a:lumMod val="50000"/>
                  </a:srgbClr>
                </a:solidFill>
                <a:effectLst/>
                <a:uLnTx/>
                <a:uFillTx/>
                <a:latin typeface="宋体" pitchFamily="2" charset="-122"/>
                <a:ea typeface="黑体" panose="02010609060101010101" pitchFamily="49" charset="-122"/>
                <a:cs typeface="+mn-cs"/>
              </a:rPr>
              <a:t>保护继承</a:t>
            </a:r>
            <a:endParaRPr kumimoji="0" lang="zh-CN" altLang="en-US" sz="2200" b="0" i="0" u="none" strike="noStrike" kern="1200" cap="none" spc="0" normalizeH="0" baseline="0" noProof="0" dirty="0">
              <a:ln>
                <a:noFill/>
              </a:ln>
              <a:solidFill>
                <a:srgbClr val="F79646">
                  <a:lumMod val="50000"/>
                </a:srgbClr>
              </a:solidFill>
              <a:effectLst/>
              <a:uLnTx/>
              <a:uFillTx/>
              <a:latin typeface="宋体" pitchFamily="2" charset="-122"/>
              <a:ea typeface="黑体" panose="02010609060101010101" pitchFamily="49" charset="-122"/>
              <a:cs typeface="+mn-cs"/>
            </a:endParaRPr>
          </a:p>
        </p:txBody>
      </p:sp>
    </p:spTree>
    <p:extLst>
      <p:ext uri="{BB962C8B-B14F-4D97-AF65-F5344CB8AC3E}">
        <p14:creationId xmlns:p14="http://schemas.microsoft.com/office/powerpoint/2010/main" val="293729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a:t>
            </a:fld>
            <a:endParaRPr lang="zh-CN" altLang="en-US" dirty="0">
              <a:solidFill>
                <a:schemeClr val="tx1"/>
              </a:solidFill>
            </a:endParaRPr>
          </a:p>
        </p:txBody>
      </p:sp>
      <p:sp>
        <p:nvSpPr>
          <p:cNvPr id="16" name="Title 2">
            <a:extLst>
              <a:ext uri="{FF2B5EF4-FFF2-40B4-BE49-F238E27FC236}">
                <a16:creationId xmlns:a16="http://schemas.microsoft.com/office/drawing/2014/main" id="{9C75F080-12A8-47B3-B7EC-AFB0981102C5}"/>
              </a:ext>
            </a:extLst>
          </p:cNvPr>
          <p:cNvSpPr>
            <a:spLocks noGrp="1"/>
          </p:cNvSpPr>
          <p:nvPr>
            <p:ph type="title"/>
          </p:nvPr>
        </p:nvSpPr>
        <p:spPr>
          <a:xfrm>
            <a:off x="-43769" y="0"/>
            <a:ext cx="3659360" cy="584771"/>
          </a:xfrm>
        </p:spPr>
        <p:txBody>
          <a:bodyPr>
            <a:normAutofit/>
          </a:bodyPr>
          <a:lstStyle/>
          <a:p>
            <a:r>
              <a:rPr lang="zh-CN" altLang="en-US" sz="3200" dirty="0">
                <a:solidFill>
                  <a:srgbClr val="1F497D"/>
                </a:solidFill>
                <a:latin typeface="Arial Black" panose="020B0A04020102020204"/>
                <a:ea typeface="微软雅黑" panose="020B0503020204020204" pitchFamily="34" charset="-122"/>
              </a:rPr>
              <a:t>题外话：思政课程</a:t>
            </a:r>
            <a:endParaRPr lang="zh-CN" altLang="en-US"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F78CCA15-B30A-4A38-9742-261790D1F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6868" y="0"/>
            <a:ext cx="4658264" cy="6858000"/>
          </a:xfrm>
          <a:prstGeom prst="rect">
            <a:avLst/>
          </a:prstGeom>
        </p:spPr>
      </p:pic>
    </p:spTree>
    <p:extLst>
      <p:ext uri="{BB962C8B-B14F-4D97-AF65-F5344CB8AC3E}">
        <p14:creationId xmlns:p14="http://schemas.microsoft.com/office/powerpoint/2010/main" val="826221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20</a:t>
            </a:fld>
            <a:endParaRPr lang="zh-CN" altLang="en-US" dirty="0">
              <a:solidFill>
                <a:schemeClr val="tx1"/>
              </a:solidFill>
            </a:endParaRPr>
          </a:p>
        </p:txBody>
      </p:sp>
      <p:sp>
        <p:nvSpPr>
          <p:cNvPr id="15" name="标题 1">
            <a:extLst>
              <a:ext uri="{FF2B5EF4-FFF2-40B4-BE49-F238E27FC236}">
                <a16:creationId xmlns:a16="http://schemas.microsoft.com/office/drawing/2014/main" id="{400DE1F0-18E2-4601-9E97-4BFB8F18A544}"/>
              </a:ext>
            </a:extLst>
          </p:cNvPr>
          <p:cNvSpPr txBox="1">
            <a:spLocks/>
          </p:cNvSpPr>
          <p:nvPr/>
        </p:nvSpPr>
        <p:spPr bwMode="auto">
          <a:xfrm>
            <a:off x="254318"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7.2.1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公有继承</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(public)</a:t>
            </a:r>
            <a:endPar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6" name="内容占位符 2">
            <a:extLst>
              <a:ext uri="{FF2B5EF4-FFF2-40B4-BE49-F238E27FC236}">
                <a16:creationId xmlns:a16="http://schemas.microsoft.com/office/drawing/2014/main" id="{83853ED6-91CB-497D-9773-0D2F414C0DF1}"/>
              </a:ext>
            </a:extLst>
          </p:cNvPr>
          <p:cNvSpPr txBox="1">
            <a:spLocks/>
          </p:cNvSpPr>
          <p:nvPr/>
        </p:nvSpPr>
        <p:spPr bwMode="auto">
          <a:xfrm>
            <a:off x="447357" y="1743714"/>
            <a:ext cx="11145201" cy="2757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spcAft>
                <a:spcPts val="1200"/>
              </a:spcAft>
            </a:pPr>
            <a:r>
              <a:rPr lang="zh-CN" altLang="en-US" dirty="0">
                <a:latin typeface="Times New Roman" panose="02020603050405020304" pitchFamily="18" charset="0"/>
                <a:cs typeface="Times New Roman" panose="02020603050405020304" pitchFamily="18" charset="0"/>
              </a:rPr>
              <a:t>基类的</a:t>
            </a:r>
            <a:r>
              <a:rPr lang="en-US" altLang="zh-CN" dirty="0">
                <a:solidFill>
                  <a:srgbClr val="CE640C"/>
                </a:solidFill>
                <a:latin typeface="Times New Roman" panose="02020603050405020304" pitchFamily="18" charset="0"/>
                <a:cs typeface="Times New Roman" panose="02020603050405020304" pitchFamily="18" charset="0"/>
              </a:rPr>
              <a:t>public</a:t>
            </a:r>
            <a:r>
              <a:rPr lang="zh-CN" altLang="en-US" dirty="0">
                <a:latin typeface="Times New Roman" panose="02020603050405020304" pitchFamily="18" charset="0"/>
                <a:cs typeface="Times New Roman" panose="02020603050405020304" pitchFamily="18" charset="0"/>
              </a:rPr>
              <a:t>和</a:t>
            </a:r>
            <a:r>
              <a:rPr lang="en-US" altLang="zh-CN" dirty="0">
                <a:solidFill>
                  <a:srgbClr val="CE640C"/>
                </a:solidFill>
                <a:latin typeface="Times New Roman" panose="02020603050405020304" pitchFamily="18" charset="0"/>
                <a:cs typeface="Times New Roman" panose="02020603050405020304" pitchFamily="18" charset="0"/>
              </a:rPr>
              <a:t>protected</a:t>
            </a:r>
            <a:r>
              <a:rPr lang="zh-CN" altLang="en-US" dirty="0">
                <a:latin typeface="Times New Roman" panose="02020603050405020304" pitchFamily="18" charset="0"/>
                <a:cs typeface="Times New Roman" panose="02020603050405020304" pitchFamily="18" charset="0"/>
              </a:rPr>
              <a:t>成员的访问属性在派生类中</a:t>
            </a:r>
            <a:r>
              <a:rPr lang="zh-CN" altLang="en-US" dirty="0">
                <a:solidFill>
                  <a:srgbClr val="CE640C"/>
                </a:solidFill>
                <a:latin typeface="Times New Roman" panose="02020603050405020304" pitchFamily="18" charset="0"/>
                <a:cs typeface="Times New Roman" panose="02020603050405020304" pitchFamily="18" charset="0"/>
              </a:rPr>
              <a:t>保持不变</a:t>
            </a:r>
            <a:r>
              <a:rPr lang="zh-CN" altLang="en-US" dirty="0">
                <a:latin typeface="Times New Roman" panose="02020603050405020304" pitchFamily="18" charset="0"/>
                <a:cs typeface="Times New Roman" panose="02020603050405020304" pitchFamily="18" charset="0"/>
              </a:rPr>
              <a:t>，但基类的</a:t>
            </a:r>
            <a:r>
              <a:rPr lang="en-US" altLang="zh-CN" dirty="0">
                <a:solidFill>
                  <a:srgbClr val="00B050"/>
                </a:solidFill>
                <a:latin typeface="Times New Roman" panose="02020603050405020304" pitchFamily="18" charset="0"/>
                <a:cs typeface="Times New Roman" panose="02020603050405020304" pitchFamily="18" charset="0"/>
              </a:rPr>
              <a:t>private</a:t>
            </a:r>
            <a:r>
              <a:rPr lang="zh-CN" altLang="en-US" dirty="0">
                <a:latin typeface="Times New Roman" panose="02020603050405020304" pitchFamily="18" charset="0"/>
                <a:cs typeface="Times New Roman" panose="02020603050405020304" pitchFamily="18" charset="0"/>
              </a:rPr>
              <a:t>成员</a:t>
            </a:r>
            <a:r>
              <a:rPr lang="zh-CN" altLang="en-US" dirty="0">
                <a:solidFill>
                  <a:srgbClr val="00B050"/>
                </a:solidFill>
                <a:latin typeface="Times New Roman" panose="02020603050405020304" pitchFamily="18" charset="0"/>
                <a:cs typeface="Times New Roman" panose="02020603050405020304" pitchFamily="18" charset="0"/>
              </a:rPr>
              <a:t>不可直接访问</a:t>
            </a:r>
            <a:endParaRPr lang="zh-CN" altLang="en-US" dirty="0">
              <a:latin typeface="Times New Roman" panose="02020603050405020304" pitchFamily="18" charset="0"/>
              <a:cs typeface="Times New Roman" panose="02020603050405020304" pitchFamily="18" charset="0"/>
            </a:endParaRPr>
          </a:p>
          <a:p>
            <a:pPr eaLnBrk="1" hangingPunct="1">
              <a:spcAft>
                <a:spcPts val="1200"/>
              </a:spcAft>
            </a:pPr>
            <a:r>
              <a:rPr lang="zh-CN" altLang="en-US" dirty="0">
                <a:latin typeface="Times New Roman" panose="02020603050405020304" pitchFamily="18" charset="0"/>
                <a:cs typeface="Times New Roman" panose="02020603050405020304" pitchFamily="18" charset="0"/>
              </a:rPr>
              <a:t>派生类中的成员函数可以直接访问基类中的</a:t>
            </a:r>
            <a:r>
              <a:rPr lang="en-US" altLang="zh-CN" dirty="0">
                <a:latin typeface="Times New Roman" panose="02020603050405020304" pitchFamily="18" charset="0"/>
                <a:cs typeface="Times New Roman" panose="02020603050405020304" pitchFamily="18" charset="0"/>
              </a:rPr>
              <a:t>public</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protected</a:t>
            </a:r>
            <a:r>
              <a:rPr lang="zh-CN" altLang="en-US" dirty="0">
                <a:latin typeface="Times New Roman" panose="02020603050405020304" pitchFamily="18" charset="0"/>
                <a:cs typeface="Times New Roman" panose="02020603050405020304" pitchFamily="18" charset="0"/>
              </a:rPr>
              <a:t>成员，但不能直接访问基类的</a:t>
            </a:r>
            <a:r>
              <a:rPr lang="en-US" altLang="zh-CN" dirty="0">
                <a:latin typeface="Times New Roman" panose="02020603050405020304" pitchFamily="18" charset="0"/>
                <a:cs typeface="Times New Roman" panose="02020603050405020304" pitchFamily="18" charset="0"/>
              </a:rPr>
              <a:t>private</a:t>
            </a:r>
            <a:r>
              <a:rPr lang="zh-CN" altLang="en-US" dirty="0">
                <a:latin typeface="Times New Roman" panose="02020603050405020304" pitchFamily="18" charset="0"/>
                <a:cs typeface="Times New Roman" panose="02020603050405020304" pitchFamily="18" charset="0"/>
              </a:rPr>
              <a:t>成员</a:t>
            </a:r>
          </a:p>
          <a:p>
            <a:pPr eaLnBrk="1" hangingPunct="1">
              <a:spcAft>
                <a:spcPts val="1200"/>
              </a:spcAft>
            </a:pPr>
            <a:r>
              <a:rPr lang="zh-CN" altLang="en-US" dirty="0">
                <a:latin typeface="Times New Roman" panose="02020603050405020304" pitchFamily="18" charset="0"/>
                <a:cs typeface="Times New Roman" panose="02020603050405020304" pitchFamily="18" charset="0"/>
              </a:rPr>
              <a:t>通过派生类的对象只能访问基类的</a:t>
            </a:r>
            <a:r>
              <a:rPr lang="en-US" altLang="zh-CN" dirty="0">
                <a:latin typeface="Times New Roman" panose="02020603050405020304" pitchFamily="18" charset="0"/>
                <a:cs typeface="Times New Roman" panose="02020603050405020304" pitchFamily="18" charset="0"/>
              </a:rPr>
              <a:t>public</a:t>
            </a:r>
            <a:r>
              <a:rPr lang="zh-CN" altLang="en-US" dirty="0">
                <a:latin typeface="Times New Roman" panose="02020603050405020304" pitchFamily="18" charset="0"/>
                <a:cs typeface="Times New Roman" panose="02020603050405020304" pitchFamily="18" charset="0"/>
              </a:rPr>
              <a:t>成员</a:t>
            </a:r>
          </a:p>
        </p:txBody>
      </p:sp>
    </p:spTree>
    <p:extLst>
      <p:ext uri="{BB962C8B-B14F-4D97-AF65-F5344CB8AC3E}">
        <p14:creationId xmlns:p14="http://schemas.microsoft.com/office/powerpoint/2010/main" val="3561822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21</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公有继承举例</a:t>
            </a:r>
            <a:r>
              <a:rPr kumimoji="0" lang="en-US" altLang="zh-CN"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内容占位符 2">
            <a:extLst>
              <a:ext uri="{FF2B5EF4-FFF2-40B4-BE49-F238E27FC236}">
                <a16:creationId xmlns:a16="http://schemas.microsoft.com/office/drawing/2014/main" id="{2E3A96AA-A65C-40F2-BCE0-5FFA2F553C59}"/>
              </a:ext>
            </a:extLst>
          </p:cNvPr>
          <p:cNvSpPr txBox="1">
            <a:spLocks/>
          </p:cNvSpPr>
          <p:nvPr/>
        </p:nvSpPr>
        <p:spPr bwMode="auto">
          <a:xfrm>
            <a:off x="481965" y="1556385"/>
            <a:ext cx="8361363" cy="4679950"/>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class Point {	//</a:t>
            </a:r>
            <a:r>
              <a:rPr lang="zh-CN" altLang="en-US" sz="2000">
                <a:latin typeface="Consolas" panose="020B0609020204030204" pitchFamily="49" charset="0"/>
              </a:rPr>
              <a:t>基类</a:t>
            </a:r>
            <a:r>
              <a:rPr lang="en-US" altLang="zh-CN" sz="2000">
                <a:latin typeface="Consolas" panose="020B0609020204030204" pitchFamily="49" charset="0"/>
              </a:rPr>
              <a:t>Point</a:t>
            </a:r>
            <a:r>
              <a:rPr lang="zh-CN" altLang="en-US" sz="2000">
                <a:latin typeface="Consolas" panose="020B0609020204030204" pitchFamily="49" charset="0"/>
              </a:rPr>
              <a:t>类的定义</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public:		//</a:t>
            </a:r>
            <a:r>
              <a:rPr lang="zh-CN" altLang="en-US" sz="2000">
                <a:latin typeface="Consolas" panose="020B0609020204030204" pitchFamily="49" charset="0"/>
              </a:rPr>
              <a:t>公有函数成员</a:t>
            </a:r>
          </a:p>
          <a:p>
            <a:pPr marL="358775" indent="-250825" eaLnBrk="1" hangingPunct="1">
              <a:spcBef>
                <a:spcPct val="0"/>
              </a:spcBef>
              <a:buFont typeface="Wingdings" panose="05000000000000000000" pitchFamily="2" charset="2"/>
              <a:buNone/>
            </a:pPr>
            <a:r>
              <a:rPr lang="zh-CN" altLang="en-US" sz="2000">
                <a:latin typeface="Consolas" panose="020B0609020204030204" pitchFamily="49" charset="0"/>
              </a:rPr>
              <a:t>	</a:t>
            </a:r>
            <a:r>
              <a:rPr lang="en-US" altLang="zh-CN" sz="2000">
                <a:latin typeface="Consolas" panose="020B0609020204030204" pitchFamily="49" charset="0"/>
              </a:rPr>
              <a:t>void initPoint(float x = 0, float y = 0)</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 this-&gt;x = x; this-&gt;y = y;}</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void move(float offX, float offY)</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 x += offX; y += offY;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float getX() const { return x;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float getY() const { return y;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private:		//</a:t>
            </a:r>
            <a:r>
              <a:rPr lang="zh-CN" altLang="en-US" sz="2000">
                <a:latin typeface="Consolas" panose="020B0609020204030204" pitchFamily="49" charset="0"/>
              </a:rPr>
              <a:t>私有数据成员</a:t>
            </a:r>
          </a:p>
          <a:p>
            <a:pPr marL="358775" indent="-250825" eaLnBrk="1" hangingPunct="1">
              <a:spcBef>
                <a:spcPct val="0"/>
              </a:spcBef>
              <a:buFont typeface="Wingdings" panose="05000000000000000000" pitchFamily="2" charset="2"/>
              <a:buNone/>
            </a:pPr>
            <a:r>
              <a:rPr lang="zh-CN" altLang="en-US" sz="2000">
                <a:latin typeface="Consolas" panose="020B0609020204030204" pitchFamily="49" charset="0"/>
              </a:rPr>
              <a:t>	</a:t>
            </a:r>
            <a:r>
              <a:rPr lang="en-US" altLang="zh-CN" sz="2000">
                <a:latin typeface="Consolas" panose="020B0609020204030204" pitchFamily="49" charset="0"/>
              </a:rPr>
              <a:t>float x, y;</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3718690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22</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公有继承举例</a:t>
            </a:r>
            <a:r>
              <a:rPr kumimoji="0" lang="en-US" altLang="zh-CN"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II</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内容占位符 2">
            <a:extLst>
              <a:ext uri="{FF2B5EF4-FFF2-40B4-BE49-F238E27FC236}">
                <a16:creationId xmlns:a16="http://schemas.microsoft.com/office/drawing/2014/main" id="{D3798C42-919A-4A4E-9D94-DAD5A712F423}"/>
              </a:ext>
            </a:extLst>
          </p:cNvPr>
          <p:cNvSpPr txBox="1">
            <a:spLocks/>
          </p:cNvSpPr>
          <p:nvPr/>
        </p:nvSpPr>
        <p:spPr bwMode="auto">
          <a:xfrm>
            <a:off x="677318" y="1429703"/>
            <a:ext cx="8229600" cy="5265737"/>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#include "Point.h"</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class Rectangle: public Point {	//</a:t>
            </a:r>
            <a:r>
              <a:rPr lang="zh-CN" altLang="en-US" sz="2000">
                <a:latin typeface="Consolas" panose="020B0609020204030204" pitchFamily="49" charset="0"/>
              </a:rPr>
              <a:t>派生类定义部分</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public:	//</a:t>
            </a:r>
            <a:r>
              <a:rPr lang="zh-CN" altLang="en-US" sz="2000">
                <a:latin typeface="Consolas" panose="020B0609020204030204" pitchFamily="49" charset="0"/>
              </a:rPr>
              <a:t>新增公有函数成员</a:t>
            </a:r>
          </a:p>
          <a:p>
            <a:pPr marL="358775" indent="-250825" eaLnBrk="1" hangingPunct="1">
              <a:spcBef>
                <a:spcPct val="0"/>
              </a:spcBef>
              <a:buFont typeface="Wingdings" panose="05000000000000000000" pitchFamily="2" charset="2"/>
              <a:buNone/>
            </a:pPr>
            <a:r>
              <a:rPr lang="zh-CN" altLang="en-US" sz="2000">
                <a:latin typeface="Consolas" panose="020B0609020204030204" pitchFamily="49" charset="0"/>
              </a:rPr>
              <a:t>	</a:t>
            </a:r>
            <a:r>
              <a:rPr lang="en-US" altLang="zh-CN" sz="2000">
                <a:latin typeface="Consolas" panose="020B0609020204030204" pitchFamily="49" charset="0"/>
              </a:rPr>
              <a:t>void initRectangle(float x, float y, float w, float h)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initPoint(x, y); //</a:t>
            </a:r>
            <a:r>
              <a:rPr lang="zh-CN" altLang="en-US" sz="2000">
                <a:latin typeface="Consolas" panose="020B0609020204030204" pitchFamily="49" charset="0"/>
              </a:rPr>
              <a:t>调用基类公有成员函数</a:t>
            </a:r>
          </a:p>
          <a:p>
            <a:pPr marL="358775" indent="-250825" eaLnBrk="1" hangingPunct="1">
              <a:spcBef>
                <a:spcPct val="0"/>
              </a:spcBef>
              <a:buFont typeface="Wingdings" panose="05000000000000000000" pitchFamily="2" charset="2"/>
              <a:buNone/>
            </a:pPr>
            <a:r>
              <a:rPr lang="zh-CN" altLang="en-US" sz="2000">
                <a:latin typeface="Consolas" panose="020B0609020204030204" pitchFamily="49" charset="0"/>
              </a:rPr>
              <a:t>		</a:t>
            </a:r>
            <a:r>
              <a:rPr lang="en-US" altLang="zh-CN" sz="2000">
                <a:latin typeface="Consolas" panose="020B0609020204030204" pitchFamily="49" charset="0"/>
              </a:rPr>
              <a:t>this-&gt;w = w;</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this-&gt;h = h;</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float getH() const { return h;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float getW() const { return w;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private:	//</a:t>
            </a:r>
            <a:r>
              <a:rPr lang="zh-CN" altLang="en-US" sz="2000">
                <a:latin typeface="Consolas" panose="020B0609020204030204" pitchFamily="49" charset="0"/>
              </a:rPr>
              <a:t>新增私有数据成员</a:t>
            </a:r>
          </a:p>
          <a:p>
            <a:pPr marL="358775" indent="-250825" eaLnBrk="1" hangingPunct="1">
              <a:spcBef>
                <a:spcPct val="0"/>
              </a:spcBef>
              <a:buFont typeface="Wingdings" panose="05000000000000000000" pitchFamily="2" charset="2"/>
              <a:buNone/>
            </a:pPr>
            <a:r>
              <a:rPr lang="zh-CN" altLang="en-US" sz="2000">
                <a:latin typeface="Consolas" panose="020B0609020204030204" pitchFamily="49" charset="0"/>
              </a:rPr>
              <a:t>	</a:t>
            </a:r>
            <a:r>
              <a:rPr lang="en-US" altLang="zh-CN" sz="2000">
                <a:latin typeface="Consolas" panose="020B0609020204030204" pitchFamily="49" charset="0"/>
              </a:rPr>
              <a:t>float w, h;</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a:t>
            </a:r>
            <a:endParaRPr lang="en-US" altLang="zh-CN" sz="2000" dirty="0">
              <a:latin typeface="Consolas" panose="020B0609020204030204" pitchFamily="49" charset="0"/>
            </a:endParaRPr>
          </a:p>
        </p:txBody>
      </p:sp>
    </p:spTree>
    <p:extLst>
      <p:ext uri="{BB962C8B-B14F-4D97-AF65-F5344CB8AC3E}">
        <p14:creationId xmlns:p14="http://schemas.microsoft.com/office/powerpoint/2010/main" val="3327143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23</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公有继承举例</a:t>
            </a:r>
            <a:r>
              <a:rPr kumimoji="0" lang="en-US" altLang="zh-CN"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III</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内容占位符 2">
            <a:extLst>
              <a:ext uri="{FF2B5EF4-FFF2-40B4-BE49-F238E27FC236}">
                <a16:creationId xmlns:a16="http://schemas.microsoft.com/office/drawing/2014/main" id="{9D72387F-4D8D-4EAA-A74E-F8E63F2CE191}"/>
              </a:ext>
            </a:extLst>
          </p:cNvPr>
          <p:cNvSpPr txBox="1">
            <a:spLocks/>
          </p:cNvSpPr>
          <p:nvPr/>
        </p:nvSpPr>
        <p:spPr bwMode="auto">
          <a:xfrm>
            <a:off x="677318" y="1296988"/>
            <a:ext cx="8361362" cy="5561012"/>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#include &lt;cmath&gt;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Rectangle rect;	//</a:t>
            </a:r>
            <a:r>
              <a:rPr lang="zh-CN" altLang="en-US" sz="1800">
                <a:latin typeface="Consolas" panose="020B0609020204030204" pitchFamily="49" charset="0"/>
              </a:rPr>
              <a:t>定义</a:t>
            </a:r>
            <a:r>
              <a:rPr lang="en-US" altLang="zh-CN" sz="1800">
                <a:latin typeface="Consolas" panose="020B0609020204030204" pitchFamily="49" charset="0"/>
              </a:rPr>
              <a:t>Rectangle</a:t>
            </a:r>
            <a:r>
              <a:rPr lang="zh-CN" altLang="en-US" sz="1800">
                <a:latin typeface="Consolas" panose="020B0609020204030204" pitchFamily="49" charset="0"/>
              </a:rPr>
              <a:t>类的对象</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a:t>
            </a:r>
            <a:r>
              <a:rPr lang="zh-CN" altLang="en-US" sz="1800">
                <a:latin typeface="Consolas" panose="020B0609020204030204" pitchFamily="49" charset="0"/>
              </a:rPr>
              <a:t>设置矩形的数据</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rect.initRectangle(2, 3, 20, 10);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rect.move(3,2);	//</a:t>
            </a:r>
            <a:r>
              <a:rPr lang="zh-CN" altLang="en-US" sz="1800">
                <a:latin typeface="Consolas" panose="020B0609020204030204" pitchFamily="49" charset="0"/>
              </a:rPr>
              <a:t>移动矩形位置</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cout &lt;&lt; "The data of rect(x,y,w,h): " &lt;&lt; endl;</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a:t>
            </a:r>
            <a:r>
              <a:rPr lang="zh-CN" altLang="en-US" sz="1800">
                <a:latin typeface="Consolas" panose="020B0609020204030204" pitchFamily="49" charset="0"/>
              </a:rPr>
              <a:t>输出矩形的特征参数</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cout &lt;&lt; rect.getX() &lt;&lt;",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&lt;&lt; rect.getY() &lt;&lt; ",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&lt;&lt; rect.getW() &lt;&lt; ",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&lt;&lt; rect.getH() &lt;&lt; endl;</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471603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24</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7.2.2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私有继承</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(private)</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内容占位符 2">
            <a:extLst>
              <a:ext uri="{FF2B5EF4-FFF2-40B4-BE49-F238E27FC236}">
                <a16:creationId xmlns:a16="http://schemas.microsoft.com/office/drawing/2014/main" id="{9B71B279-2B1F-4A33-B2FD-F3B3BE5A550E}"/>
              </a:ext>
            </a:extLst>
          </p:cNvPr>
          <p:cNvSpPr txBox="1">
            <a:spLocks/>
          </p:cNvSpPr>
          <p:nvPr/>
        </p:nvSpPr>
        <p:spPr bwMode="auto">
          <a:xfrm>
            <a:off x="464334" y="1518979"/>
            <a:ext cx="1146478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lnSpc>
                <a:spcPct val="150000"/>
              </a:lnSpc>
              <a:spcAft>
                <a:spcPts val="1200"/>
              </a:spcAft>
            </a:pPr>
            <a:r>
              <a:rPr lang="zh-CN" altLang="en-US" dirty="0">
                <a:latin typeface="宋体" panose="02010600030101010101" pitchFamily="2" charset="-122"/>
              </a:rPr>
              <a:t>基类的</a:t>
            </a:r>
            <a:r>
              <a:rPr lang="en-US" altLang="zh-CN" dirty="0">
                <a:latin typeface="Times New Roman" panose="02020603050405020304" pitchFamily="18" charset="0"/>
                <a:cs typeface="Times New Roman" panose="02020603050405020304" pitchFamily="18" charset="0"/>
              </a:rPr>
              <a:t>public</a:t>
            </a:r>
            <a:r>
              <a:rPr lang="zh-CN" altLang="en-US" dirty="0">
                <a:latin typeface="宋体" panose="02010600030101010101" pitchFamily="2" charset="-122"/>
              </a:rPr>
              <a:t>和</a:t>
            </a:r>
            <a:r>
              <a:rPr lang="en-US" altLang="zh-CN" dirty="0">
                <a:latin typeface="Times New Roman" panose="02020603050405020304" pitchFamily="18" charset="0"/>
                <a:cs typeface="Times New Roman" panose="02020603050405020304" pitchFamily="18" charset="0"/>
              </a:rPr>
              <a:t>protected</a:t>
            </a:r>
            <a:r>
              <a:rPr lang="zh-CN" altLang="en-US" dirty="0">
                <a:latin typeface="宋体" panose="02010600030101010101" pitchFamily="2" charset="-122"/>
              </a:rPr>
              <a:t>成员都以</a:t>
            </a:r>
            <a:r>
              <a:rPr lang="en-US" altLang="zh-CN" b="1" dirty="0">
                <a:solidFill>
                  <a:srgbClr val="FF0000"/>
                </a:solidFill>
                <a:latin typeface="Times New Roman" panose="02020603050405020304" pitchFamily="18" charset="0"/>
                <a:cs typeface="Times New Roman" panose="02020603050405020304" pitchFamily="18" charset="0"/>
              </a:rPr>
              <a:t>private</a:t>
            </a:r>
            <a:r>
              <a:rPr lang="zh-CN" altLang="en-US" dirty="0">
                <a:latin typeface="宋体" panose="02010600030101010101" pitchFamily="2" charset="-122"/>
              </a:rPr>
              <a:t>身份出现在派生类中，但基类的</a:t>
            </a:r>
            <a:r>
              <a:rPr lang="en-US" altLang="zh-CN" dirty="0">
                <a:solidFill>
                  <a:srgbClr val="00B050"/>
                </a:solidFill>
                <a:latin typeface="Times New Roman" panose="02020603050405020304" pitchFamily="18" charset="0"/>
                <a:cs typeface="Times New Roman" panose="02020603050405020304" pitchFamily="18" charset="0"/>
              </a:rPr>
              <a:t>private</a:t>
            </a:r>
            <a:r>
              <a:rPr lang="zh-CN" altLang="en-US" dirty="0">
                <a:latin typeface="宋体" panose="02010600030101010101" pitchFamily="2" charset="-122"/>
              </a:rPr>
              <a:t>成员</a:t>
            </a:r>
            <a:r>
              <a:rPr lang="zh-CN" altLang="en-US" dirty="0">
                <a:solidFill>
                  <a:srgbClr val="00B050"/>
                </a:solidFill>
                <a:latin typeface="宋体" panose="02010600030101010101" pitchFamily="2" charset="-122"/>
              </a:rPr>
              <a:t>不可直接访问</a:t>
            </a:r>
            <a:endParaRPr lang="zh-CN" altLang="en-US" dirty="0">
              <a:latin typeface="宋体" panose="02010600030101010101" pitchFamily="2" charset="-122"/>
            </a:endParaRPr>
          </a:p>
          <a:p>
            <a:pPr eaLnBrk="1" hangingPunct="1">
              <a:lnSpc>
                <a:spcPct val="150000"/>
              </a:lnSpc>
              <a:spcAft>
                <a:spcPts val="1200"/>
              </a:spcAft>
            </a:pPr>
            <a:r>
              <a:rPr lang="zh-CN" altLang="en-US" dirty="0">
                <a:latin typeface="宋体" panose="02010600030101010101" pitchFamily="2" charset="-122"/>
              </a:rPr>
              <a:t>派生类中的成员函数可以直接访问基类中的</a:t>
            </a:r>
            <a:r>
              <a:rPr lang="en-US" altLang="zh-CN" dirty="0">
                <a:latin typeface="Times New Roman" panose="02020603050405020304" pitchFamily="18" charset="0"/>
                <a:cs typeface="Times New Roman" panose="02020603050405020304" pitchFamily="18" charset="0"/>
              </a:rPr>
              <a:t>public</a:t>
            </a:r>
            <a:r>
              <a:rPr lang="zh-CN" altLang="en-US" dirty="0">
                <a:latin typeface="宋体" panose="02010600030101010101" pitchFamily="2" charset="-122"/>
              </a:rPr>
              <a:t>和</a:t>
            </a:r>
            <a:r>
              <a:rPr lang="en-US" altLang="zh-CN" dirty="0">
                <a:latin typeface="Times New Roman" panose="02020603050405020304" pitchFamily="18" charset="0"/>
                <a:cs typeface="Times New Roman" panose="02020603050405020304" pitchFamily="18" charset="0"/>
              </a:rPr>
              <a:t>protected</a:t>
            </a:r>
            <a:r>
              <a:rPr lang="zh-CN" altLang="en-US" dirty="0">
                <a:latin typeface="宋体" panose="02010600030101010101" pitchFamily="2" charset="-122"/>
              </a:rPr>
              <a:t>成员，但不能直接访问基类的</a:t>
            </a:r>
            <a:r>
              <a:rPr lang="en-US" altLang="zh-CN" dirty="0">
                <a:latin typeface="Times New Roman" panose="02020603050405020304" pitchFamily="18" charset="0"/>
                <a:cs typeface="Times New Roman" panose="02020603050405020304" pitchFamily="18" charset="0"/>
              </a:rPr>
              <a:t>private</a:t>
            </a:r>
            <a:r>
              <a:rPr lang="zh-CN" altLang="en-US" dirty="0">
                <a:latin typeface="宋体" panose="02010600030101010101" pitchFamily="2" charset="-122"/>
              </a:rPr>
              <a:t>成员</a:t>
            </a:r>
          </a:p>
          <a:p>
            <a:pPr eaLnBrk="1" hangingPunct="1">
              <a:lnSpc>
                <a:spcPct val="150000"/>
              </a:lnSpc>
              <a:spcAft>
                <a:spcPts val="1200"/>
              </a:spcAft>
            </a:pPr>
            <a:r>
              <a:rPr lang="zh-CN" altLang="en-US" dirty="0">
                <a:latin typeface="宋体" panose="02010600030101010101" pitchFamily="2" charset="-122"/>
              </a:rPr>
              <a:t>通过派生类的对象不能直接访问基类中的任何成员</a:t>
            </a:r>
          </a:p>
          <a:p>
            <a:pPr eaLnBrk="1" hangingPunct="1">
              <a:lnSpc>
                <a:spcPct val="150000"/>
              </a:lnSpc>
              <a:spcAft>
                <a:spcPts val="1200"/>
              </a:spcAft>
            </a:pPr>
            <a:endParaRPr lang="zh-CN" altLang="en-US" dirty="0">
              <a:latin typeface="宋体" panose="02010600030101010101" pitchFamily="2" charset="-122"/>
            </a:endParaRPr>
          </a:p>
        </p:txBody>
      </p:sp>
    </p:spTree>
    <p:extLst>
      <p:ext uri="{BB962C8B-B14F-4D97-AF65-F5344CB8AC3E}">
        <p14:creationId xmlns:p14="http://schemas.microsoft.com/office/powerpoint/2010/main" val="240967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25</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私有继承举例</a:t>
            </a:r>
            <a:r>
              <a:rPr kumimoji="0" lang="en-US" altLang="zh-CN"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E7B8B858-28F4-49A6-BFEE-BF1BEAB0FDDE}"/>
              </a:ext>
            </a:extLst>
          </p:cNvPr>
          <p:cNvSpPr txBox="1">
            <a:spLocks/>
          </p:cNvSpPr>
          <p:nvPr/>
        </p:nvSpPr>
        <p:spPr bwMode="auto">
          <a:xfrm>
            <a:off x="572947" y="1429703"/>
            <a:ext cx="8229600" cy="4800600"/>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class Point {	//</a:t>
            </a:r>
            <a:r>
              <a:rPr lang="zh-CN" altLang="en-US" sz="2000">
                <a:latin typeface="Consolas" panose="020B0609020204030204" pitchFamily="49" charset="0"/>
              </a:rPr>
              <a:t>基类</a:t>
            </a:r>
            <a:r>
              <a:rPr lang="en-US" altLang="zh-CN" sz="2000">
                <a:latin typeface="Consolas" panose="020B0609020204030204" pitchFamily="49" charset="0"/>
              </a:rPr>
              <a:t>Point</a:t>
            </a:r>
            <a:r>
              <a:rPr lang="zh-CN" altLang="en-US" sz="2000">
                <a:latin typeface="Consolas" panose="020B0609020204030204" pitchFamily="49" charset="0"/>
              </a:rPr>
              <a:t>类的定义</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public:	//</a:t>
            </a:r>
            <a:r>
              <a:rPr lang="zh-CN" altLang="en-US" sz="2000">
                <a:latin typeface="Consolas" panose="020B0609020204030204" pitchFamily="49" charset="0"/>
              </a:rPr>
              <a:t>公有函数成员</a:t>
            </a:r>
          </a:p>
          <a:p>
            <a:pPr marL="358775" indent="-250825" eaLnBrk="1" hangingPunct="1">
              <a:spcBef>
                <a:spcPct val="0"/>
              </a:spcBef>
              <a:buFont typeface="Wingdings" panose="05000000000000000000" pitchFamily="2" charset="2"/>
              <a:buNone/>
            </a:pPr>
            <a:r>
              <a:rPr lang="zh-CN" altLang="en-US" sz="2000">
                <a:latin typeface="Consolas" panose="020B0609020204030204" pitchFamily="49" charset="0"/>
              </a:rPr>
              <a:t>	</a:t>
            </a:r>
            <a:r>
              <a:rPr lang="en-US" altLang="zh-CN" sz="2000">
                <a:latin typeface="Consolas" panose="020B0609020204030204" pitchFamily="49" charset="0"/>
              </a:rPr>
              <a:t>void initPoint(float x = 0, float y = 0)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 this-&gt;x = x; this-&gt;y = y;}</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void move(float offX, float offY)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 x += offX; y += offY;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float getX() const { return x;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float getY() const { return y;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private:	//</a:t>
            </a:r>
            <a:r>
              <a:rPr lang="zh-CN" altLang="en-US" sz="2000">
                <a:latin typeface="Consolas" panose="020B0609020204030204" pitchFamily="49" charset="0"/>
              </a:rPr>
              <a:t>私有数据成员</a:t>
            </a:r>
          </a:p>
          <a:p>
            <a:pPr marL="358775" indent="-250825" eaLnBrk="1" hangingPunct="1">
              <a:spcBef>
                <a:spcPct val="0"/>
              </a:spcBef>
              <a:buFont typeface="Wingdings" panose="05000000000000000000" pitchFamily="2" charset="2"/>
              <a:buNone/>
            </a:pPr>
            <a:r>
              <a:rPr lang="zh-CN" altLang="en-US" sz="2000">
                <a:latin typeface="Consolas" panose="020B0609020204030204" pitchFamily="49" charset="0"/>
              </a:rPr>
              <a:t>	</a:t>
            </a:r>
            <a:r>
              <a:rPr lang="en-US" altLang="zh-CN" sz="2000">
                <a:latin typeface="Consolas" panose="020B0609020204030204" pitchFamily="49" charset="0"/>
              </a:rPr>
              <a:t>float x, y;</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a:t>
            </a:r>
            <a:endParaRPr lang="en-US" altLang="zh-CN" sz="2000" dirty="0">
              <a:latin typeface="Consolas" panose="020B0609020204030204" pitchFamily="49" charset="0"/>
            </a:endParaRPr>
          </a:p>
        </p:txBody>
      </p:sp>
    </p:spTree>
    <p:extLst>
      <p:ext uri="{BB962C8B-B14F-4D97-AF65-F5344CB8AC3E}">
        <p14:creationId xmlns:p14="http://schemas.microsoft.com/office/powerpoint/2010/main" val="3269062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26</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私有继承举例</a:t>
            </a:r>
            <a:r>
              <a:rPr kumimoji="0" lang="en-US" altLang="zh-CN"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II</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70D11CDC-CC35-4EA3-A4A3-70A7E58353B1}"/>
              </a:ext>
            </a:extLst>
          </p:cNvPr>
          <p:cNvSpPr>
            <a:spLocks noGrp="1"/>
          </p:cNvSpPr>
          <p:nvPr>
            <p:ph idx="1"/>
          </p:nvPr>
        </p:nvSpPr>
        <p:spPr>
          <a:xfrm>
            <a:off x="3916004" y="1113351"/>
            <a:ext cx="7380790" cy="5368782"/>
          </a:xfrm>
          <a:solidFill>
            <a:srgbClr val="85FFFF"/>
          </a:solidFill>
        </p:spPr>
        <p:txBody>
          <a:bodyPr>
            <a:normAutofit/>
          </a:bodyPr>
          <a:lstStyle/>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#include "</a:t>
            </a:r>
            <a:r>
              <a:rPr lang="en-US" altLang="zh-CN" sz="1800" dirty="0" err="1">
                <a:latin typeface="Consolas" panose="020B0609020204030204" pitchFamily="49" charset="0"/>
              </a:rPr>
              <a:t>Point.h</a:t>
            </a:r>
            <a:r>
              <a:rPr lang="en-US" altLang="zh-CN" sz="1800" dirty="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class Rectangle: </a:t>
            </a:r>
            <a:r>
              <a:rPr lang="en-US" altLang="zh-CN" sz="1800" dirty="0">
                <a:solidFill>
                  <a:srgbClr val="0070C0"/>
                </a:solidFill>
                <a:latin typeface="Consolas" panose="020B0609020204030204" pitchFamily="49" charset="0"/>
              </a:rPr>
              <a:t>private</a:t>
            </a:r>
            <a:r>
              <a:rPr lang="en-US" altLang="zh-CN" sz="1800" dirty="0">
                <a:latin typeface="Consolas" panose="020B0609020204030204" pitchFamily="49" charset="0"/>
              </a:rPr>
              <a:t> Point {	//</a:t>
            </a:r>
            <a:r>
              <a:rPr lang="zh-CN" altLang="en-US" sz="1800" dirty="0">
                <a:latin typeface="Consolas" panose="020B0609020204030204" pitchFamily="49" charset="0"/>
              </a:rPr>
              <a:t>派生类定义部分</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public:	//</a:t>
            </a:r>
            <a:r>
              <a:rPr lang="zh-CN" altLang="en-US" sz="1800" dirty="0">
                <a:latin typeface="Consolas" panose="020B0609020204030204" pitchFamily="49" charset="0"/>
              </a:rPr>
              <a:t>新增公有函数成员</a:t>
            </a:r>
          </a:p>
          <a:p>
            <a:pPr marL="358775" indent="-250825" eaLnBrk="1" hangingPunct="1">
              <a:lnSpc>
                <a:spcPct val="90000"/>
              </a:lnSpc>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void </a:t>
            </a:r>
            <a:r>
              <a:rPr lang="en-US" altLang="zh-CN" sz="1800" dirty="0" err="1">
                <a:latin typeface="Consolas" panose="020B0609020204030204" pitchFamily="49" charset="0"/>
              </a:rPr>
              <a:t>initRectangle</a:t>
            </a:r>
            <a:r>
              <a:rPr lang="en-US" altLang="zh-CN" sz="1800" dirty="0">
                <a:latin typeface="Consolas" panose="020B0609020204030204" pitchFamily="49" charset="0"/>
              </a:rPr>
              <a:t>(float x, float y, float w, float h) {</a:t>
            </a:r>
          </a:p>
          <a:p>
            <a:pPr marL="358775" indent="-250825" eaLnBrk="1" hangingPunct="1">
              <a:lnSpc>
                <a:spcPct val="90000"/>
              </a:lnSpc>
              <a:spcBef>
                <a:spcPct val="0"/>
              </a:spcBef>
              <a:buFont typeface="Wingdings" panose="05000000000000000000" pitchFamily="2" charset="2"/>
              <a:buNone/>
            </a:pPr>
            <a:r>
              <a:rPr lang="en-US" altLang="zh-CN" sz="1800" dirty="0">
                <a:solidFill>
                  <a:srgbClr val="0070C0"/>
                </a:solidFill>
                <a:latin typeface="Consolas" panose="020B0609020204030204" pitchFamily="49" charset="0"/>
              </a:rPr>
              <a:t>		</a:t>
            </a:r>
            <a:r>
              <a:rPr lang="en-US" altLang="zh-CN" sz="1800" dirty="0" err="1">
                <a:solidFill>
                  <a:srgbClr val="0070C0"/>
                </a:solidFill>
                <a:latin typeface="Consolas" panose="020B0609020204030204" pitchFamily="49" charset="0"/>
              </a:rPr>
              <a:t>initPoint</a:t>
            </a:r>
            <a:r>
              <a:rPr lang="en-US" altLang="zh-CN" sz="1800" dirty="0">
                <a:solidFill>
                  <a:srgbClr val="0070C0"/>
                </a:solidFill>
                <a:latin typeface="Consolas" panose="020B0609020204030204" pitchFamily="49" charset="0"/>
              </a:rPr>
              <a:t>(x, y)</a:t>
            </a:r>
            <a:r>
              <a:rPr lang="en-US" altLang="zh-CN" sz="1800" dirty="0">
                <a:latin typeface="Consolas" panose="020B0609020204030204" pitchFamily="49" charset="0"/>
              </a:rPr>
              <a:t>; //</a:t>
            </a:r>
            <a:r>
              <a:rPr lang="zh-CN" altLang="en-US" sz="1800" dirty="0">
                <a:latin typeface="Consolas" panose="020B0609020204030204" pitchFamily="49" charset="0"/>
              </a:rPr>
              <a:t>调用基类公有成员函数</a:t>
            </a:r>
          </a:p>
          <a:p>
            <a:pPr marL="358775" indent="-250825" eaLnBrk="1" hangingPunct="1">
              <a:lnSpc>
                <a:spcPct val="90000"/>
              </a:lnSpc>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this-&gt;w = w;</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this-&gt;h = h;</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void move(float </a:t>
            </a:r>
            <a:r>
              <a:rPr lang="en-US" altLang="zh-CN" sz="1800" dirty="0" err="1">
                <a:latin typeface="Consolas" panose="020B0609020204030204" pitchFamily="49" charset="0"/>
              </a:rPr>
              <a:t>offX</a:t>
            </a:r>
            <a:r>
              <a:rPr lang="en-US" altLang="zh-CN" sz="1800" dirty="0">
                <a:latin typeface="Consolas" panose="020B0609020204030204" pitchFamily="49" charset="0"/>
              </a:rPr>
              <a:t>, float </a:t>
            </a:r>
            <a:r>
              <a:rPr lang="en-US" altLang="zh-CN" sz="1800" dirty="0" err="1">
                <a:latin typeface="Consolas" panose="020B0609020204030204" pitchFamily="49" charset="0"/>
              </a:rPr>
              <a:t>offY</a:t>
            </a:r>
            <a:r>
              <a:rPr lang="en-US" altLang="zh-CN" sz="1800" dirty="0">
                <a:latin typeface="Consolas" panose="020B0609020204030204" pitchFamily="49" charset="0"/>
              </a:rPr>
              <a:t>) { </a:t>
            </a:r>
          </a:p>
          <a:p>
            <a:pPr marL="358775" indent="-250825" eaLnBrk="1" hangingPunct="1">
              <a:lnSpc>
                <a:spcPct val="90000"/>
              </a:lnSpc>
              <a:spcBef>
                <a:spcPct val="0"/>
              </a:spcBef>
              <a:buFont typeface="Wingdings" panose="05000000000000000000" pitchFamily="2" charset="2"/>
              <a:buNone/>
            </a:pPr>
            <a:r>
              <a:rPr lang="en-US" altLang="zh-CN" sz="1800" dirty="0">
                <a:solidFill>
                  <a:srgbClr val="0070C0"/>
                </a:solidFill>
                <a:latin typeface="Consolas" panose="020B0609020204030204" pitchFamily="49" charset="0"/>
              </a:rPr>
              <a:t>		Point::move(</a:t>
            </a:r>
            <a:r>
              <a:rPr lang="en-US" altLang="zh-CN" sz="1800" dirty="0" err="1">
                <a:solidFill>
                  <a:srgbClr val="0070C0"/>
                </a:solidFill>
                <a:latin typeface="Consolas" panose="020B0609020204030204" pitchFamily="49" charset="0"/>
              </a:rPr>
              <a:t>offX</a:t>
            </a:r>
            <a:r>
              <a:rPr lang="en-US" altLang="zh-CN" sz="1800" dirty="0">
                <a:solidFill>
                  <a:srgbClr val="0070C0"/>
                </a:solidFill>
                <a:latin typeface="Consolas" panose="020B0609020204030204" pitchFamily="49" charset="0"/>
              </a:rPr>
              <a:t>, </a:t>
            </a:r>
            <a:r>
              <a:rPr lang="en-US" altLang="zh-CN" sz="1800" dirty="0" err="1">
                <a:solidFill>
                  <a:srgbClr val="0070C0"/>
                </a:solidFill>
                <a:latin typeface="Consolas" panose="020B0609020204030204" pitchFamily="49" charset="0"/>
              </a:rPr>
              <a:t>offY</a:t>
            </a:r>
            <a:r>
              <a:rPr lang="en-US" altLang="zh-CN" sz="1800" dirty="0">
                <a:solidFill>
                  <a:srgbClr val="0070C0"/>
                </a:solidFill>
                <a:latin typeface="Consolas" panose="020B0609020204030204" pitchFamily="49" charset="0"/>
              </a:rPr>
              <a:t>)</a:t>
            </a:r>
            <a:r>
              <a:rPr lang="en-US" altLang="zh-CN" sz="1800" dirty="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float </a:t>
            </a:r>
            <a:r>
              <a:rPr lang="en-US" altLang="zh-CN" sz="1800" dirty="0" err="1">
                <a:latin typeface="Consolas" panose="020B0609020204030204" pitchFamily="49" charset="0"/>
              </a:rPr>
              <a:t>getX</a:t>
            </a:r>
            <a:r>
              <a:rPr lang="en-US" altLang="zh-CN" sz="1800" dirty="0">
                <a:latin typeface="Consolas" panose="020B0609020204030204" pitchFamily="49" charset="0"/>
              </a:rPr>
              <a:t>() const { </a:t>
            </a:r>
            <a:r>
              <a:rPr lang="en-US" altLang="zh-CN" sz="1800" dirty="0">
                <a:solidFill>
                  <a:srgbClr val="0070C0"/>
                </a:solidFill>
                <a:latin typeface="Consolas" panose="020B0609020204030204" pitchFamily="49" charset="0"/>
              </a:rPr>
              <a:t>return Point::</a:t>
            </a:r>
            <a:r>
              <a:rPr lang="en-US" altLang="zh-CN" sz="1800" dirty="0" err="1">
                <a:solidFill>
                  <a:srgbClr val="0070C0"/>
                </a:solidFill>
                <a:latin typeface="Consolas" panose="020B0609020204030204" pitchFamily="49" charset="0"/>
              </a:rPr>
              <a:t>getX</a:t>
            </a:r>
            <a:r>
              <a:rPr lang="en-US" altLang="zh-CN" sz="1800" dirty="0">
                <a:solidFill>
                  <a:srgbClr val="0070C0"/>
                </a:solidFill>
                <a:latin typeface="Consolas" panose="020B0609020204030204" pitchFamily="49" charset="0"/>
              </a:rPr>
              <a:t>()</a:t>
            </a:r>
            <a:r>
              <a:rPr lang="en-US" altLang="zh-CN" sz="1800" dirty="0">
                <a:latin typeface="Consolas" panose="020B0609020204030204" pitchFamily="49" charset="0"/>
              </a:rPr>
              <a:t>;</a:t>
            </a:r>
            <a:r>
              <a:rPr lang="en-US" altLang="zh-CN" sz="1800" dirty="0">
                <a:solidFill>
                  <a:srgbClr val="0070C0"/>
                </a:solidFill>
                <a:latin typeface="Consolas" panose="020B0609020204030204" pitchFamily="49" charset="0"/>
              </a:rPr>
              <a:t> </a:t>
            </a:r>
            <a:r>
              <a:rPr lang="en-US" altLang="zh-CN" sz="1800" dirty="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float </a:t>
            </a:r>
            <a:r>
              <a:rPr lang="en-US" altLang="zh-CN" sz="1800" dirty="0" err="1">
                <a:latin typeface="Consolas" panose="020B0609020204030204" pitchFamily="49" charset="0"/>
              </a:rPr>
              <a:t>getY</a:t>
            </a:r>
            <a:r>
              <a:rPr lang="en-US" altLang="zh-CN" sz="1800" dirty="0">
                <a:latin typeface="Consolas" panose="020B0609020204030204" pitchFamily="49" charset="0"/>
              </a:rPr>
              <a:t>() const { </a:t>
            </a:r>
            <a:r>
              <a:rPr lang="en-US" altLang="zh-CN" sz="1800" dirty="0">
                <a:solidFill>
                  <a:srgbClr val="0070C0"/>
                </a:solidFill>
                <a:latin typeface="Consolas" panose="020B0609020204030204" pitchFamily="49" charset="0"/>
              </a:rPr>
              <a:t>return Point::</a:t>
            </a:r>
            <a:r>
              <a:rPr lang="en-US" altLang="zh-CN" sz="1800" dirty="0" err="1">
                <a:solidFill>
                  <a:srgbClr val="0070C0"/>
                </a:solidFill>
                <a:latin typeface="Consolas" panose="020B0609020204030204" pitchFamily="49" charset="0"/>
              </a:rPr>
              <a:t>getY</a:t>
            </a:r>
            <a:r>
              <a:rPr lang="en-US" altLang="zh-CN" sz="1800" dirty="0">
                <a:solidFill>
                  <a:srgbClr val="0070C0"/>
                </a:solidFill>
                <a:latin typeface="Consolas" panose="020B0609020204030204" pitchFamily="49" charset="0"/>
              </a:rPr>
              <a:t>()</a:t>
            </a:r>
            <a:r>
              <a:rPr lang="en-US" altLang="zh-CN" sz="1800" dirty="0">
                <a:latin typeface="Consolas" panose="020B0609020204030204" pitchFamily="49" charset="0"/>
              </a:rPr>
              <a:t>;</a:t>
            </a:r>
            <a:r>
              <a:rPr lang="en-US" altLang="zh-CN" sz="1800" dirty="0">
                <a:solidFill>
                  <a:srgbClr val="0070C0"/>
                </a:solidFill>
                <a:latin typeface="Consolas" panose="020B0609020204030204" pitchFamily="49" charset="0"/>
              </a:rPr>
              <a:t> </a:t>
            </a:r>
            <a:r>
              <a:rPr lang="en-US" altLang="zh-CN" sz="1800" dirty="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float </a:t>
            </a:r>
            <a:r>
              <a:rPr lang="en-US" altLang="zh-CN" sz="1800" dirty="0" err="1">
                <a:latin typeface="Consolas" panose="020B0609020204030204" pitchFamily="49" charset="0"/>
              </a:rPr>
              <a:t>getH</a:t>
            </a:r>
            <a:r>
              <a:rPr lang="en-US" altLang="zh-CN" sz="1800" dirty="0">
                <a:latin typeface="Consolas" panose="020B0609020204030204" pitchFamily="49" charset="0"/>
              </a:rPr>
              <a:t>() const { return h; }</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	float </a:t>
            </a:r>
            <a:r>
              <a:rPr lang="en-US" altLang="zh-CN" sz="1800" dirty="0" err="1">
                <a:latin typeface="Consolas" panose="020B0609020204030204" pitchFamily="49" charset="0"/>
              </a:rPr>
              <a:t>getW</a:t>
            </a:r>
            <a:r>
              <a:rPr lang="en-US" altLang="zh-CN" sz="1800" dirty="0">
                <a:latin typeface="Consolas" panose="020B0609020204030204" pitchFamily="49" charset="0"/>
              </a:rPr>
              <a:t>() const { return w; }</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private:	//</a:t>
            </a:r>
            <a:r>
              <a:rPr lang="zh-CN" altLang="en-US" sz="1800" dirty="0">
                <a:latin typeface="Consolas" panose="020B0609020204030204" pitchFamily="49" charset="0"/>
              </a:rPr>
              <a:t>新增私有数据成员</a:t>
            </a:r>
          </a:p>
          <a:p>
            <a:pPr marL="358775" indent="-250825" eaLnBrk="1" hangingPunct="1">
              <a:lnSpc>
                <a:spcPct val="90000"/>
              </a:lnSpc>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float w, h;</a:t>
            </a:r>
          </a:p>
          <a:p>
            <a:pPr marL="358775" indent="-250825" eaLnBrk="1" hangingPunct="1">
              <a:lnSpc>
                <a:spcPct val="90000"/>
              </a:lnSpc>
              <a:spcBef>
                <a:spcPct val="0"/>
              </a:spcBef>
              <a:buFont typeface="Wingdings" panose="05000000000000000000" pitchFamily="2" charset="2"/>
              <a:buNone/>
            </a:pPr>
            <a:r>
              <a:rPr lang="en-US" altLang="zh-CN" sz="1800" dirty="0">
                <a:latin typeface="Consolas" panose="020B0609020204030204" pitchFamily="49" charset="0"/>
              </a:rPr>
              <a:t>};</a:t>
            </a:r>
          </a:p>
        </p:txBody>
      </p:sp>
    </p:spTree>
    <p:extLst>
      <p:ext uri="{BB962C8B-B14F-4D97-AF65-F5344CB8AC3E}">
        <p14:creationId xmlns:p14="http://schemas.microsoft.com/office/powerpoint/2010/main" val="4279795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27</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私有继承举例</a:t>
            </a:r>
            <a:r>
              <a:rPr kumimoji="0" lang="en-US" altLang="zh-CN"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III</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内容占位符 2">
            <a:extLst>
              <a:ext uri="{FF2B5EF4-FFF2-40B4-BE49-F238E27FC236}">
                <a16:creationId xmlns:a16="http://schemas.microsoft.com/office/drawing/2014/main" id="{FC409C99-F017-4CEF-8A09-BAFD9260ABE2}"/>
              </a:ext>
            </a:extLst>
          </p:cNvPr>
          <p:cNvSpPr>
            <a:spLocks noGrp="1"/>
          </p:cNvSpPr>
          <p:nvPr>
            <p:ph idx="1"/>
          </p:nvPr>
        </p:nvSpPr>
        <p:spPr>
          <a:xfrm>
            <a:off x="3174660" y="1497065"/>
            <a:ext cx="8024359" cy="4882907"/>
          </a:xfrm>
          <a:solidFill>
            <a:srgbClr val="85FFFF"/>
          </a:solidFill>
        </p:spPr>
        <p:txBody>
          <a:bodyPr>
            <a:noAutofit/>
          </a:bodyPr>
          <a:lstStyle/>
          <a:p>
            <a:pPr marL="358775" indent="-250825" eaLnBrk="1" hangingPunct="1">
              <a:spcBef>
                <a:spcPct val="0"/>
              </a:spcBef>
              <a:buFont typeface="Wingdings" panose="05000000000000000000" pitchFamily="2" charset="2"/>
              <a:buNone/>
            </a:pPr>
            <a:r>
              <a:rPr lang="en-US" altLang="zh-CN" sz="2200" dirty="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2200" dirty="0">
                <a:latin typeface="Consolas" panose="020B0609020204030204" pitchFamily="49" charset="0"/>
              </a:rPr>
              <a:t>#include &lt;</a:t>
            </a:r>
            <a:r>
              <a:rPr lang="en-US" altLang="zh-CN" sz="2200" dirty="0" err="1">
                <a:latin typeface="Consolas" panose="020B0609020204030204" pitchFamily="49" charset="0"/>
              </a:rPr>
              <a:t>cmath</a:t>
            </a:r>
            <a:r>
              <a:rPr lang="en-US" altLang="zh-CN" sz="2200" dirty="0">
                <a:latin typeface="Consolas" panose="020B0609020204030204" pitchFamily="49" charset="0"/>
              </a:rPr>
              <a:t>&gt;</a:t>
            </a:r>
          </a:p>
          <a:p>
            <a:pPr marL="358775" indent="-250825" eaLnBrk="1" hangingPunct="1">
              <a:spcBef>
                <a:spcPct val="0"/>
              </a:spcBef>
              <a:buFont typeface="Wingdings" panose="05000000000000000000" pitchFamily="2" charset="2"/>
              <a:buNone/>
            </a:pPr>
            <a:r>
              <a:rPr lang="en-US" altLang="zh-CN" sz="2200" dirty="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endParaRPr lang="en-US" altLang="zh-CN" sz="22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200" dirty="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2200" dirty="0">
                <a:latin typeface="Consolas" panose="020B0609020204030204" pitchFamily="49" charset="0"/>
              </a:rPr>
              <a:t>	</a:t>
            </a:r>
            <a:r>
              <a:rPr lang="en-US" altLang="zh-CN" sz="2200" dirty="0">
                <a:solidFill>
                  <a:srgbClr val="0070C0"/>
                </a:solidFill>
                <a:latin typeface="Consolas" panose="020B0609020204030204" pitchFamily="49" charset="0"/>
              </a:rPr>
              <a:t>Rectangle</a:t>
            </a:r>
            <a:r>
              <a:rPr lang="en-US" altLang="zh-CN" sz="2200" dirty="0">
                <a:latin typeface="Consolas" panose="020B0609020204030204" pitchFamily="49" charset="0"/>
              </a:rPr>
              <a:t> </a:t>
            </a:r>
            <a:r>
              <a:rPr lang="en-US" altLang="zh-CN" sz="2200" dirty="0" err="1">
                <a:solidFill>
                  <a:srgbClr val="0070C0"/>
                </a:solidFill>
                <a:latin typeface="Consolas" panose="020B0609020204030204" pitchFamily="49" charset="0"/>
              </a:rPr>
              <a:t>rect</a:t>
            </a:r>
            <a:r>
              <a:rPr lang="en-US" altLang="zh-CN" sz="2200" dirty="0">
                <a:latin typeface="Consolas" panose="020B0609020204030204" pitchFamily="49" charset="0"/>
              </a:rPr>
              <a:t>;	//</a:t>
            </a:r>
            <a:r>
              <a:rPr lang="zh-CN" altLang="en-US" sz="2200" dirty="0">
                <a:latin typeface="Consolas" panose="020B0609020204030204" pitchFamily="49" charset="0"/>
              </a:rPr>
              <a:t>定义</a:t>
            </a:r>
            <a:r>
              <a:rPr lang="en-US" altLang="zh-CN" sz="2200" dirty="0">
                <a:latin typeface="Consolas" panose="020B0609020204030204" pitchFamily="49" charset="0"/>
              </a:rPr>
              <a:t>Rectangle</a:t>
            </a:r>
            <a:r>
              <a:rPr lang="zh-CN" altLang="en-US" sz="2200" dirty="0">
                <a:latin typeface="Consolas" panose="020B0609020204030204" pitchFamily="49" charset="0"/>
              </a:rPr>
              <a:t>类的对象</a:t>
            </a:r>
          </a:p>
          <a:p>
            <a:pPr marL="358775" indent="-250825" eaLnBrk="1" hangingPunct="1">
              <a:spcBef>
                <a:spcPct val="0"/>
              </a:spcBef>
              <a:buFont typeface="Wingdings" panose="05000000000000000000" pitchFamily="2" charset="2"/>
              <a:buNone/>
            </a:pPr>
            <a:r>
              <a:rPr lang="zh-CN" altLang="en-US" sz="2200" dirty="0">
                <a:latin typeface="Consolas" panose="020B0609020204030204" pitchFamily="49" charset="0"/>
              </a:rPr>
              <a:t>	</a:t>
            </a:r>
            <a:r>
              <a:rPr lang="en-US" altLang="zh-CN" sz="2200" dirty="0" err="1">
                <a:solidFill>
                  <a:srgbClr val="0070C0"/>
                </a:solidFill>
                <a:latin typeface="Consolas" panose="020B0609020204030204" pitchFamily="49" charset="0"/>
              </a:rPr>
              <a:t>rect.initRectangle</a:t>
            </a:r>
            <a:r>
              <a:rPr lang="en-US" altLang="zh-CN" sz="2200" dirty="0">
                <a:latin typeface="Consolas" panose="020B0609020204030204" pitchFamily="49" charset="0"/>
              </a:rPr>
              <a:t>(2, 3, 20, 10);	//</a:t>
            </a:r>
            <a:r>
              <a:rPr lang="zh-CN" altLang="en-US" sz="2200" dirty="0">
                <a:latin typeface="Consolas" panose="020B0609020204030204" pitchFamily="49" charset="0"/>
              </a:rPr>
              <a:t>设置矩形的数据</a:t>
            </a:r>
          </a:p>
          <a:p>
            <a:pPr marL="358775" indent="-250825" eaLnBrk="1" hangingPunct="1">
              <a:spcBef>
                <a:spcPct val="0"/>
              </a:spcBef>
              <a:buFont typeface="Wingdings" panose="05000000000000000000" pitchFamily="2" charset="2"/>
              <a:buNone/>
            </a:pPr>
            <a:r>
              <a:rPr lang="zh-CN" altLang="en-US" sz="2200" dirty="0">
                <a:latin typeface="Consolas" panose="020B0609020204030204" pitchFamily="49" charset="0"/>
              </a:rPr>
              <a:t>	</a:t>
            </a:r>
            <a:r>
              <a:rPr lang="en-US" altLang="zh-CN" sz="2200" dirty="0" err="1">
                <a:latin typeface="Consolas" panose="020B0609020204030204" pitchFamily="49" charset="0"/>
              </a:rPr>
              <a:t>rect.</a:t>
            </a:r>
            <a:r>
              <a:rPr lang="en-US" altLang="zh-CN" sz="2200" dirty="0" err="1">
                <a:solidFill>
                  <a:srgbClr val="0070C0"/>
                </a:solidFill>
                <a:latin typeface="Consolas" panose="020B0609020204030204" pitchFamily="49" charset="0"/>
              </a:rPr>
              <a:t>move</a:t>
            </a:r>
            <a:r>
              <a:rPr lang="en-US" altLang="zh-CN" sz="2200" dirty="0">
                <a:latin typeface="Consolas" panose="020B0609020204030204" pitchFamily="49" charset="0"/>
              </a:rPr>
              <a:t>(3,2);	//</a:t>
            </a:r>
            <a:r>
              <a:rPr lang="zh-CN" altLang="en-US" sz="2200" dirty="0">
                <a:latin typeface="Consolas" panose="020B0609020204030204" pitchFamily="49" charset="0"/>
              </a:rPr>
              <a:t>移动矩形位置</a:t>
            </a:r>
          </a:p>
          <a:p>
            <a:pPr marL="358775" indent="-250825" eaLnBrk="1" hangingPunct="1">
              <a:spcBef>
                <a:spcPct val="0"/>
              </a:spcBef>
              <a:buFont typeface="Wingdings" panose="05000000000000000000" pitchFamily="2" charset="2"/>
              <a:buNone/>
            </a:pPr>
            <a:r>
              <a:rPr lang="zh-CN" altLang="en-US" sz="2200" dirty="0">
                <a:latin typeface="Consolas" panose="020B0609020204030204" pitchFamily="49" charset="0"/>
              </a:rPr>
              <a:t>	</a:t>
            </a:r>
            <a:r>
              <a:rPr lang="en-US" altLang="zh-CN" sz="2200" dirty="0" err="1">
                <a:latin typeface="Consolas" panose="020B0609020204030204" pitchFamily="49" charset="0"/>
              </a:rPr>
              <a:t>cout</a:t>
            </a:r>
            <a:r>
              <a:rPr lang="en-US" altLang="zh-CN" sz="2200" dirty="0">
                <a:latin typeface="Consolas" panose="020B0609020204030204" pitchFamily="49" charset="0"/>
              </a:rPr>
              <a:t> &lt;&lt; "The data of </a:t>
            </a:r>
            <a:r>
              <a:rPr lang="en-US" altLang="zh-CN" sz="2200" dirty="0" err="1">
                <a:latin typeface="Consolas" panose="020B0609020204030204" pitchFamily="49" charset="0"/>
              </a:rPr>
              <a:t>rect</a:t>
            </a:r>
            <a:r>
              <a:rPr lang="en-US" altLang="zh-CN" sz="2200" dirty="0">
                <a:latin typeface="Consolas" panose="020B0609020204030204" pitchFamily="49" charset="0"/>
              </a:rPr>
              <a:t>(</a:t>
            </a:r>
            <a:r>
              <a:rPr lang="en-US" altLang="zh-CN" sz="2200" dirty="0" err="1">
                <a:latin typeface="Consolas" panose="020B0609020204030204" pitchFamily="49" charset="0"/>
              </a:rPr>
              <a:t>x,y,w,h</a:t>
            </a:r>
            <a:r>
              <a:rPr lang="en-US" altLang="zh-CN" sz="2200" dirty="0">
                <a:latin typeface="Consolas" panose="020B0609020204030204" pitchFamily="49" charset="0"/>
              </a:rPr>
              <a:t>): " &lt;&lt; </a:t>
            </a:r>
            <a:r>
              <a:rPr lang="en-US" altLang="zh-CN" sz="2200" dirty="0" err="1">
                <a:latin typeface="Consolas" panose="020B0609020204030204" pitchFamily="49" charset="0"/>
              </a:rPr>
              <a:t>endl</a:t>
            </a:r>
            <a:r>
              <a:rPr lang="en-US" altLang="zh-CN" sz="22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200" dirty="0">
                <a:latin typeface="Consolas" panose="020B0609020204030204" pitchFamily="49" charset="0"/>
              </a:rPr>
              <a:t>	</a:t>
            </a:r>
            <a:r>
              <a:rPr lang="en-US" altLang="zh-CN" sz="2200" dirty="0" err="1">
                <a:latin typeface="Consolas" panose="020B0609020204030204" pitchFamily="49" charset="0"/>
              </a:rPr>
              <a:t>cout</a:t>
            </a:r>
            <a:r>
              <a:rPr lang="en-US" altLang="zh-CN" sz="2200" dirty="0">
                <a:latin typeface="Consolas" panose="020B0609020204030204" pitchFamily="49" charset="0"/>
              </a:rPr>
              <a:t> &lt;&lt; </a:t>
            </a:r>
            <a:r>
              <a:rPr lang="en-US" altLang="zh-CN" sz="2200" dirty="0" err="1">
                <a:latin typeface="Consolas" panose="020B0609020204030204" pitchFamily="49" charset="0"/>
              </a:rPr>
              <a:t>rect.</a:t>
            </a:r>
            <a:r>
              <a:rPr lang="en-US" altLang="zh-CN" sz="2200" dirty="0" err="1">
                <a:solidFill>
                  <a:srgbClr val="0070C0"/>
                </a:solidFill>
                <a:latin typeface="Consolas" panose="020B0609020204030204" pitchFamily="49" charset="0"/>
              </a:rPr>
              <a:t>getX</a:t>
            </a:r>
            <a:r>
              <a:rPr lang="en-US" altLang="zh-CN" sz="2200" dirty="0">
                <a:latin typeface="Consolas" panose="020B0609020204030204" pitchFamily="49" charset="0"/>
              </a:rPr>
              <a:t>() &lt;&lt;", "	//</a:t>
            </a:r>
            <a:r>
              <a:rPr lang="zh-CN" altLang="en-US" sz="2200" dirty="0">
                <a:latin typeface="Consolas" panose="020B0609020204030204" pitchFamily="49" charset="0"/>
              </a:rPr>
              <a:t>输出矩形的特征参数</a:t>
            </a:r>
          </a:p>
          <a:p>
            <a:pPr marL="358775" indent="-250825" eaLnBrk="1" hangingPunct="1">
              <a:spcBef>
                <a:spcPct val="0"/>
              </a:spcBef>
              <a:buFont typeface="Wingdings" panose="05000000000000000000" pitchFamily="2" charset="2"/>
              <a:buNone/>
            </a:pPr>
            <a:r>
              <a:rPr lang="zh-CN" altLang="en-US" sz="2200" dirty="0">
                <a:latin typeface="Consolas" panose="020B0609020204030204" pitchFamily="49" charset="0"/>
              </a:rPr>
              <a:t>		</a:t>
            </a:r>
            <a:r>
              <a:rPr lang="en-US" altLang="zh-CN" sz="2200" dirty="0">
                <a:latin typeface="Consolas" panose="020B0609020204030204" pitchFamily="49" charset="0"/>
              </a:rPr>
              <a:t>&lt;&lt; </a:t>
            </a:r>
            <a:r>
              <a:rPr lang="en-US" altLang="zh-CN" sz="2200" dirty="0" err="1">
                <a:latin typeface="Consolas" panose="020B0609020204030204" pitchFamily="49" charset="0"/>
              </a:rPr>
              <a:t>rect.</a:t>
            </a:r>
            <a:r>
              <a:rPr lang="en-US" altLang="zh-CN" sz="2200" dirty="0" err="1">
                <a:solidFill>
                  <a:srgbClr val="0070C0"/>
                </a:solidFill>
                <a:latin typeface="Consolas" panose="020B0609020204030204" pitchFamily="49" charset="0"/>
              </a:rPr>
              <a:t>getY</a:t>
            </a:r>
            <a:r>
              <a:rPr lang="en-US" altLang="zh-CN" sz="2200" dirty="0">
                <a:latin typeface="Consolas" panose="020B0609020204030204" pitchFamily="49" charset="0"/>
              </a:rPr>
              <a:t>() &lt;&lt; ", "</a:t>
            </a:r>
          </a:p>
          <a:p>
            <a:pPr marL="358775" indent="-250825" eaLnBrk="1" hangingPunct="1">
              <a:spcBef>
                <a:spcPct val="0"/>
              </a:spcBef>
              <a:buFont typeface="Wingdings" panose="05000000000000000000" pitchFamily="2" charset="2"/>
              <a:buNone/>
            </a:pPr>
            <a:r>
              <a:rPr lang="en-US" altLang="zh-CN" sz="2200" dirty="0">
                <a:latin typeface="Consolas" panose="020B0609020204030204" pitchFamily="49" charset="0"/>
              </a:rPr>
              <a:t>		&lt;&lt; </a:t>
            </a:r>
            <a:r>
              <a:rPr lang="en-US" altLang="zh-CN" sz="2200" dirty="0" err="1">
                <a:latin typeface="Consolas" panose="020B0609020204030204" pitchFamily="49" charset="0"/>
              </a:rPr>
              <a:t>rect.</a:t>
            </a:r>
            <a:r>
              <a:rPr lang="en-US" altLang="zh-CN" sz="2200" dirty="0" err="1">
                <a:solidFill>
                  <a:srgbClr val="0070C0"/>
                </a:solidFill>
                <a:latin typeface="Consolas" panose="020B0609020204030204" pitchFamily="49" charset="0"/>
              </a:rPr>
              <a:t>getW</a:t>
            </a:r>
            <a:r>
              <a:rPr lang="en-US" altLang="zh-CN" sz="2200" dirty="0">
                <a:latin typeface="Consolas" panose="020B0609020204030204" pitchFamily="49" charset="0"/>
              </a:rPr>
              <a:t>() &lt;&lt; ", "</a:t>
            </a:r>
          </a:p>
          <a:p>
            <a:pPr marL="358775" indent="-250825" eaLnBrk="1" hangingPunct="1">
              <a:spcBef>
                <a:spcPct val="0"/>
              </a:spcBef>
              <a:buFont typeface="Wingdings" panose="05000000000000000000" pitchFamily="2" charset="2"/>
              <a:buNone/>
            </a:pPr>
            <a:r>
              <a:rPr lang="en-US" altLang="zh-CN" sz="2200" dirty="0">
                <a:latin typeface="Consolas" panose="020B0609020204030204" pitchFamily="49" charset="0"/>
              </a:rPr>
              <a:t>		&lt;&lt; </a:t>
            </a:r>
            <a:r>
              <a:rPr lang="en-US" altLang="zh-CN" sz="2200" dirty="0" err="1">
                <a:latin typeface="Consolas" panose="020B0609020204030204" pitchFamily="49" charset="0"/>
              </a:rPr>
              <a:t>rect.</a:t>
            </a:r>
            <a:r>
              <a:rPr lang="en-US" altLang="zh-CN" sz="2200" dirty="0" err="1">
                <a:solidFill>
                  <a:srgbClr val="0070C0"/>
                </a:solidFill>
                <a:latin typeface="Consolas" panose="020B0609020204030204" pitchFamily="49" charset="0"/>
              </a:rPr>
              <a:t>getH</a:t>
            </a:r>
            <a:r>
              <a:rPr lang="en-US" altLang="zh-CN" sz="2200" dirty="0">
                <a:latin typeface="Consolas" panose="020B0609020204030204" pitchFamily="49" charset="0"/>
              </a:rPr>
              <a:t>() &lt;&lt; </a:t>
            </a:r>
            <a:r>
              <a:rPr lang="en-US" altLang="zh-CN" sz="2200" dirty="0" err="1">
                <a:latin typeface="Consolas" panose="020B0609020204030204" pitchFamily="49" charset="0"/>
              </a:rPr>
              <a:t>endl</a:t>
            </a:r>
            <a:r>
              <a:rPr lang="en-US" altLang="zh-CN" sz="22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200" dirty="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2200" dirty="0">
                <a:latin typeface="Consolas" panose="020B0609020204030204" pitchFamily="49" charset="0"/>
              </a:rPr>
              <a:t>}</a:t>
            </a:r>
          </a:p>
        </p:txBody>
      </p:sp>
    </p:spTree>
    <p:extLst>
      <p:ext uri="{BB962C8B-B14F-4D97-AF65-F5344CB8AC3E}">
        <p14:creationId xmlns:p14="http://schemas.microsoft.com/office/powerpoint/2010/main" val="1182700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28</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7.2.3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保护继承</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(protected)</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B26BA237-0AE7-46CB-84B4-2E96F7F17376}"/>
              </a:ext>
            </a:extLst>
          </p:cNvPr>
          <p:cNvSpPr>
            <a:spLocks noGrp="1"/>
          </p:cNvSpPr>
          <p:nvPr>
            <p:ph idx="1"/>
          </p:nvPr>
        </p:nvSpPr>
        <p:spPr>
          <a:xfrm>
            <a:off x="568506" y="1635925"/>
            <a:ext cx="10670512" cy="4679950"/>
          </a:xfrm>
        </p:spPr>
        <p:txBody>
          <a:bodyPr/>
          <a:lstStyle/>
          <a:p>
            <a:pPr eaLnBrk="1" hangingPunct="1">
              <a:lnSpc>
                <a:spcPct val="150000"/>
              </a:lnSpc>
              <a:spcBef>
                <a:spcPts val="1200"/>
              </a:spcBef>
              <a:spcAft>
                <a:spcPts val="1200"/>
              </a:spcAft>
            </a:pPr>
            <a:r>
              <a:rPr lang="zh-CN" altLang="en-US" dirty="0">
                <a:latin typeface="宋体" panose="02010600030101010101" pitchFamily="2" charset="-122"/>
              </a:rPr>
              <a:t>基类的</a:t>
            </a:r>
            <a:r>
              <a:rPr lang="en-US" altLang="zh-CN" dirty="0">
                <a:latin typeface="Times New Roman" panose="02020603050405020304" pitchFamily="18" charset="0"/>
                <a:cs typeface="Times New Roman" panose="02020603050405020304" pitchFamily="18" charset="0"/>
              </a:rPr>
              <a:t>public</a:t>
            </a:r>
            <a:r>
              <a:rPr lang="zh-CN" altLang="en-US" dirty="0">
                <a:latin typeface="宋体" panose="02010600030101010101" pitchFamily="2" charset="-122"/>
              </a:rPr>
              <a:t>和</a:t>
            </a:r>
            <a:r>
              <a:rPr lang="en-US" altLang="zh-CN" dirty="0">
                <a:latin typeface="Times New Roman" panose="02020603050405020304" pitchFamily="18" charset="0"/>
                <a:cs typeface="Times New Roman" panose="02020603050405020304" pitchFamily="18" charset="0"/>
              </a:rPr>
              <a:t>protected</a:t>
            </a:r>
            <a:r>
              <a:rPr lang="zh-CN" altLang="en-US" dirty="0">
                <a:latin typeface="宋体" panose="02010600030101010101" pitchFamily="2" charset="-122"/>
              </a:rPr>
              <a:t>成员都以</a:t>
            </a:r>
            <a:r>
              <a:rPr lang="en-US" altLang="zh-CN" dirty="0">
                <a:solidFill>
                  <a:srgbClr val="CE640C"/>
                </a:solidFill>
                <a:latin typeface="Times New Roman" panose="02020603050405020304" pitchFamily="18" charset="0"/>
                <a:cs typeface="Times New Roman" panose="02020603050405020304" pitchFamily="18" charset="0"/>
              </a:rPr>
              <a:t>protected</a:t>
            </a:r>
            <a:r>
              <a:rPr lang="zh-CN" altLang="en-US" dirty="0">
                <a:latin typeface="宋体" panose="02010600030101010101" pitchFamily="2" charset="-122"/>
              </a:rPr>
              <a:t>身份出现在派生类中，但基类的</a:t>
            </a:r>
            <a:r>
              <a:rPr lang="en-US" altLang="zh-CN" dirty="0">
                <a:solidFill>
                  <a:srgbClr val="00B050"/>
                </a:solidFill>
                <a:latin typeface="Times New Roman" panose="02020603050405020304" pitchFamily="18" charset="0"/>
                <a:cs typeface="Times New Roman" panose="02020603050405020304" pitchFamily="18" charset="0"/>
              </a:rPr>
              <a:t>private</a:t>
            </a:r>
            <a:r>
              <a:rPr lang="zh-CN" altLang="en-US" dirty="0">
                <a:latin typeface="宋体" panose="02010600030101010101" pitchFamily="2" charset="-122"/>
              </a:rPr>
              <a:t>成员</a:t>
            </a:r>
            <a:r>
              <a:rPr lang="zh-CN" altLang="en-US" dirty="0">
                <a:solidFill>
                  <a:srgbClr val="00B050"/>
                </a:solidFill>
                <a:latin typeface="宋体" panose="02010600030101010101" pitchFamily="2" charset="-122"/>
              </a:rPr>
              <a:t>不可直接访问</a:t>
            </a:r>
            <a:endParaRPr lang="zh-CN" altLang="en-US" dirty="0">
              <a:latin typeface="宋体" panose="02010600030101010101" pitchFamily="2" charset="-122"/>
            </a:endParaRPr>
          </a:p>
          <a:p>
            <a:pPr eaLnBrk="1" hangingPunct="1">
              <a:lnSpc>
                <a:spcPct val="150000"/>
              </a:lnSpc>
              <a:spcBef>
                <a:spcPts val="1200"/>
              </a:spcBef>
              <a:spcAft>
                <a:spcPts val="1200"/>
              </a:spcAft>
            </a:pPr>
            <a:r>
              <a:rPr lang="zh-CN" altLang="en-US" dirty="0">
                <a:latin typeface="宋体" panose="02010600030101010101" pitchFamily="2" charset="-122"/>
              </a:rPr>
              <a:t>派生类中的成员函数可以直接访问基类中的</a:t>
            </a:r>
            <a:r>
              <a:rPr lang="en-US" altLang="zh-CN" dirty="0">
                <a:latin typeface="Times New Roman" panose="02020603050405020304" pitchFamily="18" charset="0"/>
                <a:cs typeface="Times New Roman" panose="02020603050405020304" pitchFamily="18" charset="0"/>
              </a:rPr>
              <a:t>public</a:t>
            </a:r>
            <a:r>
              <a:rPr lang="zh-CN" altLang="en-US" dirty="0">
                <a:latin typeface="宋体" panose="02010600030101010101" pitchFamily="2" charset="-122"/>
              </a:rPr>
              <a:t>和</a:t>
            </a:r>
            <a:r>
              <a:rPr lang="en-US" altLang="zh-CN" dirty="0">
                <a:latin typeface="Times New Roman" panose="02020603050405020304" pitchFamily="18" charset="0"/>
                <a:cs typeface="Times New Roman" panose="02020603050405020304" pitchFamily="18" charset="0"/>
              </a:rPr>
              <a:t>protected</a:t>
            </a:r>
            <a:r>
              <a:rPr lang="zh-CN" altLang="en-US" dirty="0">
                <a:latin typeface="宋体" panose="02010600030101010101" pitchFamily="2" charset="-122"/>
              </a:rPr>
              <a:t>成员，但不能直接访问基类的</a:t>
            </a:r>
            <a:r>
              <a:rPr lang="en-US" altLang="zh-CN" dirty="0">
                <a:latin typeface="Times New Roman" panose="02020603050405020304" pitchFamily="18" charset="0"/>
                <a:cs typeface="Times New Roman" panose="02020603050405020304" pitchFamily="18" charset="0"/>
              </a:rPr>
              <a:t>private</a:t>
            </a:r>
            <a:r>
              <a:rPr lang="zh-CN" altLang="en-US" dirty="0">
                <a:latin typeface="宋体" panose="02010600030101010101" pitchFamily="2" charset="-122"/>
              </a:rPr>
              <a:t>成员</a:t>
            </a:r>
          </a:p>
          <a:p>
            <a:pPr eaLnBrk="1" hangingPunct="1">
              <a:lnSpc>
                <a:spcPct val="150000"/>
              </a:lnSpc>
              <a:spcBef>
                <a:spcPts val="1200"/>
              </a:spcBef>
              <a:spcAft>
                <a:spcPts val="1200"/>
              </a:spcAft>
            </a:pPr>
            <a:r>
              <a:rPr lang="zh-CN" altLang="en-US" dirty="0">
                <a:latin typeface="宋体" panose="02010600030101010101" pitchFamily="2" charset="-122"/>
              </a:rPr>
              <a:t>通过派生类的对象不能直接访问基类中的任何成员</a:t>
            </a:r>
          </a:p>
        </p:txBody>
      </p:sp>
    </p:spTree>
    <p:extLst>
      <p:ext uri="{BB962C8B-B14F-4D97-AF65-F5344CB8AC3E}">
        <p14:creationId xmlns:p14="http://schemas.microsoft.com/office/powerpoint/2010/main" val="4018355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29</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7.2.3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保护继承</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(protected)</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a:extLst>
              <a:ext uri="{FF2B5EF4-FFF2-40B4-BE49-F238E27FC236}">
                <a16:creationId xmlns:a16="http://schemas.microsoft.com/office/drawing/2014/main" id="{B2D6D58E-B93B-4E9F-A4BD-BF560FA15F00}"/>
              </a:ext>
            </a:extLst>
          </p:cNvPr>
          <p:cNvSpPr txBox="1"/>
          <p:nvPr/>
        </p:nvSpPr>
        <p:spPr>
          <a:xfrm>
            <a:off x="677318" y="1634661"/>
            <a:ext cx="6094070" cy="523220"/>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protected </a:t>
            </a:r>
            <a:r>
              <a:rPr lang="zh-CN" altLang="en-US" sz="2800" dirty="0">
                <a:latin typeface="Times New Roman" panose="02020603050405020304" pitchFamily="18" charset="0"/>
                <a:cs typeface="Times New Roman" panose="02020603050405020304" pitchFamily="18" charset="0"/>
              </a:rPr>
              <a:t>成员的特点与作用</a:t>
            </a:r>
          </a:p>
        </p:txBody>
      </p:sp>
      <p:sp>
        <p:nvSpPr>
          <p:cNvPr id="18" name="内容占位符 2">
            <a:extLst>
              <a:ext uri="{FF2B5EF4-FFF2-40B4-BE49-F238E27FC236}">
                <a16:creationId xmlns:a16="http://schemas.microsoft.com/office/drawing/2014/main" id="{9814CCB2-0820-49A6-B867-1E3BFB72A0BB}"/>
              </a:ext>
            </a:extLst>
          </p:cNvPr>
          <p:cNvSpPr>
            <a:spLocks noGrp="1"/>
          </p:cNvSpPr>
          <p:nvPr>
            <p:ph idx="1"/>
          </p:nvPr>
        </p:nvSpPr>
        <p:spPr>
          <a:xfrm>
            <a:off x="835787" y="2399730"/>
            <a:ext cx="10391656" cy="2635742"/>
          </a:xfrm>
        </p:spPr>
        <p:txBody>
          <a:bodyPr/>
          <a:lstStyle/>
          <a:p>
            <a:pPr eaLnBrk="1" hangingPunct="1">
              <a:lnSpc>
                <a:spcPct val="150000"/>
              </a:lnSpc>
            </a:pPr>
            <a:r>
              <a:rPr lang="zh-CN" altLang="en-US" dirty="0"/>
              <a:t>对建立其所在类对象的模块来说，它与 </a:t>
            </a:r>
            <a:r>
              <a:rPr lang="en-US" altLang="zh-CN" dirty="0">
                <a:latin typeface="Times New Roman" panose="02020603050405020304" pitchFamily="18" charset="0"/>
                <a:cs typeface="Times New Roman" panose="02020603050405020304" pitchFamily="18" charset="0"/>
              </a:rPr>
              <a:t>private</a:t>
            </a:r>
            <a:r>
              <a:rPr lang="en-US" altLang="zh-CN" dirty="0"/>
              <a:t> </a:t>
            </a:r>
            <a:r>
              <a:rPr lang="zh-CN" altLang="en-US" dirty="0"/>
              <a:t>成员的性质相同</a:t>
            </a:r>
          </a:p>
          <a:p>
            <a:pPr eaLnBrk="1" hangingPunct="1">
              <a:lnSpc>
                <a:spcPct val="150000"/>
              </a:lnSpc>
            </a:pPr>
            <a:r>
              <a:rPr lang="zh-CN" altLang="en-US" dirty="0"/>
              <a:t>对于其派生类来说，它与 </a:t>
            </a:r>
            <a:r>
              <a:rPr lang="en-US" altLang="zh-CN" dirty="0">
                <a:latin typeface="Times New Roman" panose="02020603050405020304" pitchFamily="18" charset="0"/>
                <a:cs typeface="Times New Roman" panose="02020603050405020304" pitchFamily="18" charset="0"/>
              </a:rPr>
              <a:t>public</a:t>
            </a:r>
            <a:r>
              <a:rPr lang="en-US" altLang="zh-CN" dirty="0"/>
              <a:t> </a:t>
            </a:r>
            <a:r>
              <a:rPr lang="zh-CN" altLang="en-US" dirty="0"/>
              <a:t>成员的性质相同</a:t>
            </a:r>
          </a:p>
          <a:p>
            <a:pPr eaLnBrk="1" hangingPunct="1">
              <a:lnSpc>
                <a:spcPct val="150000"/>
              </a:lnSpc>
            </a:pPr>
            <a:r>
              <a:rPr lang="zh-CN" altLang="en-US" dirty="0"/>
              <a:t>既实现了数据隐藏，又方便继承，实现代码重用</a:t>
            </a:r>
          </a:p>
          <a:p>
            <a:pPr eaLnBrk="1" hangingPunct="1">
              <a:lnSpc>
                <a:spcPct val="150000"/>
              </a:lnSpc>
            </a:pPr>
            <a:endParaRPr lang="zh-CN" altLang="en-US" dirty="0"/>
          </a:p>
        </p:txBody>
      </p:sp>
    </p:spTree>
    <p:extLst>
      <p:ext uri="{BB962C8B-B14F-4D97-AF65-F5344CB8AC3E}">
        <p14:creationId xmlns:p14="http://schemas.microsoft.com/office/powerpoint/2010/main" val="139021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6</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数组</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a:t>
            </a:fld>
            <a:endParaRPr lang="zh-CN" altLang="en-US" dirty="0">
              <a:solidFill>
                <a:schemeClr val="tx1"/>
              </a:solidFill>
            </a:endParaRPr>
          </a:p>
        </p:txBody>
      </p:sp>
      <p:sp>
        <p:nvSpPr>
          <p:cNvPr id="16" name="Title 2">
            <a:extLst>
              <a:ext uri="{FF2B5EF4-FFF2-40B4-BE49-F238E27FC236}">
                <a16:creationId xmlns:a16="http://schemas.microsoft.com/office/drawing/2014/main" id="{9C75F080-12A8-47B3-B7EC-AFB0981102C5}"/>
              </a:ext>
            </a:extLst>
          </p:cNvPr>
          <p:cNvSpPr>
            <a:spLocks noGrp="1"/>
          </p:cNvSpPr>
          <p:nvPr>
            <p:ph type="title"/>
          </p:nvPr>
        </p:nvSpPr>
        <p:spPr>
          <a:xfrm>
            <a:off x="201440" y="785526"/>
            <a:ext cx="6433040" cy="584771"/>
          </a:xfrm>
        </p:spPr>
        <p:txBody>
          <a:bodyPr>
            <a:normAutofit/>
          </a:bodyPr>
          <a:lstStyle/>
          <a:p>
            <a:r>
              <a:rPr lang="en-US" altLang="zh-CN" sz="3200" dirty="0">
                <a:solidFill>
                  <a:srgbClr val="1F497D"/>
                </a:solidFill>
                <a:latin typeface="Arial Black" panose="020B0A04020102020204"/>
                <a:ea typeface="微软雅黑" panose="020B0503020204020204" pitchFamily="34" charset="-122"/>
              </a:rPr>
              <a:t>6.7 std::string</a:t>
            </a:r>
            <a:endParaRPr lang="zh-CN" altLang="en-US" dirty="0">
              <a:latin typeface="Arial" panose="020B0604020202020204" pitchFamily="34" charset="0"/>
              <a:cs typeface="Arial" panose="020B0604020202020204" pitchFamily="34" charset="0"/>
            </a:endParaRPr>
          </a:p>
        </p:txBody>
      </p:sp>
      <p:sp>
        <p:nvSpPr>
          <p:cNvPr id="15" name="内容占位符 2">
            <a:extLst>
              <a:ext uri="{FF2B5EF4-FFF2-40B4-BE49-F238E27FC236}">
                <a16:creationId xmlns:a16="http://schemas.microsoft.com/office/drawing/2014/main" id="{711E7570-23FC-4342-8209-26257ED3CFD3}"/>
              </a:ext>
            </a:extLst>
          </p:cNvPr>
          <p:cNvSpPr txBox="1">
            <a:spLocks/>
          </p:cNvSpPr>
          <p:nvPr/>
        </p:nvSpPr>
        <p:spPr bwMode="auto">
          <a:xfrm>
            <a:off x="372403" y="1570094"/>
            <a:ext cx="10911522" cy="324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marR="0" lvl="0" indent="-256032" algn="l" defTabSz="914400" rtl="0" eaLnBrk="1" fontAlgn="auto" latinLnBrk="0" hangingPunct="1">
              <a:lnSpc>
                <a:spcPct val="100000"/>
              </a:lnSpc>
              <a:spcBef>
                <a:spcPts val="300"/>
              </a:spcBef>
              <a:spcAft>
                <a:spcPts val="1200"/>
              </a:spcAft>
              <a:buClr>
                <a:srgbClr val="9BBB59"/>
              </a:buClr>
              <a:buSzTx/>
              <a:buFont typeface="Georgia"/>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初始化</a:t>
            </a:r>
            <a:endPar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p:txBody>
      </p:sp>
      <p:pic>
        <p:nvPicPr>
          <p:cNvPr id="17" name="Picture 4">
            <a:extLst>
              <a:ext uri="{FF2B5EF4-FFF2-40B4-BE49-F238E27FC236}">
                <a16:creationId xmlns:a16="http://schemas.microsoft.com/office/drawing/2014/main" id="{0861AC24-7E8E-443B-A6D9-6A5AB282817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98700" y="1370297"/>
            <a:ext cx="9144000"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a:extLst>
              <a:ext uri="{FF2B5EF4-FFF2-40B4-BE49-F238E27FC236}">
                <a16:creationId xmlns:a16="http://schemas.microsoft.com/office/drawing/2014/main" id="{AE8F39A9-6ADE-45D3-BA7F-822E82C658B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075102" y="4294351"/>
            <a:ext cx="2657475" cy="196215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794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30</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protected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成员举例</a:t>
            </a:r>
            <a:r>
              <a:rPr kumimoji="0" lang="en-US" altLang="zh-CN"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0F3047C2-F618-45CB-A881-4FF212B04BE0}"/>
              </a:ext>
            </a:extLst>
          </p:cNvPr>
          <p:cNvSpPr>
            <a:spLocks noGrp="1"/>
          </p:cNvSpPr>
          <p:nvPr>
            <p:ph idx="1"/>
          </p:nvPr>
        </p:nvSpPr>
        <p:spPr>
          <a:xfrm>
            <a:off x="325438" y="1916113"/>
            <a:ext cx="8361362" cy="4681537"/>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2400">
                <a:latin typeface="Consolas" panose="020B0609020204030204" pitchFamily="49" charset="0"/>
              </a:rPr>
              <a:t>class A {</a:t>
            </a:r>
          </a:p>
          <a:p>
            <a:pPr marL="358775" indent="-250825" eaLnBrk="1" hangingPunct="1">
              <a:spcBef>
                <a:spcPct val="0"/>
              </a:spcBef>
              <a:buFont typeface="Wingdings" panose="05000000000000000000" pitchFamily="2" charset="2"/>
              <a:buNone/>
            </a:pPr>
            <a:r>
              <a:rPr lang="en-US" altLang="zh-CN" sz="2400">
                <a:latin typeface="Consolas" panose="020B0609020204030204" pitchFamily="49" charset="0"/>
              </a:rPr>
              <a:t>protected:</a:t>
            </a:r>
          </a:p>
          <a:p>
            <a:pPr marL="358775" indent="-250825" eaLnBrk="1" hangingPunct="1">
              <a:spcBef>
                <a:spcPct val="0"/>
              </a:spcBef>
              <a:buFont typeface="Wingdings" panose="05000000000000000000" pitchFamily="2" charset="2"/>
              <a:buNone/>
            </a:pPr>
            <a:r>
              <a:rPr lang="en-US" altLang="zh-CN" sz="2400">
                <a:latin typeface="Consolas" panose="020B0609020204030204" pitchFamily="49" charset="0"/>
              </a:rPr>
              <a:t>	int x;</a:t>
            </a:r>
          </a:p>
          <a:p>
            <a:pPr marL="358775" indent="-250825" eaLnBrk="1" hangingPunct="1">
              <a:spcBef>
                <a:spcPct val="0"/>
              </a:spcBef>
              <a:buFont typeface="Wingdings" panose="05000000000000000000" pitchFamily="2" charset="2"/>
              <a:buNone/>
            </a:pPr>
            <a:r>
              <a:rPr lang="en-US" altLang="zh-CN" sz="240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240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40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2400">
                <a:latin typeface="Consolas" panose="020B0609020204030204" pitchFamily="49" charset="0"/>
              </a:rPr>
              <a:t>	A a;</a:t>
            </a:r>
          </a:p>
          <a:p>
            <a:pPr marL="358775" indent="-250825" eaLnBrk="1" hangingPunct="1">
              <a:spcBef>
                <a:spcPct val="0"/>
              </a:spcBef>
              <a:buFont typeface="Wingdings" panose="05000000000000000000" pitchFamily="2" charset="2"/>
              <a:buNone/>
            </a:pPr>
            <a:r>
              <a:rPr lang="en-US" altLang="zh-CN" sz="2400">
                <a:latin typeface="Consolas" panose="020B0609020204030204" pitchFamily="49" charset="0"/>
              </a:rPr>
              <a:t>	a.x = 5;    //</a:t>
            </a:r>
            <a:r>
              <a:rPr lang="zh-CN" altLang="en-US" sz="2400">
                <a:latin typeface="Consolas" panose="020B0609020204030204" pitchFamily="49" charset="0"/>
              </a:rPr>
              <a:t>错误</a:t>
            </a:r>
          </a:p>
          <a:p>
            <a:pPr marL="358775" indent="-250825" eaLnBrk="1" hangingPunct="1">
              <a:spcBef>
                <a:spcPct val="0"/>
              </a:spcBef>
              <a:buFont typeface="Wingdings" panose="05000000000000000000" pitchFamily="2" charset="2"/>
              <a:buNone/>
            </a:pPr>
            <a:r>
              <a:rPr lang="en-US" altLang="zh-CN" sz="2400">
                <a:latin typeface="Consolas" panose="020B0609020204030204" pitchFamily="49" charset="0"/>
              </a:rPr>
              <a:t>}</a:t>
            </a:r>
          </a:p>
        </p:txBody>
      </p:sp>
    </p:spTree>
    <p:extLst>
      <p:ext uri="{BB962C8B-B14F-4D97-AF65-F5344CB8AC3E}">
        <p14:creationId xmlns:p14="http://schemas.microsoft.com/office/powerpoint/2010/main" val="2021683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31</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protected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成员举例</a:t>
            </a:r>
            <a:r>
              <a:rPr kumimoji="0" lang="en-US" altLang="zh-CN"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II</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内容占位符 2">
            <a:extLst>
              <a:ext uri="{FF2B5EF4-FFF2-40B4-BE49-F238E27FC236}">
                <a16:creationId xmlns:a16="http://schemas.microsoft.com/office/drawing/2014/main" id="{E91FCBD6-0ECC-49FD-9A42-D3B656EDADDB}"/>
              </a:ext>
            </a:extLst>
          </p:cNvPr>
          <p:cNvSpPr>
            <a:spLocks noGrp="1"/>
          </p:cNvSpPr>
          <p:nvPr>
            <p:ph idx="1"/>
          </p:nvPr>
        </p:nvSpPr>
        <p:spPr>
          <a:xfrm>
            <a:off x="372403" y="1635925"/>
            <a:ext cx="8361363" cy="4967287"/>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class A {</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protected:</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	int x;</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class B: public A{</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	void function();</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void B:function() {</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	x = 5;   //</a:t>
            </a:r>
            <a:r>
              <a:rPr lang="zh-CN" altLang="en-US" sz="2400" dirty="0">
                <a:latin typeface="Consolas" panose="020B0609020204030204" pitchFamily="49" charset="0"/>
              </a:rPr>
              <a:t>正确</a:t>
            </a:r>
          </a:p>
          <a:p>
            <a:pPr marL="358775" indent="-250825" eaLnBrk="1" hangingPunct="1">
              <a:spcBef>
                <a:spcPct val="0"/>
              </a:spcBef>
              <a:buFont typeface="Wingdings" panose="05000000000000000000" pitchFamily="2" charset="2"/>
              <a:buNone/>
            </a:pPr>
            <a:r>
              <a:rPr lang="en-US" altLang="zh-CN" sz="2400" dirty="0">
                <a:latin typeface="Consolas" panose="020B0609020204030204" pitchFamily="49" charset="0"/>
              </a:rPr>
              <a:t>}</a:t>
            </a:r>
          </a:p>
        </p:txBody>
      </p:sp>
    </p:spTree>
    <p:extLst>
      <p:ext uri="{BB962C8B-B14F-4D97-AF65-F5344CB8AC3E}">
        <p14:creationId xmlns:p14="http://schemas.microsoft.com/office/powerpoint/2010/main" val="2531502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32</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7.3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类型转换规则</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1B2594EB-3133-48D5-947B-9CF702D3552D}"/>
              </a:ext>
            </a:extLst>
          </p:cNvPr>
          <p:cNvSpPr>
            <a:spLocks noGrp="1"/>
          </p:cNvSpPr>
          <p:nvPr>
            <p:ph idx="1"/>
          </p:nvPr>
        </p:nvSpPr>
        <p:spPr>
          <a:xfrm>
            <a:off x="475909" y="1635925"/>
            <a:ext cx="11116650" cy="3827326"/>
          </a:xfrm>
        </p:spPr>
        <p:txBody>
          <a:bodyPr/>
          <a:lstStyle/>
          <a:p>
            <a:pPr eaLnBrk="1" hangingPunct="1">
              <a:spcAft>
                <a:spcPts val="1200"/>
              </a:spcAft>
            </a:pPr>
            <a:r>
              <a:rPr lang="zh-CN" altLang="en-US" dirty="0">
                <a:latin typeface="宋体" panose="02010600030101010101" pitchFamily="2" charset="-122"/>
              </a:rPr>
              <a:t>一个公有派生类的对象在使用上可以被当作基类的对象，反之则禁止。具体表现在：</a:t>
            </a:r>
          </a:p>
          <a:p>
            <a:pPr lvl="1" eaLnBrk="1" hangingPunct="1">
              <a:spcAft>
                <a:spcPts val="1200"/>
              </a:spcAft>
            </a:pPr>
            <a:r>
              <a:rPr lang="zh-CN" altLang="en-US" dirty="0">
                <a:latin typeface="宋体" panose="02010600030101010101" pitchFamily="2" charset="-122"/>
              </a:rPr>
              <a:t>派生类的对象可以隐含转换为基类对象</a:t>
            </a:r>
          </a:p>
          <a:p>
            <a:pPr lvl="1" eaLnBrk="1" hangingPunct="1">
              <a:spcAft>
                <a:spcPts val="1200"/>
              </a:spcAft>
            </a:pPr>
            <a:r>
              <a:rPr lang="zh-CN" altLang="en-US" dirty="0">
                <a:latin typeface="宋体" panose="02010600030101010101" pitchFamily="2" charset="-122"/>
              </a:rPr>
              <a:t>派生类的对象可以初始化基类的引用</a:t>
            </a:r>
          </a:p>
          <a:p>
            <a:pPr lvl="1" eaLnBrk="1" hangingPunct="1">
              <a:spcAft>
                <a:spcPts val="1200"/>
              </a:spcAft>
            </a:pPr>
            <a:r>
              <a:rPr lang="zh-CN" altLang="en-US" dirty="0">
                <a:latin typeface="宋体" panose="02010600030101010101" pitchFamily="2" charset="-122"/>
              </a:rPr>
              <a:t>派生类的指针可以隐含转换为基类的指针</a:t>
            </a:r>
          </a:p>
          <a:p>
            <a:pPr eaLnBrk="1" hangingPunct="1">
              <a:spcAft>
                <a:spcPts val="1200"/>
              </a:spcAft>
            </a:pPr>
            <a:r>
              <a:rPr lang="zh-CN" altLang="en-US" dirty="0">
                <a:latin typeface="宋体" panose="02010600030101010101" pitchFamily="2" charset="-122"/>
              </a:rPr>
              <a:t>通过基类对象名、指针只能使用从基类继承的成员</a:t>
            </a:r>
          </a:p>
        </p:txBody>
      </p:sp>
    </p:spTree>
    <p:extLst>
      <p:ext uri="{BB962C8B-B14F-4D97-AF65-F5344CB8AC3E}">
        <p14:creationId xmlns:p14="http://schemas.microsoft.com/office/powerpoint/2010/main" val="951810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33</a:t>
            </a:fld>
            <a:endParaRPr lang="zh-CN" altLang="en-US" dirty="0">
              <a:solidFill>
                <a:schemeClr val="tx1"/>
              </a:solidFill>
            </a:endParaRPr>
          </a:p>
        </p:txBody>
      </p:sp>
      <p:sp>
        <p:nvSpPr>
          <p:cNvPr id="16" name="文本框 15">
            <a:extLst>
              <a:ext uri="{FF2B5EF4-FFF2-40B4-BE49-F238E27FC236}">
                <a16:creationId xmlns:a16="http://schemas.microsoft.com/office/drawing/2014/main" id="{361D19A2-3593-4341-92A6-DE9B1047B890}"/>
              </a:ext>
            </a:extLst>
          </p:cNvPr>
          <p:cNvSpPr txBox="1"/>
          <p:nvPr/>
        </p:nvSpPr>
        <p:spPr>
          <a:xfrm>
            <a:off x="3689905" y="0"/>
            <a:ext cx="6094070" cy="584775"/>
          </a:xfrm>
          <a:prstGeom prst="rect">
            <a:avLst/>
          </a:prstGeom>
          <a:noFill/>
        </p:spPr>
        <p:txBody>
          <a:bodyPr wrap="square">
            <a:spAutoFit/>
          </a:bodyPr>
          <a:lstStyle/>
          <a:p>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类型转换规则举例</a:t>
            </a:r>
            <a:endParaRPr lang="zh-CN" altLang="en-US" dirty="0"/>
          </a:p>
        </p:txBody>
      </p:sp>
      <p:sp>
        <p:nvSpPr>
          <p:cNvPr id="18" name="内容占位符 2">
            <a:extLst>
              <a:ext uri="{FF2B5EF4-FFF2-40B4-BE49-F238E27FC236}">
                <a16:creationId xmlns:a16="http://schemas.microsoft.com/office/drawing/2014/main" id="{71C6CD23-72E0-4F70-A502-641F3A6DD123}"/>
              </a:ext>
            </a:extLst>
          </p:cNvPr>
          <p:cNvSpPr txBox="1">
            <a:spLocks/>
          </p:cNvSpPr>
          <p:nvPr/>
        </p:nvSpPr>
        <p:spPr bwMode="auto">
          <a:xfrm>
            <a:off x="560910" y="653101"/>
            <a:ext cx="6094070" cy="5770563"/>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eaLnBrk="1" hangingPunct="1">
              <a:lnSpc>
                <a:spcPct val="90000"/>
              </a:lnSpc>
              <a:spcBef>
                <a:spcPct val="0"/>
              </a:spcBef>
              <a:buFont typeface="Wingdings" panose="05000000000000000000" pitchFamily="2" charset="2"/>
              <a:buNone/>
            </a:pPr>
            <a:r>
              <a:rPr lang="en-US" altLang="zh-CN" sz="1600" dirty="0">
                <a:latin typeface="Consolas" panose="020B0609020204030204" pitchFamily="49" charset="0"/>
              </a:rPr>
              <a:t>#include &lt;iostream&gt;</a:t>
            </a:r>
          </a:p>
          <a:p>
            <a:pPr marL="358775" indent="-250825" eaLnBrk="1" hangingPunct="1">
              <a:lnSpc>
                <a:spcPct val="90000"/>
              </a:lnSpc>
              <a:spcBef>
                <a:spcPct val="0"/>
              </a:spcBef>
              <a:buFont typeface="Wingdings" panose="05000000000000000000" pitchFamily="2" charset="2"/>
              <a:buNone/>
            </a:pPr>
            <a:r>
              <a:rPr lang="en-US" altLang="zh-CN" sz="1600" dirty="0">
                <a:latin typeface="Consolas" panose="020B0609020204030204" pitchFamily="49" charset="0"/>
              </a:rPr>
              <a:t>using namespace std;</a:t>
            </a:r>
          </a:p>
          <a:p>
            <a:pPr marL="358775" indent="-250825" eaLnBrk="1" hangingPunct="1">
              <a:lnSpc>
                <a:spcPct val="90000"/>
              </a:lnSpc>
              <a:spcBef>
                <a:spcPct val="0"/>
              </a:spcBef>
              <a:buFont typeface="Wingdings" panose="05000000000000000000" pitchFamily="2" charset="2"/>
              <a:buNone/>
            </a:pPr>
            <a:r>
              <a:rPr lang="en-US" altLang="zh-CN" sz="1600" dirty="0">
                <a:latin typeface="Consolas" panose="020B0609020204030204" pitchFamily="49" charset="0"/>
              </a:rPr>
              <a:t>class Base1 { //</a:t>
            </a:r>
            <a:r>
              <a:rPr lang="zh-CN" altLang="en-US" sz="1600" dirty="0">
                <a:latin typeface="Consolas" panose="020B0609020204030204" pitchFamily="49" charset="0"/>
              </a:rPr>
              <a:t>基类</a:t>
            </a:r>
            <a:r>
              <a:rPr lang="en-US" altLang="zh-CN" sz="1600" dirty="0">
                <a:latin typeface="Consolas" panose="020B0609020204030204" pitchFamily="49" charset="0"/>
              </a:rPr>
              <a:t>Base1</a:t>
            </a:r>
            <a:r>
              <a:rPr lang="zh-CN" altLang="en-US" sz="1600" dirty="0">
                <a:latin typeface="Consolas" panose="020B0609020204030204" pitchFamily="49" charset="0"/>
              </a:rPr>
              <a:t>定义</a:t>
            </a:r>
          </a:p>
          <a:p>
            <a:pPr marL="358775" indent="-250825" eaLnBrk="1" hangingPunct="1">
              <a:lnSpc>
                <a:spcPct val="90000"/>
              </a:lnSpc>
              <a:spcBef>
                <a:spcPct val="0"/>
              </a:spcBef>
              <a:buFont typeface="Wingdings" panose="05000000000000000000" pitchFamily="2" charset="2"/>
              <a:buNone/>
            </a:pPr>
            <a:r>
              <a:rPr lang="en-US" altLang="zh-CN" sz="1600" dirty="0">
                <a:latin typeface="Consolas" panose="020B0609020204030204" pitchFamily="49" charset="0"/>
              </a:rPr>
              <a:t>public:</a:t>
            </a:r>
          </a:p>
          <a:p>
            <a:pPr marL="358775" indent="-250825" eaLnBrk="1" hangingPunct="1">
              <a:lnSpc>
                <a:spcPct val="90000"/>
              </a:lnSpc>
              <a:spcBef>
                <a:spcPct val="0"/>
              </a:spcBef>
              <a:buFont typeface="Wingdings" panose="05000000000000000000" pitchFamily="2" charset="2"/>
              <a:buNone/>
            </a:pPr>
            <a:r>
              <a:rPr lang="en-US" altLang="zh-CN" sz="1600" dirty="0">
                <a:latin typeface="Consolas" panose="020B0609020204030204" pitchFamily="49" charset="0"/>
              </a:rPr>
              <a:t>	void display() const {</a:t>
            </a:r>
            <a:r>
              <a:rPr lang="en-US" altLang="zh-CN" sz="1600" dirty="0" err="1">
                <a:latin typeface="Consolas" panose="020B0609020204030204" pitchFamily="49" charset="0"/>
              </a:rPr>
              <a:t>cout</a:t>
            </a:r>
            <a:r>
              <a:rPr lang="en-US" altLang="zh-CN" sz="1600" dirty="0">
                <a:latin typeface="Consolas" panose="020B0609020204030204" pitchFamily="49" charset="0"/>
              </a:rPr>
              <a:t> &lt;&lt; "Base1::display()"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r>
              <a:rPr lang="en-US" altLang="zh-CN" sz="1600" dirty="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r>
              <a:rPr lang="en-US" altLang="zh-CN" sz="1600" dirty="0">
                <a:latin typeface="Consolas" panose="020B0609020204030204" pitchFamily="49" charset="0"/>
              </a:rPr>
              <a:t>class Base2: public Base1 { //</a:t>
            </a:r>
            <a:r>
              <a:rPr lang="zh-CN" altLang="en-US" sz="1600" dirty="0">
                <a:latin typeface="Consolas" panose="020B0609020204030204" pitchFamily="49" charset="0"/>
              </a:rPr>
              <a:t>公有派生类</a:t>
            </a:r>
            <a:r>
              <a:rPr lang="en-US" altLang="zh-CN" sz="1600" dirty="0">
                <a:latin typeface="Consolas" panose="020B0609020204030204" pitchFamily="49" charset="0"/>
              </a:rPr>
              <a:t>Base2</a:t>
            </a:r>
            <a:r>
              <a:rPr lang="zh-CN" altLang="en-US" sz="1600" dirty="0">
                <a:latin typeface="Consolas" panose="020B0609020204030204" pitchFamily="49" charset="0"/>
              </a:rPr>
              <a:t>定义</a:t>
            </a:r>
          </a:p>
          <a:p>
            <a:pPr marL="358775" indent="-250825" eaLnBrk="1" hangingPunct="1">
              <a:lnSpc>
                <a:spcPct val="90000"/>
              </a:lnSpc>
              <a:spcBef>
                <a:spcPct val="0"/>
              </a:spcBef>
              <a:buFont typeface="Wingdings" panose="05000000000000000000" pitchFamily="2" charset="2"/>
              <a:buNone/>
            </a:pPr>
            <a:r>
              <a:rPr lang="en-US" altLang="zh-CN" sz="1600" dirty="0">
                <a:latin typeface="Consolas" panose="020B0609020204030204" pitchFamily="49" charset="0"/>
              </a:rPr>
              <a:t>public:</a:t>
            </a:r>
          </a:p>
          <a:p>
            <a:pPr marL="358775" indent="-250825" eaLnBrk="1" hangingPunct="1">
              <a:lnSpc>
                <a:spcPct val="90000"/>
              </a:lnSpc>
              <a:spcBef>
                <a:spcPct val="0"/>
              </a:spcBef>
              <a:buFont typeface="Wingdings" panose="05000000000000000000" pitchFamily="2" charset="2"/>
              <a:buNone/>
            </a:pPr>
            <a:r>
              <a:rPr lang="en-US" altLang="zh-CN" sz="1600" dirty="0">
                <a:latin typeface="Consolas" panose="020B0609020204030204" pitchFamily="49" charset="0"/>
              </a:rPr>
              <a:t>	void display() const { </a:t>
            </a:r>
            <a:r>
              <a:rPr lang="en-US" altLang="zh-CN" sz="1600" dirty="0" err="1">
                <a:latin typeface="Consolas" panose="020B0609020204030204" pitchFamily="49" charset="0"/>
              </a:rPr>
              <a:t>cout</a:t>
            </a:r>
            <a:r>
              <a:rPr lang="en-US" altLang="zh-CN" sz="1600" dirty="0">
                <a:latin typeface="Consolas" panose="020B0609020204030204" pitchFamily="49" charset="0"/>
              </a:rPr>
              <a:t> &lt;&lt; "Base2::display()"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pPr marL="358775" indent="-250825" eaLnBrk="1" hangingPunct="1">
              <a:lnSpc>
                <a:spcPct val="90000"/>
              </a:lnSpc>
              <a:spcBef>
                <a:spcPct val="0"/>
              </a:spcBef>
              <a:buFont typeface="Wingdings" panose="05000000000000000000" pitchFamily="2" charset="2"/>
              <a:buNone/>
            </a:pPr>
            <a:r>
              <a:rPr lang="en-US" altLang="zh-CN" sz="1600" dirty="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r>
              <a:rPr lang="en-US" altLang="zh-CN" sz="1600" dirty="0">
                <a:latin typeface="Consolas" panose="020B0609020204030204" pitchFamily="49" charset="0"/>
              </a:rPr>
              <a:t>class Derived: public Base2 { //</a:t>
            </a:r>
            <a:r>
              <a:rPr lang="zh-CN" altLang="en-US" sz="1600" dirty="0">
                <a:latin typeface="Consolas" panose="020B0609020204030204" pitchFamily="49" charset="0"/>
              </a:rPr>
              <a:t>公有派生类</a:t>
            </a:r>
            <a:r>
              <a:rPr lang="en-US" altLang="zh-CN" sz="1600" dirty="0">
                <a:latin typeface="Consolas" panose="020B0609020204030204" pitchFamily="49" charset="0"/>
              </a:rPr>
              <a:t>Derived</a:t>
            </a:r>
            <a:r>
              <a:rPr lang="zh-CN" altLang="en-US" sz="1600" dirty="0">
                <a:latin typeface="Consolas" panose="020B0609020204030204" pitchFamily="49" charset="0"/>
              </a:rPr>
              <a:t>定义</a:t>
            </a:r>
          </a:p>
          <a:p>
            <a:pPr marL="358775" indent="-250825" eaLnBrk="1" hangingPunct="1">
              <a:lnSpc>
                <a:spcPct val="90000"/>
              </a:lnSpc>
              <a:spcBef>
                <a:spcPct val="0"/>
              </a:spcBef>
              <a:buFont typeface="Wingdings" panose="05000000000000000000" pitchFamily="2" charset="2"/>
              <a:buNone/>
            </a:pPr>
            <a:r>
              <a:rPr lang="en-US" altLang="zh-CN" sz="1600" dirty="0">
                <a:latin typeface="Consolas" panose="020B0609020204030204" pitchFamily="49" charset="0"/>
              </a:rPr>
              <a:t>public:</a:t>
            </a:r>
          </a:p>
          <a:p>
            <a:pPr marL="358775" indent="-250825" eaLnBrk="1" hangingPunct="1">
              <a:lnSpc>
                <a:spcPct val="90000"/>
              </a:lnSpc>
              <a:spcBef>
                <a:spcPct val="0"/>
              </a:spcBef>
              <a:buFont typeface="Wingdings" panose="05000000000000000000" pitchFamily="2" charset="2"/>
              <a:buNone/>
            </a:pPr>
            <a:r>
              <a:rPr lang="en-US" altLang="zh-CN" sz="1600" dirty="0">
                <a:latin typeface="Consolas" panose="020B0609020204030204" pitchFamily="49" charset="0"/>
              </a:rPr>
              <a:t>	void display() const {</a:t>
            </a:r>
          </a:p>
          <a:p>
            <a:pPr marL="358775" indent="-250825" eaLnBrk="1" hangingPunct="1">
              <a:lnSpc>
                <a:spcPct val="90000"/>
              </a:lnSpc>
              <a:spcBef>
                <a:spcPct val="0"/>
              </a:spcBef>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"Derived::display()"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r>
              <a:rPr lang="en-US" altLang="zh-CN" sz="1600" dirty="0">
                <a:latin typeface="Consolas" panose="020B0609020204030204" pitchFamily="49" charset="0"/>
              </a:rPr>
              <a:t>	}</a:t>
            </a:r>
          </a:p>
          <a:p>
            <a:pPr marL="358775" indent="-250825" eaLnBrk="1" hangingPunct="1">
              <a:lnSpc>
                <a:spcPct val="90000"/>
              </a:lnSpc>
              <a:spcBef>
                <a:spcPct val="0"/>
              </a:spcBef>
              <a:buFont typeface="Wingdings" panose="05000000000000000000" pitchFamily="2" charset="2"/>
              <a:buNone/>
            </a:pPr>
            <a:r>
              <a:rPr lang="en-US" altLang="zh-CN" sz="16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600" dirty="0">
              <a:latin typeface="Consolas" panose="020B0609020204030204" pitchFamily="49" charset="0"/>
            </a:endParaRPr>
          </a:p>
        </p:txBody>
      </p:sp>
      <p:pic>
        <p:nvPicPr>
          <p:cNvPr id="19" name="图片 1">
            <a:extLst>
              <a:ext uri="{FF2B5EF4-FFF2-40B4-BE49-F238E27FC236}">
                <a16:creationId xmlns:a16="http://schemas.microsoft.com/office/drawing/2014/main" id="{1DC3EEA4-1239-4473-AD6C-BCE9F720B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8869" y="1058862"/>
            <a:ext cx="2417763"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9083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34</a:t>
            </a:fld>
            <a:endParaRPr lang="zh-CN" altLang="en-US" dirty="0">
              <a:solidFill>
                <a:schemeClr val="tx1"/>
              </a:solidFill>
            </a:endParaRPr>
          </a:p>
        </p:txBody>
      </p:sp>
      <p:sp>
        <p:nvSpPr>
          <p:cNvPr id="16" name="文本框 15">
            <a:extLst>
              <a:ext uri="{FF2B5EF4-FFF2-40B4-BE49-F238E27FC236}">
                <a16:creationId xmlns:a16="http://schemas.microsoft.com/office/drawing/2014/main" id="{361D19A2-3593-4341-92A6-DE9B1047B890}"/>
              </a:ext>
            </a:extLst>
          </p:cNvPr>
          <p:cNvSpPr txBox="1"/>
          <p:nvPr/>
        </p:nvSpPr>
        <p:spPr>
          <a:xfrm>
            <a:off x="3689905" y="0"/>
            <a:ext cx="6094070" cy="584775"/>
          </a:xfrm>
          <a:prstGeom prst="rect">
            <a:avLst/>
          </a:prstGeom>
          <a:noFill/>
        </p:spPr>
        <p:txBody>
          <a:bodyPr wrap="square">
            <a:spAutoFit/>
          </a:bodyPr>
          <a:lstStyle/>
          <a:p>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类型转换规则举例（续）</a:t>
            </a:r>
            <a:endParaRPr lang="zh-CN" altLang="en-US" dirty="0"/>
          </a:p>
        </p:txBody>
      </p:sp>
      <p:sp>
        <p:nvSpPr>
          <p:cNvPr id="15" name="内容占位符 2">
            <a:extLst>
              <a:ext uri="{FF2B5EF4-FFF2-40B4-BE49-F238E27FC236}">
                <a16:creationId xmlns:a16="http://schemas.microsoft.com/office/drawing/2014/main" id="{BEA134E9-116C-4F40-B034-FD67B5B978BA}"/>
              </a:ext>
            </a:extLst>
          </p:cNvPr>
          <p:cNvSpPr txBox="1">
            <a:spLocks/>
          </p:cNvSpPr>
          <p:nvPr/>
        </p:nvSpPr>
        <p:spPr bwMode="auto">
          <a:xfrm>
            <a:off x="1106368" y="931862"/>
            <a:ext cx="7748265" cy="4994275"/>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void fun(Base1 *</a:t>
            </a:r>
            <a:r>
              <a:rPr lang="en-US" altLang="zh-CN" sz="1800" dirty="0" err="1">
                <a:latin typeface="Consolas" panose="020B0609020204030204" pitchFamily="49" charset="0"/>
              </a:rPr>
              <a:t>ptr</a:t>
            </a:r>
            <a:r>
              <a:rPr lang="en-US" altLang="zh-CN" sz="1800" dirty="0">
                <a:latin typeface="Consolas" panose="020B0609020204030204" pitchFamily="49" charset="0"/>
              </a:rPr>
              <a:t>) { 	//</a:t>
            </a:r>
            <a:r>
              <a:rPr lang="zh-CN" altLang="en-US" sz="1800" dirty="0">
                <a:latin typeface="Consolas" panose="020B0609020204030204" pitchFamily="49" charset="0"/>
              </a:rPr>
              <a:t>参数为指向基类对象的指针</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err="1">
                <a:latin typeface="Consolas" panose="020B0609020204030204" pitchFamily="49" charset="0"/>
              </a:rPr>
              <a:t>ptr</a:t>
            </a:r>
            <a:r>
              <a:rPr lang="en-US" altLang="zh-CN" sz="1800" dirty="0">
                <a:latin typeface="Consolas" panose="020B0609020204030204" pitchFamily="49" charset="0"/>
              </a:rPr>
              <a:t>-&gt;display();		//"</a:t>
            </a:r>
            <a:r>
              <a:rPr lang="zh-CN" altLang="en-US" sz="1800" dirty="0">
                <a:latin typeface="Consolas" panose="020B0609020204030204" pitchFamily="49" charset="0"/>
              </a:rPr>
              <a:t>对象指针</a:t>
            </a:r>
            <a:r>
              <a:rPr lang="en-US" altLang="zh-CN" sz="1800" dirty="0">
                <a:latin typeface="Consolas" panose="020B0609020204030204" pitchFamily="49" charset="0"/>
              </a:rPr>
              <a:t>-&gt;</a:t>
            </a:r>
            <a:r>
              <a:rPr lang="zh-CN" altLang="en-US" sz="1800" dirty="0">
                <a:latin typeface="Consolas" panose="020B0609020204030204" pitchFamily="49" charset="0"/>
              </a:rPr>
              <a:t>成员名</a:t>
            </a: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int main() {	//</a:t>
            </a:r>
            <a:r>
              <a:rPr lang="zh-CN" altLang="en-US" sz="1800" dirty="0">
                <a:latin typeface="Consolas" panose="020B0609020204030204" pitchFamily="49" charset="0"/>
              </a:rPr>
              <a:t>主函数</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Base1 </a:t>
            </a:r>
            <a:r>
              <a:rPr lang="en-US" altLang="zh-CN" sz="1800" dirty="0" err="1">
                <a:latin typeface="Consolas" panose="020B0609020204030204" pitchFamily="49" charset="0"/>
              </a:rPr>
              <a:t>base1</a:t>
            </a:r>
            <a:r>
              <a:rPr lang="en-US" altLang="zh-CN" sz="1800" dirty="0">
                <a:latin typeface="Consolas" panose="020B0609020204030204" pitchFamily="49" charset="0"/>
              </a:rPr>
              <a:t>;	//</a:t>
            </a:r>
            <a:r>
              <a:rPr lang="zh-CN" altLang="en-US" sz="1800" dirty="0">
                <a:latin typeface="Consolas" panose="020B0609020204030204" pitchFamily="49" charset="0"/>
              </a:rPr>
              <a:t>声明</a:t>
            </a:r>
            <a:r>
              <a:rPr lang="en-US" altLang="zh-CN" sz="1800" dirty="0">
                <a:latin typeface="Consolas" panose="020B0609020204030204" pitchFamily="49" charset="0"/>
              </a:rPr>
              <a:t>Base1</a:t>
            </a:r>
            <a:r>
              <a:rPr lang="zh-CN" altLang="en-US" sz="1800" dirty="0">
                <a:latin typeface="Consolas" panose="020B0609020204030204" pitchFamily="49" charset="0"/>
              </a:rPr>
              <a:t>类对象</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Base2 </a:t>
            </a:r>
            <a:r>
              <a:rPr lang="en-US" altLang="zh-CN" sz="1800" dirty="0" err="1">
                <a:latin typeface="Consolas" panose="020B0609020204030204" pitchFamily="49" charset="0"/>
              </a:rPr>
              <a:t>base2</a:t>
            </a:r>
            <a:r>
              <a:rPr lang="en-US" altLang="zh-CN" sz="1800" dirty="0">
                <a:latin typeface="Consolas" panose="020B0609020204030204" pitchFamily="49" charset="0"/>
              </a:rPr>
              <a:t>;	//</a:t>
            </a:r>
            <a:r>
              <a:rPr lang="zh-CN" altLang="en-US" sz="1800" dirty="0">
                <a:latin typeface="Consolas" panose="020B0609020204030204" pitchFamily="49" charset="0"/>
              </a:rPr>
              <a:t>声明</a:t>
            </a:r>
            <a:r>
              <a:rPr lang="en-US" altLang="zh-CN" sz="1800" dirty="0">
                <a:latin typeface="Consolas" panose="020B0609020204030204" pitchFamily="49" charset="0"/>
              </a:rPr>
              <a:t>Base2</a:t>
            </a:r>
            <a:r>
              <a:rPr lang="zh-CN" altLang="en-US" sz="1800" dirty="0">
                <a:latin typeface="Consolas" panose="020B0609020204030204" pitchFamily="49" charset="0"/>
              </a:rPr>
              <a:t>类对象</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Derived </a:t>
            </a:r>
            <a:r>
              <a:rPr lang="en-US" altLang="zh-CN" sz="1800" dirty="0" err="1">
                <a:latin typeface="Consolas" panose="020B0609020204030204" pitchFamily="49" charset="0"/>
              </a:rPr>
              <a:t>derived</a:t>
            </a:r>
            <a:r>
              <a:rPr lang="en-US" altLang="zh-CN" sz="1800" dirty="0">
                <a:latin typeface="Consolas" panose="020B0609020204030204" pitchFamily="49" charset="0"/>
              </a:rPr>
              <a:t>;	//</a:t>
            </a:r>
            <a:r>
              <a:rPr lang="zh-CN" altLang="en-US" sz="1800" dirty="0">
                <a:latin typeface="Consolas" panose="020B0609020204030204" pitchFamily="49" charset="0"/>
              </a:rPr>
              <a:t>声明</a:t>
            </a:r>
            <a:r>
              <a:rPr lang="en-US" altLang="zh-CN" sz="1800" dirty="0">
                <a:latin typeface="Consolas" panose="020B0609020204030204" pitchFamily="49" charset="0"/>
              </a:rPr>
              <a:t>Derived</a:t>
            </a:r>
            <a:r>
              <a:rPr lang="zh-CN" altLang="en-US" sz="1800" dirty="0">
                <a:latin typeface="Consolas" panose="020B0609020204030204" pitchFamily="49" charset="0"/>
              </a:rPr>
              <a:t>类对象</a:t>
            </a:r>
          </a:p>
          <a:p>
            <a:pPr marL="358775" indent="-250825" eaLnBrk="1" hangingPunct="1">
              <a:spcBef>
                <a:spcPct val="0"/>
              </a:spcBef>
              <a:buFont typeface="Wingdings" panose="05000000000000000000" pitchFamily="2" charset="2"/>
              <a:buNone/>
            </a:pPr>
            <a:endParaRPr lang="zh-CN" altLang="en-US"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fun(&amp;base1);	//</a:t>
            </a:r>
            <a:r>
              <a:rPr lang="zh-CN" altLang="en-US" sz="1800" dirty="0">
                <a:latin typeface="Consolas" panose="020B0609020204030204" pitchFamily="49" charset="0"/>
              </a:rPr>
              <a:t>用</a:t>
            </a:r>
            <a:r>
              <a:rPr lang="en-US" altLang="zh-CN" sz="1800" dirty="0">
                <a:latin typeface="Consolas" panose="020B0609020204030204" pitchFamily="49" charset="0"/>
              </a:rPr>
              <a:t>Base1</a:t>
            </a:r>
            <a:r>
              <a:rPr lang="zh-CN" altLang="en-US" sz="1800" dirty="0">
                <a:latin typeface="Consolas" panose="020B0609020204030204" pitchFamily="49" charset="0"/>
              </a:rPr>
              <a:t>对象的指针调用</a:t>
            </a:r>
            <a:r>
              <a:rPr lang="en-US" altLang="zh-CN" sz="1800" dirty="0">
                <a:latin typeface="Consolas" panose="020B0609020204030204" pitchFamily="49" charset="0"/>
              </a:rPr>
              <a:t>fun</a:t>
            </a:r>
            <a:r>
              <a:rPr lang="zh-CN" altLang="en-US" sz="1800" dirty="0">
                <a:latin typeface="Consolas" panose="020B0609020204030204" pitchFamily="49" charset="0"/>
              </a:rPr>
              <a:t>函数</a:t>
            </a: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fun(&amp;base2);	//</a:t>
            </a:r>
            <a:r>
              <a:rPr lang="zh-CN" altLang="en-US" sz="1800" dirty="0">
                <a:latin typeface="Consolas" panose="020B0609020204030204" pitchFamily="49" charset="0"/>
              </a:rPr>
              <a:t>用</a:t>
            </a:r>
            <a:r>
              <a:rPr lang="en-US" altLang="zh-CN" sz="1800" dirty="0">
                <a:latin typeface="Consolas" panose="020B0609020204030204" pitchFamily="49" charset="0"/>
              </a:rPr>
              <a:t>Base2</a:t>
            </a:r>
            <a:r>
              <a:rPr lang="zh-CN" altLang="en-US" sz="1800" dirty="0">
                <a:latin typeface="Consolas" panose="020B0609020204030204" pitchFamily="49" charset="0"/>
              </a:rPr>
              <a:t>对象的指针调用</a:t>
            </a:r>
            <a:r>
              <a:rPr lang="en-US" altLang="zh-CN" sz="1800" dirty="0">
                <a:latin typeface="Consolas" panose="020B0609020204030204" pitchFamily="49" charset="0"/>
              </a:rPr>
              <a:t>fun</a:t>
            </a:r>
            <a:r>
              <a:rPr lang="zh-CN" altLang="en-US" sz="1800" dirty="0">
                <a:latin typeface="Consolas" panose="020B0609020204030204" pitchFamily="49" charset="0"/>
              </a:rPr>
              <a:t>函数</a:t>
            </a: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fun(&amp;derived);     //</a:t>
            </a:r>
            <a:r>
              <a:rPr lang="zh-CN" altLang="en-US" sz="1800" dirty="0">
                <a:latin typeface="Consolas" panose="020B0609020204030204" pitchFamily="49" charset="0"/>
              </a:rPr>
              <a:t>用</a:t>
            </a:r>
            <a:r>
              <a:rPr lang="en-US" altLang="zh-CN" sz="1800" dirty="0">
                <a:latin typeface="Consolas" panose="020B0609020204030204" pitchFamily="49" charset="0"/>
              </a:rPr>
              <a:t>Derived</a:t>
            </a:r>
            <a:r>
              <a:rPr lang="zh-CN" altLang="en-US" sz="1800" dirty="0">
                <a:latin typeface="Consolas" panose="020B0609020204030204" pitchFamily="49" charset="0"/>
              </a:rPr>
              <a:t>对象的指针调用</a:t>
            </a:r>
            <a:r>
              <a:rPr lang="en-US" altLang="zh-CN" sz="1800" dirty="0">
                <a:latin typeface="Consolas" panose="020B0609020204030204" pitchFamily="49" charset="0"/>
              </a:rPr>
              <a:t>fun</a:t>
            </a:r>
            <a:r>
              <a:rPr lang="zh-CN" altLang="en-US" sz="1800" dirty="0">
                <a:latin typeface="Consolas" panose="020B0609020204030204" pitchFamily="49" charset="0"/>
              </a:rPr>
              <a:t>函数</a:t>
            </a: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dirty="0">
              <a:latin typeface="Consolas" panose="020B0609020204030204" pitchFamily="49" charset="0"/>
            </a:endParaRPr>
          </a:p>
        </p:txBody>
      </p:sp>
      <p:sp>
        <p:nvSpPr>
          <p:cNvPr id="17" name="Text Box 4">
            <a:extLst>
              <a:ext uri="{FF2B5EF4-FFF2-40B4-BE49-F238E27FC236}">
                <a16:creationId xmlns:a16="http://schemas.microsoft.com/office/drawing/2014/main" id="{11B768AD-5ECC-4631-947D-4E6812964A7A}"/>
              </a:ext>
            </a:extLst>
          </p:cNvPr>
          <p:cNvSpPr txBox="1">
            <a:spLocks noChangeArrowheads="1"/>
          </p:cNvSpPr>
          <p:nvPr/>
        </p:nvSpPr>
        <p:spPr bwMode="auto">
          <a:xfrm>
            <a:off x="9188099" y="2464563"/>
            <a:ext cx="2847975" cy="15700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fontAlgn="base">
              <a:spcBef>
                <a:spcPct val="0"/>
              </a:spcBef>
              <a:spcAft>
                <a:spcPct val="0"/>
              </a:spcAft>
              <a:buClrTx/>
              <a:buFontTx/>
              <a:buNone/>
            </a:pPr>
            <a:r>
              <a:rPr kumimoji="1" lang="zh-CN" altLang="en-US" sz="2400" dirty="0">
                <a:solidFill>
                  <a:prstClr val="black"/>
                </a:solidFill>
                <a:latin typeface="Consolas" panose="020B0609020204030204" pitchFamily="49" charset="0"/>
                <a:ea typeface="宋体" panose="02010600030101010101" pitchFamily="2" charset="-122"/>
              </a:rPr>
              <a:t>运行结果：</a:t>
            </a:r>
          </a:p>
          <a:p>
            <a:pPr fontAlgn="base">
              <a:spcBef>
                <a:spcPct val="0"/>
              </a:spcBef>
              <a:spcAft>
                <a:spcPct val="0"/>
              </a:spcAft>
              <a:buClrTx/>
              <a:buFontTx/>
              <a:buNone/>
            </a:pPr>
            <a:r>
              <a:rPr kumimoji="1" lang="en-US" altLang="zh-CN" sz="2400" dirty="0">
                <a:solidFill>
                  <a:prstClr val="black"/>
                </a:solidFill>
                <a:latin typeface="Consolas" panose="020B0609020204030204" pitchFamily="49" charset="0"/>
                <a:ea typeface="宋体" panose="02010600030101010101" pitchFamily="2" charset="-122"/>
              </a:rPr>
              <a:t>Base1::display()</a:t>
            </a:r>
          </a:p>
          <a:p>
            <a:pPr fontAlgn="base">
              <a:spcBef>
                <a:spcPct val="0"/>
              </a:spcBef>
              <a:spcAft>
                <a:spcPct val="0"/>
              </a:spcAft>
              <a:buClrTx/>
              <a:buFontTx/>
              <a:buNone/>
            </a:pPr>
            <a:r>
              <a:rPr kumimoji="1" lang="en-US" altLang="zh-CN" sz="2400" dirty="0">
                <a:solidFill>
                  <a:prstClr val="black"/>
                </a:solidFill>
                <a:latin typeface="Consolas" panose="020B0609020204030204" pitchFamily="49" charset="0"/>
                <a:ea typeface="宋体" panose="02010600030101010101" pitchFamily="2" charset="-122"/>
              </a:rPr>
              <a:t>Base1::display()</a:t>
            </a:r>
          </a:p>
          <a:p>
            <a:pPr fontAlgn="base">
              <a:spcBef>
                <a:spcPct val="0"/>
              </a:spcBef>
              <a:spcAft>
                <a:spcPct val="0"/>
              </a:spcAft>
              <a:buClrTx/>
              <a:buFontTx/>
              <a:buNone/>
            </a:pPr>
            <a:r>
              <a:rPr kumimoji="1" lang="en-US" altLang="zh-CN" sz="2400" dirty="0">
                <a:solidFill>
                  <a:prstClr val="black"/>
                </a:solidFill>
                <a:latin typeface="Consolas" panose="020B0609020204030204" pitchFamily="49" charset="0"/>
                <a:ea typeface="宋体" panose="02010600030101010101" pitchFamily="2" charset="-122"/>
              </a:rPr>
              <a:t>Base1::display()</a:t>
            </a:r>
          </a:p>
        </p:txBody>
      </p:sp>
      <p:sp>
        <p:nvSpPr>
          <p:cNvPr id="20" name="Text Box 7">
            <a:extLst>
              <a:ext uri="{FF2B5EF4-FFF2-40B4-BE49-F238E27FC236}">
                <a16:creationId xmlns:a16="http://schemas.microsoft.com/office/drawing/2014/main" id="{C1DD1384-E8D1-4C3F-BBAC-69D8CC0ED310}"/>
              </a:ext>
            </a:extLst>
          </p:cNvPr>
          <p:cNvSpPr txBox="1">
            <a:spLocks noChangeArrowheads="1"/>
          </p:cNvSpPr>
          <p:nvPr/>
        </p:nvSpPr>
        <p:spPr bwMode="auto">
          <a:xfrm>
            <a:off x="1708793" y="6192831"/>
            <a:ext cx="5467510" cy="461665"/>
          </a:xfrm>
          <a:prstGeom prst="rect">
            <a:avLst/>
          </a:prstGeom>
          <a:solidFill>
            <a:schemeClr val="bg1"/>
          </a:solidFill>
          <a:ln>
            <a:noFill/>
          </a:ln>
        </p:spPr>
        <p:txBody>
          <a:bodyPr wrap="square">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fontAlgn="base">
              <a:spcBef>
                <a:spcPct val="50000"/>
              </a:spcBef>
              <a:spcAft>
                <a:spcPct val="0"/>
              </a:spcAft>
              <a:buClrTx/>
              <a:buFontTx/>
              <a:buNone/>
            </a:pPr>
            <a:r>
              <a:rPr kumimoji="1" lang="zh-CN" altLang="en-US" sz="2400" dirty="0">
                <a:latin typeface="Times New Roman" panose="02020603050405020304" pitchFamily="18" charset="0"/>
                <a:ea typeface="宋体" panose="02010600030101010101" pitchFamily="2" charset="-122"/>
              </a:rPr>
              <a:t>一般不要重新定义继承而来的非虚函数</a:t>
            </a:r>
          </a:p>
        </p:txBody>
      </p:sp>
      <p:sp>
        <p:nvSpPr>
          <p:cNvPr id="6" name="矩形 5">
            <a:extLst>
              <a:ext uri="{FF2B5EF4-FFF2-40B4-BE49-F238E27FC236}">
                <a16:creationId xmlns:a16="http://schemas.microsoft.com/office/drawing/2014/main" id="{9D575D60-8ECF-4951-9D10-F8A29C02F77A}"/>
              </a:ext>
            </a:extLst>
          </p:cNvPr>
          <p:cNvSpPr/>
          <p:nvPr/>
        </p:nvSpPr>
        <p:spPr>
          <a:xfrm>
            <a:off x="2419108" y="920287"/>
            <a:ext cx="653181" cy="3703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4832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35</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继承时的构造函数</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4FB29282-A820-4B5C-B7A2-59BA153C5181}"/>
              </a:ext>
            </a:extLst>
          </p:cNvPr>
          <p:cNvSpPr>
            <a:spLocks noGrp="1"/>
          </p:cNvSpPr>
          <p:nvPr>
            <p:ph idx="1"/>
          </p:nvPr>
        </p:nvSpPr>
        <p:spPr>
          <a:xfrm>
            <a:off x="499058" y="1635925"/>
            <a:ext cx="10809408" cy="4679950"/>
          </a:xfrm>
        </p:spPr>
        <p:txBody>
          <a:bodyPr/>
          <a:lstStyle/>
          <a:p>
            <a:pPr eaLnBrk="1" hangingPunct="1">
              <a:lnSpc>
                <a:spcPct val="150000"/>
              </a:lnSpc>
            </a:pPr>
            <a:r>
              <a:rPr lang="zh-CN" altLang="en-US" dirty="0"/>
              <a:t>基类的构造函数不被继承，派生类中需要声明自己的构造函数</a:t>
            </a:r>
          </a:p>
          <a:p>
            <a:pPr eaLnBrk="1" hangingPunct="1">
              <a:lnSpc>
                <a:spcPct val="150000"/>
              </a:lnSpc>
            </a:pPr>
            <a:r>
              <a:rPr lang="zh-CN" altLang="en-US" dirty="0"/>
              <a:t>定义构造函数时，只需要对本类中新增成员进行初始化，对继承来的基类成员的初始化，自动调用基类构造函数完成</a:t>
            </a:r>
          </a:p>
          <a:p>
            <a:pPr eaLnBrk="1" hangingPunct="1">
              <a:lnSpc>
                <a:spcPct val="150000"/>
              </a:lnSpc>
            </a:pPr>
            <a:r>
              <a:rPr lang="zh-CN" altLang="en-US" dirty="0"/>
              <a:t>派生类的构造函数需要给基类的构造函数传递参数</a:t>
            </a:r>
          </a:p>
        </p:txBody>
      </p:sp>
    </p:spTree>
    <p:extLst>
      <p:ext uri="{BB962C8B-B14F-4D97-AF65-F5344CB8AC3E}">
        <p14:creationId xmlns:p14="http://schemas.microsoft.com/office/powerpoint/2010/main" val="278519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36</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单一继承时的构造函数</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内容占位符 2">
            <a:extLst>
              <a:ext uri="{FF2B5EF4-FFF2-40B4-BE49-F238E27FC236}">
                <a16:creationId xmlns:a16="http://schemas.microsoft.com/office/drawing/2014/main" id="{63FCF1B6-AA0F-471C-AEB5-46C0464F50E5}"/>
              </a:ext>
            </a:extLst>
          </p:cNvPr>
          <p:cNvSpPr txBox="1">
            <a:spLocks/>
          </p:cNvSpPr>
          <p:nvPr/>
        </p:nvSpPr>
        <p:spPr bwMode="auto">
          <a:xfrm>
            <a:off x="372403" y="1556385"/>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7950" marR="0" lvl="0" indent="0" algn="l" defTabSz="914400" rtl="0" eaLnBrk="1" fontAlgn="base" latinLnBrk="0" hangingPunct="1">
              <a:lnSpc>
                <a:spcPct val="150000"/>
              </a:lnSpc>
              <a:spcBef>
                <a:spcPts val="300"/>
              </a:spcBef>
              <a:spcAft>
                <a:spcPts val="600"/>
              </a:spcAft>
              <a:buClr>
                <a:srgbClr val="A04DA3"/>
              </a:buClr>
              <a:buSzTx/>
              <a:buFont typeface="Georgia" panose="02040502050405020303" pitchFamily="18" charset="0"/>
              <a:buNone/>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派生类名</a:t>
            </a: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派生类名</a:t>
            </a: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基类所需的形参，本类成员所需的形参</a:t>
            </a: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基类名</a:t>
            </a: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参数表</a:t>
            </a: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 </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本类成员初始化列表</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107950" marR="0" lvl="0" indent="0" algn="l" defTabSz="914400" rtl="0" eaLnBrk="1" fontAlgn="base" latinLnBrk="0" hangingPunct="1">
              <a:lnSpc>
                <a:spcPct val="150000"/>
              </a:lnSpc>
              <a:spcBef>
                <a:spcPts val="300"/>
              </a:spcBef>
              <a:spcAft>
                <a:spcPts val="600"/>
              </a:spcAft>
              <a:buClr>
                <a:srgbClr val="A04DA3"/>
              </a:buClr>
              <a:buSzTx/>
              <a:buFont typeface="Georgia" panose="02040502050405020303" pitchFamily="18" charset="0"/>
              <a:buNone/>
              <a:tabLst/>
              <a:defRPr/>
            </a:pP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p>
          <a:p>
            <a:pPr marL="107950" marR="0" lvl="0" indent="0" algn="l" defTabSz="914400" rtl="0" eaLnBrk="1" fontAlgn="base" latinLnBrk="0" hangingPunct="1">
              <a:lnSpc>
                <a:spcPct val="150000"/>
              </a:lnSpc>
              <a:spcBef>
                <a:spcPts val="300"/>
              </a:spcBef>
              <a:spcAft>
                <a:spcPts val="600"/>
              </a:spcAft>
              <a:buClr>
                <a:srgbClr val="A04DA3"/>
              </a:buClr>
              <a:buSzTx/>
              <a:buFont typeface="Georgia" panose="02040502050405020303" pitchFamily="18" charset="0"/>
              <a:buNone/>
              <a:tabLst/>
              <a:defRPr/>
            </a:pP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	//</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其他初始化；</a:t>
            </a:r>
          </a:p>
          <a:p>
            <a:pPr marL="107950" marR="0" lvl="0" indent="0" algn="l" defTabSz="914400" rtl="0" eaLnBrk="1" fontAlgn="base" latinLnBrk="0" hangingPunct="1">
              <a:lnSpc>
                <a:spcPct val="150000"/>
              </a:lnSpc>
              <a:spcBef>
                <a:spcPts val="300"/>
              </a:spcBef>
              <a:spcAft>
                <a:spcPts val="600"/>
              </a:spcAft>
              <a:buClr>
                <a:srgbClr val="A04DA3"/>
              </a:buClr>
              <a:buSzTx/>
              <a:buFont typeface="Georgia" panose="02040502050405020303" pitchFamily="18" charset="0"/>
              <a:buNone/>
              <a:tabLst/>
              <a:defRPr/>
            </a:pP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p>
        </p:txBody>
      </p:sp>
    </p:spTree>
    <p:extLst>
      <p:ext uri="{BB962C8B-B14F-4D97-AF65-F5344CB8AC3E}">
        <p14:creationId xmlns:p14="http://schemas.microsoft.com/office/powerpoint/2010/main" val="28074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37</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单一继承时的构造函数举例</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5" name="Picture 2">
            <a:extLst>
              <a:ext uri="{FF2B5EF4-FFF2-40B4-BE49-F238E27FC236}">
                <a16:creationId xmlns:a16="http://schemas.microsoft.com/office/drawing/2014/main" id="{808CF98E-278F-4FEE-9B85-FB54FE62A7E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341438"/>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8063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38</a:t>
            </a:fld>
            <a:endParaRPr lang="zh-CN" altLang="en-US" dirty="0">
              <a:solidFill>
                <a:schemeClr val="tx1"/>
              </a:solidFill>
            </a:endParaRPr>
          </a:p>
        </p:txBody>
      </p:sp>
      <p:pic>
        <p:nvPicPr>
          <p:cNvPr id="15" name="Picture 3">
            <a:extLst>
              <a:ext uri="{FF2B5EF4-FFF2-40B4-BE49-F238E27FC236}">
                <a16:creationId xmlns:a16="http://schemas.microsoft.com/office/drawing/2014/main" id="{C490319F-5FDA-4B24-871F-FB9CA3C775D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2886" y="1407163"/>
            <a:ext cx="8645525" cy="519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
            <a:extLst>
              <a:ext uri="{FF2B5EF4-FFF2-40B4-BE49-F238E27FC236}">
                <a16:creationId xmlns:a16="http://schemas.microsoft.com/office/drawing/2014/main" id="{143584E2-F143-4E32-831B-02D217E21685}"/>
              </a:ext>
            </a:extLst>
          </p:cNvPr>
          <p:cNvSpPr txBox="1">
            <a:spLocks noChangeArrowheads="1"/>
          </p:cNvSpPr>
          <p:nvPr/>
        </p:nvSpPr>
        <p:spPr bwMode="auto">
          <a:xfrm>
            <a:off x="9016052" y="3716338"/>
            <a:ext cx="2913062" cy="2308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dirty="0"/>
              <a:t>B's constructor called.</a:t>
            </a:r>
          </a:p>
          <a:p>
            <a:r>
              <a:rPr lang="en-US" altLang="zh-CN" dirty="0"/>
              <a:t>C's constructor called.</a:t>
            </a:r>
          </a:p>
          <a:p>
            <a:r>
              <a:rPr lang="en-US" altLang="zh-CN" dirty="0"/>
              <a:t>5</a:t>
            </a:r>
          </a:p>
          <a:p>
            <a:r>
              <a:rPr lang="en-US" altLang="zh-CN" dirty="0"/>
              <a:t>6</a:t>
            </a:r>
          </a:p>
          <a:p>
            <a:r>
              <a:rPr lang="en-US" altLang="zh-CN" dirty="0"/>
              <a:t>C's destructor called.</a:t>
            </a:r>
          </a:p>
          <a:p>
            <a:r>
              <a:rPr lang="en-US" altLang="zh-CN" dirty="0"/>
              <a:t>B's destructor called.</a:t>
            </a:r>
            <a:endParaRPr lang="zh-CN" altLang="en-US" dirty="0"/>
          </a:p>
        </p:txBody>
      </p:sp>
      <p:sp>
        <p:nvSpPr>
          <p:cNvPr id="17" name="标题 1">
            <a:extLst>
              <a:ext uri="{FF2B5EF4-FFF2-40B4-BE49-F238E27FC236}">
                <a16:creationId xmlns:a16="http://schemas.microsoft.com/office/drawing/2014/main" id="{18E9FC57-8633-4994-B763-5830E426E94F}"/>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单一继承时的构造函数举例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续</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28544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9532"/>
            <a:ext cx="12192000" cy="242661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5290" y="3635375"/>
            <a:ext cx="11337290" cy="1323439"/>
          </a:xfrm>
          <a:prstGeom prst="rect">
            <a:avLst/>
          </a:prstGeom>
          <a:noFill/>
        </p:spPr>
        <p:txBody>
          <a:bodyPr wrap="square" rtlCol="0">
            <a:spAutoFit/>
          </a:bodyPr>
          <a:lstStyle/>
          <a:p>
            <a:pPr algn="ctr"/>
            <a:r>
              <a:rPr lang="zh-CN" altLang="en-US" sz="8000" b="1" dirty="0">
                <a:solidFill>
                  <a:srgbClr val="014924"/>
                </a:solidFill>
                <a:latin typeface="Microsoft YaHei UI" panose="020B0503020204020204" pitchFamily="34" charset="-122"/>
                <a:ea typeface="Microsoft YaHei UI" panose="020B0503020204020204" pitchFamily="34" charset="-122"/>
                <a:cs typeface="微软雅黑" panose="020B0503020204020204" pitchFamily="34" charset="-122"/>
              </a:rPr>
              <a:t>谢谢大家</a:t>
            </a:r>
            <a:endParaRPr lang="zh-CN" altLang="en-US" sz="80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8"/>
          <p:cNvSpPr txBox="1"/>
          <p:nvPr/>
        </p:nvSpPr>
        <p:spPr>
          <a:xfrm>
            <a:off x="418466" y="-184668"/>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grpSp>
        <p:nvGrpSpPr>
          <p:cNvPr id="7" name="组合 6"/>
          <p:cNvGrpSpPr/>
          <p:nvPr/>
        </p:nvGrpSpPr>
        <p:grpSpPr>
          <a:xfrm>
            <a:off x="4876405" y="1196335"/>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27804" y="1438170"/>
            <a:ext cx="1936392" cy="1930811"/>
          </a:xfrm>
          <a:prstGeom prst="rect">
            <a:avLst/>
          </a:prstGeom>
        </p:spPr>
      </p:pic>
      <p:sp>
        <p:nvSpPr>
          <p:cNvPr id="2" name="灯片编号占位符 1">
            <a:extLst>
              <a:ext uri="{FF2B5EF4-FFF2-40B4-BE49-F238E27FC236}">
                <a16:creationId xmlns:a16="http://schemas.microsoft.com/office/drawing/2014/main" id="{35A3C096-62CF-480B-B291-F9A45202F8C3}"/>
              </a:ext>
            </a:extLst>
          </p:cNvPr>
          <p:cNvSpPr>
            <a:spLocks noGrp="1"/>
          </p:cNvSpPr>
          <p:nvPr>
            <p:ph type="sldNum" sz="quarter" idx="12"/>
          </p:nvPr>
        </p:nvSpPr>
        <p:spPr/>
        <p:txBody>
          <a:bodyPr/>
          <a:lstStyle/>
          <a:p>
            <a:fld id="{FEB76572-147E-4C0B-B190-A38FDD229D6E}" type="slidenum">
              <a:rPr lang="zh-CN" altLang="en-US" smtClean="0"/>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6</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数组</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a:t>
            </a:fld>
            <a:endParaRPr lang="zh-CN" altLang="en-US" dirty="0">
              <a:solidFill>
                <a:schemeClr val="tx1"/>
              </a:solidFill>
            </a:endParaRPr>
          </a:p>
        </p:txBody>
      </p:sp>
      <p:sp>
        <p:nvSpPr>
          <p:cNvPr id="16" name="Title 2">
            <a:extLst>
              <a:ext uri="{FF2B5EF4-FFF2-40B4-BE49-F238E27FC236}">
                <a16:creationId xmlns:a16="http://schemas.microsoft.com/office/drawing/2014/main" id="{9C75F080-12A8-47B3-B7EC-AFB0981102C5}"/>
              </a:ext>
            </a:extLst>
          </p:cNvPr>
          <p:cNvSpPr>
            <a:spLocks noGrp="1"/>
          </p:cNvSpPr>
          <p:nvPr>
            <p:ph type="title"/>
          </p:nvPr>
        </p:nvSpPr>
        <p:spPr>
          <a:xfrm>
            <a:off x="201440" y="785526"/>
            <a:ext cx="6433040" cy="584771"/>
          </a:xfrm>
        </p:spPr>
        <p:txBody>
          <a:bodyPr>
            <a:normAutofit/>
          </a:bodyPr>
          <a:lstStyle/>
          <a:p>
            <a:r>
              <a:rPr lang="en-US" altLang="zh-CN" sz="3200" dirty="0">
                <a:solidFill>
                  <a:srgbClr val="1F497D"/>
                </a:solidFill>
                <a:latin typeface="Arial Black" panose="020B0A04020102020204"/>
                <a:ea typeface="微软雅黑" panose="020B0503020204020204" pitchFamily="34" charset="-122"/>
              </a:rPr>
              <a:t>6.8 std::vector</a:t>
            </a:r>
            <a:endParaRPr lang="zh-CN" altLang="en-US" dirty="0">
              <a:latin typeface="Arial" panose="020B0604020202020204" pitchFamily="34" charset="0"/>
              <a:cs typeface="Arial" panose="020B0604020202020204" pitchFamily="34" charset="0"/>
            </a:endParaRPr>
          </a:p>
        </p:txBody>
      </p:sp>
      <p:pic>
        <p:nvPicPr>
          <p:cNvPr id="19" name="Picture 1">
            <a:extLst>
              <a:ext uri="{FF2B5EF4-FFF2-40B4-BE49-F238E27FC236}">
                <a16:creationId xmlns:a16="http://schemas.microsoft.com/office/drawing/2014/main" id="{0471FF91-B66E-49A9-8564-F91FFE04270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2403" y="1256348"/>
            <a:ext cx="87153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a:extLst>
              <a:ext uri="{FF2B5EF4-FFF2-40B4-BE49-F238E27FC236}">
                <a16:creationId xmlns:a16="http://schemas.microsoft.com/office/drawing/2014/main" id="{A4DAA278-CC7F-4ECD-832C-B4216DF843C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1440" y="3704273"/>
            <a:ext cx="680085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903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6</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数组</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5</a:t>
            </a:fld>
            <a:endParaRPr lang="zh-CN" altLang="en-US" dirty="0">
              <a:solidFill>
                <a:schemeClr val="tx1"/>
              </a:solidFill>
            </a:endParaRPr>
          </a:p>
        </p:txBody>
      </p:sp>
      <p:sp>
        <p:nvSpPr>
          <p:cNvPr id="16" name="Title 2">
            <a:extLst>
              <a:ext uri="{FF2B5EF4-FFF2-40B4-BE49-F238E27FC236}">
                <a16:creationId xmlns:a16="http://schemas.microsoft.com/office/drawing/2014/main" id="{9C75F080-12A8-47B3-B7EC-AFB0981102C5}"/>
              </a:ext>
            </a:extLst>
          </p:cNvPr>
          <p:cNvSpPr>
            <a:spLocks noGrp="1"/>
          </p:cNvSpPr>
          <p:nvPr>
            <p:ph type="title"/>
          </p:nvPr>
        </p:nvSpPr>
        <p:spPr>
          <a:xfrm>
            <a:off x="201440" y="785526"/>
            <a:ext cx="6433040" cy="584771"/>
          </a:xfrm>
        </p:spPr>
        <p:txBody>
          <a:bodyPr>
            <a:normAutofit/>
          </a:bodyPr>
          <a:lstStyle/>
          <a:p>
            <a:r>
              <a:rPr lang="en-US" altLang="zh-CN" sz="3200" dirty="0">
                <a:solidFill>
                  <a:srgbClr val="1F497D"/>
                </a:solidFill>
                <a:latin typeface="Arial Black" panose="020B0A04020102020204"/>
                <a:ea typeface="微软雅黑" panose="020B0503020204020204" pitchFamily="34" charset="-122"/>
              </a:rPr>
              <a:t>6.8 std::vector</a:t>
            </a:r>
            <a:endParaRPr lang="zh-CN" altLang="en-US" dirty="0">
              <a:latin typeface="Arial" panose="020B0604020202020204" pitchFamily="34" charset="0"/>
              <a:cs typeface="Arial" panose="020B0604020202020204" pitchFamily="34" charset="0"/>
            </a:endParaRPr>
          </a:p>
        </p:txBody>
      </p:sp>
      <p:pic>
        <p:nvPicPr>
          <p:cNvPr id="12" name="Picture 4">
            <a:extLst>
              <a:ext uri="{FF2B5EF4-FFF2-40B4-BE49-F238E27FC236}">
                <a16:creationId xmlns:a16="http://schemas.microsoft.com/office/drawing/2014/main" id="{AD515A62-2C4E-42F2-B624-CF5C455D644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3525" y="1243013"/>
            <a:ext cx="5832475" cy="2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a:extLst>
              <a:ext uri="{FF2B5EF4-FFF2-40B4-BE49-F238E27FC236}">
                <a16:creationId xmlns:a16="http://schemas.microsoft.com/office/drawing/2014/main" id="{C790BA87-00DB-4BA7-9BCF-1C553024431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5787" y="3543300"/>
            <a:ext cx="900112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593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6</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数组</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6</a:t>
            </a:fld>
            <a:endParaRPr lang="zh-CN" altLang="en-US" dirty="0">
              <a:solidFill>
                <a:schemeClr val="tx1"/>
              </a:solidFill>
            </a:endParaRPr>
          </a:p>
        </p:txBody>
      </p:sp>
      <p:sp>
        <p:nvSpPr>
          <p:cNvPr id="16" name="Title 2">
            <a:extLst>
              <a:ext uri="{FF2B5EF4-FFF2-40B4-BE49-F238E27FC236}">
                <a16:creationId xmlns:a16="http://schemas.microsoft.com/office/drawing/2014/main" id="{9C75F080-12A8-47B3-B7EC-AFB0981102C5}"/>
              </a:ext>
            </a:extLst>
          </p:cNvPr>
          <p:cNvSpPr>
            <a:spLocks noGrp="1"/>
          </p:cNvSpPr>
          <p:nvPr>
            <p:ph type="title"/>
          </p:nvPr>
        </p:nvSpPr>
        <p:spPr>
          <a:xfrm>
            <a:off x="201440" y="785526"/>
            <a:ext cx="6433040" cy="584771"/>
          </a:xfrm>
        </p:spPr>
        <p:txBody>
          <a:bodyPr>
            <a:normAutofit/>
          </a:bodyPr>
          <a:lstStyle/>
          <a:p>
            <a:r>
              <a:rPr lang="en-US" altLang="zh-CN" sz="3200" dirty="0">
                <a:solidFill>
                  <a:srgbClr val="1F497D"/>
                </a:solidFill>
                <a:latin typeface="Arial Black" panose="020B0A04020102020204"/>
                <a:ea typeface="微软雅黑" panose="020B0503020204020204" pitchFamily="34" charset="-122"/>
              </a:rPr>
              <a:t>Sentence split example</a:t>
            </a:r>
            <a:endParaRPr lang="zh-CN" altLang="en-US" dirty="0">
              <a:latin typeface="Arial" panose="020B0604020202020204" pitchFamily="34" charset="0"/>
              <a:cs typeface="Arial" panose="020B0604020202020204" pitchFamily="34" charset="0"/>
            </a:endParaRPr>
          </a:p>
        </p:txBody>
      </p:sp>
      <p:sp>
        <p:nvSpPr>
          <p:cNvPr id="12" name="内容占位符 1">
            <a:extLst>
              <a:ext uri="{FF2B5EF4-FFF2-40B4-BE49-F238E27FC236}">
                <a16:creationId xmlns:a16="http://schemas.microsoft.com/office/drawing/2014/main" id="{01292EAB-750D-49CC-B032-E633CE3138CE}"/>
              </a:ext>
            </a:extLst>
          </p:cNvPr>
          <p:cNvSpPr>
            <a:spLocks noGrp="1"/>
          </p:cNvSpPr>
          <p:nvPr>
            <p:ph idx="1"/>
          </p:nvPr>
        </p:nvSpPr>
        <p:spPr>
          <a:xfrm>
            <a:off x="362243" y="1918074"/>
            <a:ext cx="9696157" cy="3283846"/>
          </a:xfrm>
          <a:solidFill>
            <a:srgbClr val="E5F2FF"/>
          </a:solidFill>
        </p:spPr>
        <p:txBody>
          <a:bodyPr/>
          <a:lstStyle/>
          <a:p>
            <a:pPr marL="358775" indent="-250825" eaLnBrk="1" hangingPunct="1">
              <a:lnSpc>
                <a:spcPct val="90000"/>
              </a:lnSpc>
              <a:spcBef>
                <a:spcPct val="0"/>
              </a:spcBef>
              <a:buFont typeface="Wingdings" panose="05000000000000000000" pitchFamily="2" charset="2"/>
              <a:buNone/>
            </a:pPr>
            <a:r>
              <a:rPr lang="en-US" altLang="zh-CN" sz="2400" dirty="0">
                <a:latin typeface="Consolas" panose="020B0609020204030204" pitchFamily="49" charset="0"/>
              </a:rPr>
              <a:t>std::string </a:t>
            </a:r>
            <a:r>
              <a:rPr lang="en-US" altLang="zh-CN" sz="2400" dirty="0" err="1">
                <a:latin typeface="Consolas" panose="020B0609020204030204" pitchFamily="49" charset="0"/>
              </a:rPr>
              <a:t>blackHole</a:t>
            </a:r>
            <a:r>
              <a:rPr lang="en-US" altLang="zh-CN" sz="2400" dirty="0">
                <a:latin typeface="Consolas" panose="020B0609020204030204" pitchFamily="49" charset="0"/>
              </a:rPr>
              <a:t> = “EHT measured the black hole's mass to be approximately 6.5 billion solar masses and measured the diameter of its event horizon to be approximately 40 billion </a:t>
            </a:r>
            <a:r>
              <a:rPr lang="en-US" altLang="zh-CN" sz="2400" dirty="0" err="1">
                <a:latin typeface="Consolas" panose="020B0609020204030204" pitchFamily="49" charset="0"/>
              </a:rPr>
              <a:t>kilometres</a:t>
            </a:r>
            <a:r>
              <a:rPr lang="en-US" altLang="zh-CN" sz="2400" dirty="0">
                <a:latin typeface="Consolas" panose="020B0609020204030204" pitchFamily="49" charset="0"/>
              </a:rPr>
              <a:t> (270 AU; 0.0013 pc; 0.0042 </a:t>
            </a:r>
            <a:r>
              <a:rPr lang="en-US" altLang="zh-CN" sz="2400" dirty="0" err="1">
                <a:latin typeface="Consolas" panose="020B0609020204030204" pitchFamily="49" charset="0"/>
              </a:rPr>
              <a:t>ly</a:t>
            </a:r>
            <a:r>
              <a:rPr lang="en-US" altLang="zh-CN" sz="2400" dirty="0">
                <a:latin typeface="Consolas" panose="020B0609020204030204" pitchFamily="49" charset="0"/>
              </a:rPr>
              <a:t>)”</a:t>
            </a:r>
          </a:p>
          <a:p>
            <a:pPr marL="358775" indent="-250825" eaLnBrk="1" hangingPunct="1">
              <a:lnSpc>
                <a:spcPct val="90000"/>
              </a:lnSpc>
              <a:spcBef>
                <a:spcPct val="0"/>
              </a:spcBef>
              <a:buFont typeface="Wingdings" panose="05000000000000000000" pitchFamily="2" charset="2"/>
              <a:buNone/>
            </a:pPr>
            <a:endParaRPr lang="en-US" altLang="zh-CN" sz="2400" dirty="0">
              <a:latin typeface="Consolas" panose="020B0609020204030204" pitchFamily="49" charset="0"/>
            </a:endParaRPr>
          </a:p>
          <a:p>
            <a:pPr marL="358775" indent="-250825" eaLnBrk="1" hangingPunct="1">
              <a:lnSpc>
                <a:spcPct val="90000"/>
              </a:lnSpc>
              <a:spcBef>
                <a:spcPct val="0"/>
              </a:spcBef>
              <a:buFont typeface="Wingdings" panose="05000000000000000000" pitchFamily="2" charset="2"/>
              <a:buNone/>
            </a:pPr>
            <a:r>
              <a:rPr lang="zh-CN" altLang="en-US" sz="2400" dirty="0">
                <a:latin typeface="Consolas" panose="020B0609020204030204" pitchFamily="49" charset="0"/>
              </a:rPr>
              <a:t>将上述句子拆分成三个</a:t>
            </a:r>
            <a:r>
              <a:rPr lang="en-US" altLang="zh-CN" sz="2400" dirty="0">
                <a:latin typeface="Consolas" panose="020B0609020204030204" pitchFamily="49" charset="0"/>
              </a:rPr>
              <a:t>vector</a:t>
            </a:r>
            <a:r>
              <a:rPr lang="zh-CN" altLang="en-US" sz="2400" dirty="0">
                <a:latin typeface="Consolas" panose="020B0609020204030204" pitchFamily="49" charset="0"/>
              </a:rPr>
              <a:t>，分别存储单词，整数，和浮点数。比如”</a:t>
            </a:r>
            <a:r>
              <a:rPr lang="en-US" altLang="zh-CN" sz="2400" dirty="0">
                <a:latin typeface="Consolas" panose="020B0609020204030204" pitchFamily="49" charset="0"/>
              </a:rPr>
              <a:t>EHT”</a:t>
            </a:r>
            <a:r>
              <a:rPr lang="zh-CN" altLang="en-US" sz="2400" dirty="0">
                <a:latin typeface="Consolas" panose="020B0609020204030204" pitchFamily="49" charset="0"/>
              </a:rPr>
              <a:t>是一个</a:t>
            </a:r>
            <a:r>
              <a:rPr lang="en-US" altLang="zh-CN" sz="2400" dirty="0">
                <a:latin typeface="Consolas" panose="020B0609020204030204" pitchFamily="49" charset="0"/>
              </a:rPr>
              <a:t>string,</a:t>
            </a:r>
            <a:r>
              <a:rPr lang="zh-CN" altLang="en-US" sz="2400" dirty="0">
                <a:latin typeface="Consolas" panose="020B0609020204030204" pitchFamily="49" charset="0"/>
              </a:rPr>
              <a:t>存放到第一个</a:t>
            </a:r>
            <a:r>
              <a:rPr lang="en-US" altLang="zh-CN" sz="2400" dirty="0">
                <a:latin typeface="Consolas" panose="020B0609020204030204" pitchFamily="49" charset="0"/>
              </a:rPr>
              <a:t>vector</a:t>
            </a:r>
            <a:r>
              <a:rPr lang="zh-CN" altLang="en-US" sz="2400" dirty="0">
                <a:latin typeface="Consolas" panose="020B0609020204030204" pitchFamily="49" charset="0"/>
              </a:rPr>
              <a:t>；</a:t>
            </a:r>
            <a:r>
              <a:rPr lang="en-US" altLang="zh-CN" sz="2400" dirty="0">
                <a:latin typeface="Consolas" panose="020B0609020204030204" pitchFamily="49" charset="0"/>
              </a:rPr>
              <a:t>6.5</a:t>
            </a:r>
            <a:r>
              <a:rPr lang="zh-CN" altLang="en-US" sz="2400" dirty="0">
                <a:latin typeface="Consolas" panose="020B0609020204030204" pitchFamily="49" charset="0"/>
              </a:rPr>
              <a:t>是一个</a:t>
            </a:r>
            <a:r>
              <a:rPr lang="en-US" altLang="zh-CN" sz="2400" dirty="0">
                <a:latin typeface="Consolas" panose="020B0609020204030204" pitchFamily="49" charset="0"/>
              </a:rPr>
              <a:t>double</a:t>
            </a:r>
            <a:r>
              <a:rPr lang="zh-CN" altLang="en-US" sz="2400" dirty="0">
                <a:latin typeface="Consolas" panose="020B0609020204030204" pitchFamily="49" charset="0"/>
              </a:rPr>
              <a:t>，存放到第三个</a:t>
            </a:r>
            <a:r>
              <a:rPr lang="en-US" altLang="zh-CN" sz="2400" dirty="0">
                <a:latin typeface="Consolas" panose="020B0609020204030204" pitchFamily="49" charset="0"/>
              </a:rPr>
              <a:t>vector</a:t>
            </a:r>
            <a:r>
              <a:rPr lang="zh-CN" altLang="en-US" sz="2400" dirty="0">
                <a:latin typeface="Consolas" panose="020B0609020204030204" pitchFamily="49" charset="0"/>
              </a:rPr>
              <a:t>。打印出每个</a:t>
            </a:r>
            <a:r>
              <a:rPr lang="en-US" altLang="zh-CN" sz="2400" dirty="0">
                <a:latin typeface="Consolas" panose="020B0609020204030204" pitchFamily="49" charset="0"/>
              </a:rPr>
              <a:t>vector</a:t>
            </a:r>
            <a:r>
              <a:rPr lang="zh-CN" altLang="en-US" sz="2400" dirty="0">
                <a:latin typeface="Consolas" panose="020B0609020204030204" pitchFamily="49" charset="0"/>
              </a:rPr>
              <a:t>的内容，以及元素数量</a:t>
            </a:r>
          </a:p>
          <a:p>
            <a:pPr marL="358775" indent="-250825" eaLnBrk="1" hangingPunct="1">
              <a:lnSpc>
                <a:spcPct val="90000"/>
              </a:lnSpc>
              <a:spcBef>
                <a:spcPct val="0"/>
              </a:spcBef>
              <a:buFont typeface="Wingdings" panose="05000000000000000000" pitchFamily="2" charset="2"/>
              <a:buNone/>
            </a:pPr>
            <a:endParaRPr lang="en-US" altLang="zh-CN" sz="2400" dirty="0">
              <a:latin typeface="Consolas" panose="020B0609020204030204" pitchFamily="49" charset="0"/>
            </a:endParaRPr>
          </a:p>
        </p:txBody>
      </p:sp>
    </p:spTree>
    <p:extLst>
      <p:ext uri="{BB962C8B-B14F-4D97-AF65-F5344CB8AC3E}">
        <p14:creationId xmlns:p14="http://schemas.microsoft.com/office/powerpoint/2010/main" val="139283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6</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数组</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7</a:t>
            </a:fld>
            <a:endParaRPr lang="zh-CN" altLang="en-US" dirty="0">
              <a:solidFill>
                <a:schemeClr val="tx1"/>
              </a:solidFill>
            </a:endParaRPr>
          </a:p>
        </p:txBody>
      </p:sp>
      <p:pic>
        <p:nvPicPr>
          <p:cNvPr id="12" name="Picture 6">
            <a:extLst>
              <a:ext uri="{FF2B5EF4-FFF2-40B4-BE49-F238E27FC236}">
                <a16:creationId xmlns:a16="http://schemas.microsoft.com/office/drawing/2014/main" id="{CA600A41-5BC8-4E7F-B324-E167AFA246F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7979" y="447905"/>
            <a:ext cx="9029700" cy="636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5">
            <a:extLst>
              <a:ext uri="{FF2B5EF4-FFF2-40B4-BE49-F238E27FC236}">
                <a16:creationId xmlns:a16="http://schemas.microsoft.com/office/drawing/2014/main" id="{69D50EF7-8DE4-4344-B516-6724D9895F16}"/>
              </a:ext>
            </a:extLst>
          </p:cNvPr>
          <p:cNvSpPr/>
          <p:nvPr/>
        </p:nvSpPr>
        <p:spPr>
          <a:xfrm>
            <a:off x="2051369" y="4731703"/>
            <a:ext cx="3526472" cy="43180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18" name="Title 2">
            <a:extLst>
              <a:ext uri="{FF2B5EF4-FFF2-40B4-BE49-F238E27FC236}">
                <a16:creationId xmlns:a16="http://schemas.microsoft.com/office/drawing/2014/main" id="{70C19695-6E5B-44A1-B520-D7CB2B236FBC}"/>
              </a:ext>
            </a:extLst>
          </p:cNvPr>
          <p:cNvSpPr>
            <a:spLocks noGrp="1"/>
          </p:cNvSpPr>
          <p:nvPr>
            <p:ph type="title"/>
          </p:nvPr>
        </p:nvSpPr>
        <p:spPr>
          <a:xfrm>
            <a:off x="201440" y="785526"/>
            <a:ext cx="1222881" cy="584771"/>
          </a:xfrm>
        </p:spPr>
        <p:txBody>
          <a:bodyPr>
            <a:normAutofit/>
          </a:bodyPr>
          <a:lstStyle/>
          <a:p>
            <a:r>
              <a:rPr lang="zh-CN" altLang="en-US" sz="3200" dirty="0">
                <a:solidFill>
                  <a:srgbClr val="1F497D"/>
                </a:solidFill>
                <a:latin typeface="Arial Black" panose="020B0A04020102020204"/>
                <a:ea typeface="微软雅黑" panose="020B0503020204020204" pitchFamily="34" charset="-122"/>
              </a:rPr>
              <a:t>实现</a:t>
            </a:r>
            <a:r>
              <a:rPr lang="en-US" altLang="zh-CN" sz="3200" dirty="0">
                <a:solidFill>
                  <a:srgbClr val="1F497D"/>
                </a:solidFill>
                <a:latin typeface="Arial Black" panose="020B0A04020102020204"/>
                <a:ea typeface="微软雅黑" panose="020B0503020204020204" pitchFamily="34" charset="-122"/>
              </a:rPr>
              <a:t>I</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617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6</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数组</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8</a:t>
            </a:fld>
            <a:endParaRPr lang="zh-CN" altLang="en-US" dirty="0">
              <a:solidFill>
                <a:schemeClr val="tx1"/>
              </a:solidFill>
            </a:endParaRPr>
          </a:p>
        </p:txBody>
      </p:sp>
      <p:pic>
        <p:nvPicPr>
          <p:cNvPr id="15" name="Picture 6">
            <a:extLst>
              <a:ext uri="{FF2B5EF4-FFF2-40B4-BE49-F238E27FC236}">
                <a16:creationId xmlns:a16="http://schemas.microsoft.com/office/drawing/2014/main" id="{639B0F07-1779-4B36-9DA9-613EF489A68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99568" y="109537"/>
            <a:ext cx="9058275" cy="663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2">
            <a:extLst>
              <a:ext uri="{FF2B5EF4-FFF2-40B4-BE49-F238E27FC236}">
                <a16:creationId xmlns:a16="http://schemas.microsoft.com/office/drawing/2014/main" id="{30BCBB17-9936-4BD8-9655-C39C16603289}"/>
              </a:ext>
            </a:extLst>
          </p:cNvPr>
          <p:cNvSpPr>
            <a:spLocks noGrp="1"/>
          </p:cNvSpPr>
          <p:nvPr>
            <p:ph type="title"/>
          </p:nvPr>
        </p:nvSpPr>
        <p:spPr>
          <a:xfrm>
            <a:off x="7090668" y="4732337"/>
            <a:ext cx="3478213" cy="808037"/>
          </a:xfrm>
          <a:solidFill>
            <a:srgbClr val="DDEEFF"/>
          </a:solidFill>
          <a:ln>
            <a:solidFill>
              <a:srgbClr val="006600"/>
            </a:solidFill>
            <a:miter lim="800000"/>
            <a:headEnd/>
            <a:tailEnd/>
          </a:ln>
        </p:spPr>
        <p:txBody>
          <a:bodyPr/>
          <a:lstStyle/>
          <a:p>
            <a:pPr algn="ctr"/>
            <a:r>
              <a:rPr lang="en-US" altLang="zh-CN" sz="2000">
                <a:latin typeface="Consolas" panose="020B0609020204030204" pitchFamily="49" charset="0"/>
              </a:rPr>
              <a:t>Main processing loop</a:t>
            </a:r>
            <a:endParaRPr lang="zh-CN" altLang="en-US" sz="2000">
              <a:latin typeface="Consolas" panose="020B0609020204030204" pitchFamily="49" charset="0"/>
            </a:endParaRPr>
          </a:p>
        </p:txBody>
      </p:sp>
      <p:sp>
        <p:nvSpPr>
          <p:cNvPr id="17" name="Slide Number Placeholder 3">
            <a:extLst>
              <a:ext uri="{FF2B5EF4-FFF2-40B4-BE49-F238E27FC236}">
                <a16:creationId xmlns:a16="http://schemas.microsoft.com/office/drawing/2014/main" id="{508B9ED6-5354-4C33-8D40-D1FC71CAC14A}"/>
              </a:ext>
            </a:extLst>
          </p:cNvPr>
          <p:cNvSpPr txBox="1">
            <a:spLocks/>
          </p:cNvSpPr>
          <p:nvPr/>
        </p:nvSpPr>
        <p:spPr bwMode="auto">
          <a:xfrm>
            <a:off x="10187881" y="80962"/>
            <a:ext cx="762000" cy="366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1pPr>
            <a:lvl2pPr marL="742950" indent="-28575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2pPr>
            <a:lvl3pPr marL="1143000" indent="-228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3pPr>
            <a:lvl4pPr marL="1600200" indent="-228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4pPr>
            <a:lvl5pPr marL="2057400" indent="-228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9pPr>
          </a:lstStyle>
          <a:p>
            <a:fld id="{06AEA8C4-3733-4851-9300-8B9623B59067}" type="slidenum">
              <a:rPr kumimoji="0" lang="en-US" altLang="zh-CN" sz="1800" smtClean="0">
                <a:solidFill>
                  <a:srgbClr val="FFFFFF"/>
                </a:solidFill>
              </a:rPr>
              <a:pPr/>
              <a:t>8</a:t>
            </a:fld>
            <a:endParaRPr kumimoji="0" lang="en-US" altLang="zh-CN" sz="1800">
              <a:solidFill>
                <a:srgbClr val="FFFFFF"/>
              </a:solidFill>
            </a:endParaRPr>
          </a:p>
        </p:txBody>
      </p:sp>
      <p:sp>
        <p:nvSpPr>
          <p:cNvPr id="18" name="Rectangle 7">
            <a:extLst>
              <a:ext uri="{FF2B5EF4-FFF2-40B4-BE49-F238E27FC236}">
                <a16:creationId xmlns:a16="http://schemas.microsoft.com/office/drawing/2014/main" id="{3E674CC0-B4CA-4EDC-A8F6-45DE388CFC25}"/>
              </a:ext>
            </a:extLst>
          </p:cNvPr>
          <p:cNvSpPr/>
          <p:nvPr/>
        </p:nvSpPr>
        <p:spPr>
          <a:xfrm>
            <a:off x="2507556" y="2068512"/>
            <a:ext cx="8181975" cy="1223962"/>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grpSp>
        <p:nvGrpSpPr>
          <p:cNvPr id="19" name="Group 11">
            <a:extLst>
              <a:ext uri="{FF2B5EF4-FFF2-40B4-BE49-F238E27FC236}">
                <a16:creationId xmlns:a16="http://schemas.microsoft.com/office/drawing/2014/main" id="{860ECDBD-F6F8-4CCA-A50F-DAC1A9FC3447}"/>
              </a:ext>
            </a:extLst>
          </p:cNvPr>
          <p:cNvGrpSpPr>
            <a:grpSpLocks/>
          </p:cNvGrpSpPr>
          <p:nvPr/>
        </p:nvGrpSpPr>
        <p:grpSpPr bwMode="auto">
          <a:xfrm>
            <a:off x="4282381" y="1868487"/>
            <a:ext cx="6800850" cy="776287"/>
            <a:chOff x="2267744" y="1788417"/>
            <a:chExt cx="6800850" cy="776487"/>
          </a:xfrm>
        </p:grpSpPr>
        <p:pic>
          <p:nvPicPr>
            <p:cNvPr id="20" name="Picture 8">
              <a:extLst>
                <a:ext uri="{FF2B5EF4-FFF2-40B4-BE49-F238E27FC236}">
                  <a16:creationId xmlns:a16="http://schemas.microsoft.com/office/drawing/2014/main" id="{6EF722F9-61D9-45AE-9B06-5FD377FB36B4}"/>
                </a:ext>
              </a:extLst>
            </p:cNvPr>
            <p:cNvPicPr>
              <a:picLocks noChangeAspect="1"/>
            </p:cNvPicPr>
            <p:nvPr/>
          </p:nvPicPr>
          <p:blipFill>
            <a:blip r:embed="rId5">
              <a:duotone>
                <a:prstClr val="black"/>
                <a:schemeClr val="accent2">
                  <a:tint val="45000"/>
                  <a:satMod val="400000"/>
                </a:schemeClr>
              </a:duotone>
            </a:blip>
            <a:stretch>
              <a:fillRect/>
            </a:stretch>
          </p:blipFill>
          <p:spPr>
            <a:xfrm>
              <a:off x="2267744" y="1788417"/>
              <a:ext cx="6800850" cy="352425"/>
            </a:xfrm>
            <a:prstGeom prst="rect">
              <a:avLst/>
            </a:prstGeom>
            <a:ln w="12700">
              <a:noFill/>
            </a:ln>
          </p:spPr>
        </p:pic>
        <p:sp>
          <p:nvSpPr>
            <p:cNvPr id="21" name="Up Arrow 9">
              <a:extLst>
                <a:ext uri="{FF2B5EF4-FFF2-40B4-BE49-F238E27FC236}">
                  <a16:creationId xmlns:a16="http://schemas.microsoft.com/office/drawing/2014/main" id="{FBD13649-55FC-465D-B98F-F62E3649D321}"/>
                </a:ext>
              </a:extLst>
            </p:cNvPr>
            <p:cNvSpPr/>
            <p:nvPr/>
          </p:nvSpPr>
          <p:spPr>
            <a:xfrm flipV="1">
              <a:off x="8066026" y="2212226"/>
              <a:ext cx="216024" cy="352678"/>
            </a:xfrm>
            <a:prstGeom prst="upArrow">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zh-CN" altLang="en-US"/>
            </a:p>
          </p:txBody>
        </p:sp>
      </p:grpSp>
      <p:sp>
        <p:nvSpPr>
          <p:cNvPr id="22" name="Title 2">
            <a:extLst>
              <a:ext uri="{FF2B5EF4-FFF2-40B4-BE49-F238E27FC236}">
                <a16:creationId xmlns:a16="http://schemas.microsoft.com/office/drawing/2014/main" id="{32B638A0-FD6D-47D0-A7E6-28531CF5A20B}"/>
              </a:ext>
            </a:extLst>
          </p:cNvPr>
          <p:cNvSpPr txBox="1">
            <a:spLocks/>
          </p:cNvSpPr>
          <p:nvPr/>
        </p:nvSpPr>
        <p:spPr>
          <a:xfrm>
            <a:off x="201440" y="785526"/>
            <a:ext cx="1222881" cy="58477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solidFill>
                  <a:srgbClr val="1F497D"/>
                </a:solidFill>
                <a:latin typeface="Arial Black" panose="020B0A04020102020204"/>
                <a:ea typeface="微软雅黑" panose="020B0503020204020204" pitchFamily="34" charset="-122"/>
              </a:rPr>
              <a:t>实现</a:t>
            </a:r>
            <a:r>
              <a:rPr lang="en-US" altLang="zh-CN" sz="3200" dirty="0">
                <a:solidFill>
                  <a:srgbClr val="1F497D"/>
                </a:solidFill>
                <a:latin typeface="Arial Black" panose="020B0A04020102020204"/>
                <a:ea typeface="微软雅黑" panose="020B0503020204020204" pitchFamily="34" charset="-122"/>
              </a:rPr>
              <a:t>II</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23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6</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数组</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9</a:t>
            </a:fld>
            <a:endParaRPr lang="zh-CN" altLang="en-US" dirty="0">
              <a:solidFill>
                <a:schemeClr val="tx1"/>
              </a:solidFill>
            </a:endParaRPr>
          </a:p>
        </p:txBody>
      </p:sp>
      <p:sp>
        <p:nvSpPr>
          <p:cNvPr id="15" name="Title 2">
            <a:extLst>
              <a:ext uri="{FF2B5EF4-FFF2-40B4-BE49-F238E27FC236}">
                <a16:creationId xmlns:a16="http://schemas.microsoft.com/office/drawing/2014/main" id="{973BC324-8CC1-4DF9-80A3-D2C056928CEB}"/>
              </a:ext>
            </a:extLst>
          </p:cNvPr>
          <p:cNvSpPr>
            <a:spLocks noGrp="1"/>
          </p:cNvSpPr>
          <p:nvPr>
            <p:ph type="title"/>
          </p:nvPr>
        </p:nvSpPr>
        <p:spPr>
          <a:xfrm>
            <a:off x="201440" y="785526"/>
            <a:ext cx="6433040" cy="584771"/>
          </a:xfrm>
        </p:spPr>
        <p:txBody>
          <a:bodyPr>
            <a:normAutofit/>
          </a:bodyPr>
          <a:lstStyle/>
          <a:p>
            <a:r>
              <a:rPr lang="en-US" altLang="zh-CN" sz="3200" dirty="0">
                <a:solidFill>
                  <a:srgbClr val="1F497D"/>
                </a:solidFill>
                <a:latin typeface="Arial Black" panose="020B0A04020102020204"/>
                <a:ea typeface="微软雅黑" panose="020B0503020204020204" pitchFamily="34" charset="-122"/>
              </a:rPr>
              <a:t>Hacker’s example</a:t>
            </a:r>
            <a:endParaRPr lang="zh-CN" altLang="en-US" dirty="0">
              <a:latin typeface="Arial" panose="020B0604020202020204" pitchFamily="34" charset="0"/>
              <a:cs typeface="Arial" panose="020B0604020202020204" pitchFamily="34" charset="0"/>
            </a:endParaRPr>
          </a:p>
        </p:txBody>
      </p:sp>
      <p:pic>
        <p:nvPicPr>
          <p:cNvPr id="16" name="Picture 6">
            <a:extLst>
              <a:ext uri="{FF2B5EF4-FFF2-40B4-BE49-F238E27FC236}">
                <a16:creationId xmlns:a16="http://schemas.microsoft.com/office/drawing/2014/main" id="{3E82504A-1203-49DF-8E72-2D9DD207EB15}"/>
              </a:ext>
            </a:extLst>
          </p:cNvPr>
          <p:cNvPicPr>
            <a:picLocks noChangeAspect="1"/>
          </p:cNvPicPr>
          <p:nvPr/>
        </p:nvPicPr>
        <p:blipFill>
          <a:blip r:embed="rId4"/>
          <a:stretch>
            <a:fillRect/>
          </a:stretch>
        </p:blipFill>
        <p:spPr>
          <a:xfrm>
            <a:off x="262255" y="1897698"/>
            <a:ext cx="6372225" cy="3762375"/>
          </a:xfrm>
          <a:prstGeom prst="rect">
            <a:avLst/>
          </a:prstGeom>
          <a:ln>
            <a:solidFill>
              <a:schemeClr val="accent2">
                <a:lumMod val="40000"/>
                <a:lumOff val="60000"/>
              </a:schemeClr>
            </a:solidFill>
          </a:ln>
        </p:spPr>
      </p:pic>
      <p:pic>
        <p:nvPicPr>
          <p:cNvPr id="17" name="Picture 7">
            <a:extLst>
              <a:ext uri="{FF2B5EF4-FFF2-40B4-BE49-F238E27FC236}">
                <a16:creationId xmlns:a16="http://schemas.microsoft.com/office/drawing/2014/main" id="{ABAA5ABA-D4E8-485D-A146-DD15A3EECB1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88518" y="1716723"/>
            <a:ext cx="3752850" cy="39433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0719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2864</TotalTime>
  <Words>2447</Words>
  <Application>Microsoft Office PowerPoint</Application>
  <PresentationFormat>宽屏</PresentationFormat>
  <Paragraphs>421</Paragraphs>
  <Slides>39</Slides>
  <Notes>39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Microsoft YaHei UI</vt:lpstr>
      <vt:lpstr>等线</vt:lpstr>
      <vt:lpstr>等线 Light</vt:lpstr>
      <vt:lpstr>仿宋</vt:lpstr>
      <vt:lpstr>华文楷体</vt:lpstr>
      <vt:lpstr>宋体</vt:lpstr>
      <vt:lpstr>微软雅黑</vt:lpstr>
      <vt:lpstr>幼圆</vt:lpstr>
      <vt:lpstr>Arial</vt:lpstr>
      <vt:lpstr>Arial Black</vt:lpstr>
      <vt:lpstr>Consolas</vt:lpstr>
      <vt:lpstr>Georgia</vt:lpstr>
      <vt:lpstr>Times New Roman</vt:lpstr>
      <vt:lpstr>Wingdings</vt:lpstr>
      <vt:lpstr>Office 主题​​</vt:lpstr>
      <vt:lpstr>PowerPoint 演示文稿</vt:lpstr>
      <vt:lpstr>题外话：思政课程</vt:lpstr>
      <vt:lpstr>6.7 std::string</vt:lpstr>
      <vt:lpstr>6.8 std::vector</vt:lpstr>
      <vt:lpstr>6.8 std::vector</vt:lpstr>
      <vt:lpstr>Sentence split example</vt:lpstr>
      <vt:lpstr>实现I</vt:lpstr>
      <vt:lpstr>Main processing loop</vt:lpstr>
      <vt:lpstr>Hacker’s example</vt:lpstr>
      <vt:lpstr>PowerPoint 演示文稿</vt:lpstr>
      <vt:lpstr>实现I</vt:lpstr>
      <vt:lpstr>实现II</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 Yao</dc:creator>
  <cp:lastModifiedBy> </cp:lastModifiedBy>
  <cp:revision>229</cp:revision>
  <dcterms:created xsi:type="dcterms:W3CDTF">2020-08-25T13:07:11Z</dcterms:created>
  <dcterms:modified xsi:type="dcterms:W3CDTF">2021-04-21T02:10:14Z</dcterms:modified>
</cp:coreProperties>
</file>