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5" r:id="rId2"/>
    <p:sldId id="436" r:id="rId3"/>
    <p:sldId id="437" r:id="rId4"/>
    <p:sldId id="438" r:id="rId5"/>
    <p:sldId id="319" r:id="rId6"/>
    <p:sldId id="315" r:id="rId7"/>
    <p:sldId id="439" r:id="rId8"/>
  </p:sldIdLst>
  <p:sldSz cx="9144000" cy="6858000" type="screen4x3"/>
  <p:notesSz cx="6669088" cy="97742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003300"/>
    <a:srgbClr val="660033"/>
    <a:srgbClr val="CC0066"/>
    <a:srgbClr val="66FF33"/>
    <a:srgbClr val="000066"/>
    <a:srgbClr val="FFFF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49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EE3632E-282D-4288-B3A7-118794025E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60F242D-3DA8-4D95-9722-AE6EC8F860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B83BAC7-5623-44FE-9246-6BDBE2B596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A4420D1-0702-4666-9582-1428D73073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539EEA-C58F-43CB-A7D5-CEEDAF744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62629FE8-C3C6-436A-9079-3E5A06D14C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8C8257A5-3C9D-4354-86D2-BB33D9FC3C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2C5856-937A-48AF-B667-064161D08C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92175" y="733425"/>
            <a:ext cx="4884738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4ECE47ED-2C90-467A-B420-871A3DB087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43438"/>
            <a:ext cx="5335588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3222" name="Rectangle 6">
            <a:extLst>
              <a:ext uri="{FF2B5EF4-FFF2-40B4-BE49-F238E27FC236}">
                <a16:creationId xmlns:a16="http://schemas.microsoft.com/office/drawing/2014/main" id="{99511B6E-2C52-4BF3-93F8-91B18A8997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23" name="Rectangle 7">
            <a:extLst>
              <a:ext uri="{FF2B5EF4-FFF2-40B4-BE49-F238E27FC236}">
                <a16:creationId xmlns:a16="http://schemas.microsoft.com/office/drawing/2014/main" id="{0A92E597-1868-4AC5-9892-966116FD4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DE3A9-27FB-4EE8-9DB6-34FF2B66A0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794E4-651C-474F-B1A3-D488B4BD5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6BA6EB-C70B-482D-8226-101398489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56141B-4A59-41EE-B57F-E30F21B09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4C722-86A2-460C-914D-A638973431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8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AF1A65-FAB2-4E0B-9184-69F8B3118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4F8FC9-F08B-4B19-AFAB-222F34955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EF7416-DF81-4E65-BB72-7BC338887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A2C7D-10CC-4DA7-BB3A-C85542B8A5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60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6C6BCE-33E7-4E9F-A691-426E024ED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D753AA-2DC0-4BDF-9137-65744509C2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CD9B2D-458B-4A18-BFEE-85CB01B96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2E06F-6D82-41B2-A978-212A38D1C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37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892414-AB40-47C9-B417-58596424A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96565A-33C8-485B-96F9-D340D2F85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C4D165-1732-43BD-A3BB-252B51B2D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DCFE9-C883-4972-944D-4457FF38E5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39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D1D82E-36C1-40F3-AEC4-92A4C00B5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36D93C-4558-45A3-8FE4-724E134A4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D1983-ED25-43F8-9AD7-BE293D81B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30E60-696F-4F23-9355-214CC8D937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3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DC945A-65F2-4869-941C-2CFF780D5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6768F4-1611-456C-B85B-8D34E1A29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0D421-FB63-4624-8289-5003D8FB5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3FBE7-2358-44A0-BAE6-3EF39D4A6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8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5A56-C2AA-436C-BCEA-739709B8F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9BFBB5-9F12-4143-BB4A-C90E58D5C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5E431-EA69-46DE-B0C8-78F8295E5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B7C5F-4273-4073-BA6A-99FEE3F44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D8D57B-61B5-45BE-8A75-C5F570A75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E44CB2-B5DB-4DEE-9467-D73EBE581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6D9C78-6D90-4062-A63B-D25DC4D05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C24A4-75DE-45A8-8E18-8AA89D383B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95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7FC70C-5B5E-413A-B969-56A761284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D60EBF-2FA0-466A-A795-B5D819634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2782BB-0EF4-456E-9F4B-9D1E4866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82766-E695-4C41-BD4F-7ECE071B22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90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535A6D-EEED-4EBF-B701-1EC05F1DD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7C94B3-EDFF-4E9A-8958-38C957A74F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88ACF8-6EE4-4F86-B0C2-D30E0A767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191CB-E566-4521-A362-3AB7079343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0E5C0-B44D-41CE-B472-3EAC62A4A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2D2A9-86BC-43C0-861B-FB7EFD838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19CD7-B11F-43B0-A3AB-2F1574FE7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E9D0-9AF3-46E3-BC8B-26CD32EA66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02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49888-6B72-409F-A428-5371A35B4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D4810-2D5C-4870-9CCA-D7F5CE13E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0B6F1-5A9E-45F1-A354-2DEEB567C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7E13F-4954-4119-AE4B-FE98E1FC8F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66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83D6FF"/>
            </a:gs>
            <a:gs pos="50000">
              <a:srgbClr val="C7ECFF"/>
            </a:gs>
            <a:gs pos="100000">
              <a:srgbClr val="83D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125AA7-BB30-4F6C-9563-C1A55756E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4A2FEC-89DD-46AF-9FAC-5E37AAE2AA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AF34B1-BC99-488A-9D10-FA4B553165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AAAEC0D-1270-4767-BBD5-B77512870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8AEBA3-B326-4E67-A83E-629227973B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205632-D92B-40FB-8522-3E5AF50F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>
            <a:extLst>
              <a:ext uri="{FF2B5EF4-FFF2-40B4-BE49-F238E27FC236}">
                <a16:creationId xmlns:a16="http://schemas.microsoft.com/office/drawing/2014/main" id="{A91EBB14-3470-430B-A918-0E0373CD5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D79781-B073-4034-9515-C66B950E0F1F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F5F327DA-76E1-46DE-B18D-727E8005E14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644775" y="1360488"/>
            <a:ext cx="3457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6000" b="1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B9F2D975-831F-4E81-BF86-85CE42F9B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26050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观察以下曲面的侧 </a:t>
            </a:r>
            <a:r>
              <a:rPr lang="en-US" altLang="zh-CN" sz="2800" b="1"/>
              <a:t>(</a:t>
            </a:r>
            <a:r>
              <a:rPr lang="zh-CN" altLang="en-US" sz="2800" b="1"/>
              <a:t>假设曲面是光滑的</a:t>
            </a:r>
            <a:r>
              <a:rPr lang="en-US" altLang="zh-CN" sz="2800" b="1"/>
              <a:t>)</a:t>
            </a:r>
          </a:p>
        </p:txBody>
      </p:sp>
      <p:pic>
        <p:nvPicPr>
          <p:cNvPr id="253957" name="Picture 5">
            <a:extLst>
              <a:ext uri="{FF2B5EF4-FFF2-40B4-BE49-F238E27FC236}">
                <a16:creationId xmlns:a16="http://schemas.microsoft.com/office/drawing/2014/main" id="{524DE44D-1511-4A79-BC4C-BA368D6F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8" name="Picture 6">
            <a:extLst>
              <a:ext uri="{FF2B5EF4-FFF2-40B4-BE49-F238E27FC236}">
                <a16:creationId xmlns:a16="http://schemas.microsoft.com/office/drawing/2014/main" id="{AEC91866-C2E0-467E-90D4-0BE1C751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3581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9" name="Text Box 7">
            <a:extLst>
              <a:ext uri="{FF2B5EF4-FFF2-40B4-BE49-F238E27FC236}">
                <a16:creationId xmlns:a16="http://schemas.microsoft.com/office/drawing/2014/main" id="{8D6885EA-3F08-4A5C-AB6A-49D40C62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816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曲面分</a:t>
            </a:r>
            <a:r>
              <a:rPr lang="zh-CN" altLang="en-US" sz="2800" b="1">
                <a:solidFill>
                  <a:srgbClr val="0000FF"/>
                </a:solidFill>
              </a:rPr>
              <a:t>上</a:t>
            </a:r>
            <a:r>
              <a:rPr lang="zh-CN" altLang="en-US" sz="2800" b="1"/>
              <a:t>侧和</a:t>
            </a:r>
            <a:r>
              <a:rPr lang="zh-CN" altLang="en-US" sz="2800" b="1">
                <a:solidFill>
                  <a:srgbClr val="0000FF"/>
                </a:solidFill>
              </a:rPr>
              <a:t>下</a:t>
            </a:r>
            <a:r>
              <a:rPr lang="zh-CN" altLang="en-US" sz="2800" b="1"/>
              <a:t>侧</a:t>
            </a:r>
          </a:p>
        </p:txBody>
      </p:sp>
      <p:sp>
        <p:nvSpPr>
          <p:cNvPr id="253960" name="Text Box 8">
            <a:extLst>
              <a:ext uri="{FF2B5EF4-FFF2-40B4-BE49-F238E27FC236}">
                <a16:creationId xmlns:a16="http://schemas.microsoft.com/office/drawing/2014/main" id="{DFE11300-D72A-4256-91AF-3D1F029F5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81688"/>
            <a:ext cx="3776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封闭</a:t>
            </a:r>
            <a:r>
              <a:rPr lang="zh-CN" altLang="en-US" sz="2800" b="1"/>
              <a:t>曲面分</a:t>
            </a:r>
            <a:r>
              <a:rPr lang="zh-CN" altLang="en-US" sz="2800" b="1">
                <a:solidFill>
                  <a:srgbClr val="0000FF"/>
                </a:solidFill>
              </a:rPr>
              <a:t>内</a:t>
            </a:r>
            <a:r>
              <a:rPr lang="zh-CN" altLang="en-US" sz="2800" b="1"/>
              <a:t>侧和</a:t>
            </a:r>
            <a:r>
              <a:rPr lang="zh-CN" altLang="en-US" sz="2800" b="1">
                <a:solidFill>
                  <a:srgbClr val="0000FF"/>
                </a:solidFill>
              </a:rPr>
              <a:t>外</a:t>
            </a:r>
            <a:r>
              <a:rPr lang="zh-CN" altLang="en-US" sz="2800" b="1"/>
              <a:t>侧</a:t>
            </a:r>
          </a:p>
        </p:txBody>
      </p:sp>
      <p:sp>
        <p:nvSpPr>
          <p:cNvPr id="253961" name="Text Box 9">
            <a:extLst>
              <a:ext uri="{FF2B5EF4-FFF2-40B4-BE49-F238E27FC236}">
                <a16:creationId xmlns:a16="http://schemas.microsoft.com/office/drawing/2014/main" id="{F9341886-A924-44D2-852B-8BAADBC3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44500"/>
            <a:ext cx="8199438" cy="676275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/>
              <a:t>§ 5. </a:t>
            </a:r>
            <a:r>
              <a:rPr lang="zh-CN" altLang="en-US" b="1"/>
              <a:t>第二型曲面积分</a:t>
            </a:r>
            <a:r>
              <a:rPr lang="en-US" altLang="zh-CN" b="1"/>
              <a:t>(</a:t>
            </a:r>
            <a:r>
              <a:rPr lang="zh-CN" altLang="en-US" b="1"/>
              <a:t>对坐标的曲面积分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  <p:bldP spid="253956" grpId="0"/>
      <p:bldP spid="253959" grpId="0"/>
      <p:bldP spid="253960" grpId="0"/>
      <p:bldP spid="2539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035DBD9-9B86-4EBF-B768-ED124247C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1F3714-CF28-43FF-9B43-3445939C75C8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pic>
        <p:nvPicPr>
          <p:cNvPr id="254978" name="Picture 2">
            <a:extLst>
              <a:ext uri="{FF2B5EF4-FFF2-40B4-BE49-F238E27FC236}">
                <a16:creationId xmlns:a16="http://schemas.microsoft.com/office/drawing/2014/main" id="{A22E9E5A-2C45-4806-9964-D46DB92A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35163"/>
            <a:ext cx="6400800" cy="36274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979" name="Line 3">
            <a:extLst>
              <a:ext uri="{FF2B5EF4-FFF2-40B4-BE49-F238E27FC236}">
                <a16:creationId xmlns:a16="http://schemas.microsoft.com/office/drawing/2014/main" id="{7305D2A8-D87F-402D-B316-EA5E7FCF656F}"/>
              </a:ext>
            </a:extLst>
          </p:cNvPr>
          <p:cNvSpPr>
            <a:spLocks noChangeShapeType="1"/>
          </p:cNvSpPr>
          <p:nvPr/>
        </p:nvSpPr>
        <p:spPr bwMode="auto">
          <a:xfrm rot="20418636" flipV="1">
            <a:off x="4572000" y="4038600"/>
            <a:ext cx="1588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0" name="Line 4">
            <a:extLst>
              <a:ext uri="{FF2B5EF4-FFF2-40B4-BE49-F238E27FC236}">
                <a16:creationId xmlns:a16="http://schemas.microsoft.com/office/drawing/2014/main" id="{B4BB2FB6-72B6-4410-AB1A-296CE6156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038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1" name="Line 5">
            <a:extLst>
              <a:ext uri="{FF2B5EF4-FFF2-40B4-BE49-F238E27FC236}">
                <a16:creationId xmlns:a16="http://schemas.microsoft.com/office/drawing/2014/main" id="{E45689BD-C7D2-4296-9DD1-88921612C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2" name="Line 6">
            <a:extLst>
              <a:ext uri="{FF2B5EF4-FFF2-40B4-BE49-F238E27FC236}">
                <a16:creationId xmlns:a16="http://schemas.microsoft.com/office/drawing/2014/main" id="{6E28F84A-028E-4790-A7D6-78127B1B1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962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3" name="Line 7">
            <a:extLst>
              <a:ext uri="{FF2B5EF4-FFF2-40B4-BE49-F238E27FC236}">
                <a16:creationId xmlns:a16="http://schemas.microsoft.com/office/drawing/2014/main" id="{1C9CC418-978C-4C7E-811D-F63F88DE17F4}"/>
              </a:ext>
            </a:extLst>
          </p:cNvPr>
          <p:cNvSpPr>
            <a:spLocks noChangeShapeType="1"/>
          </p:cNvSpPr>
          <p:nvPr/>
        </p:nvSpPr>
        <p:spPr bwMode="auto">
          <a:xfrm rot="19807440" flipV="1">
            <a:off x="5410200" y="2590800"/>
            <a:ext cx="152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4" name="Line 8">
            <a:extLst>
              <a:ext uri="{FF2B5EF4-FFF2-40B4-BE49-F238E27FC236}">
                <a16:creationId xmlns:a16="http://schemas.microsoft.com/office/drawing/2014/main" id="{C4DC93E4-280B-4975-B1AF-CEE3482C9309}"/>
              </a:ext>
            </a:extLst>
          </p:cNvPr>
          <p:cNvSpPr>
            <a:spLocks noChangeShapeType="1"/>
          </p:cNvSpPr>
          <p:nvPr/>
        </p:nvSpPr>
        <p:spPr bwMode="auto">
          <a:xfrm rot="19203534" flipV="1">
            <a:off x="6324600" y="289560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5" name="Line 9">
            <a:extLst>
              <a:ext uri="{FF2B5EF4-FFF2-40B4-BE49-F238E27FC236}">
                <a16:creationId xmlns:a16="http://schemas.microsoft.com/office/drawing/2014/main" id="{88156774-CB84-4E1D-8462-A76169C6D272}"/>
              </a:ext>
            </a:extLst>
          </p:cNvPr>
          <p:cNvSpPr>
            <a:spLocks noChangeShapeType="1"/>
          </p:cNvSpPr>
          <p:nvPr/>
        </p:nvSpPr>
        <p:spPr bwMode="auto">
          <a:xfrm rot="19023124" flipV="1">
            <a:off x="6781800" y="31242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6" name="Line 10">
            <a:extLst>
              <a:ext uri="{FF2B5EF4-FFF2-40B4-BE49-F238E27FC236}">
                <a16:creationId xmlns:a16="http://schemas.microsoft.com/office/drawing/2014/main" id="{7AF8CD87-EE58-4D22-9A43-6D254B4160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743200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7" name="Line 11">
            <a:extLst>
              <a:ext uri="{FF2B5EF4-FFF2-40B4-BE49-F238E27FC236}">
                <a16:creationId xmlns:a16="http://schemas.microsoft.com/office/drawing/2014/main" id="{6FDA1002-6CF5-49E8-91F6-D8AADAB986AC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4419600" y="28956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8" name="Line 12">
            <a:extLst>
              <a:ext uri="{FF2B5EF4-FFF2-40B4-BE49-F238E27FC236}">
                <a16:creationId xmlns:a16="http://schemas.microsoft.com/office/drawing/2014/main" id="{D461D0FE-FBD9-42CA-9B07-6F17516870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667000"/>
            <a:ext cx="381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4989" name="Picture 13">
            <a:extLst>
              <a:ext uri="{FF2B5EF4-FFF2-40B4-BE49-F238E27FC236}">
                <a16:creationId xmlns:a16="http://schemas.microsoft.com/office/drawing/2014/main" id="{D97A1C8A-E593-404C-B47F-BA4A08BB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0"/>
            <a:ext cx="3492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 Box 14">
            <a:extLst>
              <a:ext uri="{FF2B5EF4-FFF2-40B4-BE49-F238E27FC236}">
                <a16:creationId xmlns:a16="http://schemas.microsoft.com/office/drawing/2014/main" id="{9DDF2932-2E36-4C0A-8DBF-90703D7D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0015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曲面的分类</a:t>
            </a:r>
            <a:r>
              <a:rPr lang="en-US" altLang="zh-CN" b="1">
                <a:ea typeface="黑体" panose="02010609060101010101" pitchFamily="49" charset="-122"/>
              </a:rPr>
              <a:t>:</a:t>
            </a:r>
            <a:endParaRPr lang="en-US" altLang="zh-CN" b="1">
              <a:ea typeface="幼圆" panose="02010509060101010101" pitchFamily="49" charset="-122"/>
            </a:endParaRPr>
          </a:p>
        </p:txBody>
      </p:sp>
      <p:sp>
        <p:nvSpPr>
          <p:cNvPr id="3088" name="Text Box 15">
            <a:extLst>
              <a:ext uri="{FF2B5EF4-FFF2-40B4-BE49-F238E27FC236}">
                <a16:creationId xmlns:a16="http://schemas.microsoft.com/office/drawing/2014/main" id="{5F529F40-3A4B-43A0-9FD4-708980F08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20491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双侧曲面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3089" name="Text Box 16">
            <a:extLst>
              <a:ext uri="{FF2B5EF4-FFF2-40B4-BE49-F238E27FC236}">
                <a16:creationId xmlns:a16="http://schemas.microsoft.com/office/drawing/2014/main" id="{299BC250-7F14-458E-AFA2-FD50E1010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219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单侧曲面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endParaRPr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3090" name="Text Box 17">
            <a:extLst>
              <a:ext uri="{FF2B5EF4-FFF2-40B4-BE49-F238E27FC236}">
                <a16:creationId xmlns:a16="http://schemas.microsoft.com/office/drawing/2014/main" id="{FE070C82-8268-415B-8183-050BA0F1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286000"/>
            <a:ext cx="4572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典型</a:t>
            </a:r>
            <a:r>
              <a:rPr lang="zh-CN" altLang="zh-CN" b="1">
                <a:ea typeface="黑体" panose="02010609060101010101" pitchFamily="49" charset="-122"/>
              </a:rPr>
              <a:t>双侧曲面</a:t>
            </a:r>
            <a:endParaRPr lang="zh-CN" altLang="en-US" sz="2400"/>
          </a:p>
        </p:txBody>
      </p:sp>
      <p:sp>
        <p:nvSpPr>
          <p:cNvPr id="254994" name="Line 18">
            <a:extLst>
              <a:ext uri="{FF2B5EF4-FFF2-40B4-BE49-F238E27FC236}">
                <a16:creationId xmlns:a16="http://schemas.microsoft.com/office/drawing/2014/main" id="{7E8F342E-8DD9-49C1-9A38-3631CB303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581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5" name="Line 19">
            <a:extLst>
              <a:ext uri="{FF2B5EF4-FFF2-40B4-BE49-F238E27FC236}">
                <a16:creationId xmlns:a16="http://schemas.microsoft.com/office/drawing/2014/main" id="{3F538C56-1ECE-4857-9510-4479DAD89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038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6" name="Line 20">
            <a:extLst>
              <a:ext uri="{FF2B5EF4-FFF2-40B4-BE49-F238E27FC236}">
                <a16:creationId xmlns:a16="http://schemas.microsoft.com/office/drawing/2014/main" id="{ED9116B5-FEEF-4066-A513-742056B64EEF}"/>
              </a:ext>
            </a:extLst>
          </p:cNvPr>
          <p:cNvSpPr>
            <a:spLocks noChangeShapeType="1"/>
          </p:cNvSpPr>
          <p:nvPr/>
        </p:nvSpPr>
        <p:spPr bwMode="auto">
          <a:xfrm rot="19203534" flipV="1">
            <a:off x="5943600" y="289560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7" name="Line 21">
            <a:extLst>
              <a:ext uri="{FF2B5EF4-FFF2-40B4-BE49-F238E27FC236}">
                <a16:creationId xmlns:a16="http://schemas.microsoft.com/office/drawing/2014/main" id="{DE1F0747-F686-499E-BB11-2AC97B0EB3D6}"/>
              </a:ext>
            </a:extLst>
          </p:cNvPr>
          <p:cNvSpPr>
            <a:spLocks noChangeShapeType="1"/>
          </p:cNvSpPr>
          <p:nvPr/>
        </p:nvSpPr>
        <p:spPr bwMode="auto">
          <a:xfrm rot="19203534" flipV="1">
            <a:off x="5562600" y="320040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8" name="Line 22">
            <a:extLst>
              <a:ext uri="{FF2B5EF4-FFF2-40B4-BE49-F238E27FC236}">
                <a16:creationId xmlns:a16="http://schemas.microsoft.com/office/drawing/2014/main" id="{79CF461D-07AC-461D-BE03-17D280BCAF41}"/>
              </a:ext>
            </a:extLst>
          </p:cNvPr>
          <p:cNvSpPr>
            <a:spLocks noChangeShapeType="1"/>
          </p:cNvSpPr>
          <p:nvPr/>
        </p:nvSpPr>
        <p:spPr bwMode="auto">
          <a:xfrm rot="19203534" flipV="1">
            <a:off x="5638800" y="2514600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9" name="Line 23">
            <a:extLst>
              <a:ext uri="{FF2B5EF4-FFF2-40B4-BE49-F238E27FC236}">
                <a16:creationId xmlns:a16="http://schemas.microsoft.com/office/drawing/2014/main" id="{F5CB2FFD-3774-432D-9021-5545562DEE87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4435475" y="22860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0" name="Line 24">
            <a:extLst>
              <a:ext uri="{FF2B5EF4-FFF2-40B4-BE49-F238E27FC236}">
                <a16:creationId xmlns:a16="http://schemas.microsoft.com/office/drawing/2014/main" id="{BB580594-D41F-4123-BD21-8F486EC827E1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4114800" y="28956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1" name="Line 25">
            <a:extLst>
              <a:ext uri="{FF2B5EF4-FFF2-40B4-BE49-F238E27FC236}">
                <a16:creationId xmlns:a16="http://schemas.microsoft.com/office/drawing/2014/main" id="{B5A9F831-27C9-4D96-B395-2B9C92595053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3810000" y="28956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2" name="Line 26">
            <a:extLst>
              <a:ext uri="{FF2B5EF4-FFF2-40B4-BE49-F238E27FC236}">
                <a16:creationId xmlns:a16="http://schemas.microsoft.com/office/drawing/2014/main" id="{AD7BD9A8-E7A7-48F1-88D8-2D51453DA73E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3581400" y="28956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3" name="Line 27">
            <a:extLst>
              <a:ext uri="{FF2B5EF4-FFF2-40B4-BE49-F238E27FC236}">
                <a16:creationId xmlns:a16="http://schemas.microsoft.com/office/drawing/2014/main" id="{F4825E3B-0430-4950-839F-746B6CF69D00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2971800" y="28194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4" name="Line 28">
            <a:extLst>
              <a:ext uri="{FF2B5EF4-FFF2-40B4-BE49-F238E27FC236}">
                <a16:creationId xmlns:a16="http://schemas.microsoft.com/office/drawing/2014/main" id="{B74F5C2B-0D42-424C-B05B-67F7055DF815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3352800" y="31242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5" name="Line 29">
            <a:extLst>
              <a:ext uri="{FF2B5EF4-FFF2-40B4-BE49-F238E27FC236}">
                <a16:creationId xmlns:a16="http://schemas.microsoft.com/office/drawing/2014/main" id="{E7782C17-8B8F-4BDD-BD99-98AEEFB59DEA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3810000" y="34290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6" name="Line 30">
            <a:extLst>
              <a:ext uri="{FF2B5EF4-FFF2-40B4-BE49-F238E27FC236}">
                <a16:creationId xmlns:a16="http://schemas.microsoft.com/office/drawing/2014/main" id="{222DA95A-4164-471F-92A4-38A2296D4C7B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4098925" y="3733800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7" name="Line 31">
            <a:extLst>
              <a:ext uri="{FF2B5EF4-FFF2-40B4-BE49-F238E27FC236}">
                <a16:creationId xmlns:a16="http://schemas.microsoft.com/office/drawing/2014/main" id="{5A317E17-E5B9-4007-8824-3D252C59E4D7}"/>
              </a:ext>
            </a:extLst>
          </p:cNvPr>
          <p:cNvSpPr>
            <a:spLocks noChangeShapeType="1"/>
          </p:cNvSpPr>
          <p:nvPr/>
        </p:nvSpPr>
        <p:spPr bwMode="auto">
          <a:xfrm rot="20554033" flipV="1">
            <a:off x="4602163" y="4191000"/>
            <a:ext cx="6350" cy="6699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7FF2EB43-688A-4C3C-BBF5-D50BF5FA6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AD18D1-7E52-4F90-BD8E-D32EAC71A321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256002" name="Text Box 2">
            <a:extLst>
              <a:ext uri="{FF2B5EF4-FFF2-40B4-BE49-F238E27FC236}">
                <a16:creationId xmlns:a16="http://schemas.microsoft.com/office/drawing/2014/main" id="{D083A53B-797B-409D-84CF-EBAC41E8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典型单侧曲面</a:t>
            </a:r>
            <a:r>
              <a:rPr lang="en-US" altLang="zh-CN" sz="3600" b="1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  <a:endParaRPr lang="en-US" altLang="zh-CN" sz="2800" b="1"/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B7F1DD4F-E836-43C9-872E-439D44CC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9906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幼圆" panose="02010509060101010101" pitchFamily="49" charset="-122"/>
              </a:rPr>
              <a:t>莫比乌斯带</a:t>
            </a:r>
            <a:endParaRPr lang="zh-CN" altLang="en-US" sz="2000"/>
          </a:p>
        </p:txBody>
      </p:sp>
      <p:pic>
        <p:nvPicPr>
          <p:cNvPr id="4109" name="Picture 13">
            <a:extLst>
              <a:ext uri="{FF2B5EF4-FFF2-40B4-BE49-F238E27FC236}">
                <a16:creationId xmlns:a16="http://schemas.microsoft.com/office/drawing/2014/main" id="{7FEF5527-6D15-462E-B181-218934408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987550"/>
            <a:ext cx="70389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F84773FF-9E60-4EC7-B23C-37FD8DD50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351D81-D4E9-4C23-9087-E0750F111D11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257026" name="Text Box 2">
            <a:extLst>
              <a:ext uri="{FF2B5EF4-FFF2-40B4-BE49-F238E27FC236}">
                <a16:creationId xmlns:a16="http://schemas.microsoft.com/office/drawing/2014/main" id="{F88B31A5-C66C-4178-A822-3A8D53C8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460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曲面法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向量的指向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决定曲面的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7027" name="Text Box 3">
            <a:extLst>
              <a:ext uri="{FF2B5EF4-FFF2-40B4-BE49-F238E27FC236}">
                <a16:creationId xmlns:a16="http://schemas.microsoft.com/office/drawing/2014/main" id="{ED8B673D-4E42-4C24-8D54-35864DE9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044575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决定了侧的曲面称为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有向曲面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26DB9B03-CCB5-45EB-81B7-89792A03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541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曲面的投影问题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pic>
        <p:nvPicPr>
          <p:cNvPr id="257029" name="Picture 5">
            <a:extLst>
              <a:ext uri="{FF2B5EF4-FFF2-40B4-BE49-F238E27FC236}">
                <a16:creationId xmlns:a16="http://schemas.microsoft.com/office/drawing/2014/main" id="{57A8D152-9550-417E-9E1D-E2BF3D3C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1611313"/>
            <a:ext cx="4524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030" name="Picture 6">
            <a:extLst>
              <a:ext uri="{FF2B5EF4-FFF2-40B4-BE49-F238E27FC236}">
                <a16:creationId xmlns:a16="http://schemas.microsoft.com/office/drawing/2014/main" id="{59909012-92C9-42FC-BEDC-D152885C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209800"/>
            <a:ext cx="169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031" name="Picture 7">
            <a:extLst>
              <a:ext uri="{FF2B5EF4-FFF2-40B4-BE49-F238E27FC236}">
                <a16:creationId xmlns:a16="http://schemas.microsoft.com/office/drawing/2014/main" id="{8E3C1182-271A-43EF-8A54-00729081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263775"/>
            <a:ext cx="22923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032" name="Picture 8">
            <a:extLst>
              <a:ext uri="{FF2B5EF4-FFF2-40B4-BE49-F238E27FC236}">
                <a16:creationId xmlns:a16="http://schemas.microsoft.com/office/drawing/2014/main" id="{74834153-BE69-4964-9F05-EB4CC1A2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2297113"/>
            <a:ext cx="31559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033" name="Picture 9">
            <a:extLst>
              <a:ext uri="{FF2B5EF4-FFF2-40B4-BE49-F238E27FC236}">
                <a16:creationId xmlns:a16="http://schemas.microsoft.com/office/drawing/2014/main" id="{30AA7453-B6CC-4DCF-81BA-2C64BA30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854325"/>
            <a:ext cx="534035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034" name="Picture 10">
            <a:extLst>
              <a:ext uri="{FF2B5EF4-FFF2-40B4-BE49-F238E27FC236}">
                <a16:creationId xmlns:a16="http://schemas.microsoft.com/office/drawing/2014/main" id="{EBA1222A-ED4A-4E58-BBBE-81FDD959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508500"/>
            <a:ext cx="5089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35" name="Text Box 11">
            <a:extLst>
              <a:ext uri="{FF2B5EF4-FFF2-40B4-BE49-F238E27FC236}">
                <a16:creationId xmlns:a16="http://schemas.microsoft.com/office/drawing/2014/main" id="{CACFB5A7-ADEB-4134-AE6F-AE23746E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07365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类似地可定义</a:t>
            </a:r>
          </a:p>
        </p:txBody>
      </p:sp>
      <p:pic>
        <p:nvPicPr>
          <p:cNvPr id="257036" name="Picture 12">
            <a:extLst>
              <a:ext uri="{FF2B5EF4-FFF2-40B4-BE49-F238E27FC236}">
                <a16:creationId xmlns:a16="http://schemas.microsoft.com/office/drawing/2014/main" id="{9B26C07C-DB8D-429B-8A5E-22261398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5748338"/>
            <a:ext cx="6197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  <p:bldP spid="257027" grpId="0"/>
      <p:bldP spid="257028" grpId="0"/>
      <p:bldP spid="2570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C402C325-CA14-4A5B-A94C-24E2BA61A3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805086-2DF1-4854-9C46-DA0737FFD5D3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506F9A66-90D2-40B0-83AA-917563D9A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334963"/>
            <a:ext cx="8199437" cy="676275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/>
              <a:t>§ 5. </a:t>
            </a:r>
            <a:r>
              <a:rPr lang="zh-CN" altLang="en-US" b="1"/>
              <a:t>第二型曲面积分</a:t>
            </a:r>
            <a:r>
              <a:rPr lang="en-US" altLang="zh-CN" b="1"/>
              <a:t>(</a:t>
            </a:r>
            <a:r>
              <a:rPr lang="zh-CN" altLang="en-US" b="1"/>
              <a:t>对坐标的曲面积分</a:t>
            </a:r>
            <a:r>
              <a:rPr lang="en-US" altLang="zh-CN" b="1"/>
              <a:t>)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1BCCB152-783F-4872-BFE6-64B84C1E2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260475"/>
            <a:ext cx="27828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0" indent="-57150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4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双侧曲面</a:t>
            </a:r>
            <a:endParaRPr lang="zh-CN" altLang="en-US" sz="4000" b="1" i="1">
              <a:solidFill>
                <a:srgbClr val="0000FF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7047071-E9FC-447C-9D96-EC9EA2EE8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5718175"/>
          <a:ext cx="7248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3149280" imgH="203040" progId="Equation.DSMT4">
                  <p:embed/>
                </p:oleObj>
              </mc:Choice>
              <mc:Fallback>
                <p:oleObj r:id="rId3" imgW="3149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718175"/>
                        <a:ext cx="72485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C36681C2-B074-4851-958B-DEC192D27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084388"/>
          <a:ext cx="747712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3251200" imgH="939800" progId="Equation.DSMT4">
                  <p:embed/>
                </p:oleObj>
              </mc:Choice>
              <mc:Fallback>
                <p:oleObj r:id="rId5" imgW="32512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84388"/>
                        <a:ext cx="747712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0B100EC9-28ED-4205-923E-4B7907275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4479925"/>
          <a:ext cx="759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7" imgW="3302000" imgH="457200" progId="Equation.DSMT4">
                  <p:embed/>
                </p:oleObj>
              </mc:Choice>
              <mc:Fallback>
                <p:oleObj r:id="rId7" imgW="3302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479925"/>
                        <a:ext cx="759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/>
      <p:bldP spid="737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313593CF-0C81-4B34-8040-0FC71BF38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A24202-5024-4D1D-A990-CD6D5BDB5C40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609857D9-040E-4FB2-A63A-F7AAD5471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246063"/>
          <a:ext cx="4573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1739900" imgH="215900" progId="Equation.DSMT4">
                  <p:embed/>
                </p:oleObj>
              </mc:Choice>
              <mc:Fallback>
                <p:oleObj r:id="rId3" imgW="17399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6063"/>
                        <a:ext cx="45735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D88A4AB1-06A2-416A-AD60-48895DFA0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3" y="830263"/>
          <a:ext cx="82788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5" imgW="4140200" imgH="482600" progId="Equation.DSMT4">
                  <p:embed/>
                </p:oleObj>
              </mc:Choice>
              <mc:Fallback>
                <p:oleObj r:id="rId5" imgW="41402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830263"/>
                        <a:ext cx="82788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BFEEBC62-4DE1-4D17-9456-2FF38C795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2005013"/>
          <a:ext cx="6575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3288960" imgH="507960" progId="Equation.DSMT4">
                  <p:embed/>
                </p:oleObj>
              </mc:Choice>
              <mc:Fallback>
                <p:oleObj name="Equation" r:id="rId7" imgW="328896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2005013"/>
                        <a:ext cx="6575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C35098C5-27A6-4259-9502-530A4EDC7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3352800"/>
          <a:ext cx="54340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9" imgW="2717800" imgH="685800" progId="Equation.DSMT4">
                  <p:embed/>
                </p:oleObj>
              </mc:Choice>
              <mc:Fallback>
                <p:oleObj r:id="rId9" imgW="27178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352800"/>
                        <a:ext cx="5434012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36">
            <a:extLst>
              <a:ext uri="{FF2B5EF4-FFF2-40B4-BE49-F238E27FC236}">
                <a16:creationId xmlns:a16="http://schemas.microsoft.com/office/drawing/2014/main" id="{A2792E0D-41A0-43F3-A027-84D367F4A4DE}"/>
              </a:ext>
            </a:extLst>
          </p:cNvPr>
          <p:cNvGrpSpPr>
            <a:grpSpLocks/>
          </p:cNvGrpSpPr>
          <p:nvPr/>
        </p:nvGrpSpPr>
        <p:grpSpPr bwMode="auto">
          <a:xfrm>
            <a:off x="5054600" y="2674938"/>
            <a:ext cx="3590925" cy="3787775"/>
            <a:chOff x="3184" y="1685"/>
            <a:chExt cx="2262" cy="2386"/>
          </a:xfrm>
        </p:grpSpPr>
        <p:sp>
          <p:nvSpPr>
            <p:cNvPr id="7176" name="Text Box 23">
              <a:extLst>
                <a:ext uri="{FF2B5EF4-FFF2-40B4-BE49-F238E27FC236}">
                  <a16:creationId xmlns:a16="http://schemas.microsoft.com/office/drawing/2014/main" id="{80AE2200-5AE9-4501-B31D-22FA3E3D1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" y="2501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715000" indent="-57150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ea typeface="隶书" panose="02010509060101010101" pitchFamily="49" charset="-122"/>
                </a:rPr>
                <a:t>P</a:t>
              </a:r>
              <a:endParaRPr lang="en-US" altLang="zh-CN" sz="2400" b="1" i="1">
                <a:solidFill>
                  <a:srgbClr val="0000FF"/>
                </a:solidFill>
                <a:ea typeface="隶书" panose="02010509060101010101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7177" name="Group 32">
              <a:extLst>
                <a:ext uri="{FF2B5EF4-FFF2-40B4-BE49-F238E27FC236}">
                  <a16:creationId xmlns:a16="http://schemas.microsoft.com/office/drawing/2014/main" id="{389472CF-27EC-4073-B4E3-E8ABDCD10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" y="2010"/>
              <a:ext cx="1638" cy="2061"/>
              <a:chOff x="3657" y="2010"/>
              <a:chExt cx="1638" cy="2061"/>
            </a:xfrm>
          </p:grpSpPr>
          <p:grpSp>
            <p:nvGrpSpPr>
              <p:cNvPr id="7181" name="Group 31">
                <a:extLst>
                  <a:ext uri="{FF2B5EF4-FFF2-40B4-BE49-F238E27FC236}">
                    <a16:creationId xmlns:a16="http://schemas.microsoft.com/office/drawing/2014/main" id="{C95DF606-BF4F-4B63-939F-2496E363A4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0" y="2010"/>
                <a:ext cx="1242" cy="1308"/>
                <a:chOff x="3700" y="2010"/>
                <a:chExt cx="1242" cy="1308"/>
              </a:xfrm>
            </p:grpSpPr>
            <p:sp>
              <p:nvSpPr>
                <p:cNvPr id="7188" name="Line 16">
                  <a:extLst>
                    <a:ext uri="{FF2B5EF4-FFF2-40B4-BE49-F238E27FC236}">
                      <a16:creationId xmlns:a16="http://schemas.microsoft.com/office/drawing/2014/main" id="{614F92D4-A459-4344-BBE5-CEF883BF0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64" y="2642"/>
                  <a:ext cx="222" cy="37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189" name="Group 18">
                  <a:extLst>
                    <a:ext uri="{FF2B5EF4-FFF2-40B4-BE49-F238E27FC236}">
                      <a16:creationId xmlns:a16="http://schemas.microsoft.com/office/drawing/2014/main" id="{B0787DDB-1972-44DD-9C9F-C6C46D4917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0" y="2395"/>
                  <a:ext cx="1207" cy="607"/>
                  <a:chOff x="3498" y="2446"/>
                  <a:chExt cx="1207" cy="607"/>
                </a:xfrm>
              </p:grpSpPr>
              <p:sp>
                <p:nvSpPr>
                  <p:cNvPr id="7192" name="Line 14">
                    <a:extLst>
                      <a:ext uri="{FF2B5EF4-FFF2-40B4-BE49-F238E27FC236}">
                        <a16:creationId xmlns:a16="http://schemas.microsoft.com/office/drawing/2014/main" id="{C5B1EE5F-251C-44A1-B263-C2B5069B89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98" y="2450"/>
                    <a:ext cx="291" cy="451"/>
                  </a:xfrm>
                  <a:prstGeom prst="line">
                    <a:avLst/>
                  </a:prstGeom>
                  <a:noFill/>
                  <a:ln w="38100">
                    <a:solidFill>
                      <a:srgbClr val="00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3" name="Freeform 15">
                    <a:extLst>
                      <a:ext uri="{FF2B5EF4-FFF2-40B4-BE49-F238E27FC236}">
                        <a16:creationId xmlns:a16="http://schemas.microsoft.com/office/drawing/2014/main" id="{D46F3A89-F56E-458A-8A66-5AAD60833B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6" y="2446"/>
                    <a:ext cx="909" cy="240"/>
                  </a:xfrm>
                  <a:custGeom>
                    <a:avLst/>
                    <a:gdLst>
                      <a:gd name="T0" fmla="*/ 0 w 909"/>
                      <a:gd name="T1" fmla="*/ 11 h 240"/>
                      <a:gd name="T2" fmla="*/ 458 w 909"/>
                      <a:gd name="T3" fmla="*/ 38 h 240"/>
                      <a:gd name="T4" fmla="*/ 909 w 909"/>
                      <a:gd name="T5" fmla="*/ 24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09" h="240">
                        <a:moveTo>
                          <a:pt x="0" y="11"/>
                        </a:moveTo>
                        <a:cubicBezTo>
                          <a:pt x="153" y="5"/>
                          <a:pt x="306" y="0"/>
                          <a:pt x="458" y="38"/>
                        </a:cubicBezTo>
                        <a:cubicBezTo>
                          <a:pt x="610" y="76"/>
                          <a:pt x="759" y="158"/>
                          <a:pt x="909" y="24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4" name="Freeform 17">
                    <a:extLst>
                      <a:ext uri="{FF2B5EF4-FFF2-40B4-BE49-F238E27FC236}">
                        <a16:creationId xmlns:a16="http://schemas.microsoft.com/office/drawing/2014/main" id="{669D2A01-6397-4B22-A4C0-F7EC167436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901"/>
                    <a:ext cx="964" cy="152"/>
                  </a:xfrm>
                  <a:custGeom>
                    <a:avLst/>
                    <a:gdLst>
                      <a:gd name="T0" fmla="*/ 0 w 964"/>
                      <a:gd name="T1" fmla="*/ 0 h 152"/>
                      <a:gd name="T2" fmla="*/ 534 w 964"/>
                      <a:gd name="T3" fmla="*/ 35 h 152"/>
                      <a:gd name="T4" fmla="*/ 964 w 964"/>
                      <a:gd name="T5" fmla="*/ 152 h 1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64" h="152">
                        <a:moveTo>
                          <a:pt x="0" y="0"/>
                        </a:moveTo>
                        <a:cubicBezTo>
                          <a:pt x="186" y="5"/>
                          <a:pt x="373" y="10"/>
                          <a:pt x="534" y="35"/>
                        </a:cubicBezTo>
                        <a:cubicBezTo>
                          <a:pt x="695" y="60"/>
                          <a:pt x="829" y="106"/>
                          <a:pt x="964" y="1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90" name="Line 19">
                  <a:extLst>
                    <a:ext uri="{FF2B5EF4-FFF2-40B4-BE49-F238E27FC236}">
                      <a16:creationId xmlns:a16="http://schemas.microsoft.com/office/drawing/2014/main" id="{D4F0EEA8-096E-4B8F-9D7B-E08B7C63C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56" y="2010"/>
                  <a:ext cx="486" cy="659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1" name="Line 20">
                  <a:extLst>
                    <a:ext uri="{FF2B5EF4-FFF2-40B4-BE49-F238E27FC236}">
                      <a16:creationId xmlns:a16="http://schemas.microsoft.com/office/drawing/2014/main" id="{8654F40D-ABD2-4593-8125-1266ECF07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V="1">
                  <a:off x="3975" y="2659"/>
                  <a:ext cx="486" cy="659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82" name="Group 28">
                <a:extLst>
                  <a:ext uri="{FF2B5EF4-FFF2-40B4-BE49-F238E27FC236}">
                    <a16:creationId xmlns:a16="http://schemas.microsoft.com/office/drawing/2014/main" id="{637D2BDD-9702-46B6-B128-B2FABB98A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7" y="2047"/>
                <a:ext cx="1638" cy="2024"/>
                <a:chOff x="3650" y="2047"/>
                <a:chExt cx="1638" cy="2024"/>
              </a:xfrm>
            </p:grpSpPr>
            <p:sp>
              <p:nvSpPr>
                <p:cNvPr id="7183" name="Line 8">
                  <a:extLst>
                    <a:ext uri="{FF2B5EF4-FFF2-40B4-BE49-F238E27FC236}">
                      <a16:creationId xmlns:a16="http://schemas.microsoft.com/office/drawing/2014/main" id="{AF611C01-6323-484C-80A4-26C8029A6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7" y="3663"/>
                  <a:ext cx="1201" cy="7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4" name="Line 12">
                  <a:extLst>
                    <a:ext uri="{FF2B5EF4-FFF2-40B4-BE49-F238E27FC236}">
                      <a16:creationId xmlns:a16="http://schemas.microsoft.com/office/drawing/2014/main" id="{39881BB9-9CC4-4937-AFFF-2B408CE0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0" y="3662"/>
                  <a:ext cx="437" cy="409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5" name="Line 24">
                  <a:extLst>
                    <a:ext uri="{FF2B5EF4-FFF2-40B4-BE49-F238E27FC236}">
                      <a16:creationId xmlns:a16="http://schemas.microsoft.com/office/drawing/2014/main" id="{7E44B398-73EF-4E56-9BC6-BA8E1D18B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67" y="2866"/>
                  <a:ext cx="7" cy="798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6" name="Line 25">
                  <a:extLst>
                    <a:ext uri="{FF2B5EF4-FFF2-40B4-BE49-F238E27FC236}">
                      <a16:creationId xmlns:a16="http://schemas.microsoft.com/office/drawing/2014/main" id="{DF2AE5A2-57D4-435F-9226-EE4DE504F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74" y="2484"/>
                  <a:ext cx="0" cy="396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Line 27">
                  <a:extLst>
                    <a:ext uri="{FF2B5EF4-FFF2-40B4-BE49-F238E27FC236}">
                      <a16:creationId xmlns:a16="http://schemas.microsoft.com/office/drawing/2014/main" id="{3CD50486-D1A4-4FD8-A849-65375C068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74" y="2047"/>
                  <a:ext cx="0" cy="437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78" name="Text Box 30">
              <a:extLst>
                <a:ext uri="{FF2B5EF4-FFF2-40B4-BE49-F238E27FC236}">
                  <a16:creationId xmlns:a16="http://schemas.microsoft.com/office/drawing/2014/main" id="{C0A651BA-2512-4B1C-994C-6C90B09C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2519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715000" indent="-57150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ea typeface="隶书" panose="02010509060101010101" pitchFamily="49" charset="-122"/>
                </a:rPr>
                <a:t>S</a:t>
              </a:r>
              <a:endParaRPr lang="en-US" altLang="zh-CN" sz="2400" b="1" i="1">
                <a:solidFill>
                  <a:srgbClr val="0000FF"/>
                </a:solidFill>
                <a:ea typeface="隶书" panose="020105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179" name="Object 33">
              <a:extLst>
                <a:ext uri="{FF2B5EF4-FFF2-40B4-BE49-F238E27FC236}">
                  <a16:creationId xmlns:a16="http://schemas.microsoft.com/office/drawing/2014/main" id="{0DBEDF1F-35A4-43BF-8BFA-B714EE4D1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3" y="1685"/>
            <a:ext cx="94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r:id="rId11" imgW="748975" imgH="241195" progId="Equation.3">
                    <p:embed/>
                  </p:oleObj>
                </mc:Choice>
                <mc:Fallback>
                  <p:oleObj r:id="rId11" imgW="748975" imgH="24119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1685"/>
                          <a:ext cx="943" cy="3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34">
              <a:extLst>
                <a:ext uri="{FF2B5EF4-FFF2-40B4-BE49-F238E27FC236}">
                  <a16:creationId xmlns:a16="http://schemas.microsoft.com/office/drawing/2014/main" id="{36603BCD-59A3-4BA7-96F8-BBAEF9647D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4" y="3336"/>
            <a:ext cx="8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13" imgW="685800" imgH="241300" progId="Equation.DSMT4">
                    <p:embed/>
                  </p:oleObj>
                </mc:Choice>
                <mc:Fallback>
                  <p:oleObj name="Equation" r:id="rId13" imgW="685800" imgH="2413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3336"/>
                          <a:ext cx="864" cy="3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FBEF73C-03E0-45C4-890F-A220A92D0AA6}"/>
              </a:ext>
            </a:extLst>
          </p:cNvPr>
          <p:cNvSpPr/>
          <p:nvPr/>
        </p:nvSpPr>
        <p:spPr bwMode="auto">
          <a:xfrm>
            <a:off x="8274257" y="2500845"/>
            <a:ext cx="332961" cy="76349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66E7345-3091-47C9-B35B-4344CAC465FF}"/>
              </a:ext>
            </a:extLst>
          </p:cNvPr>
          <p:cNvSpPr/>
          <p:nvPr/>
        </p:nvSpPr>
        <p:spPr bwMode="auto">
          <a:xfrm>
            <a:off x="5966192" y="5158629"/>
            <a:ext cx="332961" cy="76349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5B4D8B-AEE8-4D00-8AB3-236292E9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034"/>
              </p:ext>
            </p:extLst>
          </p:nvPr>
        </p:nvGraphicFramePr>
        <p:xfrm>
          <a:off x="2280969" y="347134"/>
          <a:ext cx="6464300" cy="623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曲面方程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法方向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（未单位化）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夹角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侧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投影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631"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0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25"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674"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5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0FE747D-535A-431D-8030-0826D72D9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61224"/>
              </p:ext>
            </p:extLst>
          </p:nvPr>
        </p:nvGraphicFramePr>
        <p:xfrm>
          <a:off x="2273419" y="4839636"/>
          <a:ext cx="6222248" cy="166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3517560" imgH="939600" progId="Equation.DSMT4">
                  <p:embed/>
                </p:oleObj>
              </mc:Choice>
              <mc:Fallback>
                <p:oleObj name="Equation" r:id="rId3" imgW="3517560" imgH="939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19" y="4839636"/>
                        <a:ext cx="6222248" cy="166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9B298FE-16BA-4415-B7EA-14C102FA5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38983"/>
              </p:ext>
            </p:extLst>
          </p:nvPr>
        </p:nvGraphicFramePr>
        <p:xfrm>
          <a:off x="2258529" y="1127234"/>
          <a:ext cx="6354502" cy="169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3517560" imgH="939600" progId="Equation.DSMT4">
                  <p:embed/>
                </p:oleObj>
              </mc:Choice>
              <mc:Fallback>
                <p:oleObj name="Equation" r:id="rId5" imgW="3517560" imgH="939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529" y="1127234"/>
                        <a:ext cx="6354502" cy="169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C1225-DE31-4433-A366-DA8C211AF6BC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2406650"/>
            <a:ext cx="2028825" cy="2044700"/>
            <a:chOff x="193677" y="3432177"/>
            <a:chExt cx="2890837" cy="2759074"/>
          </a:xfrm>
        </p:grpSpPr>
        <p:grpSp>
          <p:nvGrpSpPr>
            <p:cNvPr id="8245" name="Group 28">
              <a:extLst>
                <a:ext uri="{FF2B5EF4-FFF2-40B4-BE49-F238E27FC236}">
                  <a16:creationId xmlns:a16="http://schemas.microsoft.com/office/drawing/2014/main" id="{FF78A20E-A79F-43AE-91BD-D2D05A645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188" y="3494882"/>
              <a:ext cx="2600325" cy="2565400"/>
              <a:chOff x="3650" y="2455"/>
              <a:chExt cx="1638" cy="1616"/>
            </a:xfrm>
          </p:grpSpPr>
          <p:sp>
            <p:nvSpPr>
              <p:cNvPr id="8249" name="Line 8">
                <a:extLst>
                  <a:ext uri="{FF2B5EF4-FFF2-40B4-BE49-F238E27FC236}">
                    <a16:creationId xmlns:a16="http://schemas.microsoft.com/office/drawing/2014/main" id="{C71DBC8D-D53A-401E-862D-10A71A41D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7" y="3663"/>
                <a:ext cx="1201" cy="7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12">
                <a:extLst>
                  <a:ext uri="{FF2B5EF4-FFF2-40B4-BE49-F238E27FC236}">
                    <a16:creationId xmlns:a16="http://schemas.microsoft.com/office/drawing/2014/main" id="{D24625E6-D823-4986-9D51-6F2D04A34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0" y="3662"/>
                <a:ext cx="437" cy="40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24">
                <a:extLst>
                  <a:ext uri="{FF2B5EF4-FFF2-40B4-BE49-F238E27FC236}">
                    <a16:creationId xmlns:a16="http://schemas.microsoft.com/office/drawing/2014/main" id="{16CB9471-AC93-43B9-B16F-E05CCEBCE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" y="2866"/>
                <a:ext cx="7" cy="798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27">
                <a:extLst>
                  <a:ext uri="{FF2B5EF4-FFF2-40B4-BE49-F238E27FC236}">
                    <a16:creationId xmlns:a16="http://schemas.microsoft.com/office/drawing/2014/main" id="{D2B37C8D-3ECD-4947-A578-DB4337C2F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455"/>
                <a:ext cx="0" cy="437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246" name="对象 1">
              <a:extLst>
                <a:ext uri="{FF2B5EF4-FFF2-40B4-BE49-F238E27FC236}">
                  <a16:creationId xmlns:a16="http://schemas.microsoft.com/office/drawing/2014/main" id="{6D1B3FAC-7039-4BDE-9085-05B9224DE9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677" y="5929314"/>
            <a:ext cx="238125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77" y="5929314"/>
                          <a:ext cx="238125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7" name="对象 4">
              <a:extLst>
                <a:ext uri="{FF2B5EF4-FFF2-40B4-BE49-F238E27FC236}">
                  <a16:creationId xmlns:a16="http://schemas.microsoft.com/office/drawing/2014/main" id="{EBCB75D6-B7FF-4B61-B9E4-44E1752EB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2577" y="5104607"/>
            <a:ext cx="261937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577" y="5104607"/>
                          <a:ext cx="261937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8" name="对象 27">
              <a:extLst>
                <a:ext uri="{FF2B5EF4-FFF2-40B4-BE49-F238E27FC236}">
                  <a16:creationId xmlns:a16="http://schemas.microsoft.com/office/drawing/2014/main" id="{916E043E-8737-43CF-939E-88D1CDDB4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1057" y="3432177"/>
            <a:ext cx="2381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057" y="3432177"/>
                          <a:ext cx="238125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94B6D58-5C2F-42B2-84F1-D19AD76B3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33375"/>
              </p:ext>
            </p:extLst>
          </p:nvPr>
        </p:nvGraphicFramePr>
        <p:xfrm>
          <a:off x="2273418" y="3116160"/>
          <a:ext cx="6400126" cy="1617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3" imgW="3517560" imgH="888840" progId="Equation.DSMT4">
                  <p:embed/>
                </p:oleObj>
              </mc:Choice>
              <mc:Fallback>
                <p:oleObj name="Equation" r:id="rId13" imgW="3517560" imgH="8888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18" y="3116160"/>
                        <a:ext cx="6400126" cy="1617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205854C-E532-4A1E-8661-7B0177D04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88769"/>
              </p:ext>
            </p:extLst>
          </p:nvPr>
        </p:nvGraphicFramePr>
        <p:xfrm>
          <a:off x="286759" y="376993"/>
          <a:ext cx="13319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94B6D58-5C2F-42B2-84F1-D19AD76B3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59" y="376993"/>
                        <a:ext cx="13319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2CB42DF-82EC-4184-A0A1-0482FE4CF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29369"/>
              </p:ext>
            </p:extLst>
          </p:nvPr>
        </p:nvGraphicFramePr>
        <p:xfrm>
          <a:off x="181854" y="852273"/>
          <a:ext cx="17129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7" imgW="914400" imgH="203040" progId="Equation.DSMT4">
                  <p:embed/>
                </p:oleObj>
              </mc:Choice>
              <mc:Fallback>
                <p:oleObj name="Equation" r:id="rId17" imgW="91440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205854C-E532-4A1E-8661-7B0177D04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54" y="852273"/>
                        <a:ext cx="17129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BC2149F-5CCA-4665-AFA0-BA439634D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6184"/>
              </p:ext>
            </p:extLst>
          </p:nvPr>
        </p:nvGraphicFramePr>
        <p:xfrm>
          <a:off x="166887" y="1372465"/>
          <a:ext cx="15938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9" imgW="850680" imgH="203040" progId="Equation.DSMT4">
                  <p:embed/>
                </p:oleObj>
              </mc:Choice>
              <mc:Fallback>
                <p:oleObj name="Equation" r:id="rId19" imgW="85068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2CB42DF-82EC-4184-A0A1-0482FE4CF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7" y="1372465"/>
                        <a:ext cx="15938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2C10352-BC2A-41CB-B789-8C5599793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61454"/>
              </p:ext>
            </p:extLst>
          </p:nvPr>
        </p:nvGraphicFramePr>
        <p:xfrm>
          <a:off x="286759" y="1887856"/>
          <a:ext cx="13573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21" imgW="723600" imgH="279360" progId="Equation.DSMT4">
                  <p:embed/>
                </p:oleObj>
              </mc:Choice>
              <mc:Fallback>
                <p:oleObj name="Equation" r:id="rId21" imgW="72360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BC2149F-5CCA-4665-AFA0-BA439634D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59" y="1887856"/>
                        <a:ext cx="13573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123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黑体</vt:lpstr>
      <vt:lpstr>隶书</vt:lpstr>
      <vt:lpstr>宋体</vt:lpstr>
      <vt:lpstr>幼圆</vt:lpstr>
      <vt:lpstr>Arial</vt:lpstr>
      <vt:lpstr>Symbol</vt:lpstr>
      <vt:lpstr>Times New Roman</vt:lpstr>
      <vt:lpstr>默认设计模板</vt:lpstr>
      <vt:lpstr>MathType 6.0 Equation</vt:lpstr>
      <vt:lpstr>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955</cp:revision>
  <cp:lastPrinted>2000-05-13T09:49:16Z</cp:lastPrinted>
  <dcterms:created xsi:type="dcterms:W3CDTF">2000-05-13T00:40:35Z</dcterms:created>
  <dcterms:modified xsi:type="dcterms:W3CDTF">2021-04-14T00:53:13Z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