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Helvetica Neue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CFBF2DD-E79E-477D-8A90-5D9947407B86}">
  <a:tblStyle styleId="{BCFBF2DD-E79E-477D-8A90-5D9947407B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ABB1B9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ABB1B9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ABB1B9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ABB1B9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ABB1B9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ABB1B9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regular.fntdata"/><Relationship Id="rId25" Type="http://schemas.openxmlformats.org/officeDocument/2006/relationships/slide" Target="slides/slide20.xml"/><Relationship Id="rId28" Type="http://schemas.openxmlformats.org/officeDocument/2006/relationships/font" Target="fonts/HelveticaNeue-italic.fntdata"/><Relationship Id="rId27" Type="http://schemas.openxmlformats.org/officeDocument/2006/relationships/font" Target="fonts/HelveticaNeue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12426fb46_0_1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212426fb46_0_1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12426fb46_0_2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212426fb46_0_2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12426fb46_0_2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212426fb46_0_2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12426fb46_0_2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212426fb46_0_2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12426fb46_0_28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212426fb46_0_2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12426fb46_0_29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212426fb46_0_2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824c9688f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2824c9688f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824c9688f_0_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2824c9688f_0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824c9688f_0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2824c9688f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824c9688f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2824c9688f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ec5385a51_0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1ec5385a51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9d8c6d24f_1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19d8c6d24f_1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2426fb46_0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212426fb46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12426fb46_0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Добавлена анимация “По щелчку”</a:t>
            </a:r>
            <a:endParaRPr/>
          </a:p>
        </p:txBody>
      </p:sp>
      <p:sp>
        <p:nvSpPr>
          <p:cNvPr id="105" name="Google Shape;105;g212426fb46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12426fb46_0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212426fb46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12426fb46_0_9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212426fb46_0_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12426fb46_0_10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212426fb46_0_1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2426fb46_0_1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212426fb46_0_1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12426fb46_0_1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212426fb46_0_1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вертикально" showMasterSp="0" type="tx">
  <p:cSld name="TITLE_AND_BODY">
    <p:bg>
      <p:bgPr>
        <a:solidFill>
          <a:srgbClr val="22222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>
            <p:ph idx="2" type="pic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нкты">
  <p:cSld name="Пункты">
    <p:bg>
      <p:bgPr>
        <a:solidFill>
          <a:srgbClr val="22222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2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3 шт." showMasterSp="0">
  <p:cSld name="Фото - 3 шт.">
    <p:bg>
      <p:bgPr>
        <a:solidFill>
          <a:srgbClr val="22222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/>
          <p:nvPr>
            <p:ph idx="2" type="pic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2" name="Google Shape;62;p12"/>
          <p:cNvSpPr/>
          <p:nvPr>
            <p:ph idx="3" type="pic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3" name="Google Shape;63;p12"/>
          <p:cNvSpPr/>
          <p:nvPr>
            <p:ph idx="4" type="pic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>
  <p:cSld name="Цитата">
    <p:bg>
      <p:bgPr>
        <a:solidFill>
          <a:srgbClr val="22222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>
            <a:off x="1390798" y="1245691"/>
            <a:ext cx="6362304" cy="2757488"/>
          </a:xfrm>
          <a:custGeom>
            <a:rect b="b" l="l" r="r" t="t"/>
            <a:pathLst>
              <a:path extrusionOk="0" h="120000" w="12000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3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 showMasterSp="0">
  <p:cSld name="Цитата 2">
    <p:bg>
      <p:bgPr>
        <a:solidFill>
          <a:schemeClr val="accen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3" name="Google Shape;73;p14"/>
          <p:cNvSpPr/>
          <p:nvPr>
            <p:ph idx="2" type="pic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3" type="body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" showMasterSp="0">
  <p:cSld name="Фото">
    <p:bg>
      <p:bgPr>
        <a:solidFill>
          <a:srgbClr val="22222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showMasterSp="0">
  <p:cSld name="Пустой">
    <p:bg>
      <p:bgPr>
        <a:solidFill>
          <a:srgbClr val="22222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showMasterSp="0">
  <p:cSld name="Пустой 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" showMasterSp="0">
  <p:cSld name="Заголовок и пункты">
    <p:bg>
      <p:bgPr>
        <a:solidFill>
          <a:srgbClr val="22222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>
            <a:off x="571172" y="4572010"/>
            <a:ext cx="571202" cy="5715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9826" y="4636176"/>
            <a:ext cx="413781" cy="44314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571175" y="-1"/>
            <a:ext cx="571201" cy="190202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" showMasterSp="0" type="title">
  <p:cSld name="TITLE">
    <p:bg>
      <p:bgPr>
        <a:solidFill>
          <a:srgbClr val="222222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горизонтально" showMasterSp="0">
  <p:cSld name="Фото - горизонтально">
    <p:bg>
      <p:bgPr>
        <a:solidFill>
          <a:srgbClr val="22222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cxnSp>
        <p:nvCxnSpPr>
          <p:cNvPr id="29" name="Google Shape;29;p5"/>
          <p:cNvCxnSpPr/>
          <p:nvPr>
            <p:ph idx="1" type="body"/>
          </p:nvPr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5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3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" showMasterSp="0">
  <p:cSld name="Заголовок и подзаголовок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6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5" name="Google Shape;35;p6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7558478" y="221009"/>
            <a:ext cx="212578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- по центру" showMasterSp="0">
  <p:cSld name="Заголовок - по центру">
    <p:bg>
      <p:bgPr>
        <a:solidFill>
          <a:srgbClr val="22222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- вверху">
  <p:cSld name="Заголовок - вверху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, дополн.">
  <p:cSld name="Заголовок и пункты, дополн.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пункты и фото">
  <p:cSld name="Заголовок, пункты и фото">
    <p:bg>
      <p:bgPr>
        <a:solidFill>
          <a:srgbClr val="22222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2" name="Google Shape;52;p10"/>
          <p:cNvSpPr/>
          <p:nvPr>
            <p:ph idx="2" type="pic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3" type="body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1944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21944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1944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21944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21944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1357312" y="523737"/>
            <a:ext cx="6429376" cy="139"/>
          </a:xfrm>
          <a:prstGeom prst="straightConnector1">
            <a:avLst/>
          </a:prstGeom>
          <a:noFill/>
          <a:ln cap="flat" cmpd="sng" w="9525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" name="Google Shape;7;p1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347" r="347" t="0"/>
          <a:stretch/>
        </p:blipFill>
        <p:spPr>
          <a:xfrm>
            <a:off x="785716" y="1173343"/>
            <a:ext cx="2667900" cy="2686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>
            <p:ph type="title"/>
          </p:nvPr>
        </p:nvSpPr>
        <p:spPr>
          <a:xfrm>
            <a:off x="3929400" y="913961"/>
            <a:ext cx="35361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C2CA"/>
              </a:buClr>
              <a:buFont typeface="Arial"/>
              <a:buNone/>
            </a:pPr>
            <a:r>
              <a:rPr lang="en-US" sz="1600">
                <a:solidFill>
                  <a:srgbClr val="BDC2CA"/>
                </a:solidFill>
              </a:rPr>
              <a:t>JavaScript. Базовый уровень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947259" y="1226598"/>
            <a:ext cx="32667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venir"/>
              <a:buNone/>
            </a:pPr>
            <a:r>
              <a:rPr b="1" lang="en-US" sz="2000">
                <a:solidFill>
                  <a:srgbClr val="4C5D6E"/>
                </a:solidFill>
              </a:rPr>
              <a:t>Урок 3</a:t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3947250" y="2209975"/>
            <a:ext cx="4372200" cy="14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4000">
                <a:solidFill>
                  <a:srgbClr val="4C5D6E"/>
                </a:solidFill>
              </a:rPr>
              <a:t>Циклы, массивы, структуры данных</a:t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3947275" y="3572250"/>
            <a:ext cx="43722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600">
                <a:solidFill>
                  <a:srgbClr val="ABB1B9"/>
                </a:solidFill>
              </a:rPr>
              <a:t>Реализация циклов в JavaScript. Введение в методы и свойства. Знакомство с массивами.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4490325" y="1408575"/>
            <a:ext cx="3883200" cy="8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Бесконечные циклы</a:t>
            </a:r>
            <a:endParaRPr/>
          </a:p>
        </p:txBody>
      </p:sp>
      <p:sp>
        <p:nvSpPr>
          <p:cNvPr id="177" name="Google Shape;177;p27"/>
          <p:cNvSpPr/>
          <p:nvPr/>
        </p:nvSpPr>
        <p:spPr>
          <a:xfrm>
            <a:off x="1054849" y="1287344"/>
            <a:ext cx="1683900" cy="353400"/>
          </a:xfrm>
          <a:prstGeom prst="roundRect">
            <a:avLst>
              <a:gd fmla="val 16667" name="adj"/>
            </a:avLst>
          </a:prstGeom>
          <a:solidFill>
            <a:srgbClr val="F9F9FB"/>
          </a:solidFill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Начало</a:t>
            </a:r>
            <a:endParaRPr sz="12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7"/>
          <p:cNvSpPr/>
          <p:nvPr/>
        </p:nvSpPr>
        <p:spPr>
          <a:xfrm>
            <a:off x="1054849" y="2278352"/>
            <a:ext cx="1683900" cy="780300"/>
          </a:xfrm>
          <a:prstGeom prst="diamond">
            <a:avLst/>
          </a:prstGeom>
          <a:solidFill>
            <a:srgbClr val="F9F9FB"/>
          </a:solidFill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Условие</a:t>
            </a:r>
            <a:endParaRPr sz="12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7"/>
          <p:cNvSpPr/>
          <p:nvPr/>
        </p:nvSpPr>
        <p:spPr>
          <a:xfrm>
            <a:off x="1054850" y="3933192"/>
            <a:ext cx="1683900" cy="353400"/>
          </a:xfrm>
          <a:prstGeom prst="roundRect">
            <a:avLst>
              <a:gd fmla="val 16667" name="adj"/>
            </a:avLst>
          </a:prstGeom>
          <a:solidFill>
            <a:srgbClr val="F9F9FB"/>
          </a:solidFill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Конец</a:t>
            </a:r>
            <a:endParaRPr sz="12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7"/>
          <p:cNvSpPr txBox="1"/>
          <p:nvPr/>
        </p:nvSpPr>
        <p:spPr>
          <a:xfrm>
            <a:off x="2643937" y="2399434"/>
            <a:ext cx="445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Нет</a:t>
            </a:r>
            <a:endParaRPr sz="12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1" name="Google Shape;181;p27"/>
          <p:cNvCxnSpPr>
            <a:stCxn id="177" idx="2"/>
            <a:endCxn id="178" idx="0"/>
          </p:cNvCxnSpPr>
          <p:nvPr/>
        </p:nvCxnSpPr>
        <p:spPr>
          <a:xfrm>
            <a:off x="1896799" y="1640744"/>
            <a:ext cx="0" cy="637500"/>
          </a:xfrm>
          <a:prstGeom prst="straightConnector1">
            <a:avLst/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182" name="Google Shape;182;p27"/>
          <p:cNvCxnSpPr>
            <a:stCxn id="178" idx="3"/>
            <a:endCxn id="179" idx="0"/>
          </p:cNvCxnSpPr>
          <p:nvPr/>
        </p:nvCxnSpPr>
        <p:spPr>
          <a:xfrm flipH="1">
            <a:off x="1896949" y="2668502"/>
            <a:ext cx="841800" cy="1264800"/>
          </a:xfrm>
          <a:prstGeom prst="bentConnector4">
            <a:avLst>
              <a:gd fmla="val -28288" name="adj1"/>
              <a:gd fmla="val 65419" name="adj2"/>
            </a:avLst>
          </a:prstGeom>
          <a:noFill/>
          <a:ln cap="flat" cmpd="sng" w="19050">
            <a:solidFill>
              <a:srgbClr val="BFBFBF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183" name="Google Shape;183;p27"/>
          <p:cNvSpPr txBox="1"/>
          <p:nvPr/>
        </p:nvSpPr>
        <p:spPr>
          <a:xfrm flipH="1">
            <a:off x="772350" y="2376900"/>
            <a:ext cx="396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Да</a:t>
            </a:r>
            <a:endParaRPr sz="12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4" name="Google Shape;184;p27"/>
          <p:cNvCxnSpPr>
            <a:stCxn id="178" idx="1"/>
            <a:endCxn id="178" idx="0"/>
          </p:cNvCxnSpPr>
          <p:nvPr/>
        </p:nvCxnSpPr>
        <p:spPr>
          <a:xfrm flipH="1" rot="10800000">
            <a:off x="1054849" y="2278502"/>
            <a:ext cx="842100" cy="390000"/>
          </a:xfrm>
          <a:prstGeom prst="bentConnector4">
            <a:avLst>
              <a:gd fmla="val -28278" name="adj1"/>
              <a:gd fmla="val 161096" name="adj2"/>
            </a:avLst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med" w="med" type="triangle"/>
          </a:ln>
        </p:spPr>
      </p:cxnSp>
      <p:graphicFrame>
        <p:nvGraphicFramePr>
          <p:cNvPr id="185" name="Google Shape;185;p27"/>
          <p:cNvGraphicFramePr/>
          <p:nvPr/>
        </p:nvGraphicFramePr>
        <p:xfrm>
          <a:off x="3738100" y="293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{BCFBF2DD-E79E-477D-8A90-5D9947407B86}</a:tableStyleId>
              </a:tblPr>
              <a:tblGrid>
                <a:gridCol w="4563250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A626A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while</a:t>
                      </a:r>
                      <a:r>
                        <a:rPr lang="en-US">
                          <a:solidFill>
                            <a:srgbClr val="383A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-US">
                          <a:solidFill>
                            <a:srgbClr val="0184B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r>
                        <a:rPr lang="en-US">
                          <a:solidFill>
                            <a:srgbClr val="383A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){ ... }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solidFill>
                      <a:srgbClr val="EDEFF0"/>
                    </a:solidFill>
                  </a:tcPr>
                </a:tc>
              </a:tr>
            </a:tbl>
          </a:graphicData>
        </a:graphic>
      </p:graphicFrame>
      <p:sp>
        <p:nvSpPr>
          <p:cNvPr id="186" name="Google Shape;186;p27"/>
          <p:cNvSpPr txBox="1"/>
          <p:nvPr/>
        </p:nvSpPr>
        <p:spPr>
          <a:xfrm>
            <a:off x="3623950" y="2204400"/>
            <a:ext cx="47496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800">
                <a:solidFill>
                  <a:srgbClr val="2C2D30"/>
                </a:solidFill>
              </a:rPr>
              <a:t>Бесконечным считается цикл такого вида:</a:t>
            </a:r>
            <a:endParaRPr sz="18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9F9FB"/>
                </a:solidFill>
              </a:rPr>
              <a:t>Массивы</a:t>
            </a:r>
            <a:endParaRPr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/>
          <p:nvPr/>
        </p:nvSpPr>
        <p:spPr>
          <a:xfrm>
            <a:off x="1136275" y="622575"/>
            <a:ext cx="68544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6588AB"/>
                </a:solidFill>
              </a:rPr>
              <a:t>Массив – </a:t>
            </a:r>
            <a:r>
              <a:rPr lang="en-US" sz="1600">
                <a:solidFill>
                  <a:srgbClr val="2C2D30"/>
                </a:solidFill>
              </a:rPr>
              <a:t>это именованный набор однотипных переменных.</a:t>
            </a:r>
            <a:endParaRPr sz="1600">
              <a:solidFill>
                <a:srgbClr val="6588AB"/>
              </a:solidFill>
            </a:endParaRPr>
          </a:p>
        </p:txBody>
      </p:sp>
      <p:sp>
        <p:nvSpPr>
          <p:cNvPr id="197" name="Google Shape;197;p29"/>
          <p:cNvSpPr/>
          <p:nvPr/>
        </p:nvSpPr>
        <p:spPr>
          <a:xfrm>
            <a:off x="2509500" y="1452225"/>
            <a:ext cx="2350200" cy="2988000"/>
          </a:xfrm>
          <a:prstGeom prst="rect">
            <a:avLst/>
          </a:prstGeom>
          <a:solidFill>
            <a:srgbClr val="CCD4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9"/>
          <p:cNvSpPr/>
          <p:nvPr/>
        </p:nvSpPr>
        <p:spPr>
          <a:xfrm>
            <a:off x="2587225" y="1613800"/>
            <a:ext cx="451500" cy="327000"/>
          </a:xfrm>
          <a:prstGeom prst="roundRect">
            <a:avLst>
              <a:gd fmla="val 16667" name="adj"/>
            </a:avLst>
          </a:prstGeom>
          <a:solidFill>
            <a:srgbClr val="6588AB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3F3F3"/>
                </a:solidFill>
              </a:rPr>
              <a:t>1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99" name="Google Shape;199;p29"/>
          <p:cNvSpPr/>
          <p:nvPr/>
        </p:nvSpPr>
        <p:spPr>
          <a:xfrm>
            <a:off x="3170875" y="1613800"/>
            <a:ext cx="451500" cy="327000"/>
          </a:xfrm>
          <a:prstGeom prst="roundRect">
            <a:avLst>
              <a:gd fmla="val 16667" name="adj"/>
            </a:avLst>
          </a:prstGeom>
          <a:solidFill>
            <a:srgbClr val="6588AB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0" name="Google Shape;200;p29"/>
          <p:cNvSpPr/>
          <p:nvPr/>
        </p:nvSpPr>
        <p:spPr>
          <a:xfrm>
            <a:off x="3731200" y="1613800"/>
            <a:ext cx="451500" cy="327000"/>
          </a:xfrm>
          <a:prstGeom prst="roundRect">
            <a:avLst>
              <a:gd fmla="val 16667" name="adj"/>
            </a:avLst>
          </a:prstGeom>
          <a:solidFill>
            <a:srgbClr val="6588AB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3F3F3"/>
                </a:solidFill>
              </a:rPr>
              <a:t>3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201" name="Google Shape;201;p29"/>
          <p:cNvSpPr/>
          <p:nvPr/>
        </p:nvSpPr>
        <p:spPr>
          <a:xfrm>
            <a:off x="4314850" y="1613800"/>
            <a:ext cx="451500" cy="327000"/>
          </a:xfrm>
          <a:prstGeom prst="roundRect">
            <a:avLst>
              <a:gd fmla="val 16667" name="adj"/>
            </a:avLst>
          </a:prstGeom>
          <a:solidFill>
            <a:srgbClr val="6588AB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9"/>
          <p:cNvSpPr/>
          <p:nvPr/>
        </p:nvSpPr>
        <p:spPr>
          <a:xfrm>
            <a:off x="2587225" y="2051775"/>
            <a:ext cx="451500" cy="327000"/>
          </a:xfrm>
          <a:prstGeom prst="roundRect">
            <a:avLst>
              <a:gd fmla="val 16667" name="adj"/>
            </a:avLst>
          </a:prstGeom>
          <a:solidFill>
            <a:srgbClr val="6588AB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9"/>
          <p:cNvSpPr/>
          <p:nvPr/>
        </p:nvSpPr>
        <p:spPr>
          <a:xfrm>
            <a:off x="3170875" y="2051775"/>
            <a:ext cx="451500" cy="327000"/>
          </a:xfrm>
          <a:prstGeom prst="roundRect">
            <a:avLst>
              <a:gd fmla="val 16667" name="adj"/>
            </a:avLst>
          </a:prstGeom>
          <a:solidFill>
            <a:srgbClr val="6588AB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9"/>
          <p:cNvSpPr/>
          <p:nvPr/>
        </p:nvSpPr>
        <p:spPr>
          <a:xfrm>
            <a:off x="3731200" y="2051775"/>
            <a:ext cx="451500" cy="327000"/>
          </a:xfrm>
          <a:prstGeom prst="roundRect">
            <a:avLst>
              <a:gd fmla="val 16667" name="adj"/>
            </a:avLst>
          </a:prstGeom>
          <a:solidFill>
            <a:srgbClr val="6588AB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9"/>
          <p:cNvSpPr/>
          <p:nvPr/>
        </p:nvSpPr>
        <p:spPr>
          <a:xfrm>
            <a:off x="4314850" y="2051775"/>
            <a:ext cx="451500" cy="327000"/>
          </a:xfrm>
          <a:prstGeom prst="roundRect">
            <a:avLst>
              <a:gd fmla="val 16667" name="adj"/>
            </a:avLst>
          </a:prstGeom>
          <a:solidFill>
            <a:srgbClr val="6588AB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9"/>
          <p:cNvSpPr/>
          <p:nvPr/>
        </p:nvSpPr>
        <p:spPr>
          <a:xfrm>
            <a:off x="2587225" y="2526500"/>
            <a:ext cx="451500" cy="327000"/>
          </a:xfrm>
          <a:prstGeom prst="roundRect">
            <a:avLst>
              <a:gd fmla="val 16667" name="adj"/>
            </a:avLst>
          </a:prstGeom>
          <a:solidFill>
            <a:srgbClr val="6588AB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9"/>
          <p:cNvSpPr/>
          <p:nvPr/>
        </p:nvSpPr>
        <p:spPr>
          <a:xfrm>
            <a:off x="3170875" y="2526500"/>
            <a:ext cx="451500" cy="327000"/>
          </a:xfrm>
          <a:prstGeom prst="roundRect">
            <a:avLst>
              <a:gd fmla="val 16667" name="adj"/>
            </a:avLst>
          </a:prstGeom>
          <a:solidFill>
            <a:srgbClr val="6588AB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9"/>
          <p:cNvSpPr/>
          <p:nvPr/>
        </p:nvSpPr>
        <p:spPr>
          <a:xfrm>
            <a:off x="3731200" y="2526500"/>
            <a:ext cx="451500" cy="327000"/>
          </a:xfrm>
          <a:prstGeom prst="roundRect">
            <a:avLst>
              <a:gd fmla="val 16667" name="adj"/>
            </a:avLst>
          </a:prstGeom>
          <a:solidFill>
            <a:srgbClr val="6588AB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9"/>
          <p:cNvSpPr/>
          <p:nvPr/>
        </p:nvSpPr>
        <p:spPr>
          <a:xfrm>
            <a:off x="4314850" y="2526500"/>
            <a:ext cx="451500" cy="327000"/>
          </a:xfrm>
          <a:prstGeom prst="roundRect">
            <a:avLst>
              <a:gd fmla="val 16667" name="adj"/>
            </a:avLst>
          </a:prstGeom>
          <a:solidFill>
            <a:srgbClr val="6588AB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9"/>
          <p:cNvSpPr/>
          <p:nvPr/>
        </p:nvSpPr>
        <p:spPr>
          <a:xfrm>
            <a:off x="2587225" y="3001225"/>
            <a:ext cx="451500" cy="327000"/>
          </a:xfrm>
          <a:prstGeom prst="roundRect">
            <a:avLst>
              <a:gd fmla="val 16667" name="adj"/>
            </a:avLst>
          </a:prstGeom>
          <a:solidFill>
            <a:srgbClr val="6588AB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9"/>
          <p:cNvSpPr/>
          <p:nvPr/>
        </p:nvSpPr>
        <p:spPr>
          <a:xfrm>
            <a:off x="3170875" y="3001225"/>
            <a:ext cx="451500" cy="327000"/>
          </a:xfrm>
          <a:prstGeom prst="roundRect">
            <a:avLst>
              <a:gd fmla="val 16667" name="adj"/>
            </a:avLst>
          </a:prstGeom>
          <a:solidFill>
            <a:srgbClr val="6588AB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9"/>
          <p:cNvSpPr/>
          <p:nvPr/>
        </p:nvSpPr>
        <p:spPr>
          <a:xfrm>
            <a:off x="3731200" y="3001225"/>
            <a:ext cx="451500" cy="327000"/>
          </a:xfrm>
          <a:prstGeom prst="roundRect">
            <a:avLst>
              <a:gd fmla="val 16667" name="adj"/>
            </a:avLst>
          </a:prstGeom>
          <a:solidFill>
            <a:srgbClr val="6588AB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9"/>
          <p:cNvSpPr/>
          <p:nvPr/>
        </p:nvSpPr>
        <p:spPr>
          <a:xfrm>
            <a:off x="4314850" y="3001225"/>
            <a:ext cx="451500" cy="327000"/>
          </a:xfrm>
          <a:prstGeom prst="roundRect">
            <a:avLst>
              <a:gd fmla="val 16667" name="adj"/>
            </a:avLst>
          </a:prstGeom>
          <a:solidFill>
            <a:srgbClr val="6588AB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9"/>
          <p:cNvSpPr/>
          <p:nvPr/>
        </p:nvSpPr>
        <p:spPr>
          <a:xfrm>
            <a:off x="2587225" y="3475950"/>
            <a:ext cx="451500" cy="327000"/>
          </a:xfrm>
          <a:prstGeom prst="roundRect">
            <a:avLst>
              <a:gd fmla="val 16667" name="adj"/>
            </a:avLst>
          </a:prstGeom>
          <a:solidFill>
            <a:srgbClr val="6588AB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9"/>
          <p:cNvSpPr/>
          <p:nvPr/>
        </p:nvSpPr>
        <p:spPr>
          <a:xfrm>
            <a:off x="3170875" y="3475950"/>
            <a:ext cx="451500" cy="327000"/>
          </a:xfrm>
          <a:prstGeom prst="roundRect">
            <a:avLst>
              <a:gd fmla="val 16667" name="adj"/>
            </a:avLst>
          </a:prstGeom>
          <a:solidFill>
            <a:srgbClr val="6588AB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9"/>
          <p:cNvSpPr/>
          <p:nvPr/>
        </p:nvSpPr>
        <p:spPr>
          <a:xfrm>
            <a:off x="3731200" y="3475950"/>
            <a:ext cx="451500" cy="327000"/>
          </a:xfrm>
          <a:prstGeom prst="roundRect">
            <a:avLst>
              <a:gd fmla="val 16667" name="adj"/>
            </a:avLst>
          </a:prstGeom>
          <a:solidFill>
            <a:srgbClr val="6588AB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9"/>
          <p:cNvSpPr/>
          <p:nvPr/>
        </p:nvSpPr>
        <p:spPr>
          <a:xfrm>
            <a:off x="4314850" y="3475950"/>
            <a:ext cx="451500" cy="327000"/>
          </a:xfrm>
          <a:prstGeom prst="roundRect">
            <a:avLst>
              <a:gd fmla="val 16667" name="adj"/>
            </a:avLst>
          </a:prstGeom>
          <a:solidFill>
            <a:srgbClr val="6588AB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9"/>
          <p:cNvSpPr/>
          <p:nvPr/>
        </p:nvSpPr>
        <p:spPr>
          <a:xfrm>
            <a:off x="2587225" y="3950675"/>
            <a:ext cx="451500" cy="327000"/>
          </a:xfrm>
          <a:prstGeom prst="roundRect">
            <a:avLst>
              <a:gd fmla="val 16667" name="adj"/>
            </a:avLst>
          </a:prstGeom>
          <a:solidFill>
            <a:srgbClr val="6588AB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9"/>
          <p:cNvSpPr/>
          <p:nvPr/>
        </p:nvSpPr>
        <p:spPr>
          <a:xfrm>
            <a:off x="3170875" y="3950675"/>
            <a:ext cx="451500" cy="327000"/>
          </a:xfrm>
          <a:prstGeom prst="roundRect">
            <a:avLst>
              <a:gd fmla="val 16667" name="adj"/>
            </a:avLst>
          </a:prstGeom>
          <a:solidFill>
            <a:srgbClr val="6588AB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9"/>
          <p:cNvSpPr/>
          <p:nvPr/>
        </p:nvSpPr>
        <p:spPr>
          <a:xfrm>
            <a:off x="3731200" y="3950675"/>
            <a:ext cx="451500" cy="327000"/>
          </a:xfrm>
          <a:prstGeom prst="roundRect">
            <a:avLst>
              <a:gd fmla="val 16667" name="adj"/>
            </a:avLst>
          </a:prstGeom>
          <a:solidFill>
            <a:srgbClr val="6588AB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9"/>
          <p:cNvSpPr/>
          <p:nvPr/>
        </p:nvSpPr>
        <p:spPr>
          <a:xfrm>
            <a:off x="4314850" y="3950675"/>
            <a:ext cx="451500" cy="327000"/>
          </a:xfrm>
          <a:prstGeom prst="roundRect">
            <a:avLst>
              <a:gd fmla="val 16667" name="adj"/>
            </a:avLst>
          </a:prstGeom>
          <a:solidFill>
            <a:srgbClr val="6588AB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2" name="Google Shape;222;p29"/>
          <p:cNvCxnSpPr/>
          <p:nvPr/>
        </p:nvCxnSpPr>
        <p:spPr>
          <a:xfrm>
            <a:off x="4106500" y="1777300"/>
            <a:ext cx="2776500" cy="0"/>
          </a:xfrm>
          <a:prstGeom prst="straightConnector1">
            <a:avLst/>
          </a:prstGeom>
          <a:noFill/>
          <a:ln cap="flat" cmpd="sng" w="19050">
            <a:solidFill>
              <a:srgbClr val="C94D4C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23" name="Google Shape;223;p29"/>
          <p:cNvCxnSpPr/>
          <p:nvPr/>
        </p:nvCxnSpPr>
        <p:spPr>
          <a:xfrm>
            <a:off x="4805150" y="2941650"/>
            <a:ext cx="2085600" cy="0"/>
          </a:xfrm>
          <a:prstGeom prst="straightConnector1">
            <a:avLst/>
          </a:prstGeom>
          <a:noFill/>
          <a:ln cap="flat" cmpd="sng" w="19050">
            <a:solidFill>
              <a:srgbClr val="C94D4C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24" name="Google Shape;224;p29"/>
          <p:cNvCxnSpPr/>
          <p:nvPr/>
        </p:nvCxnSpPr>
        <p:spPr>
          <a:xfrm>
            <a:off x="4556100" y="4115000"/>
            <a:ext cx="2397000" cy="0"/>
          </a:xfrm>
          <a:prstGeom prst="straightConnector1">
            <a:avLst/>
          </a:prstGeom>
          <a:noFill/>
          <a:ln cap="flat" cmpd="sng" w="19050">
            <a:solidFill>
              <a:srgbClr val="C94D4C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25" name="Google Shape;225;p29"/>
          <p:cNvSpPr txBox="1"/>
          <p:nvPr/>
        </p:nvSpPr>
        <p:spPr>
          <a:xfrm>
            <a:off x="4917950" y="1409875"/>
            <a:ext cx="20040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D30"/>
                </a:solidFill>
              </a:rPr>
              <a:t>Ключ элемента массива</a:t>
            </a:r>
            <a:endParaRPr sz="1200">
              <a:solidFill>
                <a:srgbClr val="2C2D30"/>
              </a:solidFill>
            </a:endParaRPr>
          </a:p>
        </p:txBody>
      </p:sp>
      <p:sp>
        <p:nvSpPr>
          <p:cNvPr id="226" name="Google Shape;226;p29"/>
          <p:cNvSpPr txBox="1"/>
          <p:nvPr/>
        </p:nvSpPr>
        <p:spPr>
          <a:xfrm>
            <a:off x="4917950" y="2526500"/>
            <a:ext cx="19533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D30"/>
                </a:solidFill>
              </a:rPr>
              <a:t>Массив</a:t>
            </a:r>
            <a:endParaRPr sz="1200">
              <a:solidFill>
                <a:srgbClr val="2C2D30"/>
              </a:solidFill>
            </a:endParaRPr>
          </a:p>
        </p:txBody>
      </p:sp>
      <p:sp>
        <p:nvSpPr>
          <p:cNvPr id="227" name="Google Shape;227;p29"/>
          <p:cNvSpPr txBox="1"/>
          <p:nvPr/>
        </p:nvSpPr>
        <p:spPr>
          <a:xfrm>
            <a:off x="4898500" y="3728950"/>
            <a:ext cx="20040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D30"/>
                </a:solidFill>
              </a:rPr>
              <a:t>Элемент массива</a:t>
            </a:r>
            <a:endParaRPr sz="12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9F9FB"/>
                </a:solidFill>
              </a:rPr>
              <a:t>Массивы в JavaScript</a:t>
            </a:r>
            <a:endParaRPr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9F9FB"/>
                </a:solidFill>
              </a:rPr>
              <a:t>Применение циклов для работы с массивами</a:t>
            </a:r>
            <a:endParaRPr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/>
          <p:nvPr/>
        </p:nvSpPr>
        <p:spPr>
          <a:xfrm>
            <a:off x="4282760" y="687850"/>
            <a:ext cx="2001300" cy="420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Начало</a:t>
            </a:r>
            <a:endParaRPr sz="12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2"/>
          <p:cNvSpPr/>
          <p:nvPr/>
        </p:nvSpPr>
        <p:spPr>
          <a:xfrm>
            <a:off x="4282749" y="2182972"/>
            <a:ext cx="2001300" cy="927300"/>
          </a:xfrm>
          <a:prstGeom prst="diamond">
            <a:avLst/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Дошли до конца массива?</a:t>
            </a:r>
            <a:endParaRPr sz="12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2"/>
          <p:cNvSpPr/>
          <p:nvPr/>
        </p:nvSpPr>
        <p:spPr>
          <a:xfrm>
            <a:off x="2115450" y="2407272"/>
            <a:ext cx="1694700" cy="478500"/>
          </a:xfrm>
          <a:prstGeom prst="rect">
            <a:avLst/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Обработка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элемента</a:t>
            </a:r>
            <a:endParaRPr sz="12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2"/>
          <p:cNvSpPr/>
          <p:nvPr/>
        </p:nvSpPr>
        <p:spPr>
          <a:xfrm>
            <a:off x="4282761" y="3832295"/>
            <a:ext cx="2001300" cy="420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Конец</a:t>
            </a:r>
            <a:endParaRPr sz="12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2"/>
          <p:cNvSpPr txBox="1"/>
          <p:nvPr/>
        </p:nvSpPr>
        <p:spPr>
          <a:xfrm>
            <a:off x="3838495" y="2317350"/>
            <a:ext cx="529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Нет</a:t>
            </a:r>
            <a:endParaRPr sz="12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2"/>
          <p:cNvSpPr txBox="1"/>
          <p:nvPr/>
        </p:nvSpPr>
        <p:spPr>
          <a:xfrm>
            <a:off x="6239254" y="2305527"/>
            <a:ext cx="4443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Да</a:t>
            </a:r>
            <a:endParaRPr sz="12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2"/>
          <p:cNvSpPr/>
          <p:nvPr/>
        </p:nvSpPr>
        <p:spPr>
          <a:xfrm>
            <a:off x="4435929" y="1403241"/>
            <a:ext cx="1694700" cy="478500"/>
          </a:xfrm>
          <a:prstGeom prst="rect">
            <a:avLst/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D30"/>
                </a:solidFill>
              </a:rPr>
              <a:t>Счетчик</a:t>
            </a:r>
            <a:endParaRPr sz="12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9" name="Google Shape;249;p32"/>
          <p:cNvCxnSpPr>
            <a:stCxn id="242" idx="2"/>
            <a:endCxn id="248" idx="0"/>
          </p:cNvCxnSpPr>
          <p:nvPr/>
        </p:nvCxnSpPr>
        <p:spPr>
          <a:xfrm>
            <a:off x="5283410" y="1107850"/>
            <a:ext cx="0" cy="295500"/>
          </a:xfrm>
          <a:prstGeom prst="straightConnector1">
            <a:avLst/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250" name="Google Shape;250;p32"/>
          <p:cNvCxnSpPr>
            <a:stCxn id="248" idx="2"/>
            <a:endCxn id="243" idx="0"/>
          </p:cNvCxnSpPr>
          <p:nvPr/>
        </p:nvCxnSpPr>
        <p:spPr>
          <a:xfrm>
            <a:off x="5283279" y="1881741"/>
            <a:ext cx="0" cy="301200"/>
          </a:xfrm>
          <a:prstGeom prst="straightConnector1">
            <a:avLst/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251" name="Google Shape;251;p32"/>
          <p:cNvCxnSpPr>
            <a:stCxn id="243" idx="1"/>
            <a:endCxn id="244" idx="3"/>
          </p:cNvCxnSpPr>
          <p:nvPr/>
        </p:nvCxnSpPr>
        <p:spPr>
          <a:xfrm rot="10800000">
            <a:off x="3810249" y="2646622"/>
            <a:ext cx="472500" cy="0"/>
          </a:xfrm>
          <a:prstGeom prst="straightConnector1">
            <a:avLst/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252" name="Google Shape;252;p32"/>
          <p:cNvCxnSpPr>
            <a:stCxn id="243" idx="3"/>
            <a:endCxn id="245" idx="0"/>
          </p:cNvCxnSpPr>
          <p:nvPr/>
        </p:nvCxnSpPr>
        <p:spPr>
          <a:xfrm flipH="1">
            <a:off x="5283549" y="2646622"/>
            <a:ext cx="1000500" cy="1185600"/>
          </a:xfrm>
          <a:prstGeom prst="bentConnector4">
            <a:avLst>
              <a:gd fmla="val -28288" name="adj1"/>
              <a:gd fmla="val 69564" name="adj2"/>
            </a:avLst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253" name="Google Shape;253;p32"/>
          <p:cNvSpPr/>
          <p:nvPr/>
        </p:nvSpPr>
        <p:spPr>
          <a:xfrm>
            <a:off x="2115450" y="1403241"/>
            <a:ext cx="1694700" cy="478500"/>
          </a:xfrm>
          <a:prstGeom prst="rect">
            <a:avLst/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Изменение счётчика</a:t>
            </a:r>
            <a:endParaRPr sz="12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4" name="Google Shape;254;p32"/>
          <p:cNvCxnSpPr>
            <a:stCxn id="244" idx="0"/>
            <a:endCxn id="253" idx="2"/>
          </p:cNvCxnSpPr>
          <p:nvPr/>
        </p:nvCxnSpPr>
        <p:spPr>
          <a:xfrm rot="10800000">
            <a:off x="2962800" y="1881672"/>
            <a:ext cx="0" cy="525600"/>
          </a:xfrm>
          <a:prstGeom prst="straightConnector1">
            <a:avLst/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255" name="Google Shape;255;p32"/>
          <p:cNvCxnSpPr>
            <a:stCxn id="253" idx="3"/>
            <a:endCxn id="248" idx="1"/>
          </p:cNvCxnSpPr>
          <p:nvPr/>
        </p:nvCxnSpPr>
        <p:spPr>
          <a:xfrm>
            <a:off x="3810150" y="1642491"/>
            <a:ext cx="625800" cy="0"/>
          </a:xfrm>
          <a:prstGeom prst="straightConnector1">
            <a:avLst/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C5D6E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9F9FB"/>
                </a:solidFill>
              </a:rPr>
              <a:t>Практическое задание</a:t>
            </a:r>
            <a:endParaRPr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/>
          <p:nvPr>
            <p:ph type="title"/>
          </p:nvPr>
        </p:nvSpPr>
        <p:spPr>
          <a:xfrm>
            <a:off x="1136025" y="576025"/>
            <a:ext cx="68544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Практическое задание</a:t>
            </a:r>
            <a:endParaRPr/>
          </a:p>
        </p:txBody>
      </p:sp>
      <p:sp>
        <p:nvSpPr>
          <p:cNvPr id="266" name="Google Shape;266;p34"/>
          <p:cNvSpPr/>
          <p:nvPr/>
        </p:nvSpPr>
        <p:spPr>
          <a:xfrm>
            <a:off x="1136275" y="2443600"/>
            <a:ext cx="6854400" cy="16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en-US" sz="1600">
                <a:solidFill>
                  <a:srgbClr val="2C2D30"/>
                </a:solidFill>
              </a:rPr>
              <a:t>С помощью цикла while вывести все простые числа в промежутке от 0 до 100.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5"/>
          <p:cNvSpPr txBox="1"/>
          <p:nvPr>
            <p:ph type="title"/>
          </p:nvPr>
        </p:nvSpPr>
        <p:spPr>
          <a:xfrm>
            <a:off x="1136025" y="576025"/>
            <a:ext cx="68544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Практическое</a:t>
            </a:r>
            <a:r>
              <a:rPr lang="en-US" sz="3008">
                <a:solidFill>
                  <a:srgbClr val="4C5D6E"/>
                </a:solidFill>
              </a:rPr>
              <a:t> задание</a:t>
            </a:r>
            <a:endParaRPr/>
          </a:p>
        </p:txBody>
      </p:sp>
      <p:sp>
        <p:nvSpPr>
          <p:cNvPr id="272" name="Google Shape;272;p35"/>
          <p:cNvSpPr/>
          <p:nvPr/>
        </p:nvSpPr>
        <p:spPr>
          <a:xfrm>
            <a:off x="1136275" y="2443600"/>
            <a:ext cx="6854400" cy="16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-33020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 startAt="2"/>
            </a:pPr>
            <a:r>
              <a:rPr lang="en-US" sz="1600">
                <a:solidFill>
                  <a:srgbClr val="2C2D30"/>
                </a:solidFill>
              </a:rPr>
              <a:t>С этого урока начинаем работать с функционалом интернет-магазина. Предположим, есть сущность корзины. Нужно реализовать функционал подсчета стоимости корзины в зависимости от находящихся в ней товаров. Товары в корзине хранятся в массиве. Задачи:</a:t>
            </a:r>
            <a:endParaRPr sz="1600">
              <a:solidFill>
                <a:srgbClr val="2C2D30"/>
              </a:solidFill>
            </a:endParaRPr>
          </a:p>
          <a:p>
            <a:pPr indent="-330200" lvl="1" marL="9144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lphaLcPeriod"/>
            </a:pPr>
            <a:r>
              <a:rPr lang="en-US" sz="1600">
                <a:solidFill>
                  <a:srgbClr val="2C2D30"/>
                </a:solidFill>
              </a:rPr>
              <a:t>Организовать такой массив для хранения товаров в корзине;</a:t>
            </a:r>
            <a:endParaRPr sz="1600">
              <a:solidFill>
                <a:srgbClr val="2C2D30"/>
              </a:solidFill>
            </a:endParaRPr>
          </a:p>
          <a:p>
            <a:pPr indent="-330200" lvl="1" marL="914400" rtl="0" algn="l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lphaLcPeriod"/>
            </a:pPr>
            <a:r>
              <a:rPr lang="en-US" sz="1600">
                <a:solidFill>
                  <a:srgbClr val="2C2D30"/>
                </a:solidFill>
              </a:rPr>
              <a:t>Организовать функцию </a:t>
            </a:r>
            <a:r>
              <a:rPr b="1" lang="en-US" sz="1600">
                <a:solidFill>
                  <a:srgbClr val="2C2D30"/>
                </a:solidFill>
              </a:rPr>
              <a:t>countBasketPrice</a:t>
            </a:r>
            <a:r>
              <a:rPr lang="en-US" sz="1600">
                <a:solidFill>
                  <a:srgbClr val="2C2D30"/>
                </a:solidFill>
              </a:rPr>
              <a:t>, которая будет считать стоимость корзины.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/>
          <p:nvPr>
            <p:ph type="title"/>
          </p:nvPr>
        </p:nvSpPr>
        <p:spPr>
          <a:xfrm>
            <a:off x="1136025" y="576025"/>
            <a:ext cx="68544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Практическое</a:t>
            </a:r>
            <a:r>
              <a:rPr lang="en-US" sz="3008">
                <a:solidFill>
                  <a:srgbClr val="4C5D6E"/>
                </a:solidFill>
              </a:rPr>
              <a:t> задание</a:t>
            </a:r>
            <a:endParaRPr/>
          </a:p>
        </p:txBody>
      </p:sp>
      <p:sp>
        <p:nvSpPr>
          <p:cNvPr id="278" name="Google Shape;278;p36"/>
          <p:cNvSpPr/>
          <p:nvPr/>
        </p:nvSpPr>
        <p:spPr>
          <a:xfrm>
            <a:off x="1136275" y="1737088"/>
            <a:ext cx="6854400" cy="16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 startAt="3"/>
            </a:pPr>
            <a:r>
              <a:rPr lang="en-US" sz="1600">
                <a:solidFill>
                  <a:srgbClr val="2C2D30"/>
                </a:solidFill>
              </a:rPr>
              <a:t>* Вывести с помощью цикла </a:t>
            </a:r>
            <a:r>
              <a:rPr b="1" lang="en-US" sz="1600">
                <a:solidFill>
                  <a:srgbClr val="2C2D30"/>
                </a:solidFill>
              </a:rPr>
              <a:t>for</a:t>
            </a:r>
            <a:r>
              <a:rPr lang="en-US" sz="1600">
                <a:solidFill>
                  <a:srgbClr val="2C2D30"/>
                </a:solidFill>
              </a:rPr>
              <a:t> числа от 0 до 9, не используя тело цикла. Выглядеть должно так:</a:t>
            </a:r>
            <a:endParaRPr sz="1600">
              <a:solidFill>
                <a:srgbClr val="2C2D3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for(…){// здесь пусто} </a:t>
            </a:r>
            <a:endParaRPr sz="1600"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 startAt="3"/>
            </a:pPr>
            <a:r>
              <a:rPr lang="en-US" sz="1600">
                <a:solidFill>
                  <a:srgbClr val="2C2D30"/>
                </a:solidFill>
              </a:rPr>
              <a:t>* Нарисовать пирамиду из </a:t>
            </a:r>
            <a:r>
              <a:rPr lang="en-US" sz="1600">
                <a:solidFill>
                  <a:srgbClr val="2C2D30"/>
                </a:solidFill>
              </a:rPr>
              <a:t>20 рядов </a:t>
            </a:r>
            <a:r>
              <a:rPr lang="en-US" sz="1600">
                <a:solidFill>
                  <a:srgbClr val="2C2D30"/>
                </a:solidFill>
              </a:rPr>
              <a:t>с помощью </a:t>
            </a:r>
            <a:r>
              <a:rPr b="1" lang="en-US" sz="1600">
                <a:solidFill>
                  <a:srgbClr val="2C2D30"/>
                </a:solidFill>
              </a:rPr>
              <a:t>console.log</a:t>
            </a:r>
            <a:r>
              <a:rPr lang="en-US" sz="1600">
                <a:solidFill>
                  <a:srgbClr val="2C2D30"/>
                </a:solidFill>
              </a:rPr>
              <a:t>, как показано на рисунке:</a:t>
            </a:r>
            <a:endParaRPr sz="1600">
              <a:solidFill>
                <a:srgbClr val="2C2D30"/>
              </a:solidFill>
            </a:endParaRPr>
          </a:p>
        </p:txBody>
      </p:sp>
      <p:pic>
        <p:nvPicPr>
          <p:cNvPr descr="2017-10-24_17-47-48.png" id="279" name="Google Shape;279;p36"/>
          <p:cNvPicPr preferRelativeResize="0"/>
          <p:nvPr/>
        </p:nvPicPr>
        <p:blipFill rotWithShape="1">
          <a:blip r:embed="rId3">
            <a:alphaModFix/>
          </a:blip>
          <a:srcRect b="0" l="0" r="29582" t="0"/>
          <a:stretch/>
        </p:blipFill>
        <p:spPr>
          <a:xfrm>
            <a:off x="1225650" y="3363692"/>
            <a:ext cx="2568301" cy="121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 урока</a:t>
            </a:r>
            <a:endParaRPr/>
          </a:p>
        </p:txBody>
      </p:sp>
      <p:sp>
        <p:nvSpPr>
          <p:cNvPr id="97" name="Google Shape;97;p19"/>
          <p:cNvSpPr/>
          <p:nvPr/>
        </p:nvSpPr>
        <p:spPr>
          <a:xfrm>
            <a:off x="1142375" y="1850276"/>
            <a:ext cx="6854400" cy="26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66700" lvl="0" marL="431800" rtl="0" algn="l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Понятие цикла.</a:t>
            </a:r>
            <a:endParaRPr sz="2000">
              <a:solidFill>
                <a:srgbClr val="2C2D30"/>
              </a:solidFill>
            </a:endParaRPr>
          </a:p>
          <a:p>
            <a:pPr indent="-266700" lvl="0" marL="431800" rtl="0" algn="l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Типы и реализации циклов в JS.</a:t>
            </a:r>
            <a:endParaRPr sz="2000">
              <a:solidFill>
                <a:srgbClr val="2C2D30"/>
              </a:solidFill>
            </a:endParaRPr>
          </a:p>
          <a:p>
            <a:pPr indent="-266700" lvl="0" marL="431800" rtl="0" algn="l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Массивы.</a:t>
            </a:r>
            <a:endParaRPr sz="20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7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9F9FB"/>
                </a:solidFill>
              </a:rPr>
              <a:t>Вопросы участников</a:t>
            </a:r>
            <a:endParaRPr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9F9FB"/>
                </a:solidFill>
              </a:rPr>
              <a:t>Понятие цикла</a:t>
            </a:r>
            <a:endParaRPr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1136275" y="1816150"/>
            <a:ext cx="6854400" cy="7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6588AB"/>
                </a:solidFill>
              </a:rPr>
              <a:t>Цикл –</a:t>
            </a:r>
            <a:r>
              <a:rPr lang="en-US" sz="1600">
                <a:solidFill>
                  <a:srgbClr val="4C5D6E"/>
                </a:solidFill>
              </a:rPr>
              <a:t> </a:t>
            </a:r>
            <a:r>
              <a:rPr lang="en-US" sz="1600">
                <a:solidFill>
                  <a:srgbClr val="2C2D30"/>
                </a:solidFill>
              </a:rPr>
              <a:t>это конструкция, которая заставляет определенную группу действий повторяться до наступления нужного условия.</a:t>
            </a:r>
            <a:endParaRPr/>
          </a:p>
        </p:txBody>
      </p:sp>
      <p:sp>
        <p:nvSpPr>
          <p:cNvPr id="108" name="Google Shape;108;p21"/>
          <p:cNvSpPr/>
          <p:nvPr/>
        </p:nvSpPr>
        <p:spPr>
          <a:xfrm>
            <a:off x="1136275" y="2513075"/>
            <a:ext cx="6854400" cy="9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Каждое выполнение тела цикла называется </a:t>
            </a:r>
            <a:r>
              <a:rPr b="1" lang="en-US" sz="1600">
                <a:solidFill>
                  <a:srgbClr val="6588AB"/>
                </a:solidFill>
              </a:rPr>
              <a:t>итерацией</a:t>
            </a:r>
            <a:r>
              <a:rPr lang="en-US" sz="1600">
                <a:solidFill>
                  <a:srgbClr val="2C2D30"/>
                </a:solidFill>
              </a:rPr>
              <a:t>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1136025" y="576025"/>
            <a:ext cx="68544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Каждая итерация состоит из следующих шагов:</a:t>
            </a: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1136275" y="2443600"/>
            <a:ext cx="6854400" cy="16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en-US" sz="1600">
                <a:solidFill>
                  <a:srgbClr val="2C2D30"/>
                </a:solidFill>
              </a:rPr>
              <a:t>Инициализация переменных цикла.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en-US" sz="1600">
                <a:solidFill>
                  <a:srgbClr val="2C2D30"/>
                </a:solidFill>
              </a:rPr>
              <a:t>Проверка условия выхода.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en-US" sz="1600">
                <a:solidFill>
                  <a:srgbClr val="2C2D30"/>
                </a:solidFill>
              </a:rPr>
              <a:t>Исполнение тела цикла.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en-US" sz="1600">
                <a:solidFill>
                  <a:srgbClr val="2C2D30"/>
                </a:solidFill>
              </a:rPr>
              <a:t>Обновление счетчика итераций.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9F9FB"/>
                </a:solidFill>
              </a:rPr>
              <a:t>Типы и реализации циклов в JS</a:t>
            </a:r>
            <a:endParaRPr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4490325" y="1408575"/>
            <a:ext cx="3416400" cy="8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Циклы while</a:t>
            </a:r>
            <a:endParaRPr/>
          </a:p>
        </p:txBody>
      </p:sp>
      <p:sp>
        <p:nvSpPr>
          <p:cNvPr id="125" name="Google Shape;125;p24"/>
          <p:cNvSpPr/>
          <p:nvPr/>
        </p:nvSpPr>
        <p:spPr>
          <a:xfrm>
            <a:off x="4490325" y="1979750"/>
            <a:ext cx="3500400" cy="23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Цикл while — цикл с предусловием. 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26" name="Google Shape;126;p24"/>
          <p:cNvSpPr/>
          <p:nvPr/>
        </p:nvSpPr>
        <p:spPr>
          <a:xfrm>
            <a:off x="1940579" y="1491974"/>
            <a:ext cx="1599600" cy="33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Начало</a:t>
            </a:r>
            <a:endParaRPr sz="12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4"/>
          <p:cNvSpPr/>
          <p:nvPr/>
        </p:nvSpPr>
        <p:spPr>
          <a:xfrm>
            <a:off x="1940579" y="2205680"/>
            <a:ext cx="1599600" cy="741300"/>
          </a:xfrm>
          <a:prstGeom prst="diamond">
            <a:avLst/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Условие</a:t>
            </a:r>
            <a:endParaRPr sz="12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4"/>
          <p:cNvSpPr/>
          <p:nvPr/>
        </p:nvSpPr>
        <p:spPr>
          <a:xfrm>
            <a:off x="871805" y="3284749"/>
            <a:ext cx="1354800" cy="382500"/>
          </a:xfrm>
          <a:prstGeom prst="rect">
            <a:avLst/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Тело цикла</a:t>
            </a:r>
            <a:endParaRPr sz="12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9" name="Google Shape;129;p24"/>
          <p:cNvCxnSpPr>
            <a:stCxn id="127" idx="1"/>
            <a:endCxn id="128" idx="0"/>
          </p:cNvCxnSpPr>
          <p:nvPr/>
        </p:nvCxnSpPr>
        <p:spPr>
          <a:xfrm flipH="1">
            <a:off x="1549079" y="2576330"/>
            <a:ext cx="391500" cy="708300"/>
          </a:xfrm>
          <a:prstGeom prst="bentConnector2">
            <a:avLst/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130" name="Google Shape;130;p24"/>
          <p:cNvSpPr/>
          <p:nvPr/>
        </p:nvSpPr>
        <p:spPr>
          <a:xfrm>
            <a:off x="1940579" y="4005230"/>
            <a:ext cx="1599600" cy="33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Конец</a:t>
            </a:r>
            <a:endParaRPr sz="12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1" name="Google Shape;131;p24"/>
          <p:cNvCxnSpPr>
            <a:stCxn id="127" idx="3"/>
            <a:endCxn id="130" idx="3"/>
          </p:cNvCxnSpPr>
          <p:nvPr/>
        </p:nvCxnSpPr>
        <p:spPr>
          <a:xfrm>
            <a:off x="3540179" y="2576330"/>
            <a:ext cx="600" cy="1596900"/>
          </a:xfrm>
          <a:prstGeom prst="bentConnector3">
            <a:avLst>
              <a:gd fmla="val 39687500" name="adj1"/>
            </a:avLst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132" name="Google Shape;132;p24"/>
          <p:cNvCxnSpPr>
            <a:stCxn id="128" idx="1"/>
            <a:endCxn id="127" idx="0"/>
          </p:cNvCxnSpPr>
          <p:nvPr/>
        </p:nvCxnSpPr>
        <p:spPr>
          <a:xfrm flipH="1" rot="10800000">
            <a:off x="871805" y="2205799"/>
            <a:ext cx="1868700" cy="1270200"/>
          </a:xfrm>
          <a:prstGeom prst="bentConnector4">
            <a:avLst>
              <a:gd fmla="val -12743" name="adj1"/>
              <a:gd fmla="val 118756" name="adj2"/>
            </a:avLst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133" name="Google Shape;133;p24"/>
          <p:cNvCxnSpPr>
            <a:stCxn id="126" idx="2"/>
            <a:endCxn id="127" idx="0"/>
          </p:cNvCxnSpPr>
          <p:nvPr/>
        </p:nvCxnSpPr>
        <p:spPr>
          <a:xfrm>
            <a:off x="2740379" y="1827674"/>
            <a:ext cx="0" cy="378000"/>
          </a:xfrm>
          <a:prstGeom prst="straightConnector1">
            <a:avLst/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134" name="Google Shape;134;p24"/>
          <p:cNvSpPr txBox="1"/>
          <p:nvPr/>
        </p:nvSpPr>
        <p:spPr>
          <a:xfrm>
            <a:off x="1126458" y="2613140"/>
            <a:ext cx="505500" cy="2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Да</a:t>
            </a:r>
            <a:endParaRPr sz="12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3456633" y="2225725"/>
            <a:ext cx="597900" cy="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Нет</a:t>
            </a:r>
            <a:endParaRPr sz="12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4490325" y="1408575"/>
            <a:ext cx="3416400" cy="8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Циклы do…while</a:t>
            </a:r>
            <a:endParaRPr/>
          </a:p>
        </p:txBody>
      </p:sp>
      <p:sp>
        <p:nvSpPr>
          <p:cNvPr id="141" name="Google Shape;141;p25"/>
          <p:cNvSpPr/>
          <p:nvPr/>
        </p:nvSpPr>
        <p:spPr>
          <a:xfrm>
            <a:off x="4490325" y="1979750"/>
            <a:ext cx="3500400" cy="23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Цикл do…while — цикл с постусловием. 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42" name="Google Shape;142;p25"/>
          <p:cNvSpPr/>
          <p:nvPr/>
        </p:nvSpPr>
        <p:spPr>
          <a:xfrm>
            <a:off x="1034473" y="1115796"/>
            <a:ext cx="1683900" cy="353400"/>
          </a:xfrm>
          <a:prstGeom prst="roundRect">
            <a:avLst>
              <a:gd fmla="val 16667" name="adj"/>
            </a:avLst>
          </a:prstGeom>
          <a:solidFill>
            <a:srgbClr val="F9F9FB"/>
          </a:solidFill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Начало</a:t>
            </a:r>
            <a:endParaRPr sz="12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5"/>
          <p:cNvSpPr/>
          <p:nvPr/>
        </p:nvSpPr>
        <p:spPr>
          <a:xfrm>
            <a:off x="1034472" y="2444449"/>
            <a:ext cx="1683900" cy="780300"/>
          </a:xfrm>
          <a:prstGeom prst="diamond">
            <a:avLst/>
          </a:prstGeom>
          <a:solidFill>
            <a:srgbClr val="F9F9FB"/>
          </a:solidFill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Условие</a:t>
            </a:r>
            <a:endParaRPr sz="12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5"/>
          <p:cNvSpPr/>
          <p:nvPr/>
        </p:nvSpPr>
        <p:spPr>
          <a:xfrm>
            <a:off x="1163355" y="1755484"/>
            <a:ext cx="1426200" cy="402600"/>
          </a:xfrm>
          <a:prstGeom prst="rect">
            <a:avLst/>
          </a:prstGeom>
          <a:solidFill>
            <a:srgbClr val="F9F9FB"/>
          </a:solidFill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Тело цикла</a:t>
            </a:r>
            <a:endParaRPr sz="12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5"/>
          <p:cNvSpPr/>
          <p:nvPr/>
        </p:nvSpPr>
        <p:spPr>
          <a:xfrm>
            <a:off x="1034474" y="3761644"/>
            <a:ext cx="1683900" cy="353400"/>
          </a:xfrm>
          <a:prstGeom prst="roundRect">
            <a:avLst>
              <a:gd fmla="val 16667" name="adj"/>
            </a:avLst>
          </a:prstGeom>
          <a:solidFill>
            <a:srgbClr val="F9F9FB"/>
          </a:solidFill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Конец</a:t>
            </a:r>
            <a:endParaRPr sz="12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6" name="Google Shape;146;p25"/>
          <p:cNvCxnSpPr>
            <a:stCxn id="143" idx="3"/>
            <a:endCxn id="145" idx="3"/>
          </p:cNvCxnSpPr>
          <p:nvPr/>
        </p:nvCxnSpPr>
        <p:spPr>
          <a:xfrm>
            <a:off x="2718372" y="2834599"/>
            <a:ext cx="600" cy="1103700"/>
          </a:xfrm>
          <a:prstGeom prst="bentConnector3">
            <a:avLst>
              <a:gd fmla="val 39687825" name="adj1"/>
            </a:avLst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147" name="Google Shape;147;p25"/>
          <p:cNvSpPr txBox="1"/>
          <p:nvPr/>
        </p:nvSpPr>
        <p:spPr>
          <a:xfrm>
            <a:off x="763587" y="1678034"/>
            <a:ext cx="373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Да</a:t>
            </a:r>
            <a:endParaRPr sz="12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5"/>
          <p:cNvSpPr txBox="1"/>
          <p:nvPr/>
        </p:nvSpPr>
        <p:spPr>
          <a:xfrm>
            <a:off x="2645804" y="2551817"/>
            <a:ext cx="445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Нет</a:t>
            </a:r>
            <a:endParaRPr sz="12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" name="Google Shape;149;p25"/>
          <p:cNvCxnSpPr>
            <a:stCxn id="142" idx="2"/>
            <a:endCxn id="144" idx="0"/>
          </p:cNvCxnSpPr>
          <p:nvPr/>
        </p:nvCxnSpPr>
        <p:spPr>
          <a:xfrm>
            <a:off x="1876423" y="1469196"/>
            <a:ext cx="0" cy="286200"/>
          </a:xfrm>
          <a:prstGeom prst="straightConnector1">
            <a:avLst/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150" name="Google Shape;150;p25"/>
          <p:cNvCxnSpPr>
            <a:stCxn id="144" idx="2"/>
            <a:endCxn id="143" idx="0"/>
          </p:cNvCxnSpPr>
          <p:nvPr/>
        </p:nvCxnSpPr>
        <p:spPr>
          <a:xfrm>
            <a:off x="1876455" y="2158084"/>
            <a:ext cx="0" cy="286500"/>
          </a:xfrm>
          <a:prstGeom prst="straightConnector1">
            <a:avLst/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151" name="Google Shape;151;p25"/>
          <p:cNvCxnSpPr>
            <a:stCxn id="143" idx="1"/>
            <a:endCxn id="144" idx="1"/>
          </p:cNvCxnSpPr>
          <p:nvPr/>
        </p:nvCxnSpPr>
        <p:spPr>
          <a:xfrm flipH="1" rot="10800000">
            <a:off x="1034472" y="1956799"/>
            <a:ext cx="129000" cy="877800"/>
          </a:xfrm>
          <a:prstGeom prst="bentConnector3">
            <a:avLst>
              <a:gd fmla="val -184593" name="adj1"/>
            </a:avLst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4490325" y="1408575"/>
            <a:ext cx="3416400" cy="8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Циклы for</a:t>
            </a:r>
            <a:endParaRPr/>
          </a:p>
        </p:txBody>
      </p:sp>
      <p:sp>
        <p:nvSpPr>
          <p:cNvPr id="157" name="Google Shape;157;p26"/>
          <p:cNvSpPr/>
          <p:nvPr/>
        </p:nvSpPr>
        <p:spPr>
          <a:xfrm>
            <a:off x="4490325" y="1979750"/>
            <a:ext cx="3500400" cy="23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Цикл for — цикл со счетчиком. 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58" name="Google Shape;158;p26"/>
          <p:cNvSpPr/>
          <p:nvPr/>
        </p:nvSpPr>
        <p:spPr>
          <a:xfrm>
            <a:off x="2303828" y="1341500"/>
            <a:ext cx="1588200" cy="333300"/>
          </a:xfrm>
          <a:prstGeom prst="roundRect">
            <a:avLst>
              <a:gd fmla="val 16667" name="adj"/>
            </a:avLst>
          </a:prstGeom>
          <a:solidFill>
            <a:srgbClr val="F9F9FB"/>
          </a:solidFill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Начало</a:t>
            </a:r>
            <a:endParaRPr sz="12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6"/>
          <p:cNvSpPr/>
          <p:nvPr/>
        </p:nvSpPr>
        <p:spPr>
          <a:xfrm>
            <a:off x="2303828" y="2528120"/>
            <a:ext cx="1588200" cy="735900"/>
          </a:xfrm>
          <a:prstGeom prst="diamond">
            <a:avLst/>
          </a:prstGeom>
          <a:solidFill>
            <a:srgbClr val="F9F9FB"/>
          </a:solidFill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Выражение 2</a:t>
            </a:r>
            <a:endParaRPr sz="12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6"/>
          <p:cNvSpPr/>
          <p:nvPr/>
        </p:nvSpPr>
        <p:spPr>
          <a:xfrm>
            <a:off x="583700" y="2706158"/>
            <a:ext cx="1345200" cy="379800"/>
          </a:xfrm>
          <a:prstGeom prst="rect">
            <a:avLst/>
          </a:prstGeom>
          <a:solidFill>
            <a:srgbClr val="F9F9FB"/>
          </a:solidFill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Тело цикла</a:t>
            </a:r>
            <a:endParaRPr sz="12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6"/>
          <p:cNvSpPr/>
          <p:nvPr/>
        </p:nvSpPr>
        <p:spPr>
          <a:xfrm>
            <a:off x="2303829" y="3837160"/>
            <a:ext cx="1588200" cy="333300"/>
          </a:xfrm>
          <a:prstGeom prst="roundRect">
            <a:avLst>
              <a:gd fmla="val 16667" name="adj"/>
            </a:avLst>
          </a:prstGeom>
          <a:solidFill>
            <a:srgbClr val="F9F9FB"/>
          </a:solidFill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Конец</a:t>
            </a:r>
            <a:endParaRPr sz="12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6"/>
          <p:cNvSpPr txBox="1"/>
          <p:nvPr/>
        </p:nvSpPr>
        <p:spPr>
          <a:xfrm>
            <a:off x="1972879" y="2603671"/>
            <a:ext cx="375000" cy="2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Да</a:t>
            </a:r>
            <a:endParaRPr sz="12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3770610" y="2574792"/>
            <a:ext cx="445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Нет</a:t>
            </a:r>
            <a:endParaRPr sz="12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6"/>
          <p:cNvSpPr/>
          <p:nvPr/>
        </p:nvSpPr>
        <p:spPr>
          <a:xfrm>
            <a:off x="2425394" y="1909286"/>
            <a:ext cx="1345200" cy="379800"/>
          </a:xfrm>
          <a:prstGeom prst="rect">
            <a:avLst/>
          </a:prstGeom>
          <a:solidFill>
            <a:srgbClr val="F9F9FB"/>
          </a:solidFill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Выражение 1</a:t>
            </a:r>
            <a:endParaRPr sz="12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5" name="Google Shape;165;p26"/>
          <p:cNvCxnSpPr>
            <a:stCxn id="158" idx="2"/>
            <a:endCxn id="164" idx="0"/>
          </p:cNvCxnSpPr>
          <p:nvPr/>
        </p:nvCxnSpPr>
        <p:spPr>
          <a:xfrm>
            <a:off x="3097928" y="1674800"/>
            <a:ext cx="0" cy="234600"/>
          </a:xfrm>
          <a:prstGeom prst="straightConnector1">
            <a:avLst/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166" name="Google Shape;166;p26"/>
          <p:cNvCxnSpPr>
            <a:stCxn id="164" idx="2"/>
            <a:endCxn id="159" idx="0"/>
          </p:cNvCxnSpPr>
          <p:nvPr/>
        </p:nvCxnSpPr>
        <p:spPr>
          <a:xfrm>
            <a:off x="3097994" y="2289086"/>
            <a:ext cx="0" cy="239100"/>
          </a:xfrm>
          <a:prstGeom prst="straightConnector1">
            <a:avLst/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167" name="Google Shape;167;p26"/>
          <p:cNvCxnSpPr>
            <a:stCxn id="159" idx="1"/>
            <a:endCxn id="160" idx="3"/>
          </p:cNvCxnSpPr>
          <p:nvPr/>
        </p:nvCxnSpPr>
        <p:spPr>
          <a:xfrm rot="10800000">
            <a:off x="1928828" y="2896070"/>
            <a:ext cx="375000" cy="0"/>
          </a:xfrm>
          <a:prstGeom prst="straightConnector1">
            <a:avLst/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168" name="Google Shape;168;p26"/>
          <p:cNvCxnSpPr>
            <a:stCxn id="159" idx="3"/>
            <a:endCxn id="161" idx="0"/>
          </p:cNvCxnSpPr>
          <p:nvPr/>
        </p:nvCxnSpPr>
        <p:spPr>
          <a:xfrm flipH="1">
            <a:off x="3097928" y="2896070"/>
            <a:ext cx="794100" cy="941100"/>
          </a:xfrm>
          <a:prstGeom prst="bentConnector4">
            <a:avLst>
              <a:gd fmla="val -28288" name="adj1"/>
              <a:gd fmla="val 69544" name="adj2"/>
            </a:avLst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169" name="Google Shape;169;p26"/>
          <p:cNvSpPr/>
          <p:nvPr/>
        </p:nvSpPr>
        <p:spPr>
          <a:xfrm>
            <a:off x="583700" y="1909286"/>
            <a:ext cx="1345200" cy="379800"/>
          </a:xfrm>
          <a:prstGeom prst="rect">
            <a:avLst/>
          </a:prstGeom>
          <a:solidFill>
            <a:srgbClr val="F9F9FB"/>
          </a:solidFill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Выражение 3</a:t>
            </a:r>
            <a:endParaRPr sz="12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170;p26"/>
          <p:cNvCxnSpPr>
            <a:stCxn id="160" idx="0"/>
            <a:endCxn id="169" idx="2"/>
          </p:cNvCxnSpPr>
          <p:nvPr/>
        </p:nvCxnSpPr>
        <p:spPr>
          <a:xfrm rot="10800000">
            <a:off x="1256300" y="2289158"/>
            <a:ext cx="0" cy="417000"/>
          </a:xfrm>
          <a:prstGeom prst="straightConnector1">
            <a:avLst/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171" name="Google Shape;171;p26"/>
          <p:cNvCxnSpPr>
            <a:stCxn id="169" idx="3"/>
            <a:endCxn id="164" idx="1"/>
          </p:cNvCxnSpPr>
          <p:nvPr/>
        </p:nvCxnSpPr>
        <p:spPr>
          <a:xfrm>
            <a:off x="1928900" y="2099186"/>
            <a:ext cx="496500" cy="0"/>
          </a:xfrm>
          <a:prstGeom prst="straightConnector1">
            <a:avLst/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