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Helvetica Neue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HelveticaNeue-regular.fntdata"/><Relationship Id="rId25" Type="http://schemas.openxmlformats.org/officeDocument/2006/relationships/slide" Target="slides/slide21.xml"/><Relationship Id="rId28" Type="http://schemas.openxmlformats.org/officeDocument/2006/relationships/font" Target="fonts/HelveticaNeue-italic.fntdata"/><Relationship Id="rId27" Type="http://schemas.openxmlformats.org/officeDocument/2006/relationships/font" Target="fonts/HelveticaNeue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HelveticaNeue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ec5385a51_1_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1ec5385a51_1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ec5385a51_1_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1ec5385a51_1_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121513ef2_0_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2121513ef2_0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ec5385a51_1_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1ec5385a51_1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121513ef2_0_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2121513ef2_0_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9d8c6d24f_1_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19d8c6d24f_1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ec5385a51_1_5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1ec5385a51_1_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824ae7302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2824ae7302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824ae7302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2824ae7302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824ae7302_0_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2824ae7302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9d8c6d24f_1_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19d8c6d24f_1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c5385a51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1ec5385a51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ec5385a51_0_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1ec5385a51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9d8c6d24f_1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19d8c6d24f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cd10a0013_0_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1cd10a0013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121513ef2_0_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2121513ef2_0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b107a5113_0_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1b107a5113_0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21513ef2_0_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2121513ef2_0_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вертикально" showMasterSp="0" type="tx">
  <p:cSld name="TITLE_AND_BODY">
    <p:bg>
      <p:bgPr>
        <a:solidFill>
          <a:srgbClr val="22222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>
            <p:ph idx="2" type="pic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нкты">
  <p:cSld name="Пункты">
    <p:bg>
      <p:bgPr>
        <a:solidFill>
          <a:srgbClr val="22222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8" name="Google Shape;58;p11"/>
          <p:cNvSpPr txBox="1"/>
          <p:nvPr>
            <p:ph idx="2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9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3 шт." showMasterSp="0">
  <p:cSld name="Фото - 3 шт.">
    <p:bg>
      <p:bgPr>
        <a:solidFill>
          <a:srgbClr val="22222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/>
          <p:nvPr>
            <p:ph idx="2" type="pic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2" name="Google Shape;62;p12"/>
          <p:cNvSpPr/>
          <p:nvPr>
            <p:ph idx="3" type="pic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3" name="Google Shape;63;p12"/>
          <p:cNvSpPr/>
          <p:nvPr>
            <p:ph idx="4" type="pic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">
  <p:cSld name="Цитата">
    <p:bg>
      <p:bgPr>
        <a:solidFill>
          <a:srgbClr val="22222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/>
          <p:nvPr/>
        </p:nvSpPr>
        <p:spPr>
          <a:xfrm>
            <a:off x="1390798" y="1245691"/>
            <a:ext cx="6362304" cy="2757488"/>
          </a:xfrm>
          <a:custGeom>
            <a:rect b="b" l="l" r="r" t="t"/>
            <a:pathLst>
              <a:path extrusionOk="0" h="120000" w="12000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idx="2" type="body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30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3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" showMasterSp="0">
  <p:cSld name="Цитата 2">
    <p:bg>
      <p:bgPr>
        <a:solidFill>
          <a:schemeClr val="accen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3" name="Google Shape;73;p14"/>
          <p:cNvSpPr/>
          <p:nvPr>
            <p:ph idx="2" type="pic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3" type="body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b="0" i="0" sz="3000" u="none" cap="none" strike="noStrik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" showMasterSp="0">
  <p:cSld name="Фото">
    <p:bg>
      <p:bgPr>
        <a:solidFill>
          <a:srgbClr val="222222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" showMasterSp="0">
  <p:cSld name="Пустой">
    <p:bg>
      <p:bgPr>
        <a:solidFill>
          <a:srgbClr val="22222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" showMasterSp="0">
  <p:cSld name="Пустой 2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" showMasterSp="0">
  <p:cSld name="Заголовок и пункты">
    <p:bg>
      <p:bgPr>
        <a:solidFill>
          <a:srgbClr val="22222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9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8" name="Google Shape;18;p3"/>
          <p:cNvSpPr/>
          <p:nvPr/>
        </p:nvSpPr>
        <p:spPr>
          <a:xfrm>
            <a:off x="571172" y="4572010"/>
            <a:ext cx="571202" cy="571501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9826" y="4636176"/>
            <a:ext cx="413781" cy="44314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/>
          <p:nvPr/>
        </p:nvSpPr>
        <p:spPr>
          <a:xfrm>
            <a:off x="571175" y="-1"/>
            <a:ext cx="571201" cy="190202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заголовок" showMasterSp="0" type="title">
  <p:cSld name="TITLE">
    <p:bg>
      <p:bgPr>
        <a:solidFill>
          <a:srgbClr val="222222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4"/>
          <p:cNvCxnSpPr/>
          <p:nvPr/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горизонтально" showMasterSp="0">
  <p:cSld name="Фото - горизонтально">
    <p:bg>
      <p:bgPr>
        <a:solidFill>
          <a:srgbClr val="22222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cxnSp>
        <p:nvCxnSpPr>
          <p:cNvPr id="29" name="Google Shape;29;p5"/>
          <p:cNvCxnSpPr/>
          <p:nvPr>
            <p:ph idx="1" type="body"/>
          </p:nvPr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5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3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заголовок" showMasterSp="0">
  <p:cSld name="Заголовок и подзаголовок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6"/>
          <p:cNvCxnSpPr/>
          <p:nvPr/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5" name="Google Shape;35;p6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7558478" y="221009"/>
            <a:ext cx="212578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- по центру" showMasterSp="0">
  <p:cSld name="Заголовок - по центру">
    <p:bg>
      <p:bgPr>
        <a:solidFill>
          <a:srgbClr val="22222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- вверху">
  <p:cSld name="Заголовок - вверху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, дополн.">
  <p:cSld name="Заголовок и пункты, дополн.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9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, пункты и фото">
  <p:cSld name="Заголовок, пункты и фото">
    <p:bg>
      <p:bgPr>
        <a:solidFill>
          <a:srgbClr val="22222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2" name="Google Shape;52;p10"/>
          <p:cNvSpPr/>
          <p:nvPr>
            <p:ph idx="2" type="pic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3" type="body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1944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21944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21944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21944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21944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1357312" y="523737"/>
            <a:ext cx="6429376" cy="139"/>
          </a:xfrm>
          <a:prstGeom prst="straightConnector1">
            <a:avLst/>
          </a:prstGeom>
          <a:noFill/>
          <a:ln cap="flat" cmpd="sng" w="9525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7" name="Google Shape;7;p1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9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DF4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347" r="347" t="0"/>
          <a:stretch/>
        </p:blipFill>
        <p:spPr>
          <a:xfrm>
            <a:off x="785716" y="1173343"/>
            <a:ext cx="2667900" cy="2686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>
            <p:ph type="title"/>
          </p:nvPr>
        </p:nvSpPr>
        <p:spPr>
          <a:xfrm>
            <a:off x="3929400" y="913961"/>
            <a:ext cx="35361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C2CA"/>
              </a:buClr>
              <a:buFont typeface="Arial"/>
              <a:buNone/>
            </a:pPr>
            <a:r>
              <a:rPr lang="en-US" sz="1600">
                <a:solidFill>
                  <a:srgbClr val="BDC2CA"/>
                </a:solidFill>
              </a:rPr>
              <a:t>JavaScript. Базовый уровень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947259" y="1226598"/>
            <a:ext cx="32667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venir"/>
              <a:buNone/>
            </a:pPr>
            <a:r>
              <a:rPr b="1" lang="en-US" sz="2000">
                <a:solidFill>
                  <a:srgbClr val="4C5D6E"/>
                </a:solidFill>
              </a:rPr>
              <a:t>Урок 1</a:t>
            </a:r>
            <a:endParaRPr/>
          </a:p>
        </p:txBody>
      </p:sp>
      <p:sp>
        <p:nvSpPr>
          <p:cNvPr id="90" name="Google Shape;90;p18"/>
          <p:cNvSpPr/>
          <p:nvPr/>
        </p:nvSpPr>
        <p:spPr>
          <a:xfrm>
            <a:off x="3947250" y="1828975"/>
            <a:ext cx="4206300" cy="11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4000">
                <a:solidFill>
                  <a:srgbClr val="4C5D6E"/>
                </a:solidFill>
              </a:rPr>
              <a:t>Основы языка JavaScript</a:t>
            </a:r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3929400" y="3361250"/>
            <a:ext cx="46008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/>
          <a:p>
            <a:pPr indent="0" lvl="0" marL="0" rtl="0" algn="just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ABB1B9"/>
                </a:solidFill>
              </a:rPr>
              <a:t>Общее знакомство с JavaScript, создание первого кода и его запуск.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/>
          <p:nvPr/>
        </p:nvSpPr>
        <p:spPr>
          <a:xfrm>
            <a:off x="1142375" y="200225"/>
            <a:ext cx="6854400" cy="4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C2D30"/>
                </a:solidFill>
              </a:rPr>
              <a:t>Актуальные версии JavaScript имеют высокую производительность, почти не уступая по скорости классическим языкам программирования. Но надо понимать, что код выполняется на стороне клиента и расходует именно клиентские ресурсы, а не ресурсы сервера.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Подключение JavaScript-кода к странице</a:t>
            </a:r>
            <a:endParaRPr/>
          </a:p>
        </p:txBody>
      </p:sp>
      <p:pic>
        <p:nvPicPr>
          <p:cNvPr descr="Снимок экрана 2017-03-14 в 13.46.52.png" id="145" name="Google Shape;14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400" y="2032675"/>
            <a:ext cx="6854399" cy="2190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Подключение JavaScript-кода к странице</a:t>
            </a:r>
            <a:endParaRPr/>
          </a:p>
        </p:txBody>
      </p:sp>
      <p:pic>
        <p:nvPicPr>
          <p:cNvPr descr="Снимок экрана 2017-03-14 в 13.48.29.png" id="151" name="Google Shape;15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4800" y="2833400"/>
            <a:ext cx="6854400" cy="4446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Снимок экрана 2017-03-14 в 13.48.21.png" id="152" name="Google Shape;15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4800" y="2098750"/>
            <a:ext cx="6854399" cy="433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/>
          <p:nvPr/>
        </p:nvSpPr>
        <p:spPr>
          <a:xfrm>
            <a:off x="1142400" y="571450"/>
            <a:ext cx="68544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9F9FB"/>
                </a:solidFill>
              </a:rPr>
              <a:t>Структура кода</a:t>
            </a:r>
            <a:endParaRPr sz="3200">
              <a:solidFill>
                <a:srgbClr val="F9F9FB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/>
          <p:nvPr/>
        </p:nvSpPr>
        <p:spPr>
          <a:xfrm>
            <a:off x="1142399" y="571450"/>
            <a:ext cx="6854402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Структура кода</a:t>
            </a:r>
            <a:endParaRPr/>
          </a:p>
        </p:txBody>
      </p:sp>
      <p:sp>
        <p:nvSpPr>
          <p:cNvPr id="163" name="Google Shape;163;p31"/>
          <p:cNvSpPr/>
          <p:nvPr/>
        </p:nvSpPr>
        <p:spPr>
          <a:xfrm>
            <a:off x="1142375" y="1643150"/>
            <a:ext cx="6854400" cy="28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В языке JavaScript-код состоит из команд. Сама по себе команда описывает операцию. Набор команд, из которых состоит код, и задает поведение страницы.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Структура кода</a:t>
            </a:r>
            <a:endParaRPr/>
          </a:p>
        </p:txBody>
      </p:sp>
      <p:pic>
        <p:nvPicPr>
          <p:cNvPr descr="Снимок экрана 2017-03-14 в 17.10.11.png" id="169" name="Google Shape;16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400" y="1970400"/>
            <a:ext cx="5989450" cy="173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/>
          <p:nvPr/>
        </p:nvSpPr>
        <p:spPr>
          <a:xfrm>
            <a:off x="1142400" y="571450"/>
            <a:ext cx="68544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9F9FB"/>
                </a:solidFill>
              </a:rPr>
              <a:t>Типы данных</a:t>
            </a:r>
            <a:endParaRPr sz="3200">
              <a:solidFill>
                <a:srgbClr val="F9F9FB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/>
          <p:nvPr/>
        </p:nvSpPr>
        <p:spPr>
          <a:xfrm>
            <a:off x="1142375" y="711125"/>
            <a:ext cx="2958600" cy="38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/>
              <a:t>Number. </a:t>
            </a:r>
            <a:endParaRPr sz="1600"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/>
              <a:t>String. </a:t>
            </a:r>
            <a:endParaRPr sz="1600"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/>
              <a:t>Boolean. 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80" name="Google Shape;180;p34"/>
          <p:cNvSpPr/>
          <p:nvPr/>
        </p:nvSpPr>
        <p:spPr>
          <a:xfrm>
            <a:off x="4656525" y="669600"/>
            <a:ext cx="2958600" cy="38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4"/>
            </a:pPr>
            <a:r>
              <a:rPr lang="en-US" sz="1600"/>
              <a:t>Null. </a:t>
            </a:r>
            <a:endParaRPr sz="1600"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4"/>
            </a:pPr>
            <a:r>
              <a:rPr lang="en-US" sz="1600"/>
              <a:t>Undefined. </a:t>
            </a:r>
            <a:endParaRPr sz="1600"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4"/>
            </a:pPr>
            <a:r>
              <a:rPr lang="en-US" sz="1600"/>
              <a:t>Object.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C5D6E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5"/>
          <p:cNvSpPr/>
          <p:nvPr/>
        </p:nvSpPr>
        <p:spPr>
          <a:xfrm>
            <a:off x="1142400" y="571450"/>
            <a:ext cx="68544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9F9FB"/>
                </a:solidFill>
              </a:rPr>
              <a:t>Практическое задание</a:t>
            </a:r>
            <a:endParaRPr sz="3200">
              <a:solidFill>
                <a:srgbClr val="F9F9FB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6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Практическое задание</a:t>
            </a:r>
            <a:endParaRPr/>
          </a:p>
        </p:txBody>
      </p:sp>
      <p:sp>
        <p:nvSpPr>
          <p:cNvPr id="191" name="Google Shape;191;p36"/>
          <p:cNvSpPr/>
          <p:nvPr/>
        </p:nvSpPr>
        <p:spPr>
          <a:xfrm>
            <a:off x="1142375" y="1643150"/>
            <a:ext cx="6854400" cy="28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rtl="0" algn="just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en-US" sz="1600">
                <a:solidFill>
                  <a:srgbClr val="2C2D30"/>
                </a:solidFill>
              </a:rPr>
              <a:t>Задать температуру в градусах по Цельсию. Вывести в </a:t>
            </a:r>
            <a:r>
              <a:rPr b="1" lang="en-US" sz="1600">
                <a:solidFill>
                  <a:srgbClr val="2C2D30"/>
                </a:solidFill>
              </a:rPr>
              <a:t>alert</a:t>
            </a:r>
            <a:r>
              <a:rPr lang="en-US" sz="1600">
                <a:solidFill>
                  <a:srgbClr val="2C2D30"/>
                </a:solidFill>
              </a:rPr>
              <a:t> соответствующую температуру в градусах по Фаренгейту. Подсказка: расчет идет по формуле </a:t>
            </a:r>
            <a:r>
              <a:rPr b="1" lang="en-US" sz="1600">
                <a:solidFill>
                  <a:srgbClr val="2C2D30"/>
                </a:solidFill>
              </a:rPr>
              <a:t>Tf = (9 / 5) * Tc + 32</a:t>
            </a:r>
            <a:r>
              <a:rPr lang="en-US" sz="1600">
                <a:solidFill>
                  <a:srgbClr val="2C2D30"/>
                </a:solidFill>
              </a:rPr>
              <a:t>, где </a:t>
            </a:r>
            <a:r>
              <a:rPr b="1" lang="en-US" sz="1600">
                <a:solidFill>
                  <a:srgbClr val="2C2D30"/>
                </a:solidFill>
              </a:rPr>
              <a:t>Tf</a:t>
            </a:r>
            <a:r>
              <a:rPr lang="en-US" sz="1600">
                <a:solidFill>
                  <a:srgbClr val="2C2D30"/>
                </a:solidFill>
              </a:rPr>
              <a:t> — температура по Фаренгейту, </a:t>
            </a:r>
            <a:r>
              <a:rPr b="1" lang="en-US" sz="1600">
                <a:solidFill>
                  <a:srgbClr val="2C2D30"/>
                </a:solidFill>
              </a:rPr>
              <a:t>Tc</a:t>
            </a:r>
            <a:r>
              <a:rPr lang="en-US" sz="1600">
                <a:solidFill>
                  <a:srgbClr val="2C2D30"/>
                </a:solidFill>
              </a:rPr>
              <a:t> — по Цельсию.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just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AutoNum type="arabicPeriod"/>
            </a:pPr>
            <a:r>
              <a:rPr lang="en-US" sz="1600">
                <a:solidFill>
                  <a:srgbClr val="2C2D30"/>
                </a:solidFill>
              </a:rPr>
              <a:t>Объявить две переменные: </a:t>
            </a:r>
            <a:r>
              <a:rPr b="1" lang="en-US" sz="1600">
                <a:solidFill>
                  <a:srgbClr val="2C2D30"/>
                </a:solidFill>
              </a:rPr>
              <a:t>admin</a:t>
            </a:r>
            <a:r>
              <a:rPr lang="en-US" sz="1600">
                <a:solidFill>
                  <a:srgbClr val="2C2D30"/>
                </a:solidFill>
              </a:rPr>
              <a:t> и </a:t>
            </a:r>
            <a:r>
              <a:rPr b="1" lang="en-US" sz="1600">
                <a:solidFill>
                  <a:srgbClr val="2C2D30"/>
                </a:solidFill>
              </a:rPr>
              <a:t>name</a:t>
            </a:r>
            <a:r>
              <a:rPr lang="en-US" sz="1600">
                <a:solidFill>
                  <a:srgbClr val="2C2D30"/>
                </a:solidFill>
              </a:rPr>
              <a:t>. Записать в </a:t>
            </a:r>
            <a:r>
              <a:rPr b="1" lang="en-US" sz="1600">
                <a:solidFill>
                  <a:srgbClr val="2C2D30"/>
                </a:solidFill>
              </a:rPr>
              <a:t>name</a:t>
            </a:r>
            <a:r>
              <a:rPr lang="en-US" sz="1600">
                <a:solidFill>
                  <a:srgbClr val="2C2D30"/>
                </a:solidFill>
              </a:rPr>
              <a:t> строку "Василий"; Скопировать значение из </a:t>
            </a:r>
            <a:r>
              <a:rPr b="1" lang="en-US" sz="1600">
                <a:solidFill>
                  <a:srgbClr val="2C2D30"/>
                </a:solidFill>
              </a:rPr>
              <a:t>name</a:t>
            </a:r>
            <a:r>
              <a:rPr lang="en-US" sz="1600">
                <a:solidFill>
                  <a:srgbClr val="2C2D30"/>
                </a:solidFill>
              </a:rPr>
              <a:t> в </a:t>
            </a:r>
            <a:r>
              <a:rPr b="1" lang="en-US" sz="1600">
                <a:solidFill>
                  <a:srgbClr val="2C2D30"/>
                </a:solidFill>
              </a:rPr>
              <a:t>admin</a:t>
            </a:r>
            <a:r>
              <a:rPr lang="en-US" sz="1600">
                <a:solidFill>
                  <a:srgbClr val="2C2D30"/>
                </a:solidFill>
              </a:rPr>
              <a:t>. Вывести </a:t>
            </a:r>
            <a:r>
              <a:rPr b="1" lang="en-US" sz="1600">
                <a:solidFill>
                  <a:srgbClr val="2C2D30"/>
                </a:solidFill>
              </a:rPr>
              <a:t>admin</a:t>
            </a:r>
            <a:r>
              <a:rPr lang="en-US" sz="1600">
                <a:solidFill>
                  <a:srgbClr val="2C2D30"/>
                </a:solidFill>
              </a:rPr>
              <a:t> (должно вывестись «Василий»).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/>
          <p:nvPr/>
        </p:nvSpPr>
        <p:spPr>
          <a:xfrm>
            <a:off x="1142399" y="571450"/>
            <a:ext cx="6854402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План курса</a:t>
            </a:r>
            <a:endParaRPr/>
          </a:p>
        </p:txBody>
      </p:sp>
      <p:sp>
        <p:nvSpPr>
          <p:cNvPr id="97" name="Google Shape;97;p19"/>
          <p:cNvSpPr/>
          <p:nvPr/>
        </p:nvSpPr>
        <p:spPr>
          <a:xfrm>
            <a:off x="1142375" y="1850276"/>
            <a:ext cx="6854400" cy="26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66700" lvl="0" marL="43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Урок 1.Основы языка</a:t>
            </a:r>
            <a:r>
              <a:rPr lang="en-US" sz="2000">
                <a:solidFill>
                  <a:srgbClr val="2C2D30"/>
                </a:solidFill>
              </a:rPr>
              <a:t> JavaScript</a:t>
            </a:r>
            <a:r>
              <a:rPr lang="en-US" sz="2000">
                <a:solidFill>
                  <a:srgbClr val="2C2D30"/>
                </a:solidFill>
              </a:rPr>
              <a:t>. </a:t>
            </a:r>
            <a:endParaRPr sz="2000">
              <a:solidFill>
                <a:srgbClr val="2C2D30"/>
              </a:solidFill>
            </a:endParaRPr>
          </a:p>
          <a:p>
            <a:pPr indent="-266700" lvl="0" marL="43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Урок 2. Основные операторы </a:t>
            </a:r>
            <a:r>
              <a:rPr lang="en-US" sz="2000">
                <a:solidFill>
                  <a:srgbClr val="2C2D30"/>
                </a:solidFill>
              </a:rPr>
              <a:t>JavaScript</a:t>
            </a:r>
            <a:r>
              <a:rPr lang="en-US" sz="2000">
                <a:solidFill>
                  <a:srgbClr val="2C2D30"/>
                </a:solidFill>
              </a:rPr>
              <a:t>. </a:t>
            </a:r>
            <a:endParaRPr sz="2000">
              <a:solidFill>
                <a:srgbClr val="2C2D30"/>
              </a:solidFill>
            </a:endParaRPr>
          </a:p>
          <a:p>
            <a:pPr indent="-266700" lvl="0" marL="43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Урок 3. Циклы, массивы, структуры данных. </a:t>
            </a:r>
            <a:endParaRPr sz="2000">
              <a:solidFill>
                <a:srgbClr val="2C2D30"/>
              </a:solidFill>
            </a:endParaRPr>
          </a:p>
          <a:p>
            <a:pPr indent="-266700" lvl="0" marL="43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Урок 4. Объекты в JavaScript.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7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Практическое</a:t>
            </a:r>
            <a:r>
              <a:rPr lang="en-US" sz="3200">
                <a:solidFill>
                  <a:srgbClr val="4C5D6E"/>
                </a:solidFill>
              </a:rPr>
              <a:t> задание</a:t>
            </a:r>
            <a:endParaRPr/>
          </a:p>
        </p:txBody>
      </p:sp>
      <p:sp>
        <p:nvSpPr>
          <p:cNvPr id="197" name="Google Shape;197;p37"/>
          <p:cNvSpPr/>
          <p:nvPr/>
        </p:nvSpPr>
        <p:spPr>
          <a:xfrm>
            <a:off x="1142375" y="1643150"/>
            <a:ext cx="6854400" cy="28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rtl="0" algn="just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 startAt="3"/>
            </a:pPr>
            <a:r>
              <a:rPr lang="en-US" sz="1600">
                <a:solidFill>
                  <a:srgbClr val="2C2D30"/>
                </a:solidFill>
              </a:rPr>
              <a:t>* Чему будет равно JS-выражение 1000 + "108"?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just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AutoNum type="arabicPeriod" startAt="3"/>
            </a:pPr>
            <a:r>
              <a:rPr lang="en-US" sz="1600">
                <a:solidFill>
                  <a:srgbClr val="2C2D30"/>
                </a:solidFill>
              </a:rPr>
              <a:t>* Самостоятельно разобраться с атрибутами тега </a:t>
            </a:r>
            <a:r>
              <a:rPr b="1" lang="en-US" sz="1600">
                <a:solidFill>
                  <a:srgbClr val="2C2D30"/>
                </a:solidFill>
              </a:rPr>
              <a:t>script</a:t>
            </a:r>
            <a:r>
              <a:rPr lang="en-US" sz="1600">
                <a:solidFill>
                  <a:srgbClr val="2C2D30"/>
                </a:solidFill>
              </a:rPr>
              <a:t> (</a:t>
            </a:r>
            <a:r>
              <a:rPr b="1" lang="en-US" sz="1600">
                <a:solidFill>
                  <a:srgbClr val="2C2D30"/>
                </a:solidFill>
              </a:rPr>
              <a:t>async</a:t>
            </a:r>
            <a:r>
              <a:rPr lang="en-US" sz="1600">
                <a:solidFill>
                  <a:srgbClr val="2C2D30"/>
                </a:solidFill>
              </a:rPr>
              <a:t> и </a:t>
            </a:r>
            <a:r>
              <a:rPr b="1" lang="en-US" sz="1600">
                <a:solidFill>
                  <a:srgbClr val="2C2D30"/>
                </a:solidFill>
              </a:rPr>
              <a:t>defer</a:t>
            </a:r>
            <a:r>
              <a:rPr lang="en-US" sz="1600">
                <a:solidFill>
                  <a:srgbClr val="2C2D30"/>
                </a:solidFill>
              </a:rPr>
              <a:t>).</a:t>
            </a:r>
            <a:endParaRPr sz="1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8"/>
          <p:cNvSpPr/>
          <p:nvPr/>
        </p:nvSpPr>
        <p:spPr>
          <a:xfrm>
            <a:off x="1142400" y="571450"/>
            <a:ext cx="68544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9F9FB"/>
                </a:solidFill>
              </a:rPr>
              <a:t>Вопросы участников</a:t>
            </a:r>
            <a:endParaRPr sz="3200">
              <a:solidFill>
                <a:srgbClr val="F9F9FB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План курса</a:t>
            </a:r>
            <a:endParaRPr/>
          </a:p>
        </p:txBody>
      </p:sp>
      <p:sp>
        <p:nvSpPr>
          <p:cNvPr id="103" name="Google Shape;103;p20"/>
          <p:cNvSpPr/>
          <p:nvPr/>
        </p:nvSpPr>
        <p:spPr>
          <a:xfrm>
            <a:off x="1142375" y="1850276"/>
            <a:ext cx="6854400" cy="26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66700" lvl="0" marL="43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Урок 5. Введение в DOM. </a:t>
            </a:r>
            <a:endParaRPr sz="2000">
              <a:solidFill>
                <a:srgbClr val="2C2D30"/>
              </a:solidFill>
            </a:endParaRPr>
          </a:p>
          <a:p>
            <a:pPr indent="-266700" lvl="0" marL="43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Урок 6. Обработка событий в JavaScript. </a:t>
            </a:r>
            <a:endParaRPr sz="2000">
              <a:solidFill>
                <a:srgbClr val="2C2D30"/>
              </a:solidFill>
            </a:endParaRPr>
          </a:p>
          <a:p>
            <a:pPr indent="-266700" lvl="0" marL="43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Урок 7. Практикум. </a:t>
            </a:r>
            <a:endParaRPr sz="2000">
              <a:solidFill>
                <a:srgbClr val="2C2D30"/>
              </a:solidFill>
            </a:endParaRPr>
          </a:p>
          <a:p>
            <a:pPr indent="-266700" lvl="0" marL="43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Урок 8. Анонимные функции. Замыкания.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План урока</a:t>
            </a:r>
            <a:endParaRPr/>
          </a:p>
        </p:txBody>
      </p:sp>
      <p:sp>
        <p:nvSpPr>
          <p:cNvPr id="109" name="Google Shape;109;p21"/>
          <p:cNvSpPr/>
          <p:nvPr/>
        </p:nvSpPr>
        <p:spPr>
          <a:xfrm>
            <a:off x="1142375" y="1850276"/>
            <a:ext cx="6854400" cy="26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66700" lvl="0" marL="431800" rtl="0" algn="l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Принципы работы JavaScript.</a:t>
            </a:r>
            <a:endParaRPr sz="2000">
              <a:solidFill>
                <a:srgbClr val="2C2D30"/>
              </a:solidFill>
            </a:endParaRPr>
          </a:p>
          <a:p>
            <a:pPr indent="-266700" lvl="0" marL="431800" rtl="0" algn="l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Принципы написания кода на JavaScript.</a:t>
            </a:r>
            <a:endParaRPr sz="2000">
              <a:solidFill>
                <a:srgbClr val="2C2D30"/>
              </a:solidFill>
            </a:endParaRPr>
          </a:p>
          <a:p>
            <a:pPr indent="-266700" lvl="0" marL="431800" rtl="0" algn="l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Структура кода.</a:t>
            </a:r>
            <a:endParaRPr sz="2000">
              <a:solidFill>
                <a:srgbClr val="2C2D30"/>
              </a:solidFill>
            </a:endParaRPr>
          </a:p>
          <a:p>
            <a:pPr indent="-266700" lvl="0" marL="431800" rtl="0" algn="l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Типы данных.</a:t>
            </a:r>
            <a:endParaRPr sz="2000">
              <a:solidFill>
                <a:srgbClr val="2C2D30"/>
              </a:solidFill>
            </a:endParaRPr>
          </a:p>
          <a:p>
            <a:pPr indent="-266700" lvl="0" marL="431800" rtl="0" algn="l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Стандарт языка.</a:t>
            </a:r>
            <a:endParaRPr sz="20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/>
          <p:nvPr/>
        </p:nvSpPr>
        <p:spPr>
          <a:xfrm>
            <a:off x="1142400" y="571450"/>
            <a:ext cx="68544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9F9FB"/>
                </a:solidFill>
              </a:rPr>
              <a:t>Принципы работы JavaScript</a:t>
            </a:r>
            <a:endParaRPr sz="3200">
              <a:solidFill>
                <a:srgbClr val="F9F9FB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150" y="867048"/>
            <a:ext cx="7479926" cy="340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/>
          <p:nvPr/>
        </p:nvSpPr>
        <p:spPr>
          <a:xfrm>
            <a:off x="1142400" y="571450"/>
            <a:ext cx="68544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9F9FB"/>
                </a:solidFill>
              </a:rPr>
              <a:t>Принципы написания кода на JavaScript</a:t>
            </a:r>
            <a:endParaRPr sz="3200">
              <a:solidFill>
                <a:srgbClr val="F9F9FB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1142375" y="220925"/>
            <a:ext cx="6854400" cy="42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en-US" sz="1600">
                <a:solidFill>
                  <a:srgbClr val="2C2D30"/>
                </a:solidFill>
              </a:rPr>
              <a:t>Страница создается по стандартной схеме. Верстается структура HTML, к ней применяются стили, добавляется содержимое.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en-US" sz="1600">
                <a:solidFill>
                  <a:srgbClr val="2C2D30"/>
                </a:solidFill>
              </a:rPr>
              <a:t>К странице подключается код JavaScript. 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/>
          <p:nvPr/>
        </p:nvSpPr>
        <p:spPr>
          <a:xfrm>
            <a:off x="1142375" y="220925"/>
            <a:ext cx="6854400" cy="42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 startAt="3"/>
            </a:pPr>
            <a:r>
              <a:rPr lang="en-US" sz="1600">
                <a:solidFill>
                  <a:srgbClr val="2C2D30"/>
                </a:solidFill>
              </a:rPr>
              <a:t>При загрузке страницы браузером происходит построение DOM-модели.  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 startAt="3"/>
            </a:pPr>
            <a:r>
              <a:rPr lang="en-US" sz="1600">
                <a:solidFill>
                  <a:srgbClr val="2C2D30"/>
                </a:solidFill>
              </a:rPr>
              <a:t>Браузер выполняет JavaScript-код в момент обнаружения. При этом нужно помнить, что код выполняется вплоть до закрытия страницы, а не до окончания ее формирования (как это происходит, например, в PHP).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