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71" r:id="rId12"/>
    <p:sldId id="273" r:id="rId13"/>
    <p:sldId id="272" r:id="rId14"/>
    <p:sldId id="276" r:id="rId15"/>
    <p:sldId id="279" r:id="rId16"/>
    <p:sldId id="280" r:id="rId17"/>
    <p:sldId id="278" r:id="rId18"/>
    <p:sldId id="282" r:id="rId19"/>
    <p:sldId id="283" r:id="rId20"/>
    <p:sldId id="284" r:id="rId21"/>
    <p:sldId id="285" r:id="rId22"/>
    <p:sldId id="281" r:id="rId23"/>
    <p:sldId id="275" r:id="rId24"/>
    <p:sldId id="274" r:id="rId25"/>
    <p:sldId id="288" r:id="rId26"/>
    <p:sldId id="287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66" d="100"/>
          <a:sy n="66" d="100"/>
        </p:scale>
        <p:origin x="-16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22C18-3C14-4819-9AF8-E6EC34B15AA8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6B1B36-36A8-4722-B038-7BB53AECC29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sz="2400" dirty="0">
              <a:solidFill>
                <a:schemeClr val="bg1"/>
              </a:solidFill>
            </a:rPr>
            <a:t>R</a:t>
          </a:r>
          <a:r>
            <a:rPr lang="en-CA" sz="2400" b="0" i="0" dirty="0">
              <a:solidFill>
                <a:schemeClr val="bg1"/>
              </a:solidFill>
            </a:rPr>
            <a:t>andom </a:t>
          </a:r>
          <a:r>
            <a:rPr lang="en-CA" sz="2400" dirty="0" err="1">
              <a:solidFill>
                <a:schemeClr val="bg1"/>
              </a:solidFill>
            </a:rPr>
            <a:t>U</a:t>
          </a:r>
          <a:r>
            <a:rPr lang="en-CA" sz="2400" b="0" i="0" dirty="0" err="1">
              <a:solidFill>
                <a:schemeClr val="bg1"/>
              </a:solidFill>
            </a:rPr>
            <a:t>ndersampling</a:t>
          </a:r>
          <a:endParaRPr lang="en-US" sz="2400" dirty="0">
            <a:solidFill>
              <a:schemeClr val="bg1"/>
            </a:solidFill>
          </a:endParaRPr>
        </a:p>
      </dgm:t>
    </dgm:pt>
    <dgm:pt modelId="{E4C15D32-D860-4916-A2E0-9438E538860A}" type="parTrans" cxnId="{32D982A6-B9BF-45AA-9D11-F9FEDEA6EC82}">
      <dgm:prSet/>
      <dgm:spPr/>
      <dgm:t>
        <a:bodyPr/>
        <a:lstStyle/>
        <a:p>
          <a:endParaRPr lang="en-US"/>
        </a:p>
      </dgm:t>
    </dgm:pt>
    <dgm:pt modelId="{5D9FFC09-9AE7-4158-B9DA-0F2FF77FCC14}" type="sibTrans" cxnId="{32D982A6-B9BF-45AA-9D11-F9FEDEA6EC82}">
      <dgm:prSet/>
      <dgm:spPr/>
      <dgm:t>
        <a:bodyPr/>
        <a:lstStyle/>
        <a:p>
          <a:endParaRPr lang="en-US"/>
        </a:p>
      </dgm:t>
    </dgm:pt>
    <dgm:pt modelId="{08BC417D-C9D7-4ECA-A63C-E59078966AE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>
              <a:solidFill>
                <a:schemeClr val="bg1"/>
              </a:solidFill>
            </a:rPr>
            <a:t>reduces the number of majority class randomly down to the desired ratio against the minority class. </a:t>
          </a:r>
          <a:endParaRPr lang="en-US" dirty="0">
            <a:solidFill>
              <a:schemeClr val="bg1"/>
            </a:solidFill>
          </a:endParaRPr>
        </a:p>
      </dgm:t>
    </dgm:pt>
    <dgm:pt modelId="{EBF3E0E2-FEA8-4CF3-A5C4-D0C3CC18068B}" type="parTrans" cxnId="{8BBBBA35-8F7F-453C-AE75-9CB0029F5C32}">
      <dgm:prSet/>
      <dgm:spPr/>
      <dgm:t>
        <a:bodyPr/>
        <a:lstStyle/>
        <a:p>
          <a:endParaRPr lang="en-US"/>
        </a:p>
      </dgm:t>
    </dgm:pt>
    <dgm:pt modelId="{BFDC9ECC-E495-496A-8897-A80E3A62F763}" type="sibTrans" cxnId="{8BBBBA35-8F7F-453C-AE75-9CB0029F5C32}">
      <dgm:prSet/>
      <dgm:spPr/>
      <dgm:t>
        <a:bodyPr/>
        <a:lstStyle/>
        <a:p>
          <a:endParaRPr lang="en-US"/>
        </a:p>
      </dgm:t>
    </dgm:pt>
    <dgm:pt modelId="{EA0D25BC-E867-4A76-A754-ADF7C5B10D2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sz="2400" b="0" i="0" dirty="0" err="1">
              <a:solidFill>
                <a:schemeClr val="bg1"/>
              </a:solidFill>
            </a:rPr>
            <a:t>NearMiss</a:t>
          </a:r>
          <a:endParaRPr lang="en-US" sz="2400" dirty="0">
            <a:solidFill>
              <a:schemeClr val="bg1"/>
            </a:solidFill>
          </a:endParaRPr>
        </a:p>
      </dgm:t>
    </dgm:pt>
    <dgm:pt modelId="{87464FBC-D693-40E6-B2FE-317B9FE42363}" type="parTrans" cxnId="{B6B932AA-AEC2-4F84-B5B4-17802200DD61}">
      <dgm:prSet/>
      <dgm:spPr/>
      <dgm:t>
        <a:bodyPr/>
        <a:lstStyle/>
        <a:p>
          <a:endParaRPr lang="en-US"/>
        </a:p>
      </dgm:t>
    </dgm:pt>
    <dgm:pt modelId="{0B1FC11A-30D2-481B-929D-CE8EF95181FC}" type="sibTrans" cxnId="{B6B932AA-AEC2-4F84-B5B4-17802200DD61}">
      <dgm:prSet/>
      <dgm:spPr/>
      <dgm:t>
        <a:bodyPr/>
        <a:lstStyle/>
        <a:p>
          <a:endParaRPr lang="en-US"/>
        </a:p>
      </dgm:t>
    </dgm:pt>
    <dgm:pt modelId="{F86ED842-A878-41CC-8A6A-93789769C83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>
              <a:solidFill>
                <a:schemeClr val="bg1"/>
              </a:solidFill>
            </a:rPr>
            <a:t>selects samples from the majority class for which the average distance of the k nearest samples of the minority class is the smallest.</a:t>
          </a:r>
          <a:endParaRPr lang="en-US" dirty="0">
            <a:solidFill>
              <a:schemeClr val="bg1"/>
            </a:solidFill>
          </a:endParaRPr>
        </a:p>
      </dgm:t>
    </dgm:pt>
    <dgm:pt modelId="{D8B26DA2-E99B-4358-9CA3-CD7BB6D0E8EB}" type="parTrans" cxnId="{19B2377A-3C28-4271-A59D-6526EBAAD3D5}">
      <dgm:prSet/>
      <dgm:spPr/>
      <dgm:t>
        <a:bodyPr/>
        <a:lstStyle/>
        <a:p>
          <a:endParaRPr lang="en-US"/>
        </a:p>
      </dgm:t>
    </dgm:pt>
    <dgm:pt modelId="{C8538A44-333E-45FF-BA6A-626FF7EBE870}" type="sibTrans" cxnId="{19B2377A-3C28-4271-A59D-6526EBAAD3D5}">
      <dgm:prSet/>
      <dgm:spPr/>
      <dgm:t>
        <a:bodyPr/>
        <a:lstStyle/>
        <a:p>
          <a:endParaRPr lang="en-US"/>
        </a:p>
      </dgm:t>
    </dgm:pt>
    <dgm:pt modelId="{8C9233ED-3BAC-4B4A-ACDC-1E7A669F727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sz="2400" b="0" i="0" dirty="0">
              <a:solidFill>
                <a:schemeClr val="bg1"/>
              </a:solidFill>
            </a:rPr>
            <a:t>SMOTE </a:t>
          </a:r>
          <a:endParaRPr lang="en-US" sz="2400" dirty="0">
            <a:solidFill>
              <a:schemeClr val="bg1"/>
            </a:solidFill>
          </a:endParaRPr>
        </a:p>
      </dgm:t>
    </dgm:pt>
    <dgm:pt modelId="{0620A568-DDEA-451F-BB9D-FB5211EC4CF4}" type="parTrans" cxnId="{9D73341E-3C07-482B-883B-9780355EF1D1}">
      <dgm:prSet/>
      <dgm:spPr/>
      <dgm:t>
        <a:bodyPr/>
        <a:lstStyle/>
        <a:p>
          <a:endParaRPr lang="en-US"/>
        </a:p>
      </dgm:t>
    </dgm:pt>
    <dgm:pt modelId="{DED63BE2-99A7-41FA-9AE4-E0D992E6E255}" type="sibTrans" cxnId="{9D73341E-3C07-482B-883B-9780355EF1D1}">
      <dgm:prSet/>
      <dgm:spPr/>
      <dgm:t>
        <a:bodyPr/>
        <a:lstStyle/>
        <a:p>
          <a:endParaRPr lang="en-US"/>
        </a:p>
      </dgm:t>
    </dgm:pt>
    <dgm:pt modelId="{DE9E31BD-05F2-43BC-A755-3FCB88A10C1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>
              <a:solidFill>
                <a:schemeClr val="bg1"/>
              </a:solidFill>
            </a:rPr>
            <a:t>the minority class is over-sampled by creating “synthetic” examples rather than by over-sampling with replacement</a:t>
          </a:r>
          <a:endParaRPr lang="en-US" dirty="0">
            <a:solidFill>
              <a:schemeClr val="bg1"/>
            </a:solidFill>
          </a:endParaRPr>
        </a:p>
      </dgm:t>
    </dgm:pt>
    <dgm:pt modelId="{170A38B0-697E-4BFA-A7EA-3F539ADACF4D}" type="parTrans" cxnId="{62228EC5-3667-463E-8438-6E342975CAB9}">
      <dgm:prSet/>
      <dgm:spPr/>
      <dgm:t>
        <a:bodyPr/>
        <a:lstStyle/>
        <a:p>
          <a:endParaRPr lang="en-US"/>
        </a:p>
      </dgm:t>
    </dgm:pt>
    <dgm:pt modelId="{2EEAD45A-E036-4036-965F-7FD50A42DD84}" type="sibTrans" cxnId="{62228EC5-3667-463E-8438-6E342975CAB9}">
      <dgm:prSet/>
      <dgm:spPr/>
      <dgm:t>
        <a:bodyPr/>
        <a:lstStyle/>
        <a:p>
          <a:endParaRPr lang="en-US"/>
        </a:p>
      </dgm:t>
    </dgm:pt>
    <dgm:pt modelId="{28D15547-C8D5-43BC-A761-5788A80F0E6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sz="2400" b="0" i="0" dirty="0">
              <a:solidFill>
                <a:schemeClr val="bg1"/>
              </a:solidFill>
            </a:rPr>
            <a:t>Random Oversampling </a:t>
          </a:r>
          <a:endParaRPr lang="en-US" sz="2400" dirty="0">
            <a:solidFill>
              <a:schemeClr val="bg1"/>
            </a:solidFill>
          </a:endParaRPr>
        </a:p>
      </dgm:t>
    </dgm:pt>
    <dgm:pt modelId="{1216751D-C9B5-41B3-9168-6F778B978E98}" type="parTrans" cxnId="{3509A68E-ED9F-4444-A0FF-9D8A1B3AE0E4}">
      <dgm:prSet/>
      <dgm:spPr/>
      <dgm:t>
        <a:bodyPr/>
        <a:lstStyle/>
        <a:p>
          <a:endParaRPr lang="en-US"/>
        </a:p>
      </dgm:t>
    </dgm:pt>
    <dgm:pt modelId="{DA05A37D-5AD4-444E-A29F-F2B1F7152942}" type="sibTrans" cxnId="{3509A68E-ED9F-4444-A0FF-9D8A1B3AE0E4}">
      <dgm:prSet/>
      <dgm:spPr/>
      <dgm:t>
        <a:bodyPr/>
        <a:lstStyle/>
        <a:p>
          <a:endParaRPr lang="en-US"/>
        </a:p>
      </dgm:t>
    </dgm:pt>
    <dgm:pt modelId="{75D9654D-C3E1-4173-BE12-02075F7E0EF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>
              <a:solidFill>
                <a:schemeClr val="bg1"/>
              </a:solidFill>
            </a:rPr>
            <a:t>balances the data by replicating the minority class samples.</a:t>
          </a:r>
          <a:endParaRPr lang="en-US" dirty="0">
            <a:solidFill>
              <a:schemeClr val="bg1"/>
            </a:solidFill>
          </a:endParaRPr>
        </a:p>
      </dgm:t>
    </dgm:pt>
    <dgm:pt modelId="{E0AF63CD-A733-47E4-8A1C-8C77092F7BEE}" type="parTrans" cxnId="{58C1E92F-3CFF-4B77-8928-24F71DA017FC}">
      <dgm:prSet/>
      <dgm:spPr/>
      <dgm:t>
        <a:bodyPr/>
        <a:lstStyle/>
        <a:p>
          <a:endParaRPr lang="en-US"/>
        </a:p>
      </dgm:t>
    </dgm:pt>
    <dgm:pt modelId="{1D5B2D6F-8CC7-4346-87FC-676D786F5396}" type="sibTrans" cxnId="{58C1E92F-3CFF-4B77-8928-24F71DA017FC}">
      <dgm:prSet/>
      <dgm:spPr/>
      <dgm:t>
        <a:bodyPr/>
        <a:lstStyle/>
        <a:p>
          <a:endParaRPr lang="en-US"/>
        </a:p>
      </dgm:t>
    </dgm:pt>
    <dgm:pt modelId="{55A64640-66E6-4ABE-BC04-494D2AE262B1}" type="pres">
      <dgm:prSet presAssocID="{A5E22C18-3C14-4819-9AF8-E6EC34B15AA8}" presName="root" presStyleCnt="0">
        <dgm:presLayoutVars>
          <dgm:dir/>
          <dgm:resizeHandles val="exact"/>
        </dgm:presLayoutVars>
      </dgm:prSet>
      <dgm:spPr/>
    </dgm:pt>
    <dgm:pt modelId="{2593BD85-A095-4AFF-8B0C-FAA2B25774B4}" type="pres">
      <dgm:prSet presAssocID="{E26B1B36-36A8-4722-B038-7BB53AECC297}" presName="compNode" presStyleCnt="0"/>
      <dgm:spPr/>
    </dgm:pt>
    <dgm:pt modelId="{DB6C8815-FF7D-4081-B188-7D70A6354926}" type="pres">
      <dgm:prSet presAssocID="{E26B1B36-36A8-4722-B038-7BB53AECC2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D5FAF27-FDAF-4061-BA56-4744C0220B1A}" type="pres">
      <dgm:prSet presAssocID="{E26B1B36-36A8-4722-B038-7BB53AECC297}" presName="iconSpace" presStyleCnt="0"/>
      <dgm:spPr/>
    </dgm:pt>
    <dgm:pt modelId="{8F27F05B-354B-4930-9AA0-88321FAC0AF7}" type="pres">
      <dgm:prSet presAssocID="{E26B1B36-36A8-4722-B038-7BB53AECC297}" presName="parTx" presStyleLbl="revTx" presStyleIdx="0" presStyleCnt="8">
        <dgm:presLayoutVars>
          <dgm:chMax val="0"/>
          <dgm:chPref val="0"/>
        </dgm:presLayoutVars>
      </dgm:prSet>
      <dgm:spPr/>
    </dgm:pt>
    <dgm:pt modelId="{B941AFD4-257F-49FF-8B69-01C449E4CB8E}" type="pres">
      <dgm:prSet presAssocID="{E26B1B36-36A8-4722-B038-7BB53AECC297}" presName="txSpace" presStyleCnt="0"/>
      <dgm:spPr/>
    </dgm:pt>
    <dgm:pt modelId="{C9851D54-554B-4E8D-8EF6-BC63DAF94A99}" type="pres">
      <dgm:prSet presAssocID="{E26B1B36-36A8-4722-B038-7BB53AECC297}" presName="desTx" presStyleLbl="revTx" presStyleIdx="1" presStyleCnt="8" custLinFactNeighborY="7840">
        <dgm:presLayoutVars/>
      </dgm:prSet>
      <dgm:spPr/>
    </dgm:pt>
    <dgm:pt modelId="{F6A337F9-DAD9-4421-9707-A66889FDAAE4}" type="pres">
      <dgm:prSet presAssocID="{5D9FFC09-9AE7-4158-B9DA-0F2FF77FCC14}" presName="sibTrans" presStyleCnt="0"/>
      <dgm:spPr/>
    </dgm:pt>
    <dgm:pt modelId="{88669FB7-FCBB-45D2-9EF5-6A39A18CF618}" type="pres">
      <dgm:prSet presAssocID="{EA0D25BC-E867-4A76-A754-ADF7C5B10D2A}" presName="compNode" presStyleCnt="0"/>
      <dgm:spPr/>
    </dgm:pt>
    <dgm:pt modelId="{06C9AF89-7E3E-4DA0-AF9F-EB2D84629450}" type="pres">
      <dgm:prSet presAssocID="{EA0D25BC-E867-4A76-A754-ADF7C5B10D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C87E6FD-DCBD-445D-A421-F6DC90BC6745}" type="pres">
      <dgm:prSet presAssocID="{EA0D25BC-E867-4A76-A754-ADF7C5B10D2A}" presName="iconSpace" presStyleCnt="0"/>
      <dgm:spPr/>
    </dgm:pt>
    <dgm:pt modelId="{7517A9F4-C932-46E2-AF40-136477A63131}" type="pres">
      <dgm:prSet presAssocID="{EA0D25BC-E867-4A76-A754-ADF7C5B10D2A}" presName="parTx" presStyleLbl="revTx" presStyleIdx="2" presStyleCnt="8">
        <dgm:presLayoutVars>
          <dgm:chMax val="0"/>
          <dgm:chPref val="0"/>
        </dgm:presLayoutVars>
      </dgm:prSet>
      <dgm:spPr/>
    </dgm:pt>
    <dgm:pt modelId="{5C360064-38AF-4124-AAE3-DD1538743FB4}" type="pres">
      <dgm:prSet presAssocID="{EA0D25BC-E867-4A76-A754-ADF7C5B10D2A}" presName="txSpace" presStyleCnt="0"/>
      <dgm:spPr/>
    </dgm:pt>
    <dgm:pt modelId="{00CA2864-A2A2-4D96-BEBE-2B4B1255931B}" type="pres">
      <dgm:prSet presAssocID="{EA0D25BC-E867-4A76-A754-ADF7C5B10D2A}" presName="desTx" presStyleLbl="revTx" presStyleIdx="3" presStyleCnt="8" custLinFactNeighborY="3920">
        <dgm:presLayoutVars/>
      </dgm:prSet>
      <dgm:spPr/>
    </dgm:pt>
    <dgm:pt modelId="{4B3E10A5-95AE-478C-B090-26600CAF58F7}" type="pres">
      <dgm:prSet presAssocID="{0B1FC11A-30D2-481B-929D-CE8EF95181FC}" presName="sibTrans" presStyleCnt="0"/>
      <dgm:spPr/>
    </dgm:pt>
    <dgm:pt modelId="{AF9490D1-F94C-4A61-87C5-8F6E658C3693}" type="pres">
      <dgm:prSet presAssocID="{8C9233ED-3BAC-4B4A-ACDC-1E7A669F727E}" presName="compNode" presStyleCnt="0"/>
      <dgm:spPr/>
    </dgm:pt>
    <dgm:pt modelId="{7B1B5DD5-62BB-41F0-8CB0-60F6E55CBBAE}" type="pres">
      <dgm:prSet presAssocID="{8C9233ED-3BAC-4B4A-ACDC-1E7A669F72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ED45FA4C-3655-490A-A82B-C26F4333EE0B}" type="pres">
      <dgm:prSet presAssocID="{8C9233ED-3BAC-4B4A-ACDC-1E7A669F727E}" presName="iconSpace" presStyleCnt="0"/>
      <dgm:spPr/>
    </dgm:pt>
    <dgm:pt modelId="{D43E8126-D3DC-49C9-91E0-EA076F8366E7}" type="pres">
      <dgm:prSet presAssocID="{8C9233ED-3BAC-4B4A-ACDC-1E7A669F727E}" presName="parTx" presStyleLbl="revTx" presStyleIdx="4" presStyleCnt="8">
        <dgm:presLayoutVars>
          <dgm:chMax val="0"/>
          <dgm:chPref val="0"/>
        </dgm:presLayoutVars>
      </dgm:prSet>
      <dgm:spPr/>
    </dgm:pt>
    <dgm:pt modelId="{D9025F92-E2FB-4E11-8DEA-8AC3A9200BC3}" type="pres">
      <dgm:prSet presAssocID="{8C9233ED-3BAC-4B4A-ACDC-1E7A669F727E}" presName="txSpace" presStyleCnt="0"/>
      <dgm:spPr/>
    </dgm:pt>
    <dgm:pt modelId="{9C60FA3B-E1FF-4135-9F2D-D008ADB47A56}" type="pres">
      <dgm:prSet presAssocID="{8C9233ED-3BAC-4B4A-ACDC-1E7A669F727E}" presName="desTx" presStyleLbl="revTx" presStyleIdx="5" presStyleCnt="8" custLinFactNeighborY="2940">
        <dgm:presLayoutVars/>
      </dgm:prSet>
      <dgm:spPr/>
    </dgm:pt>
    <dgm:pt modelId="{81A19000-5096-48AF-9FC1-3BD42E686A47}" type="pres">
      <dgm:prSet presAssocID="{DED63BE2-99A7-41FA-9AE4-E0D992E6E255}" presName="sibTrans" presStyleCnt="0"/>
      <dgm:spPr/>
    </dgm:pt>
    <dgm:pt modelId="{6F202126-D51E-47B2-A0F1-D6F52847CAE7}" type="pres">
      <dgm:prSet presAssocID="{28D15547-C8D5-43BC-A761-5788A80F0E67}" presName="compNode" presStyleCnt="0"/>
      <dgm:spPr/>
    </dgm:pt>
    <dgm:pt modelId="{FC6245CC-863F-4A62-AA07-FA38536E59F5}" type="pres">
      <dgm:prSet presAssocID="{28D15547-C8D5-43BC-A761-5788A80F0E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95F9569-D733-4F3B-BF5F-EC68C8DFB3D8}" type="pres">
      <dgm:prSet presAssocID="{28D15547-C8D5-43BC-A761-5788A80F0E67}" presName="iconSpace" presStyleCnt="0"/>
      <dgm:spPr/>
    </dgm:pt>
    <dgm:pt modelId="{B4A65ECF-1444-473E-ADC4-4CF86BFE4900}" type="pres">
      <dgm:prSet presAssocID="{28D15547-C8D5-43BC-A761-5788A80F0E67}" presName="parTx" presStyleLbl="revTx" presStyleIdx="6" presStyleCnt="8">
        <dgm:presLayoutVars>
          <dgm:chMax val="0"/>
          <dgm:chPref val="0"/>
        </dgm:presLayoutVars>
      </dgm:prSet>
      <dgm:spPr/>
    </dgm:pt>
    <dgm:pt modelId="{665D797C-944B-4787-94C1-C0920FFEF4DD}" type="pres">
      <dgm:prSet presAssocID="{28D15547-C8D5-43BC-A761-5788A80F0E67}" presName="txSpace" presStyleCnt="0"/>
      <dgm:spPr/>
    </dgm:pt>
    <dgm:pt modelId="{1CDB38BF-CA5C-481C-B82A-57DE65B16234}" type="pres">
      <dgm:prSet presAssocID="{28D15547-C8D5-43BC-A761-5788A80F0E67}" presName="desTx" presStyleLbl="revTx" presStyleIdx="7" presStyleCnt="8" custLinFactNeighborY="2940">
        <dgm:presLayoutVars/>
      </dgm:prSet>
      <dgm:spPr/>
    </dgm:pt>
  </dgm:ptLst>
  <dgm:cxnLst>
    <dgm:cxn modelId="{01419E11-66EC-4969-8F4C-B0CE9FB13D0E}" type="presOf" srcId="{A5E22C18-3C14-4819-9AF8-E6EC34B15AA8}" destId="{55A64640-66E6-4ABE-BC04-494D2AE262B1}" srcOrd="0" destOrd="0" presId="urn:microsoft.com/office/officeart/2018/2/layout/IconLabelDescriptionList"/>
    <dgm:cxn modelId="{9D73341E-3C07-482B-883B-9780355EF1D1}" srcId="{A5E22C18-3C14-4819-9AF8-E6EC34B15AA8}" destId="{8C9233ED-3BAC-4B4A-ACDC-1E7A669F727E}" srcOrd="2" destOrd="0" parTransId="{0620A568-DDEA-451F-BB9D-FB5211EC4CF4}" sibTransId="{DED63BE2-99A7-41FA-9AE4-E0D992E6E255}"/>
    <dgm:cxn modelId="{F8CFFC2D-5B93-4A1D-A697-1C3D02CF2064}" type="presOf" srcId="{75D9654D-C3E1-4173-BE12-02075F7E0EF7}" destId="{1CDB38BF-CA5C-481C-B82A-57DE65B16234}" srcOrd="0" destOrd="0" presId="urn:microsoft.com/office/officeart/2018/2/layout/IconLabelDescriptionList"/>
    <dgm:cxn modelId="{58C1E92F-3CFF-4B77-8928-24F71DA017FC}" srcId="{28D15547-C8D5-43BC-A761-5788A80F0E67}" destId="{75D9654D-C3E1-4173-BE12-02075F7E0EF7}" srcOrd="0" destOrd="0" parTransId="{E0AF63CD-A733-47E4-8A1C-8C77092F7BEE}" sibTransId="{1D5B2D6F-8CC7-4346-87FC-676D786F5396}"/>
    <dgm:cxn modelId="{8BBBBA35-8F7F-453C-AE75-9CB0029F5C32}" srcId="{E26B1B36-36A8-4722-B038-7BB53AECC297}" destId="{08BC417D-C9D7-4ECA-A63C-E59078966AED}" srcOrd="0" destOrd="0" parTransId="{EBF3E0E2-FEA8-4CF3-A5C4-D0C3CC18068B}" sibTransId="{BFDC9ECC-E495-496A-8897-A80E3A62F763}"/>
    <dgm:cxn modelId="{E170673D-4B87-433C-B9B3-CC32DFF826B4}" type="presOf" srcId="{28D15547-C8D5-43BC-A761-5788A80F0E67}" destId="{B4A65ECF-1444-473E-ADC4-4CF86BFE4900}" srcOrd="0" destOrd="0" presId="urn:microsoft.com/office/officeart/2018/2/layout/IconLabelDescriptionList"/>
    <dgm:cxn modelId="{65A27641-E66D-43DD-9916-F7A84E1EBD3A}" type="presOf" srcId="{DE9E31BD-05F2-43BC-A755-3FCB88A10C1C}" destId="{9C60FA3B-E1FF-4135-9F2D-D008ADB47A56}" srcOrd="0" destOrd="0" presId="urn:microsoft.com/office/officeart/2018/2/layout/IconLabelDescriptionList"/>
    <dgm:cxn modelId="{71335365-29A1-43ED-B82C-A7CE10C49B0F}" type="presOf" srcId="{E26B1B36-36A8-4722-B038-7BB53AECC297}" destId="{8F27F05B-354B-4930-9AA0-88321FAC0AF7}" srcOrd="0" destOrd="0" presId="urn:microsoft.com/office/officeart/2018/2/layout/IconLabelDescriptionList"/>
    <dgm:cxn modelId="{C41D414C-859D-4107-AD0C-E2D10AE75BFE}" type="presOf" srcId="{F86ED842-A878-41CC-8A6A-93789769C838}" destId="{00CA2864-A2A2-4D96-BEBE-2B4B1255931B}" srcOrd="0" destOrd="0" presId="urn:microsoft.com/office/officeart/2018/2/layout/IconLabelDescriptionList"/>
    <dgm:cxn modelId="{22B06156-AF87-4F74-80C5-7056FEEB99F1}" type="presOf" srcId="{08BC417D-C9D7-4ECA-A63C-E59078966AED}" destId="{C9851D54-554B-4E8D-8EF6-BC63DAF94A99}" srcOrd="0" destOrd="0" presId="urn:microsoft.com/office/officeart/2018/2/layout/IconLabelDescriptionList"/>
    <dgm:cxn modelId="{19B2377A-3C28-4271-A59D-6526EBAAD3D5}" srcId="{EA0D25BC-E867-4A76-A754-ADF7C5B10D2A}" destId="{F86ED842-A878-41CC-8A6A-93789769C838}" srcOrd="0" destOrd="0" parTransId="{D8B26DA2-E99B-4358-9CA3-CD7BB6D0E8EB}" sibTransId="{C8538A44-333E-45FF-BA6A-626FF7EBE870}"/>
    <dgm:cxn modelId="{3509A68E-ED9F-4444-A0FF-9D8A1B3AE0E4}" srcId="{A5E22C18-3C14-4819-9AF8-E6EC34B15AA8}" destId="{28D15547-C8D5-43BC-A761-5788A80F0E67}" srcOrd="3" destOrd="0" parTransId="{1216751D-C9B5-41B3-9168-6F778B978E98}" sibTransId="{DA05A37D-5AD4-444E-A29F-F2B1F7152942}"/>
    <dgm:cxn modelId="{32D982A6-B9BF-45AA-9D11-F9FEDEA6EC82}" srcId="{A5E22C18-3C14-4819-9AF8-E6EC34B15AA8}" destId="{E26B1B36-36A8-4722-B038-7BB53AECC297}" srcOrd="0" destOrd="0" parTransId="{E4C15D32-D860-4916-A2E0-9438E538860A}" sibTransId="{5D9FFC09-9AE7-4158-B9DA-0F2FF77FCC14}"/>
    <dgm:cxn modelId="{7C62D3A9-C78A-4829-B2BD-5896499B1687}" type="presOf" srcId="{EA0D25BC-E867-4A76-A754-ADF7C5B10D2A}" destId="{7517A9F4-C932-46E2-AF40-136477A63131}" srcOrd="0" destOrd="0" presId="urn:microsoft.com/office/officeart/2018/2/layout/IconLabelDescriptionList"/>
    <dgm:cxn modelId="{B6B932AA-AEC2-4F84-B5B4-17802200DD61}" srcId="{A5E22C18-3C14-4819-9AF8-E6EC34B15AA8}" destId="{EA0D25BC-E867-4A76-A754-ADF7C5B10D2A}" srcOrd="1" destOrd="0" parTransId="{87464FBC-D693-40E6-B2FE-317B9FE42363}" sibTransId="{0B1FC11A-30D2-481B-929D-CE8EF95181FC}"/>
    <dgm:cxn modelId="{62228EC5-3667-463E-8438-6E342975CAB9}" srcId="{8C9233ED-3BAC-4B4A-ACDC-1E7A669F727E}" destId="{DE9E31BD-05F2-43BC-A755-3FCB88A10C1C}" srcOrd="0" destOrd="0" parTransId="{170A38B0-697E-4BFA-A7EA-3F539ADACF4D}" sibTransId="{2EEAD45A-E036-4036-965F-7FD50A42DD84}"/>
    <dgm:cxn modelId="{24C43BDD-5747-434B-A7AC-2EA13848A970}" type="presOf" srcId="{8C9233ED-3BAC-4B4A-ACDC-1E7A669F727E}" destId="{D43E8126-D3DC-49C9-91E0-EA076F8366E7}" srcOrd="0" destOrd="0" presId="urn:microsoft.com/office/officeart/2018/2/layout/IconLabelDescriptionList"/>
    <dgm:cxn modelId="{42653067-6771-4D46-901F-2E74ADB2A092}" type="presParOf" srcId="{55A64640-66E6-4ABE-BC04-494D2AE262B1}" destId="{2593BD85-A095-4AFF-8B0C-FAA2B25774B4}" srcOrd="0" destOrd="0" presId="urn:microsoft.com/office/officeart/2018/2/layout/IconLabelDescriptionList"/>
    <dgm:cxn modelId="{0244C658-4BB2-46B3-BFA8-109F96818D25}" type="presParOf" srcId="{2593BD85-A095-4AFF-8B0C-FAA2B25774B4}" destId="{DB6C8815-FF7D-4081-B188-7D70A6354926}" srcOrd="0" destOrd="0" presId="urn:microsoft.com/office/officeart/2018/2/layout/IconLabelDescriptionList"/>
    <dgm:cxn modelId="{166A648C-7895-4B39-95E0-4B98098DF766}" type="presParOf" srcId="{2593BD85-A095-4AFF-8B0C-FAA2B25774B4}" destId="{6D5FAF27-FDAF-4061-BA56-4744C0220B1A}" srcOrd="1" destOrd="0" presId="urn:microsoft.com/office/officeart/2018/2/layout/IconLabelDescriptionList"/>
    <dgm:cxn modelId="{1FE41776-1416-4689-894A-A24D852C7DB2}" type="presParOf" srcId="{2593BD85-A095-4AFF-8B0C-FAA2B25774B4}" destId="{8F27F05B-354B-4930-9AA0-88321FAC0AF7}" srcOrd="2" destOrd="0" presId="urn:microsoft.com/office/officeart/2018/2/layout/IconLabelDescriptionList"/>
    <dgm:cxn modelId="{1E0AC176-DC42-45E1-B8B2-4CCA9BF58059}" type="presParOf" srcId="{2593BD85-A095-4AFF-8B0C-FAA2B25774B4}" destId="{B941AFD4-257F-49FF-8B69-01C449E4CB8E}" srcOrd="3" destOrd="0" presId="urn:microsoft.com/office/officeart/2018/2/layout/IconLabelDescriptionList"/>
    <dgm:cxn modelId="{F8C0B30D-7076-4313-AA9F-CE7DA79A1304}" type="presParOf" srcId="{2593BD85-A095-4AFF-8B0C-FAA2B25774B4}" destId="{C9851D54-554B-4E8D-8EF6-BC63DAF94A99}" srcOrd="4" destOrd="0" presId="urn:microsoft.com/office/officeart/2018/2/layout/IconLabelDescriptionList"/>
    <dgm:cxn modelId="{EB6F9A09-86D2-4FFA-834C-9D2EB4A4F7C0}" type="presParOf" srcId="{55A64640-66E6-4ABE-BC04-494D2AE262B1}" destId="{F6A337F9-DAD9-4421-9707-A66889FDAAE4}" srcOrd="1" destOrd="0" presId="urn:microsoft.com/office/officeart/2018/2/layout/IconLabelDescriptionList"/>
    <dgm:cxn modelId="{8AD896A8-A6EA-4EC8-8165-F86DACF46A28}" type="presParOf" srcId="{55A64640-66E6-4ABE-BC04-494D2AE262B1}" destId="{88669FB7-FCBB-45D2-9EF5-6A39A18CF618}" srcOrd="2" destOrd="0" presId="urn:microsoft.com/office/officeart/2018/2/layout/IconLabelDescriptionList"/>
    <dgm:cxn modelId="{2ABD1523-A406-48EA-854C-521116AA56B1}" type="presParOf" srcId="{88669FB7-FCBB-45D2-9EF5-6A39A18CF618}" destId="{06C9AF89-7E3E-4DA0-AF9F-EB2D84629450}" srcOrd="0" destOrd="0" presId="urn:microsoft.com/office/officeart/2018/2/layout/IconLabelDescriptionList"/>
    <dgm:cxn modelId="{384F4C10-ED1C-49F6-8AAE-FD7F3F914487}" type="presParOf" srcId="{88669FB7-FCBB-45D2-9EF5-6A39A18CF618}" destId="{AC87E6FD-DCBD-445D-A421-F6DC90BC6745}" srcOrd="1" destOrd="0" presId="urn:microsoft.com/office/officeart/2018/2/layout/IconLabelDescriptionList"/>
    <dgm:cxn modelId="{7A040882-341D-44FB-8B45-FBD44FF166E4}" type="presParOf" srcId="{88669FB7-FCBB-45D2-9EF5-6A39A18CF618}" destId="{7517A9F4-C932-46E2-AF40-136477A63131}" srcOrd="2" destOrd="0" presId="urn:microsoft.com/office/officeart/2018/2/layout/IconLabelDescriptionList"/>
    <dgm:cxn modelId="{C0D9B22C-E190-4C39-8982-E4CA9EBC20F1}" type="presParOf" srcId="{88669FB7-FCBB-45D2-9EF5-6A39A18CF618}" destId="{5C360064-38AF-4124-AAE3-DD1538743FB4}" srcOrd="3" destOrd="0" presId="urn:microsoft.com/office/officeart/2018/2/layout/IconLabelDescriptionList"/>
    <dgm:cxn modelId="{B9D9BAFD-735A-45D2-A11E-906C42400B77}" type="presParOf" srcId="{88669FB7-FCBB-45D2-9EF5-6A39A18CF618}" destId="{00CA2864-A2A2-4D96-BEBE-2B4B1255931B}" srcOrd="4" destOrd="0" presId="urn:microsoft.com/office/officeart/2018/2/layout/IconLabelDescriptionList"/>
    <dgm:cxn modelId="{8FD2DA0B-0D23-46C2-B861-4BF86096A0B8}" type="presParOf" srcId="{55A64640-66E6-4ABE-BC04-494D2AE262B1}" destId="{4B3E10A5-95AE-478C-B090-26600CAF58F7}" srcOrd="3" destOrd="0" presId="urn:microsoft.com/office/officeart/2018/2/layout/IconLabelDescriptionList"/>
    <dgm:cxn modelId="{A86AE298-0617-419A-895B-79F519953165}" type="presParOf" srcId="{55A64640-66E6-4ABE-BC04-494D2AE262B1}" destId="{AF9490D1-F94C-4A61-87C5-8F6E658C3693}" srcOrd="4" destOrd="0" presId="urn:microsoft.com/office/officeart/2018/2/layout/IconLabelDescriptionList"/>
    <dgm:cxn modelId="{1FA98F52-B85D-4615-ADB5-CD4C1E69BE68}" type="presParOf" srcId="{AF9490D1-F94C-4A61-87C5-8F6E658C3693}" destId="{7B1B5DD5-62BB-41F0-8CB0-60F6E55CBBAE}" srcOrd="0" destOrd="0" presId="urn:microsoft.com/office/officeart/2018/2/layout/IconLabelDescriptionList"/>
    <dgm:cxn modelId="{FA9A7940-95D2-4DFF-A623-6A0C78E15F7C}" type="presParOf" srcId="{AF9490D1-F94C-4A61-87C5-8F6E658C3693}" destId="{ED45FA4C-3655-490A-A82B-C26F4333EE0B}" srcOrd="1" destOrd="0" presId="urn:microsoft.com/office/officeart/2018/2/layout/IconLabelDescriptionList"/>
    <dgm:cxn modelId="{5234B2CC-13F5-4407-B108-71D978F58ED2}" type="presParOf" srcId="{AF9490D1-F94C-4A61-87C5-8F6E658C3693}" destId="{D43E8126-D3DC-49C9-91E0-EA076F8366E7}" srcOrd="2" destOrd="0" presId="urn:microsoft.com/office/officeart/2018/2/layout/IconLabelDescriptionList"/>
    <dgm:cxn modelId="{13AFCC84-9A71-4CC8-8CBC-44A2C14B33BF}" type="presParOf" srcId="{AF9490D1-F94C-4A61-87C5-8F6E658C3693}" destId="{D9025F92-E2FB-4E11-8DEA-8AC3A9200BC3}" srcOrd="3" destOrd="0" presId="urn:microsoft.com/office/officeart/2018/2/layout/IconLabelDescriptionList"/>
    <dgm:cxn modelId="{515E38BF-BD15-4F10-AC29-DB820F7AF5F6}" type="presParOf" srcId="{AF9490D1-F94C-4A61-87C5-8F6E658C3693}" destId="{9C60FA3B-E1FF-4135-9F2D-D008ADB47A56}" srcOrd="4" destOrd="0" presId="urn:microsoft.com/office/officeart/2018/2/layout/IconLabelDescriptionList"/>
    <dgm:cxn modelId="{8B57D6B1-BE7B-4CEA-95A4-29A720D5116C}" type="presParOf" srcId="{55A64640-66E6-4ABE-BC04-494D2AE262B1}" destId="{81A19000-5096-48AF-9FC1-3BD42E686A47}" srcOrd="5" destOrd="0" presId="urn:microsoft.com/office/officeart/2018/2/layout/IconLabelDescriptionList"/>
    <dgm:cxn modelId="{8A9C502D-D3C7-4485-B578-A0331124E788}" type="presParOf" srcId="{55A64640-66E6-4ABE-BC04-494D2AE262B1}" destId="{6F202126-D51E-47B2-A0F1-D6F52847CAE7}" srcOrd="6" destOrd="0" presId="urn:microsoft.com/office/officeart/2018/2/layout/IconLabelDescriptionList"/>
    <dgm:cxn modelId="{9A2A444A-9F6E-4C1C-A985-6B19024F6C7E}" type="presParOf" srcId="{6F202126-D51E-47B2-A0F1-D6F52847CAE7}" destId="{FC6245CC-863F-4A62-AA07-FA38536E59F5}" srcOrd="0" destOrd="0" presId="urn:microsoft.com/office/officeart/2018/2/layout/IconLabelDescriptionList"/>
    <dgm:cxn modelId="{3288557C-A8E0-407C-8A35-5A5DEF2EB55F}" type="presParOf" srcId="{6F202126-D51E-47B2-A0F1-D6F52847CAE7}" destId="{895F9569-D733-4F3B-BF5F-EC68C8DFB3D8}" srcOrd="1" destOrd="0" presId="urn:microsoft.com/office/officeart/2018/2/layout/IconLabelDescriptionList"/>
    <dgm:cxn modelId="{2251CD2E-E971-4229-8997-892567076C00}" type="presParOf" srcId="{6F202126-D51E-47B2-A0F1-D6F52847CAE7}" destId="{B4A65ECF-1444-473E-ADC4-4CF86BFE4900}" srcOrd="2" destOrd="0" presId="urn:microsoft.com/office/officeart/2018/2/layout/IconLabelDescriptionList"/>
    <dgm:cxn modelId="{1A824C43-5D94-4972-9606-D91CC9707F31}" type="presParOf" srcId="{6F202126-D51E-47B2-A0F1-D6F52847CAE7}" destId="{665D797C-944B-4787-94C1-C0920FFEF4DD}" srcOrd="3" destOrd="0" presId="urn:microsoft.com/office/officeart/2018/2/layout/IconLabelDescriptionList"/>
    <dgm:cxn modelId="{F6118DB4-2AE4-48FD-970A-55938985E18D}" type="presParOf" srcId="{6F202126-D51E-47B2-A0F1-D6F52847CAE7}" destId="{1CDB38BF-CA5C-481C-B82A-57DE65B1623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954E7C-76FB-4A7E-A8DE-D0BA65239F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FABA57-556D-4258-A742-DA43D5A5B3B6}">
      <dgm:prSet/>
      <dgm:spPr/>
      <dgm:t>
        <a:bodyPr/>
        <a:lstStyle/>
        <a:p>
          <a:r>
            <a:rPr lang="en-CA"/>
            <a:t>Violations</a:t>
          </a:r>
          <a:endParaRPr lang="en-US"/>
        </a:p>
      </dgm:t>
    </dgm:pt>
    <dgm:pt modelId="{0BD08A65-3986-41B5-ACC5-5D23962973BB}" type="parTrans" cxnId="{FCD4E147-9712-4576-98E8-4FF4A9C4AE41}">
      <dgm:prSet/>
      <dgm:spPr/>
      <dgm:t>
        <a:bodyPr/>
        <a:lstStyle/>
        <a:p>
          <a:endParaRPr lang="en-US"/>
        </a:p>
      </dgm:t>
    </dgm:pt>
    <dgm:pt modelId="{05ABA93C-72CB-494D-A432-6FA3D5D77A5E}" type="sibTrans" cxnId="{FCD4E147-9712-4576-98E8-4FF4A9C4AE41}">
      <dgm:prSet/>
      <dgm:spPr/>
      <dgm:t>
        <a:bodyPr/>
        <a:lstStyle/>
        <a:p>
          <a:endParaRPr lang="en-US"/>
        </a:p>
      </dgm:t>
    </dgm:pt>
    <dgm:pt modelId="{739D8402-9FF6-4FC6-9878-F30D3357FEBC}">
      <dgm:prSet/>
      <dgm:spPr/>
      <dgm:t>
        <a:bodyPr/>
        <a:lstStyle/>
        <a:p>
          <a:r>
            <a:rPr lang="en-CA"/>
            <a:t>3, 16, 18, 19, 21, 30, 31, 32, 33, 34, 35, 36, 37, 38,, 41, 42,43.</a:t>
          </a:r>
          <a:endParaRPr lang="en-US"/>
        </a:p>
      </dgm:t>
    </dgm:pt>
    <dgm:pt modelId="{DE556787-8E1F-4362-9B96-BE54AF686FE9}" type="parTrans" cxnId="{E5691EFE-AEA4-4AEF-AF1E-DDEEC9F01F82}">
      <dgm:prSet/>
      <dgm:spPr/>
      <dgm:t>
        <a:bodyPr/>
        <a:lstStyle/>
        <a:p>
          <a:endParaRPr lang="en-US"/>
        </a:p>
      </dgm:t>
    </dgm:pt>
    <dgm:pt modelId="{DF8F7CAA-7A90-40CF-A55D-ED8BCEF0E0C9}" type="sibTrans" cxnId="{E5691EFE-AEA4-4AEF-AF1E-DDEEC9F01F82}">
      <dgm:prSet/>
      <dgm:spPr/>
      <dgm:t>
        <a:bodyPr/>
        <a:lstStyle/>
        <a:p>
          <a:endParaRPr lang="en-US"/>
        </a:p>
      </dgm:t>
    </dgm:pt>
    <dgm:pt modelId="{76D105FC-F05D-41DD-8551-74CB6A5824D3}">
      <dgm:prSet/>
      <dgm:spPr/>
      <dgm:t>
        <a:bodyPr/>
        <a:lstStyle/>
        <a:p>
          <a:r>
            <a:rPr lang="en-CA"/>
            <a:t>Facility Type</a:t>
          </a:r>
          <a:endParaRPr lang="en-US"/>
        </a:p>
      </dgm:t>
    </dgm:pt>
    <dgm:pt modelId="{9F80B0F8-6325-408B-BA06-9A87B29B0E56}" type="parTrans" cxnId="{871D0029-3FB0-447A-8A64-0DB5D0F99056}">
      <dgm:prSet/>
      <dgm:spPr/>
      <dgm:t>
        <a:bodyPr/>
        <a:lstStyle/>
        <a:p>
          <a:endParaRPr lang="en-US"/>
        </a:p>
      </dgm:t>
    </dgm:pt>
    <dgm:pt modelId="{FF403D4A-F3C3-4ACD-905E-F55E9CD6571D}" type="sibTrans" cxnId="{871D0029-3FB0-447A-8A64-0DB5D0F99056}">
      <dgm:prSet/>
      <dgm:spPr/>
      <dgm:t>
        <a:bodyPr/>
        <a:lstStyle/>
        <a:p>
          <a:endParaRPr lang="en-US"/>
        </a:p>
      </dgm:t>
    </dgm:pt>
    <dgm:pt modelId="{2DD1A76B-819D-4DFF-8E43-5D7861453425}">
      <dgm:prSet/>
      <dgm:spPr/>
      <dgm:t>
        <a:bodyPr/>
        <a:lstStyle/>
        <a:p>
          <a:r>
            <a:rPr lang="en-CA" dirty="0"/>
            <a:t>Liquor, Bakery, Grocery Store, Restaurant, School, Daycare (2 - 6 Years), TAVERN, Mobile Food Dispenser,  Children's Services Facility, Daycare Above and Under 2 Years, Mobile Food Preparer', Wholesale, Long Term Care, Catering, Daycare Combo 1586, GAS STATION', Hospital, Daycare (Under 2 Years), STADIUM, Golden Diner, CONVENIENCE, LIVE POULTRY'</a:t>
          </a:r>
          <a:endParaRPr lang="en-US" dirty="0"/>
        </a:p>
      </dgm:t>
    </dgm:pt>
    <dgm:pt modelId="{21980EE1-D4AD-4475-8DEB-6CDDD81C3035}" type="parTrans" cxnId="{1A693309-6AC7-48F6-8D76-93C9C27B52F0}">
      <dgm:prSet/>
      <dgm:spPr/>
      <dgm:t>
        <a:bodyPr/>
        <a:lstStyle/>
        <a:p>
          <a:endParaRPr lang="en-US"/>
        </a:p>
      </dgm:t>
    </dgm:pt>
    <dgm:pt modelId="{97995B36-1428-4D22-BC74-4165D548BC5D}" type="sibTrans" cxnId="{1A693309-6AC7-48F6-8D76-93C9C27B52F0}">
      <dgm:prSet/>
      <dgm:spPr/>
      <dgm:t>
        <a:bodyPr/>
        <a:lstStyle/>
        <a:p>
          <a:endParaRPr lang="en-US"/>
        </a:p>
      </dgm:t>
    </dgm:pt>
    <dgm:pt modelId="{F4DC5CF0-5A19-4849-B00A-112BAC8CE757}">
      <dgm:prSet/>
      <dgm:spPr/>
      <dgm:t>
        <a:bodyPr/>
        <a:lstStyle/>
        <a:p>
          <a:r>
            <a:rPr lang="en-CA"/>
            <a:t>Inspection Type</a:t>
          </a:r>
          <a:endParaRPr lang="en-US"/>
        </a:p>
      </dgm:t>
    </dgm:pt>
    <dgm:pt modelId="{6C0AAF4D-8264-43E6-A077-C86359F9F1BB}" type="parTrans" cxnId="{2FA3BAA2-5547-4DAD-9B7F-6838CA36819E}">
      <dgm:prSet/>
      <dgm:spPr/>
      <dgm:t>
        <a:bodyPr/>
        <a:lstStyle/>
        <a:p>
          <a:endParaRPr lang="en-US"/>
        </a:p>
      </dgm:t>
    </dgm:pt>
    <dgm:pt modelId="{270A3177-6611-4E97-959F-1C55C3179505}" type="sibTrans" cxnId="{2FA3BAA2-5547-4DAD-9B7F-6838CA36819E}">
      <dgm:prSet/>
      <dgm:spPr/>
      <dgm:t>
        <a:bodyPr/>
        <a:lstStyle/>
        <a:p>
          <a:endParaRPr lang="en-US"/>
        </a:p>
      </dgm:t>
    </dgm:pt>
    <dgm:pt modelId="{C8400212-D79F-49C3-B178-33486353757A}">
      <dgm:prSet/>
      <dgm:spPr/>
      <dgm:t>
        <a:bodyPr/>
        <a:lstStyle/>
        <a:p>
          <a:r>
            <a:rPr lang="en-CA" dirty="0"/>
            <a:t>License, Canvass, Canvass Re-Inspection, License Re-Inspection, Complaint , Short Form Complaint, Complaint Re-Inspection, Task Force Liquor 1475, License-Task Force, Suspected Food Poisoning</a:t>
          </a:r>
          <a:endParaRPr lang="en-US" dirty="0"/>
        </a:p>
      </dgm:t>
    </dgm:pt>
    <dgm:pt modelId="{CE06E1E8-E93F-4D3D-AAC7-4370AB572885}" type="parTrans" cxnId="{5D4AF0A7-6924-4BC0-9A6D-A978A2685FC0}">
      <dgm:prSet/>
      <dgm:spPr/>
      <dgm:t>
        <a:bodyPr/>
        <a:lstStyle/>
        <a:p>
          <a:endParaRPr lang="en-US"/>
        </a:p>
      </dgm:t>
    </dgm:pt>
    <dgm:pt modelId="{998DA6BA-8B40-4A6D-B28F-7831082D9E29}" type="sibTrans" cxnId="{5D4AF0A7-6924-4BC0-9A6D-A978A2685FC0}">
      <dgm:prSet/>
      <dgm:spPr/>
      <dgm:t>
        <a:bodyPr/>
        <a:lstStyle/>
        <a:p>
          <a:endParaRPr lang="en-US"/>
        </a:p>
      </dgm:t>
    </dgm:pt>
    <dgm:pt modelId="{3738C416-D522-4D86-B348-45661AAF5084}" type="pres">
      <dgm:prSet presAssocID="{92954E7C-76FB-4A7E-A8DE-D0BA65239F04}" presName="linear" presStyleCnt="0">
        <dgm:presLayoutVars>
          <dgm:dir/>
          <dgm:animLvl val="lvl"/>
          <dgm:resizeHandles val="exact"/>
        </dgm:presLayoutVars>
      </dgm:prSet>
      <dgm:spPr/>
    </dgm:pt>
    <dgm:pt modelId="{6BD5B9BD-0942-41FF-BA3F-F40D9C4D19DF}" type="pres">
      <dgm:prSet presAssocID="{B9FABA57-556D-4258-A742-DA43D5A5B3B6}" presName="parentLin" presStyleCnt="0"/>
      <dgm:spPr/>
    </dgm:pt>
    <dgm:pt modelId="{454650EE-7009-46BC-86E2-3A99A7437DDC}" type="pres">
      <dgm:prSet presAssocID="{B9FABA57-556D-4258-A742-DA43D5A5B3B6}" presName="parentLeftMargin" presStyleLbl="node1" presStyleIdx="0" presStyleCnt="3"/>
      <dgm:spPr/>
    </dgm:pt>
    <dgm:pt modelId="{0E5A72EE-2697-4AA2-8DC4-ABB0A85A2E0D}" type="pres">
      <dgm:prSet presAssocID="{B9FABA57-556D-4258-A742-DA43D5A5B3B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9E5318-F128-4073-97D5-A23775876749}" type="pres">
      <dgm:prSet presAssocID="{B9FABA57-556D-4258-A742-DA43D5A5B3B6}" presName="negativeSpace" presStyleCnt="0"/>
      <dgm:spPr/>
    </dgm:pt>
    <dgm:pt modelId="{7638158C-6C1E-4052-9F3F-9C1DD1FA4044}" type="pres">
      <dgm:prSet presAssocID="{B9FABA57-556D-4258-A742-DA43D5A5B3B6}" presName="childText" presStyleLbl="conFgAcc1" presStyleIdx="0" presStyleCnt="3">
        <dgm:presLayoutVars>
          <dgm:bulletEnabled val="1"/>
        </dgm:presLayoutVars>
      </dgm:prSet>
      <dgm:spPr/>
    </dgm:pt>
    <dgm:pt modelId="{C1BC4684-3288-4CBE-958D-800E893892A1}" type="pres">
      <dgm:prSet presAssocID="{05ABA93C-72CB-494D-A432-6FA3D5D77A5E}" presName="spaceBetweenRectangles" presStyleCnt="0"/>
      <dgm:spPr/>
    </dgm:pt>
    <dgm:pt modelId="{31893E0F-4B64-4764-BCB4-CC88B48961E2}" type="pres">
      <dgm:prSet presAssocID="{76D105FC-F05D-41DD-8551-74CB6A5824D3}" presName="parentLin" presStyleCnt="0"/>
      <dgm:spPr/>
    </dgm:pt>
    <dgm:pt modelId="{01ACAAE7-E791-4D66-8036-E01928D5946D}" type="pres">
      <dgm:prSet presAssocID="{76D105FC-F05D-41DD-8551-74CB6A5824D3}" presName="parentLeftMargin" presStyleLbl="node1" presStyleIdx="0" presStyleCnt="3"/>
      <dgm:spPr/>
    </dgm:pt>
    <dgm:pt modelId="{945F8CD5-7C9C-40C8-BCC6-467E44F4EEB6}" type="pres">
      <dgm:prSet presAssocID="{76D105FC-F05D-41DD-8551-74CB6A5824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367DD8-2BBF-4D1C-9A5E-64A8FF7E4715}" type="pres">
      <dgm:prSet presAssocID="{76D105FC-F05D-41DD-8551-74CB6A5824D3}" presName="negativeSpace" presStyleCnt="0"/>
      <dgm:spPr/>
    </dgm:pt>
    <dgm:pt modelId="{B539FACC-F859-4D3D-9FB7-EA13A23430C6}" type="pres">
      <dgm:prSet presAssocID="{76D105FC-F05D-41DD-8551-74CB6A5824D3}" presName="childText" presStyleLbl="conFgAcc1" presStyleIdx="1" presStyleCnt="3">
        <dgm:presLayoutVars>
          <dgm:bulletEnabled val="1"/>
        </dgm:presLayoutVars>
      </dgm:prSet>
      <dgm:spPr/>
    </dgm:pt>
    <dgm:pt modelId="{F808285A-72E3-4111-9646-C5FC3054DCEB}" type="pres">
      <dgm:prSet presAssocID="{FF403D4A-F3C3-4ACD-905E-F55E9CD6571D}" presName="spaceBetweenRectangles" presStyleCnt="0"/>
      <dgm:spPr/>
    </dgm:pt>
    <dgm:pt modelId="{F3B31D2A-31C3-4E00-B5A6-0F0A4975DEB0}" type="pres">
      <dgm:prSet presAssocID="{F4DC5CF0-5A19-4849-B00A-112BAC8CE757}" presName="parentLin" presStyleCnt="0"/>
      <dgm:spPr/>
    </dgm:pt>
    <dgm:pt modelId="{2EF770D8-D6F3-4A6B-A8EF-C9BCF27D0275}" type="pres">
      <dgm:prSet presAssocID="{F4DC5CF0-5A19-4849-B00A-112BAC8CE757}" presName="parentLeftMargin" presStyleLbl="node1" presStyleIdx="1" presStyleCnt="3"/>
      <dgm:spPr/>
    </dgm:pt>
    <dgm:pt modelId="{05533FDB-0FA4-4C7E-A7C0-7B5FA2643E77}" type="pres">
      <dgm:prSet presAssocID="{F4DC5CF0-5A19-4849-B00A-112BAC8CE75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DDA9847-31C6-45D8-ADDF-E51AA023783E}" type="pres">
      <dgm:prSet presAssocID="{F4DC5CF0-5A19-4849-B00A-112BAC8CE757}" presName="negativeSpace" presStyleCnt="0"/>
      <dgm:spPr/>
    </dgm:pt>
    <dgm:pt modelId="{D275CCAD-FC62-47BF-861D-1DAADE4E655D}" type="pres">
      <dgm:prSet presAssocID="{F4DC5CF0-5A19-4849-B00A-112BAC8CE75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A693309-6AC7-48F6-8D76-93C9C27B52F0}" srcId="{76D105FC-F05D-41DD-8551-74CB6A5824D3}" destId="{2DD1A76B-819D-4DFF-8E43-5D7861453425}" srcOrd="0" destOrd="0" parTransId="{21980EE1-D4AD-4475-8DEB-6CDDD81C3035}" sibTransId="{97995B36-1428-4D22-BC74-4165D548BC5D}"/>
    <dgm:cxn modelId="{B4F8FB0E-ECFB-4EDD-9F16-DE27EEF4C076}" type="presOf" srcId="{F4DC5CF0-5A19-4849-B00A-112BAC8CE757}" destId="{2EF770D8-D6F3-4A6B-A8EF-C9BCF27D0275}" srcOrd="0" destOrd="0" presId="urn:microsoft.com/office/officeart/2005/8/layout/list1"/>
    <dgm:cxn modelId="{871D0029-3FB0-447A-8A64-0DB5D0F99056}" srcId="{92954E7C-76FB-4A7E-A8DE-D0BA65239F04}" destId="{76D105FC-F05D-41DD-8551-74CB6A5824D3}" srcOrd="1" destOrd="0" parTransId="{9F80B0F8-6325-408B-BA06-9A87B29B0E56}" sibTransId="{FF403D4A-F3C3-4ACD-905E-F55E9CD6571D}"/>
    <dgm:cxn modelId="{4269DA67-876F-4A6B-9D13-2286D7B81B19}" type="presOf" srcId="{C8400212-D79F-49C3-B178-33486353757A}" destId="{D275CCAD-FC62-47BF-861D-1DAADE4E655D}" srcOrd="0" destOrd="0" presId="urn:microsoft.com/office/officeart/2005/8/layout/list1"/>
    <dgm:cxn modelId="{FCD4E147-9712-4576-98E8-4FF4A9C4AE41}" srcId="{92954E7C-76FB-4A7E-A8DE-D0BA65239F04}" destId="{B9FABA57-556D-4258-A742-DA43D5A5B3B6}" srcOrd="0" destOrd="0" parTransId="{0BD08A65-3986-41B5-ACC5-5D23962973BB}" sibTransId="{05ABA93C-72CB-494D-A432-6FA3D5D77A5E}"/>
    <dgm:cxn modelId="{7FC22E68-D629-402B-8B44-729F1BA25AF9}" type="presOf" srcId="{76D105FC-F05D-41DD-8551-74CB6A5824D3}" destId="{945F8CD5-7C9C-40C8-BCC6-467E44F4EEB6}" srcOrd="1" destOrd="0" presId="urn:microsoft.com/office/officeart/2005/8/layout/list1"/>
    <dgm:cxn modelId="{F36FF869-A7A7-4D60-97E8-0AB6D57E20CE}" type="presOf" srcId="{739D8402-9FF6-4FC6-9878-F30D3357FEBC}" destId="{7638158C-6C1E-4052-9F3F-9C1DD1FA4044}" srcOrd="0" destOrd="0" presId="urn:microsoft.com/office/officeart/2005/8/layout/list1"/>
    <dgm:cxn modelId="{A6641177-FA77-4ADC-996D-173E653E9E4F}" type="presOf" srcId="{76D105FC-F05D-41DD-8551-74CB6A5824D3}" destId="{01ACAAE7-E791-4D66-8036-E01928D5946D}" srcOrd="0" destOrd="0" presId="urn:microsoft.com/office/officeart/2005/8/layout/list1"/>
    <dgm:cxn modelId="{DC928385-8498-491E-B0AF-EB9B896ACEF0}" type="presOf" srcId="{92954E7C-76FB-4A7E-A8DE-D0BA65239F04}" destId="{3738C416-D522-4D86-B348-45661AAF5084}" srcOrd="0" destOrd="0" presId="urn:microsoft.com/office/officeart/2005/8/layout/list1"/>
    <dgm:cxn modelId="{D6CDA098-BB11-4B37-8D72-3CB2AED741C1}" type="presOf" srcId="{2DD1A76B-819D-4DFF-8E43-5D7861453425}" destId="{B539FACC-F859-4D3D-9FB7-EA13A23430C6}" srcOrd="0" destOrd="0" presId="urn:microsoft.com/office/officeart/2005/8/layout/list1"/>
    <dgm:cxn modelId="{2FA3BAA2-5547-4DAD-9B7F-6838CA36819E}" srcId="{92954E7C-76FB-4A7E-A8DE-D0BA65239F04}" destId="{F4DC5CF0-5A19-4849-B00A-112BAC8CE757}" srcOrd="2" destOrd="0" parTransId="{6C0AAF4D-8264-43E6-A077-C86359F9F1BB}" sibTransId="{270A3177-6611-4E97-959F-1C55C3179505}"/>
    <dgm:cxn modelId="{5D4AF0A7-6924-4BC0-9A6D-A978A2685FC0}" srcId="{F4DC5CF0-5A19-4849-B00A-112BAC8CE757}" destId="{C8400212-D79F-49C3-B178-33486353757A}" srcOrd="0" destOrd="0" parTransId="{CE06E1E8-E93F-4D3D-AAC7-4370AB572885}" sibTransId="{998DA6BA-8B40-4A6D-B28F-7831082D9E29}"/>
    <dgm:cxn modelId="{109461AF-61FA-4EA0-8E36-E444550A29D9}" type="presOf" srcId="{B9FABA57-556D-4258-A742-DA43D5A5B3B6}" destId="{454650EE-7009-46BC-86E2-3A99A7437DDC}" srcOrd="0" destOrd="0" presId="urn:microsoft.com/office/officeart/2005/8/layout/list1"/>
    <dgm:cxn modelId="{1337D9C4-B92D-40B2-B468-0D74EEE9A884}" type="presOf" srcId="{B9FABA57-556D-4258-A742-DA43D5A5B3B6}" destId="{0E5A72EE-2697-4AA2-8DC4-ABB0A85A2E0D}" srcOrd="1" destOrd="0" presId="urn:microsoft.com/office/officeart/2005/8/layout/list1"/>
    <dgm:cxn modelId="{6F0D30C9-EB52-43B1-9954-209B5BC42545}" type="presOf" srcId="{F4DC5CF0-5A19-4849-B00A-112BAC8CE757}" destId="{05533FDB-0FA4-4C7E-A7C0-7B5FA2643E77}" srcOrd="1" destOrd="0" presId="urn:microsoft.com/office/officeart/2005/8/layout/list1"/>
    <dgm:cxn modelId="{E5691EFE-AEA4-4AEF-AF1E-DDEEC9F01F82}" srcId="{B9FABA57-556D-4258-A742-DA43D5A5B3B6}" destId="{739D8402-9FF6-4FC6-9878-F30D3357FEBC}" srcOrd="0" destOrd="0" parTransId="{DE556787-8E1F-4362-9B96-BE54AF686FE9}" sibTransId="{DF8F7CAA-7A90-40CF-A55D-ED8BCEF0E0C9}"/>
    <dgm:cxn modelId="{0E99159F-059F-4A91-8847-48B5119E8AB9}" type="presParOf" srcId="{3738C416-D522-4D86-B348-45661AAF5084}" destId="{6BD5B9BD-0942-41FF-BA3F-F40D9C4D19DF}" srcOrd="0" destOrd="0" presId="urn:microsoft.com/office/officeart/2005/8/layout/list1"/>
    <dgm:cxn modelId="{1CC7815D-AC66-46A3-9566-55F5C2E7EBDC}" type="presParOf" srcId="{6BD5B9BD-0942-41FF-BA3F-F40D9C4D19DF}" destId="{454650EE-7009-46BC-86E2-3A99A7437DDC}" srcOrd="0" destOrd="0" presId="urn:microsoft.com/office/officeart/2005/8/layout/list1"/>
    <dgm:cxn modelId="{F5A62A82-2F9D-4FC2-B096-8FEA152FCE4A}" type="presParOf" srcId="{6BD5B9BD-0942-41FF-BA3F-F40D9C4D19DF}" destId="{0E5A72EE-2697-4AA2-8DC4-ABB0A85A2E0D}" srcOrd="1" destOrd="0" presId="urn:microsoft.com/office/officeart/2005/8/layout/list1"/>
    <dgm:cxn modelId="{F87521C0-890D-402E-B0FB-F627A356B4BA}" type="presParOf" srcId="{3738C416-D522-4D86-B348-45661AAF5084}" destId="{EB9E5318-F128-4073-97D5-A23775876749}" srcOrd="1" destOrd="0" presId="urn:microsoft.com/office/officeart/2005/8/layout/list1"/>
    <dgm:cxn modelId="{A7BEA634-2E10-4C80-B350-B303B1936C68}" type="presParOf" srcId="{3738C416-D522-4D86-B348-45661AAF5084}" destId="{7638158C-6C1E-4052-9F3F-9C1DD1FA4044}" srcOrd="2" destOrd="0" presId="urn:microsoft.com/office/officeart/2005/8/layout/list1"/>
    <dgm:cxn modelId="{4F34503E-D435-47BB-A085-F4D9D5A978A0}" type="presParOf" srcId="{3738C416-D522-4D86-B348-45661AAF5084}" destId="{C1BC4684-3288-4CBE-958D-800E893892A1}" srcOrd="3" destOrd="0" presId="urn:microsoft.com/office/officeart/2005/8/layout/list1"/>
    <dgm:cxn modelId="{557E48F6-D802-4FF9-845A-A58E5CF749A0}" type="presParOf" srcId="{3738C416-D522-4D86-B348-45661AAF5084}" destId="{31893E0F-4B64-4764-BCB4-CC88B48961E2}" srcOrd="4" destOrd="0" presId="urn:microsoft.com/office/officeart/2005/8/layout/list1"/>
    <dgm:cxn modelId="{5A95D6AA-937E-4BFF-BB3C-11571FE7252A}" type="presParOf" srcId="{31893E0F-4B64-4764-BCB4-CC88B48961E2}" destId="{01ACAAE7-E791-4D66-8036-E01928D5946D}" srcOrd="0" destOrd="0" presId="urn:microsoft.com/office/officeart/2005/8/layout/list1"/>
    <dgm:cxn modelId="{428D56F5-A233-49EB-A314-24CF1BBEA2C0}" type="presParOf" srcId="{31893E0F-4B64-4764-BCB4-CC88B48961E2}" destId="{945F8CD5-7C9C-40C8-BCC6-467E44F4EEB6}" srcOrd="1" destOrd="0" presId="urn:microsoft.com/office/officeart/2005/8/layout/list1"/>
    <dgm:cxn modelId="{007B7B8A-0592-4EFA-85AF-326F53BD277C}" type="presParOf" srcId="{3738C416-D522-4D86-B348-45661AAF5084}" destId="{24367DD8-2BBF-4D1C-9A5E-64A8FF7E4715}" srcOrd="5" destOrd="0" presId="urn:microsoft.com/office/officeart/2005/8/layout/list1"/>
    <dgm:cxn modelId="{1F88B4CB-173C-4E51-A9D3-AB39D9BBACD1}" type="presParOf" srcId="{3738C416-D522-4D86-B348-45661AAF5084}" destId="{B539FACC-F859-4D3D-9FB7-EA13A23430C6}" srcOrd="6" destOrd="0" presId="urn:microsoft.com/office/officeart/2005/8/layout/list1"/>
    <dgm:cxn modelId="{08A4B457-1697-4084-80CE-B78F0FE4314B}" type="presParOf" srcId="{3738C416-D522-4D86-B348-45661AAF5084}" destId="{F808285A-72E3-4111-9646-C5FC3054DCEB}" srcOrd="7" destOrd="0" presId="urn:microsoft.com/office/officeart/2005/8/layout/list1"/>
    <dgm:cxn modelId="{70D44FD8-F389-4209-897B-B552512C83DE}" type="presParOf" srcId="{3738C416-D522-4D86-B348-45661AAF5084}" destId="{F3B31D2A-31C3-4E00-B5A6-0F0A4975DEB0}" srcOrd="8" destOrd="0" presId="urn:microsoft.com/office/officeart/2005/8/layout/list1"/>
    <dgm:cxn modelId="{A0ECE41C-B2F0-4A67-8011-F5D5583380E1}" type="presParOf" srcId="{F3B31D2A-31C3-4E00-B5A6-0F0A4975DEB0}" destId="{2EF770D8-D6F3-4A6B-A8EF-C9BCF27D0275}" srcOrd="0" destOrd="0" presId="urn:microsoft.com/office/officeart/2005/8/layout/list1"/>
    <dgm:cxn modelId="{BD14AC84-FB46-4421-9193-29B95F999EBB}" type="presParOf" srcId="{F3B31D2A-31C3-4E00-B5A6-0F0A4975DEB0}" destId="{05533FDB-0FA4-4C7E-A7C0-7B5FA2643E77}" srcOrd="1" destOrd="0" presId="urn:microsoft.com/office/officeart/2005/8/layout/list1"/>
    <dgm:cxn modelId="{F8545BDD-86F4-4130-AFB9-C9FFC167D3B5}" type="presParOf" srcId="{3738C416-D522-4D86-B348-45661AAF5084}" destId="{3DDA9847-31C6-45D8-ADDF-E51AA023783E}" srcOrd="9" destOrd="0" presId="urn:microsoft.com/office/officeart/2005/8/layout/list1"/>
    <dgm:cxn modelId="{F7840A91-79EA-4226-8A0C-DE4B8F9FB324}" type="presParOf" srcId="{3738C416-D522-4D86-B348-45661AAF5084}" destId="{D275CCAD-FC62-47BF-861D-1DAADE4E655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4D2F00-EDB7-4CBC-BF44-FE06D956B037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DFB624E8-FD1B-44F4-9A66-6E969872F9B0}">
      <dgm:prSet custT="1"/>
      <dgm:spPr/>
      <dgm:t>
        <a:bodyPr/>
        <a:lstStyle/>
        <a:p>
          <a:r>
            <a:rPr lang="en-CA" sz="2400" dirty="0"/>
            <a:t>Violation</a:t>
          </a:r>
          <a:r>
            <a:rPr lang="en-CA" sz="2000" dirty="0"/>
            <a:t> 18</a:t>
          </a:r>
          <a:endParaRPr lang="en-US" sz="2000" dirty="0"/>
        </a:p>
      </dgm:t>
    </dgm:pt>
    <dgm:pt modelId="{C1320A7C-0F12-4BC1-8EB0-5EE5AB2D635E}" type="parTrans" cxnId="{0BC80E8E-8703-4682-8EE7-8C04AE845798}">
      <dgm:prSet/>
      <dgm:spPr/>
      <dgm:t>
        <a:bodyPr/>
        <a:lstStyle/>
        <a:p>
          <a:endParaRPr lang="en-US"/>
        </a:p>
      </dgm:t>
    </dgm:pt>
    <dgm:pt modelId="{C07B5EEE-73A0-44B0-81C6-4CB52A769675}" type="sibTrans" cxnId="{0BC80E8E-8703-4682-8EE7-8C04AE845798}">
      <dgm:prSet/>
      <dgm:spPr/>
      <dgm:t>
        <a:bodyPr/>
        <a:lstStyle/>
        <a:p>
          <a:endParaRPr lang="en-US"/>
        </a:p>
      </dgm:t>
    </dgm:pt>
    <dgm:pt modelId="{9C0E63B6-2D9E-40A5-925B-A772682BC73A}">
      <dgm:prSet custT="1"/>
      <dgm:spPr/>
      <dgm:t>
        <a:bodyPr/>
        <a:lstStyle/>
        <a:p>
          <a:r>
            <a:rPr lang="en-CA" sz="2000" dirty="0">
              <a:solidFill>
                <a:schemeClr val="bg1"/>
              </a:solidFill>
            </a:rPr>
            <a:t>NO EVIDENCE OF RODENT OR INSECT OUTER OPENINGS PROTECTED/RODENT PROOFED, A WRITTEN LOG SHALL BE MAINTAINED AVAILABLE TO THE INSPECTORS</a:t>
          </a:r>
          <a:endParaRPr lang="en-US" sz="2000" dirty="0">
            <a:solidFill>
              <a:schemeClr val="bg1"/>
            </a:solidFill>
          </a:endParaRPr>
        </a:p>
      </dgm:t>
    </dgm:pt>
    <dgm:pt modelId="{2C5D04D3-3337-4633-9F0E-3482E303045B}" type="parTrans" cxnId="{9A7FA5F1-445C-4211-8E0F-AB429E590665}">
      <dgm:prSet/>
      <dgm:spPr/>
      <dgm:t>
        <a:bodyPr/>
        <a:lstStyle/>
        <a:p>
          <a:endParaRPr lang="en-US"/>
        </a:p>
      </dgm:t>
    </dgm:pt>
    <dgm:pt modelId="{8AA509C5-18CC-47A4-BD7B-534223615819}" type="sibTrans" cxnId="{9A7FA5F1-445C-4211-8E0F-AB429E590665}">
      <dgm:prSet/>
      <dgm:spPr/>
      <dgm:t>
        <a:bodyPr/>
        <a:lstStyle/>
        <a:p>
          <a:endParaRPr lang="en-US"/>
        </a:p>
      </dgm:t>
    </dgm:pt>
    <dgm:pt modelId="{F3D41842-AF60-4796-A0DD-77B5C3784AC4}">
      <dgm:prSet custT="1"/>
      <dgm:spPr/>
      <dgm:t>
        <a:bodyPr/>
        <a:lstStyle/>
        <a:p>
          <a:r>
            <a:rPr lang="en-CA" sz="2400" dirty="0"/>
            <a:t>Violation 16</a:t>
          </a:r>
          <a:endParaRPr lang="en-US" sz="2400" dirty="0"/>
        </a:p>
      </dgm:t>
    </dgm:pt>
    <dgm:pt modelId="{85359150-D91D-45AC-98D7-AF733AAA1309}" type="parTrans" cxnId="{387BAF3B-7F56-4F42-A71F-B8F96AB7A4C0}">
      <dgm:prSet/>
      <dgm:spPr/>
      <dgm:t>
        <a:bodyPr/>
        <a:lstStyle/>
        <a:p>
          <a:endParaRPr lang="en-US"/>
        </a:p>
      </dgm:t>
    </dgm:pt>
    <dgm:pt modelId="{3F152565-4446-4035-94D0-459E5419537B}" type="sibTrans" cxnId="{387BAF3B-7F56-4F42-A71F-B8F96AB7A4C0}">
      <dgm:prSet/>
      <dgm:spPr/>
      <dgm:t>
        <a:bodyPr/>
        <a:lstStyle/>
        <a:p>
          <a:endParaRPr lang="en-US"/>
        </a:p>
      </dgm:t>
    </dgm:pt>
    <dgm:pt modelId="{227F80AD-C7DA-4660-AE19-F724D9785EE7}">
      <dgm:prSet custT="1"/>
      <dgm:spPr/>
      <dgm:t>
        <a:bodyPr/>
        <a:lstStyle/>
        <a:p>
          <a:r>
            <a:rPr lang="en-CA" sz="2000" dirty="0">
              <a:solidFill>
                <a:schemeClr val="bg1"/>
              </a:solidFill>
            </a:rPr>
            <a:t>FOOD PROTECTED DURING STORAGE, PREPARATION, DISPLAY, SERVICE AND TRANSPORTATION.</a:t>
          </a:r>
          <a:endParaRPr lang="en-US" sz="2000" dirty="0">
            <a:solidFill>
              <a:schemeClr val="bg1"/>
            </a:solidFill>
          </a:endParaRPr>
        </a:p>
      </dgm:t>
    </dgm:pt>
    <dgm:pt modelId="{A3F9A8C8-D1BC-49A1-B5B6-41934274C550}" type="parTrans" cxnId="{E041BB59-BDB4-4176-829E-D512AD2CEE42}">
      <dgm:prSet/>
      <dgm:spPr/>
      <dgm:t>
        <a:bodyPr/>
        <a:lstStyle/>
        <a:p>
          <a:endParaRPr lang="en-US"/>
        </a:p>
      </dgm:t>
    </dgm:pt>
    <dgm:pt modelId="{9E0ABF36-4C6D-4ECA-B735-89B4881C8C74}" type="sibTrans" cxnId="{E041BB59-BDB4-4176-829E-D512AD2CEE42}">
      <dgm:prSet/>
      <dgm:spPr/>
      <dgm:t>
        <a:bodyPr/>
        <a:lstStyle/>
        <a:p>
          <a:endParaRPr lang="en-US"/>
        </a:p>
      </dgm:t>
    </dgm:pt>
    <dgm:pt modelId="{74210036-FCEC-4775-A6A0-A8025B5C3AC4}">
      <dgm:prSet custT="1"/>
      <dgm:spPr/>
      <dgm:t>
        <a:bodyPr/>
        <a:lstStyle/>
        <a:p>
          <a:r>
            <a:rPr lang="en-CA" sz="2400" dirty="0"/>
            <a:t>Violation 33</a:t>
          </a:r>
          <a:endParaRPr lang="en-US" sz="2400" dirty="0"/>
        </a:p>
      </dgm:t>
    </dgm:pt>
    <dgm:pt modelId="{E2EA6E0F-A3F6-4E11-ACB0-FA9DD6D88E9E}" type="parTrans" cxnId="{41470050-A010-4CA2-BD38-9B1E7CD7823F}">
      <dgm:prSet/>
      <dgm:spPr/>
      <dgm:t>
        <a:bodyPr/>
        <a:lstStyle/>
        <a:p>
          <a:endParaRPr lang="en-US"/>
        </a:p>
      </dgm:t>
    </dgm:pt>
    <dgm:pt modelId="{09B58462-418F-4E1F-985C-9654E5DF004E}" type="sibTrans" cxnId="{41470050-A010-4CA2-BD38-9B1E7CD7823F}">
      <dgm:prSet/>
      <dgm:spPr/>
      <dgm:t>
        <a:bodyPr/>
        <a:lstStyle/>
        <a:p>
          <a:endParaRPr lang="en-US"/>
        </a:p>
      </dgm:t>
    </dgm:pt>
    <dgm:pt modelId="{6DBFD9BA-9428-4A92-853C-08B5EE861D50}">
      <dgm:prSet custT="1"/>
      <dgm:spPr/>
      <dgm:t>
        <a:bodyPr/>
        <a:lstStyle/>
        <a:p>
          <a:r>
            <a:rPr lang="en-CA" sz="2000" dirty="0">
              <a:solidFill>
                <a:schemeClr val="bg1"/>
              </a:solidFill>
            </a:rPr>
            <a:t>FOOD AND NON-FOOD CONTACT EQUIPMENT UTENSILS CLEAN, FREE OF ABRASIVE DETERGENTS</a:t>
          </a:r>
          <a:endParaRPr lang="en-US" sz="2000" dirty="0">
            <a:solidFill>
              <a:schemeClr val="bg1"/>
            </a:solidFill>
          </a:endParaRPr>
        </a:p>
      </dgm:t>
    </dgm:pt>
    <dgm:pt modelId="{7C7F4D79-F919-4E38-9862-59C78ECC97FD}" type="parTrans" cxnId="{CCB3DBA9-3ACF-429D-A7C0-77559A0938F9}">
      <dgm:prSet/>
      <dgm:spPr/>
      <dgm:t>
        <a:bodyPr/>
        <a:lstStyle/>
        <a:p>
          <a:endParaRPr lang="en-US"/>
        </a:p>
      </dgm:t>
    </dgm:pt>
    <dgm:pt modelId="{3296E2EA-7B02-40E4-9116-E2F23A417056}" type="sibTrans" cxnId="{CCB3DBA9-3ACF-429D-A7C0-77559A0938F9}">
      <dgm:prSet/>
      <dgm:spPr/>
      <dgm:t>
        <a:bodyPr/>
        <a:lstStyle/>
        <a:p>
          <a:endParaRPr lang="en-US"/>
        </a:p>
      </dgm:t>
    </dgm:pt>
    <dgm:pt modelId="{1EAA13F8-A580-4884-92DF-D2C34E810C9D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</a:endParaRPr>
        </a:p>
      </dgm:t>
    </dgm:pt>
    <dgm:pt modelId="{B40BDC6B-27B7-4DC4-9DDE-7194A56AEF28}" type="parTrans" cxnId="{6E5D44C3-86F7-4177-9CCF-5F57EA85BED3}">
      <dgm:prSet/>
      <dgm:spPr/>
      <dgm:t>
        <a:bodyPr/>
        <a:lstStyle/>
        <a:p>
          <a:endParaRPr lang="tr-TR"/>
        </a:p>
      </dgm:t>
    </dgm:pt>
    <dgm:pt modelId="{D73CD2DB-85F2-45F5-91A2-53597AF868EA}" type="sibTrans" cxnId="{6E5D44C3-86F7-4177-9CCF-5F57EA85BED3}">
      <dgm:prSet/>
      <dgm:spPr/>
      <dgm:t>
        <a:bodyPr/>
        <a:lstStyle/>
        <a:p>
          <a:endParaRPr lang="tr-TR"/>
        </a:p>
      </dgm:t>
    </dgm:pt>
    <dgm:pt modelId="{41BB21D1-1EC1-4D51-A33C-0A0DB07F30E0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</a:endParaRPr>
        </a:p>
      </dgm:t>
    </dgm:pt>
    <dgm:pt modelId="{3F41B064-EA1E-497E-B648-2A2A65EEC5D2}" type="parTrans" cxnId="{71EB50D8-651E-45F8-8971-FEF891F56B13}">
      <dgm:prSet/>
      <dgm:spPr/>
      <dgm:t>
        <a:bodyPr/>
        <a:lstStyle/>
        <a:p>
          <a:endParaRPr lang="tr-TR"/>
        </a:p>
      </dgm:t>
    </dgm:pt>
    <dgm:pt modelId="{0418CEA2-310C-4506-9E5B-F100B4A429A1}" type="sibTrans" cxnId="{71EB50D8-651E-45F8-8971-FEF891F56B13}">
      <dgm:prSet/>
      <dgm:spPr/>
      <dgm:t>
        <a:bodyPr/>
        <a:lstStyle/>
        <a:p>
          <a:endParaRPr lang="tr-TR"/>
        </a:p>
      </dgm:t>
    </dgm:pt>
    <dgm:pt modelId="{C14F6074-C755-4368-B769-7637E2A5AA82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</a:endParaRPr>
        </a:p>
      </dgm:t>
    </dgm:pt>
    <dgm:pt modelId="{B6960244-9C15-4F2D-AABD-D338DE01B3B8}" type="parTrans" cxnId="{D804189D-24E0-468E-84C4-2F554AEA90C6}">
      <dgm:prSet/>
      <dgm:spPr/>
      <dgm:t>
        <a:bodyPr/>
        <a:lstStyle/>
        <a:p>
          <a:endParaRPr lang="tr-TR"/>
        </a:p>
      </dgm:t>
    </dgm:pt>
    <dgm:pt modelId="{EA746EB4-C0CA-4EBA-8AAE-362A7CAF7361}" type="sibTrans" cxnId="{D804189D-24E0-468E-84C4-2F554AEA90C6}">
      <dgm:prSet/>
      <dgm:spPr/>
      <dgm:t>
        <a:bodyPr/>
        <a:lstStyle/>
        <a:p>
          <a:endParaRPr lang="tr-TR"/>
        </a:p>
      </dgm:t>
    </dgm:pt>
    <dgm:pt modelId="{C4C7BF54-0EEF-4DBE-BFB3-E461B1DF814A}" type="pres">
      <dgm:prSet presAssocID="{2A4D2F00-EDB7-4CBC-BF44-FE06D956B037}" presName="linear" presStyleCnt="0">
        <dgm:presLayoutVars>
          <dgm:animLvl val="lvl"/>
          <dgm:resizeHandles val="exact"/>
        </dgm:presLayoutVars>
      </dgm:prSet>
      <dgm:spPr/>
    </dgm:pt>
    <dgm:pt modelId="{916A5285-ABE4-4F18-BCEB-8812079F33DE}" type="pres">
      <dgm:prSet presAssocID="{DFB624E8-FD1B-44F4-9A66-6E969872F9B0}" presName="parentText" presStyleLbl="node1" presStyleIdx="0" presStyleCnt="3" custScaleY="48576" custLinFactNeighborY="7620">
        <dgm:presLayoutVars>
          <dgm:chMax val="0"/>
          <dgm:bulletEnabled val="1"/>
        </dgm:presLayoutVars>
      </dgm:prSet>
      <dgm:spPr/>
    </dgm:pt>
    <dgm:pt modelId="{4733F6B8-CB16-4857-9FD1-AF0D92F7CC5C}" type="pres">
      <dgm:prSet presAssocID="{DFB624E8-FD1B-44F4-9A66-6E969872F9B0}" presName="childText" presStyleLbl="revTx" presStyleIdx="0" presStyleCnt="3">
        <dgm:presLayoutVars>
          <dgm:bulletEnabled val="1"/>
        </dgm:presLayoutVars>
      </dgm:prSet>
      <dgm:spPr/>
    </dgm:pt>
    <dgm:pt modelId="{70507A3D-03D3-4E5E-8913-DC37245A88F3}" type="pres">
      <dgm:prSet presAssocID="{F3D41842-AF60-4796-A0DD-77B5C3784AC4}" presName="parentText" presStyleLbl="node1" presStyleIdx="1" presStyleCnt="3" custScaleY="48104" custLinFactNeighborY="19287">
        <dgm:presLayoutVars>
          <dgm:chMax val="0"/>
          <dgm:bulletEnabled val="1"/>
        </dgm:presLayoutVars>
      </dgm:prSet>
      <dgm:spPr/>
    </dgm:pt>
    <dgm:pt modelId="{6AFAE772-5E6E-4A31-AAD6-B47A8866CF05}" type="pres">
      <dgm:prSet presAssocID="{F3D41842-AF60-4796-A0DD-77B5C3784AC4}" presName="childText" presStyleLbl="revTx" presStyleIdx="1" presStyleCnt="3">
        <dgm:presLayoutVars>
          <dgm:bulletEnabled val="1"/>
        </dgm:presLayoutVars>
      </dgm:prSet>
      <dgm:spPr/>
    </dgm:pt>
    <dgm:pt modelId="{8B3CFE9F-BEB4-437E-9980-65A9C22C1224}" type="pres">
      <dgm:prSet presAssocID="{74210036-FCEC-4775-A6A0-A8025B5C3AC4}" presName="parentText" presStyleLbl="node1" presStyleIdx="2" presStyleCnt="3" custScaleY="51864" custLinFactNeighborY="13716">
        <dgm:presLayoutVars>
          <dgm:chMax val="0"/>
          <dgm:bulletEnabled val="1"/>
        </dgm:presLayoutVars>
      </dgm:prSet>
      <dgm:spPr/>
    </dgm:pt>
    <dgm:pt modelId="{1D0013FA-C17F-4923-8296-1F85BFE56B18}" type="pres">
      <dgm:prSet presAssocID="{74210036-FCEC-4775-A6A0-A8025B5C3AC4}" presName="childText" presStyleLbl="revTx" presStyleIdx="2" presStyleCnt="3" custScaleY="133731">
        <dgm:presLayoutVars>
          <dgm:bulletEnabled val="1"/>
        </dgm:presLayoutVars>
      </dgm:prSet>
      <dgm:spPr/>
    </dgm:pt>
  </dgm:ptLst>
  <dgm:cxnLst>
    <dgm:cxn modelId="{245EC111-027A-4823-9C4B-B3F571E194D8}" type="presOf" srcId="{74210036-FCEC-4775-A6A0-A8025B5C3AC4}" destId="{8B3CFE9F-BEB4-437E-9980-65A9C22C1224}" srcOrd="0" destOrd="0" presId="urn:microsoft.com/office/officeart/2005/8/layout/vList2"/>
    <dgm:cxn modelId="{387BAF3B-7F56-4F42-A71F-B8F96AB7A4C0}" srcId="{2A4D2F00-EDB7-4CBC-BF44-FE06D956B037}" destId="{F3D41842-AF60-4796-A0DD-77B5C3784AC4}" srcOrd="1" destOrd="0" parTransId="{85359150-D91D-45AC-98D7-AF733AAA1309}" sibTransId="{3F152565-4446-4035-94D0-459E5419537B}"/>
    <dgm:cxn modelId="{D7B7C461-921B-4BF5-863A-E6F516238574}" type="presOf" srcId="{1EAA13F8-A580-4884-92DF-D2C34E810C9D}" destId="{1D0013FA-C17F-4923-8296-1F85BFE56B18}" srcOrd="0" destOrd="0" presId="urn:microsoft.com/office/officeart/2005/8/layout/vList2"/>
    <dgm:cxn modelId="{0B598444-72E5-4DDC-8062-070AD23FCCCC}" type="presOf" srcId="{227F80AD-C7DA-4660-AE19-F724D9785EE7}" destId="{6AFAE772-5E6E-4A31-AAD6-B47A8866CF05}" srcOrd="0" destOrd="1" presId="urn:microsoft.com/office/officeart/2005/8/layout/vList2"/>
    <dgm:cxn modelId="{41470050-A010-4CA2-BD38-9B1E7CD7823F}" srcId="{2A4D2F00-EDB7-4CBC-BF44-FE06D956B037}" destId="{74210036-FCEC-4775-A6A0-A8025B5C3AC4}" srcOrd="2" destOrd="0" parTransId="{E2EA6E0F-A3F6-4E11-ACB0-FA9DD6D88E9E}" sibTransId="{09B58462-418F-4E1F-985C-9654E5DF004E}"/>
    <dgm:cxn modelId="{26572959-96C1-472B-995B-5B2488227E5C}" type="presOf" srcId="{9C0E63B6-2D9E-40A5-925B-A772682BC73A}" destId="{4733F6B8-CB16-4857-9FD1-AF0D92F7CC5C}" srcOrd="0" destOrd="1" presId="urn:microsoft.com/office/officeart/2005/8/layout/vList2"/>
    <dgm:cxn modelId="{E041BB59-BDB4-4176-829E-D512AD2CEE42}" srcId="{F3D41842-AF60-4796-A0DD-77B5C3784AC4}" destId="{227F80AD-C7DA-4660-AE19-F724D9785EE7}" srcOrd="1" destOrd="0" parTransId="{A3F9A8C8-D1BC-49A1-B5B6-41934274C550}" sibTransId="{9E0ABF36-4C6D-4ECA-B735-89B4881C8C74}"/>
    <dgm:cxn modelId="{0BC80E8E-8703-4682-8EE7-8C04AE845798}" srcId="{2A4D2F00-EDB7-4CBC-BF44-FE06D956B037}" destId="{DFB624E8-FD1B-44F4-9A66-6E969872F9B0}" srcOrd="0" destOrd="0" parTransId="{C1320A7C-0F12-4BC1-8EB0-5EE5AB2D635E}" sibTransId="{C07B5EEE-73A0-44B0-81C6-4CB52A769675}"/>
    <dgm:cxn modelId="{D804189D-24E0-468E-84C4-2F554AEA90C6}" srcId="{DFB624E8-FD1B-44F4-9A66-6E969872F9B0}" destId="{C14F6074-C755-4368-B769-7637E2A5AA82}" srcOrd="0" destOrd="0" parTransId="{B6960244-9C15-4F2D-AABD-D338DE01B3B8}" sibTransId="{EA746EB4-C0CA-4EBA-8AAE-362A7CAF7361}"/>
    <dgm:cxn modelId="{CCB3DBA9-3ACF-429D-A7C0-77559A0938F9}" srcId="{74210036-FCEC-4775-A6A0-A8025B5C3AC4}" destId="{6DBFD9BA-9428-4A92-853C-08B5EE861D50}" srcOrd="1" destOrd="0" parTransId="{7C7F4D79-F919-4E38-9862-59C78ECC97FD}" sibTransId="{3296E2EA-7B02-40E4-9116-E2F23A417056}"/>
    <dgm:cxn modelId="{F4566FAA-8FE9-404B-9D06-2F9D21B42FC3}" type="presOf" srcId="{F3D41842-AF60-4796-A0DD-77B5C3784AC4}" destId="{70507A3D-03D3-4E5E-8913-DC37245A88F3}" srcOrd="0" destOrd="0" presId="urn:microsoft.com/office/officeart/2005/8/layout/vList2"/>
    <dgm:cxn modelId="{6E5D44C3-86F7-4177-9CCF-5F57EA85BED3}" srcId="{74210036-FCEC-4775-A6A0-A8025B5C3AC4}" destId="{1EAA13F8-A580-4884-92DF-D2C34E810C9D}" srcOrd="0" destOrd="0" parTransId="{B40BDC6B-27B7-4DC4-9DDE-7194A56AEF28}" sibTransId="{D73CD2DB-85F2-45F5-91A2-53597AF868EA}"/>
    <dgm:cxn modelId="{FFA450C5-DBB6-433C-8247-822656593464}" type="presOf" srcId="{2A4D2F00-EDB7-4CBC-BF44-FE06D956B037}" destId="{C4C7BF54-0EEF-4DBE-BFB3-E461B1DF814A}" srcOrd="0" destOrd="0" presId="urn:microsoft.com/office/officeart/2005/8/layout/vList2"/>
    <dgm:cxn modelId="{71EB50D8-651E-45F8-8971-FEF891F56B13}" srcId="{F3D41842-AF60-4796-A0DD-77B5C3784AC4}" destId="{41BB21D1-1EC1-4D51-A33C-0A0DB07F30E0}" srcOrd="0" destOrd="0" parTransId="{3F41B064-EA1E-497E-B648-2A2A65EEC5D2}" sibTransId="{0418CEA2-310C-4506-9E5B-F100B4A429A1}"/>
    <dgm:cxn modelId="{3D7EECDB-48A9-49F5-9323-82D70BEF4489}" type="presOf" srcId="{C14F6074-C755-4368-B769-7637E2A5AA82}" destId="{4733F6B8-CB16-4857-9FD1-AF0D92F7CC5C}" srcOrd="0" destOrd="0" presId="urn:microsoft.com/office/officeart/2005/8/layout/vList2"/>
    <dgm:cxn modelId="{4BE3E8E0-58D3-4B54-BA8F-E477C84261B6}" type="presOf" srcId="{DFB624E8-FD1B-44F4-9A66-6E969872F9B0}" destId="{916A5285-ABE4-4F18-BCEB-8812079F33DE}" srcOrd="0" destOrd="0" presId="urn:microsoft.com/office/officeart/2005/8/layout/vList2"/>
    <dgm:cxn modelId="{644F2DE8-F511-4865-8605-9E4C717069FB}" type="presOf" srcId="{6DBFD9BA-9428-4A92-853C-08B5EE861D50}" destId="{1D0013FA-C17F-4923-8296-1F85BFE56B18}" srcOrd="0" destOrd="1" presId="urn:microsoft.com/office/officeart/2005/8/layout/vList2"/>
    <dgm:cxn modelId="{9A7FA5F1-445C-4211-8E0F-AB429E590665}" srcId="{DFB624E8-FD1B-44F4-9A66-6E969872F9B0}" destId="{9C0E63B6-2D9E-40A5-925B-A772682BC73A}" srcOrd="1" destOrd="0" parTransId="{2C5D04D3-3337-4633-9F0E-3482E303045B}" sibTransId="{8AA509C5-18CC-47A4-BD7B-534223615819}"/>
    <dgm:cxn modelId="{583CADF2-3AC5-4812-9735-F6FC0457E68E}" type="presOf" srcId="{41BB21D1-1EC1-4D51-A33C-0A0DB07F30E0}" destId="{6AFAE772-5E6E-4A31-AAD6-B47A8866CF05}" srcOrd="0" destOrd="0" presId="urn:microsoft.com/office/officeart/2005/8/layout/vList2"/>
    <dgm:cxn modelId="{2E13B630-AB01-47B7-93BB-F0ABB017EB60}" type="presParOf" srcId="{C4C7BF54-0EEF-4DBE-BFB3-E461B1DF814A}" destId="{916A5285-ABE4-4F18-BCEB-8812079F33DE}" srcOrd="0" destOrd="0" presId="urn:microsoft.com/office/officeart/2005/8/layout/vList2"/>
    <dgm:cxn modelId="{15F70D68-30D5-419C-B905-2E342A786DBC}" type="presParOf" srcId="{C4C7BF54-0EEF-4DBE-BFB3-E461B1DF814A}" destId="{4733F6B8-CB16-4857-9FD1-AF0D92F7CC5C}" srcOrd="1" destOrd="0" presId="urn:microsoft.com/office/officeart/2005/8/layout/vList2"/>
    <dgm:cxn modelId="{B5226CCF-64BB-463A-82B0-D9C77A1C04FC}" type="presParOf" srcId="{C4C7BF54-0EEF-4DBE-BFB3-E461B1DF814A}" destId="{70507A3D-03D3-4E5E-8913-DC37245A88F3}" srcOrd="2" destOrd="0" presId="urn:microsoft.com/office/officeart/2005/8/layout/vList2"/>
    <dgm:cxn modelId="{6F23CDE8-9626-4F9D-B52D-8A18CA30F8DD}" type="presParOf" srcId="{C4C7BF54-0EEF-4DBE-BFB3-E461B1DF814A}" destId="{6AFAE772-5E6E-4A31-AAD6-B47A8866CF05}" srcOrd="3" destOrd="0" presId="urn:microsoft.com/office/officeart/2005/8/layout/vList2"/>
    <dgm:cxn modelId="{385315E8-8E39-44AD-A69F-4420AB2BA8D4}" type="presParOf" srcId="{C4C7BF54-0EEF-4DBE-BFB3-E461B1DF814A}" destId="{8B3CFE9F-BEB4-437E-9980-65A9C22C1224}" srcOrd="4" destOrd="0" presId="urn:microsoft.com/office/officeart/2005/8/layout/vList2"/>
    <dgm:cxn modelId="{91B49B87-60D4-4ACD-AAE2-A1DDB7BFC174}" type="presParOf" srcId="{C4C7BF54-0EEF-4DBE-BFB3-E461B1DF814A}" destId="{1D0013FA-C17F-4923-8296-1F85BFE56B1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C8815-FF7D-4081-B188-7D70A6354926}">
      <dsp:nvSpPr>
        <dsp:cNvPr id="0" name=""/>
        <dsp:cNvSpPr/>
      </dsp:nvSpPr>
      <dsp:spPr>
        <a:xfrm>
          <a:off x="8092" y="492235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7F05B-354B-4930-9AA0-88321FAC0AF7}">
      <dsp:nvSpPr>
        <dsp:cNvPr id="0" name=""/>
        <dsp:cNvSpPr/>
      </dsp:nvSpPr>
      <dsp:spPr>
        <a:xfrm>
          <a:off x="8092" y="1449120"/>
          <a:ext cx="2320312" cy="761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400" kern="1200" dirty="0">
              <a:solidFill>
                <a:schemeClr val="bg1"/>
              </a:solidFill>
            </a:rPr>
            <a:t>R</a:t>
          </a:r>
          <a:r>
            <a:rPr lang="en-CA" sz="2400" b="0" i="0" kern="1200" dirty="0">
              <a:solidFill>
                <a:schemeClr val="bg1"/>
              </a:solidFill>
            </a:rPr>
            <a:t>andom </a:t>
          </a:r>
          <a:r>
            <a:rPr lang="en-CA" sz="2400" kern="1200" dirty="0" err="1">
              <a:solidFill>
                <a:schemeClr val="bg1"/>
              </a:solidFill>
            </a:rPr>
            <a:t>U</a:t>
          </a:r>
          <a:r>
            <a:rPr lang="en-CA" sz="2400" b="0" i="0" kern="1200" dirty="0" err="1">
              <a:solidFill>
                <a:schemeClr val="bg1"/>
              </a:solidFill>
            </a:rPr>
            <a:t>ndersampling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8092" y="1449120"/>
        <a:ext cx="2320312" cy="761352"/>
      </dsp:txXfrm>
    </dsp:sp>
    <dsp:sp modelId="{C9851D54-554B-4E8D-8EF6-BC63DAF94A99}">
      <dsp:nvSpPr>
        <dsp:cNvPr id="0" name=""/>
        <dsp:cNvSpPr/>
      </dsp:nvSpPr>
      <dsp:spPr>
        <a:xfrm>
          <a:off x="8092" y="2401783"/>
          <a:ext cx="2320312" cy="158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 dirty="0">
              <a:solidFill>
                <a:schemeClr val="bg1"/>
              </a:solidFill>
            </a:rPr>
            <a:t>reduces the number of majority class randomly down to the desired ratio against the minority class. 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8092" y="2401783"/>
        <a:ext cx="2320312" cy="1581291"/>
      </dsp:txXfrm>
    </dsp:sp>
    <dsp:sp modelId="{06C9AF89-7E3E-4DA0-AF9F-EB2D84629450}">
      <dsp:nvSpPr>
        <dsp:cNvPr id="0" name=""/>
        <dsp:cNvSpPr/>
      </dsp:nvSpPr>
      <dsp:spPr>
        <a:xfrm>
          <a:off x="2734460" y="492235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7A9F4-C932-46E2-AF40-136477A63131}">
      <dsp:nvSpPr>
        <dsp:cNvPr id="0" name=""/>
        <dsp:cNvSpPr/>
      </dsp:nvSpPr>
      <dsp:spPr>
        <a:xfrm>
          <a:off x="2734460" y="1449120"/>
          <a:ext cx="2320312" cy="761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400" b="0" i="0" kern="1200" dirty="0" err="1">
              <a:solidFill>
                <a:schemeClr val="bg1"/>
              </a:solidFill>
            </a:rPr>
            <a:t>NearMiss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734460" y="1449120"/>
        <a:ext cx="2320312" cy="761352"/>
      </dsp:txXfrm>
    </dsp:sp>
    <dsp:sp modelId="{00CA2864-A2A2-4D96-BEBE-2B4B1255931B}">
      <dsp:nvSpPr>
        <dsp:cNvPr id="0" name=""/>
        <dsp:cNvSpPr/>
      </dsp:nvSpPr>
      <dsp:spPr>
        <a:xfrm>
          <a:off x="2734460" y="2339796"/>
          <a:ext cx="2320312" cy="158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 dirty="0">
              <a:solidFill>
                <a:schemeClr val="bg1"/>
              </a:solidFill>
            </a:rPr>
            <a:t>selects samples from the majority class for which the average distance of the k nearest samples of the minority class is the smallest.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734460" y="2339796"/>
        <a:ext cx="2320312" cy="1581291"/>
      </dsp:txXfrm>
    </dsp:sp>
    <dsp:sp modelId="{7B1B5DD5-62BB-41F0-8CB0-60F6E55CBBAE}">
      <dsp:nvSpPr>
        <dsp:cNvPr id="0" name=""/>
        <dsp:cNvSpPr/>
      </dsp:nvSpPr>
      <dsp:spPr>
        <a:xfrm>
          <a:off x="5460827" y="492235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E8126-D3DC-49C9-91E0-EA076F8366E7}">
      <dsp:nvSpPr>
        <dsp:cNvPr id="0" name=""/>
        <dsp:cNvSpPr/>
      </dsp:nvSpPr>
      <dsp:spPr>
        <a:xfrm>
          <a:off x="5460827" y="1449120"/>
          <a:ext cx="2320312" cy="761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400" b="0" i="0" kern="1200" dirty="0">
              <a:solidFill>
                <a:schemeClr val="bg1"/>
              </a:solidFill>
            </a:rPr>
            <a:t>SMOTE 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460827" y="1449120"/>
        <a:ext cx="2320312" cy="761352"/>
      </dsp:txXfrm>
    </dsp:sp>
    <dsp:sp modelId="{9C60FA3B-E1FF-4135-9F2D-D008ADB47A56}">
      <dsp:nvSpPr>
        <dsp:cNvPr id="0" name=""/>
        <dsp:cNvSpPr/>
      </dsp:nvSpPr>
      <dsp:spPr>
        <a:xfrm>
          <a:off x="5460827" y="2324300"/>
          <a:ext cx="2320312" cy="158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 dirty="0">
              <a:solidFill>
                <a:schemeClr val="bg1"/>
              </a:solidFill>
            </a:rPr>
            <a:t>the minority class is over-sampled by creating “synthetic” examples rather than by over-sampling with replacement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460827" y="2324300"/>
        <a:ext cx="2320312" cy="1581291"/>
      </dsp:txXfrm>
    </dsp:sp>
    <dsp:sp modelId="{FC6245CC-863F-4A62-AA07-FA38536E59F5}">
      <dsp:nvSpPr>
        <dsp:cNvPr id="0" name=""/>
        <dsp:cNvSpPr/>
      </dsp:nvSpPr>
      <dsp:spPr>
        <a:xfrm>
          <a:off x="8187194" y="492235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ECF-1444-473E-ADC4-4CF86BFE4900}">
      <dsp:nvSpPr>
        <dsp:cNvPr id="0" name=""/>
        <dsp:cNvSpPr/>
      </dsp:nvSpPr>
      <dsp:spPr>
        <a:xfrm>
          <a:off x="8187194" y="1449120"/>
          <a:ext cx="2320312" cy="761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400" b="0" i="0" kern="1200" dirty="0">
              <a:solidFill>
                <a:schemeClr val="bg1"/>
              </a:solidFill>
            </a:rPr>
            <a:t>Random Oversampling 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8187194" y="1449120"/>
        <a:ext cx="2320312" cy="761352"/>
      </dsp:txXfrm>
    </dsp:sp>
    <dsp:sp modelId="{1CDB38BF-CA5C-481C-B82A-57DE65B16234}">
      <dsp:nvSpPr>
        <dsp:cNvPr id="0" name=""/>
        <dsp:cNvSpPr/>
      </dsp:nvSpPr>
      <dsp:spPr>
        <a:xfrm>
          <a:off x="8187194" y="2324300"/>
          <a:ext cx="2320312" cy="158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 dirty="0">
              <a:solidFill>
                <a:schemeClr val="bg1"/>
              </a:solidFill>
            </a:rPr>
            <a:t>balances the data by replicating the minority class samples.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8187194" y="2324300"/>
        <a:ext cx="2320312" cy="1581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8158C-6C1E-4052-9F3F-9C1DD1FA4044}">
      <dsp:nvSpPr>
        <dsp:cNvPr id="0" name=""/>
        <dsp:cNvSpPr/>
      </dsp:nvSpPr>
      <dsp:spPr>
        <a:xfrm>
          <a:off x="0" y="408425"/>
          <a:ext cx="550871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7537" tIns="333248" rIns="42753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3, 16, 18, 19, 21, 30, 31, 32, 33, 34, 35, 36, 37, 38,, 41, 42,43.</a:t>
          </a:r>
          <a:endParaRPr lang="en-US" sz="1600" kern="1200"/>
        </a:p>
      </dsp:txBody>
      <dsp:txXfrm>
        <a:off x="0" y="408425"/>
        <a:ext cx="5508710" cy="907200"/>
      </dsp:txXfrm>
    </dsp:sp>
    <dsp:sp modelId="{0E5A72EE-2697-4AA2-8DC4-ABB0A85A2E0D}">
      <dsp:nvSpPr>
        <dsp:cNvPr id="0" name=""/>
        <dsp:cNvSpPr/>
      </dsp:nvSpPr>
      <dsp:spPr>
        <a:xfrm>
          <a:off x="275435" y="172265"/>
          <a:ext cx="385609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51" tIns="0" rIns="14575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Violations</a:t>
          </a:r>
          <a:endParaRPr lang="en-US" sz="1600" kern="1200"/>
        </a:p>
      </dsp:txBody>
      <dsp:txXfrm>
        <a:off x="298492" y="195322"/>
        <a:ext cx="3809983" cy="426206"/>
      </dsp:txXfrm>
    </dsp:sp>
    <dsp:sp modelId="{B539FACC-F859-4D3D-9FB7-EA13A23430C6}">
      <dsp:nvSpPr>
        <dsp:cNvPr id="0" name=""/>
        <dsp:cNvSpPr/>
      </dsp:nvSpPr>
      <dsp:spPr>
        <a:xfrm>
          <a:off x="0" y="1638185"/>
          <a:ext cx="5508710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7537" tIns="333248" rIns="42753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/>
            <a:t>Liquor, Bakery, Grocery Store, Restaurant, School, Daycare (2 - 6 Years), TAVERN, Mobile Food Dispenser,  Children's Services Facility, Daycare Above and Under 2 Years, Mobile Food Preparer', Wholesale, Long Term Care, Catering, Daycare Combo 1586, GAS STATION', Hospital, Daycare (Under 2 Years), STADIUM, Golden Diner, CONVENIENCE, LIVE POULTRY'</a:t>
          </a:r>
          <a:endParaRPr lang="en-US" sz="1600" kern="1200" dirty="0"/>
        </a:p>
      </dsp:txBody>
      <dsp:txXfrm>
        <a:off x="0" y="1638185"/>
        <a:ext cx="5508710" cy="2016000"/>
      </dsp:txXfrm>
    </dsp:sp>
    <dsp:sp modelId="{945F8CD5-7C9C-40C8-BCC6-467E44F4EEB6}">
      <dsp:nvSpPr>
        <dsp:cNvPr id="0" name=""/>
        <dsp:cNvSpPr/>
      </dsp:nvSpPr>
      <dsp:spPr>
        <a:xfrm>
          <a:off x="275435" y="1402025"/>
          <a:ext cx="385609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51" tIns="0" rIns="14575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Facility Type</a:t>
          </a:r>
          <a:endParaRPr lang="en-US" sz="1600" kern="1200"/>
        </a:p>
      </dsp:txBody>
      <dsp:txXfrm>
        <a:off x="298492" y="1425082"/>
        <a:ext cx="3809983" cy="426206"/>
      </dsp:txXfrm>
    </dsp:sp>
    <dsp:sp modelId="{D275CCAD-FC62-47BF-861D-1DAADE4E655D}">
      <dsp:nvSpPr>
        <dsp:cNvPr id="0" name=""/>
        <dsp:cNvSpPr/>
      </dsp:nvSpPr>
      <dsp:spPr>
        <a:xfrm>
          <a:off x="0" y="3976746"/>
          <a:ext cx="550871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7537" tIns="333248" rIns="42753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/>
            <a:t>License, Canvass, Canvass Re-Inspection, License Re-Inspection, Complaint , Short Form Complaint, Complaint Re-Inspection, Task Force Liquor 1475, License-Task Force, Suspected Food Poisoning</a:t>
          </a:r>
          <a:endParaRPr lang="en-US" sz="1600" kern="1200" dirty="0"/>
        </a:p>
      </dsp:txBody>
      <dsp:txXfrm>
        <a:off x="0" y="3976746"/>
        <a:ext cx="5508710" cy="1360800"/>
      </dsp:txXfrm>
    </dsp:sp>
    <dsp:sp modelId="{05533FDB-0FA4-4C7E-A7C0-7B5FA2643E77}">
      <dsp:nvSpPr>
        <dsp:cNvPr id="0" name=""/>
        <dsp:cNvSpPr/>
      </dsp:nvSpPr>
      <dsp:spPr>
        <a:xfrm>
          <a:off x="275435" y="3740586"/>
          <a:ext cx="385609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51" tIns="0" rIns="14575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Inspection Type</a:t>
          </a:r>
          <a:endParaRPr lang="en-US" sz="1600" kern="1200"/>
        </a:p>
      </dsp:txBody>
      <dsp:txXfrm>
        <a:off x="298492" y="3763643"/>
        <a:ext cx="3809983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A5285-ABE4-4F18-BCEB-8812079F33DE}">
      <dsp:nvSpPr>
        <dsp:cNvPr id="0" name=""/>
        <dsp:cNvSpPr/>
      </dsp:nvSpPr>
      <dsp:spPr>
        <a:xfrm>
          <a:off x="0" y="114982"/>
          <a:ext cx="10515600" cy="418297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Violation</a:t>
          </a:r>
          <a:r>
            <a:rPr lang="en-CA" sz="2000" kern="1200" dirty="0"/>
            <a:t> 18</a:t>
          </a:r>
          <a:endParaRPr lang="en-US" sz="2000" kern="1200" dirty="0"/>
        </a:p>
      </dsp:txBody>
      <dsp:txXfrm>
        <a:off x="20420" y="135402"/>
        <a:ext cx="10474760" cy="377457"/>
      </dsp:txXfrm>
    </dsp:sp>
    <dsp:sp modelId="{4733F6B8-CB16-4857-9FD1-AF0D92F7CC5C}">
      <dsp:nvSpPr>
        <dsp:cNvPr id="0" name=""/>
        <dsp:cNvSpPr/>
      </dsp:nvSpPr>
      <dsp:spPr>
        <a:xfrm>
          <a:off x="0" y="460722"/>
          <a:ext cx="10515600" cy="95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>
              <a:solidFill>
                <a:schemeClr val="bg1"/>
              </a:solidFill>
            </a:rPr>
            <a:t>NO EVIDENCE OF RODENT OR INSECT OUTER OPENINGS PROTECTED/RODENT PROOFED, A WRITTEN LOG SHALL BE MAINTAINED AVAILABLE TO THE INSPECTORS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0" y="460722"/>
        <a:ext cx="10515600" cy="952200"/>
      </dsp:txXfrm>
    </dsp:sp>
    <dsp:sp modelId="{70507A3D-03D3-4E5E-8913-DC37245A88F3}">
      <dsp:nvSpPr>
        <dsp:cNvPr id="0" name=""/>
        <dsp:cNvSpPr/>
      </dsp:nvSpPr>
      <dsp:spPr>
        <a:xfrm>
          <a:off x="0" y="1559842"/>
          <a:ext cx="10515600" cy="414233"/>
        </a:xfrm>
        <a:prstGeom prst="roundRect">
          <a:avLst/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Violation 16</a:t>
          </a:r>
          <a:endParaRPr lang="en-US" sz="2400" kern="1200" dirty="0"/>
        </a:p>
      </dsp:txBody>
      <dsp:txXfrm>
        <a:off x="20221" y="1580063"/>
        <a:ext cx="10475158" cy="373791"/>
      </dsp:txXfrm>
    </dsp:sp>
    <dsp:sp modelId="{6AFAE772-5E6E-4A31-AAD6-B47A8866CF05}">
      <dsp:nvSpPr>
        <dsp:cNvPr id="0" name=""/>
        <dsp:cNvSpPr/>
      </dsp:nvSpPr>
      <dsp:spPr>
        <a:xfrm>
          <a:off x="0" y="1827155"/>
          <a:ext cx="105156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>
              <a:solidFill>
                <a:schemeClr val="bg1"/>
              </a:solidFill>
            </a:rPr>
            <a:t>FOOD PROTECTED DURING STORAGE, PREPARATION, DISPLAY, SERVICE AND TRANSPORTATION.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0" y="1827155"/>
        <a:ext cx="10515600" cy="761760"/>
      </dsp:txXfrm>
    </dsp:sp>
    <dsp:sp modelId="{8B3CFE9F-BEB4-437E-9980-65A9C22C1224}">
      <dsp:nvSpPr>
        <dsp:cNvPr id="0" name=""/>
        <dsp:cNvSpPr/>
      </dsp:nvSpPr>
      <dsp:spPr>
        <a:xfrm>
          <a:off x="0" y="2719519"/>
          <a:ext cx="10515600" cy="446611"/>
        </a:xfrm>
        <a:prstGeom prst="round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Violation 33</a:t>
          </a:r>
          <a:endParaRPr lang="en-US" sz="2400" kern="1200" dirty="0"/>
        </a:p>
      </dsp:txBody>
      <dsp:txXfrm>
        <a:off x="21802" y="2741321"/>
        <a:ext cx="10471996" cy="403007"/>
      </dsp:txXfrm>
    </dsp:sp>
    <dsp:sp modelId="{1D0013FA-C17F-4923-8296-1F85BFE56B18}">
      <dsp:nvSpPr>
        <dsp:cNvPr id="0" name=""/>
        <dsp:cNvSpPr/>
      </dsp:nvSpPr>
      <dsp:spPr>
        <a:xfrm>
          <a:off x="0" y="3035526"/>
          <a:ext cx="10515600" cy="127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>
              <a:solidFill>
                <a:schemeClr val="bg1"/>
              </a:solidFill>
            </a:rPr>
            <a:t>FOOD AND NON-FOOD CONTACT EQUIPMENT UTENSILS CLEAN, FREE OF ABRASIVE DETERGENTS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0" y="3035526"/>
        <a:ext cx="10515600" cy="1273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8FCF-6B0E-996F-7739-83EE841F5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B0508-079E-E203-23C5-540E2AA6A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FA7B-DC3E-542D-0A2C-3EF7E0B9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D75-1EDB-4F4D-A9D6-E2EC3FDDC42D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4D932-0457-73C7-7CE0-41AB1DE4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27CD8-B789-5E50-067E-BF5008D0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D8FB-049E-4A30-A7AE-D42026FEA7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555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222A-214F-B62D-DB60-3FB49C1B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953A7-4E60-DB19-C507-CA5E2A98C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7686B-7498-7100-4A7B-1D48F2F4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D75-1EDB-4F4D-A9D6-E2EC3FDDC42D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C25E7-5F78-AF37-0519-5C6A8A84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E8E1-83A2-94CB-92FF-9C9DAC40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D8FB-049E-4A30-A7AE-D42026FEA7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052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251A8-27F1-AF7C-E9DA-6931626A9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3F47C-DE9B-3B25-F33F-1ABF71D2C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5E1B4-55EA-B91D-8897-80D7116D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D75-1EDB-4F4D-A9D6-E2EC3FDDC42D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DAD29-6946-0B11-31B6-4CF52A81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A37C-DB97-37D4-8EA0-B7FF2DDA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D8FB-049E-4A30-A7AE-D42026FEA7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86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C165-10FF-C8A0-E068-CD8AE0DF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51FE5-4EB6-33B8-E254-15660238B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69276-1788-F305-CC04-4C3445C7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D75-1EDB-4F4D-A9D6-E2EC3FDDC42D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48A24-6AEC-868E-7FDC-41EAC26A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9FD29-127F-B997-2EB7-449ED0B1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D8FB-049E-4A30-A7AE-D42026FEA7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485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AB78-80F0-325E-1872-23070AB8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027F3-1EF3-5BBD-497C-EE7CF282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AD9D9-F38C-BF44-EB74-E90FD70A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D75-1EDB-4F4D-A9D6-E2EC3FDDC42D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4789A-9ECD-E9B7-DFF0-85C3222D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5298C-F377-D684-1310-CA9A2ECC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D8FB-049E-4A30-A7AE-D42026FEA7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488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4CE8-4B60-8312-AEFD-FC35E849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6ADC0-410B-C347-B4DC-F4DEA71FB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36D2A-F507-E0CB-9629-0E35D5C07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C92FE-4CC5-5F5D-5D06-4D6C6A2F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D75-1EDB-4F4D-A9D6-E2EC3FDDC42D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AD123-74AE-6331-C0EF-F0FAFDC5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92B20-9F89-0C61-E311-986520D2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D8FB-049E-4A30-A7AE-D42026FEA7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57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F5E1-953E-0DF2-D91A-F91534F2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DB641-2519-E4BE-D906-81B3AFCD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E6E97-D6C7-8B47-97E1-0FFF209E6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726AF-9ABE-5069-DC07-F83055CEF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D2C33-1FAD-A582-B3AC-0DF815FBE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CD49A-A6F2-FBB3-6098-81C12373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D75-1EDB-4F4D-A9D6-E2EC3FDDC42D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5B988-671B-3212-7D57-7C270A40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63C04-D887-EA43-F62F-2B867C24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D8FB-049E-4A30-A7AE-D42026FEA7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41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77EF-634E-FD4A-16DD-BDBC2AD1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6B6CE-2237-9C5D-69C9-7CD56C5D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D75-1EDB-4F4D-A9D6-E2EC3FDDC42D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0CB36-7AB7-F92C-49D5-CEBCB3B1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2B225-4390-37D6-7F05-F970CB20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D8FB-049E-4A30-A7AE-D42026FEA7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25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C6973-43EA-A517-2C19-AA6F0640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D75-1EDB-4F4D-A9D6-E2EC3FDDC42D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9CE30-3D29-AAB6-C1AA-D77E901F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8945-50DC-9B8A-57DE-303B6712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D8FB-049E-4A30-A7AE-D42026FEA7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832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9D6E-5B27-3CD9-DC9C-4417B607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858B-CE50-EE88-C2F1-97AC19025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D37CB-86F0-9ACA-92E3-988F270C9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FE079-CB80-DFBA-B3B3-C4DF1645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D75-1EDB-4F4D-A9D6-E2EC3FDDC42D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50C01-1E9F-2982-E1A2-B03EBED0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99760-14FD-32A7-6BFA-833436EB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D8FB-049E-4A30-A7AE-D42026FEA7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95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D829-2C51-3889-8076-BF60F215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59EA7-84D8-006E-719A-BF3E55855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F72F3-4CF5-5C7B-353F-8C0312D1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78EF1-6C36-04E9-6E32-63D56245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D75-1EDB-4F4D-A9D6-E2EC3FDDC42D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FA57F-EC78-9F01-B3DC-C18FBB39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929B5-B818-8BDD-9FFE-3EFB9D40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D8FB-049E-4A30-A7AE-D42026FEA7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523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3CC6A-8D89-8B24-2E3B-49AB90E8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71AB0-3183-EF4C-E758-960AB18F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E1CC-5A7E-E44C-4AE3-AE8F0A2BA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2D75-1EDB-4F4D-A9D6-E2EC3FDDC42D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8C323-92F2-6281-752C-16E64B419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FABB-F221-7165-2B4D-4CC228D12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6D8FB-049E-4A30-A7AE-D42026FEA7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457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eryakic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deal-with-imbalanced-data-in-python-f9b71aba53eb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0C9F-DBEA-5184-D7E1-C8A369150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7"/>
            <a:ext cx="9144000" cy="2387600"/>
          </a:xfrm>
        </p:spPr>
        <p:txBody>
          <a:bodyPr>
            <a:normAutofit/>
          </a:bodyPr>
          <a:lstStyle/>
          <a:p>
            <a:r>
              <a:rPr lang="en-CA" sz="9600" b="1" dirty="0">
                <a:solidFill>
                  <a:schemeClr val="bg1"/>
                </a:solidFill>
              </a:rPr>
              <a:t>ACGO</a:t>
            </a:r>
            <a:br>
              <a:rPr lang="en-CA" sz="9600" b="1" dirty="0">
                <a:solidFill>
                  <a:schemeClr val="bg1"/>
                </a:solidFill>
              </a:rPr>
            </a:br>
            <a:r>
              <a:rPr lang="en-CA" sz="32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Alcohol and Gaming Commission of Ontario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26E16-6539-0E0E-D3EC-064AA0C13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endParaRPr lang="en-CA" b="1" dirty="0">
              <a:solidFill>
                <a:schemeClr val="bg1"/>
              </a:solidFill>
            </a:endParaRPr>
          </a:p>
          <a:p>
            <a:r>
              <a:rPr lang="en-CA" sz="2800" dirty="0">
                <a:solidFill>
                  <a:schemeClr val="bg1"/>
                </a:solidFill>
              </a:rPr>
              <a:t>Senior Data Scientist Technical Assessment</a:t>
            </a:r>
          </a:p>
          <a:p>
            <a:endParaRPr lang="en-CA" b="1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Derya Kici</a:t>
            </a:r>
          </a:p>
          <a:p>
            <a:r>
              <a:rPr lang="en-CA" dirty="0">
                <a:solidFill>
                  <a:schemeClr val="bg1"/>
                </a:solidFill>
                <a:hlinkClick r:id="rId2"/>
              </a:rPr>
              <a:t>deryakici@gmail.com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EEB1F-A4B8-07FA-3403-C296EFC08DF9}"/>
              </a:ext>
            </a:extLst>
          </p:cNvPr>
          <p:cNvSpPr txBox="1"/>
          <p:nvPr/>
        </p:nvSpPr>
        <p:spPr>
          <a:xfrm>
            <a:off x="5412960" y="635655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June 1, 2023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6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52632-7D92-3F39-C5BC-3DE00379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algn="r"/>
            <a:r>
              <a:rPr lang="en-CA" sz="7200" dirty="0">
                <a:solidFill>
                  <a:schemeClr val="bg1"/>
                </a:solidFill>
              </a:rPr>
              <a:t>Exploratory Data Analysis</a:t>
            </a:r>
            <a:endParaRPr lang="tr-TR" sz="7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E75C-6A4C-BC62-3FE7-0601EFB7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314" y="753042"/>
            <a:ext cx="4562272" cy="5172060"/>
          </a:xfrm>
        </p:spPr>
        <p:txBody>
          <a:bodyPr anchor="ctr">
            <a:normAutofit/>
          </a:bodyPr>
          <a:lstStyle/>
          <a:p>
            <a:r>
              <a:rPr lang="en-CA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Predictor variables</a:t>
            </a:r>
          </a:p>
          <a:p>
            <a:pPr lvl="1"/>
            <a:r>
              <a:rPr lang="en-CA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Inspection Type </a:t>
            </a:r>
            <a:r>
              <a:rPr lang="en-CA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57 categories </a:t>
            </a:r>
          </a:p>
          <a:p>
            <a:pPr lvl="1"/>
            <a:r>
              <a:rPr lang="en-CA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Facility Type </a:t>
            </a:r>
            <a:r>
              <a:rPr lang="en-CA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412 categories</a:t>
            </a:r>
          </a:p>
          <a:p>
            <a:pPr lvl="1"/>
            <a:r>
              <a:rPr lang="en-CA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Violations</a:t>
            </a:r>
            <a:r>
              <a:rPr lang="en-CA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 46 categories</a:t>
            </a:r>
          </a:p>
          <a:p>
            <a:pPr lvl="1"/>
            <a:r>
              <a:rPr lang="en-CA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Inspection Date</a:t>
            </a:r>
            <a:r>
              <a:rPr lang="en-CA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</a:t>
            </a:r>
            <a:r>
              <a:rPr lang="en-CA" sz="20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components (month -12, day: 31, year – 3 categories) </a:t>
            </a:r>
          </a:p>
          <a:p>
            <a:r>
              <a:rPr lang="en-CA" sz="2000" dirty="0">
                <a:solidFill>
                  <a:schemeClr val="bg1"/>
                </a:solidFill>
              </a:rPr>
              <a:t>Target </a:t>
            </a:r>
            <a:r>
              <a:rPr lang="en-CA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variable</a:t>
            </a:r>
          </a:p>
          <a:p>
            <a:pPr lvl="1"/>
            <a:r>
              <a:rPr lang="en-CA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Risk</a:t>
            </a:r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8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8202">
            <a:extLst>
              <a:ext uri="{FF2B5EF4-FFF2-40B4-BE49-F238E27FC236}">
                <a16:creationId xmlns:a16="http://schemas.microsoft.com/office/drawing/2014/main" id="{D7DC14DB-B8F9-4B8E-BB6F-1CC0293C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48C5EC73-3999-4CE9-A304-0A33B431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78801A84-2105-41C4-853D-C409DF3B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208" name="Oval 8207">
              <a:extLst>
                <a:ext uri="{FF2B5EF4-FFF2-40B4-BE49-F238E27FC236}">
                  <a16:creationId xmlns:a16="http://schemas.microsoft.com/office/drawing/2014/main" id="{B7C886EB-41E7-44CD-A131-CF8E6FABC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9" name="Oval 8208">
              <a:extLst>
                <a:ext uri="{FF2B5EF4-FFF2-40B4-BE49-F238E27FC236}">
                  <a16:creationId xmlns:a16="http://schemas.microsoft.com/office/drawing/2014/main" id="{FC41CD4A-1F07-4DBE-BFC1-121B7465D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0" name="Oval 8209">
              <a:extLst>
                <a:ext uri="{FF2B5EF4-FFF2-40B4-BE49-F238E27FC236}">
                  <a16:creationId xmlns:a16="http://schemas.microsoft.com/office/drawing/2014/main" id="{FC0399E4-AA22-46E2-80A1-1E28F9FE6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1" name="Oval 8210">
              <a:extLst>
                <a:ext uri="{FF2B5EF4-FFF2-40B4-BE49-F238E27FC236}">
                  <a16:creationId xmlns:a16="http://schemas.microsoft.com/office/drawing/2014/main" id="{00E9AE7D-3B3F-45F5-9EE3-37EF10AEB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12" name="Oval 8211">
              <a:extLst>
                <a:ext uri="{FF2B5EF4-FFF2-40B4-BE49-F238E27FC236}">
                  <a16:creationId xmlns:a16="http://schemas.microsoft.com/office/drawing/2014/main" id="{56DE6542-F6F9-4B7C-BD46-AE778335F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3" name="Oval 8212">
              <a:extLst>
                <a:ext uri="{FF2B5EF4-FFF2-40B4-BE49-F238E27FC236}">
                  <a16:creationId xmlns:a16="http://schemas.microsoft.com/office/drawing/2014/main" id="{D12FBE9A-6573-4F85-8994-2F774CB2E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B64CBC-6475-F097-BB74-AEF65AA8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5297723" cy="2212175"/>
          </a:xfrm>
          <a:noFill/>
        </p:spPr>
        <p:txBody>
          <a:bodyPr anchor="t">
            <a:norm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Risk Levels by Year, Month, and Day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8215" name="Rectangle 8214">
            <a:extLst>
              <a:ext uri="{FF2B5EF4-FFF2-40B4-BE49-F238E27FC236}">
                <a16:creationId xmlns:a16="http://schemas.microsoft.com/office/drawing/2014/main" id="{7B15D645-CAC7-46F1-BA18-D731D0890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17" name="Group 8216">
            <a:extLst>
              <a:ext uri="{FF2B5EF4-FFF2-40B4-BE49-F238E27FC236}">
                <a16:creationId xmlns:a16="http://schemas.microsoft.com/office/drawing/2014/main" id="{FDF268E0-ACCF-492F-8275-1F0AA256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218" name="Straight Connector 8217">
              <a:extLst>
                <a:ext uri="{FF2B5EF4-FFF2-40B4-BE49-F238E27FC236}">
                  <a16:creationId xmlns:a16="http://schemas.microsoft.com/office/drawing/2014/main" id="{B11B9E42-44B3-4EBD-8F71-13C6ED340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Straight Connector 8218">
              <a:extLst>
                <a:ext uri="{FF2B5EF4-FFF2-40B4-BE49-F238E27FC236}">
                  <a16:creationId xmlns:a16="http://schemas.microsoft.com/office/drawing/2014/main" id="{C63748F2-877D-4C3C-8AEB-59CC1F70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Straight Connector 8219">
              <a:extLst>
                <a:ext uri="{FF2B5EF4-FFF2-40B4-BE49-F238E27FC236}">
                  <a16:creationId xmlns:a16="http://schemas.microsoft.com/office/drawing/2014/main" id="{F39D52DA-0AA6-474D-966F-FB4C5F5B5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Straight Connector 8220">
              <a:extLst>
                <a:ext uri="{FF2B5EF4-FFF2-40B4-BE49-F238E27FC236}">
                  <a16:creationId xmlns:a16="http://schemas.microsoft.com/office/drawing/2014/main" id="{4D800825-8618-4241-8589-CB2AE17C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47C48-D530-9063-92A3-AD3B6960B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978" y="630935"/>
            <a:ext cx="5297724" cy="2212171"/>
          </a:xfrm>
          <a:noFill/>
        </p:spPr>
        <p:txBody>
          <a:bodyPr anchor="t">
            <a:normAutofit/>
          </a:bodyPr>
          <a:lstStyle/>
          <a:p>
            <a:endParaRPr lang="tr-TR" sz="1800" dirty="0">
              <a:solidFill>
                <a:schemeClr val="bg1"/>
              </a:solidFill>
            </a:endParaRPr>
          </a:p>
        </p:txBody>
      </p:sp>
      <p:sp>
        <p:nvSpPr>
          <p:cNvPr id="8223" name="Rectangle 8222">
            <a:extLst>
              <a:ext uri="{FF2B5EF4-FFF2-40B4-BE49-F238E27FC236}">
                <a16:creationId xmlns:a16="http://schemas.microsoft.com/office/drawing/2014/main" id="{DC953D31-C1A7-4FC4-8CDF-85E2F34A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25" name="Group 8224">
            <a:extLst>
              <a:ext uri="{FF2B5EF4-FFF2-40B4-BE49-F238E27FC236}">
                <a16:creationId xmlns:a16="http://schemas.microsoft.com/office/drawing/2014/main" id="{10F141FE-87E1-4A1E-97A5-B072042E0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226" name="Straight Connector 8225">
              <a:extLst>
                <a:ext uri="{FF2B5EF4-FFF2-40B4-BE49-F238E27FC236}">
                  <a16:creationId xmlns:a16="http://schemas.microsoft.com/office/drawing/2014/main" id="{4523F37A-A07A-4CAC-AFC1-3FA4FD4BF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7" name="Straight Connector 8226">
              <a:extLst>
                <a:ext uri="{FF2B5EF4-FFF2-40B4-BE49-F238E27FC236}">
                  <a16:creationId xmlns:a16="http://schemas.microsoft.com/office/drawing/2014/main" id="{388A387D-82C8-40B7-BADA-6BDBD9B3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8" name="Straight Connector 8227">
              <a:extLst>
                <a:ext uri="{FF2B5EF4-FFF2-40B4-BE49-F238E27FC236}">
                  <a16:creationId xmlns:a16="http://schemas.microsoft.com/office/drawing/2014/main" id="{CEB29A9F-593B-416C-AC64-DE56AE976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9" name="Straight Connector 8228">
              <a:extLst>
                <a:ext uri="{FF2B5EF4-FFF2-40B4-BE49-F238E27FC236}">
                  <a16:creationId xmlns:a16="http://schemas.microsoft.com/office/drawing/2014/main" id="{44A393C6-4F1D-4472-A646-B2BADD561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8" name="Picture 6">
            <a:extLst>
              <a:ext uri="{FF2B5EF4-FFF2-40B4-BE49-F238E27FC236}">
                <a16:creationId xmlns:a16="http://schemas.microsoft.com/office/drawing/2014/main" id="{0769CEDA-2754-2E52-59D9-6F773A62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765" y="2930896"/>
            <a:ext cx="3516933" cy="258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31" name="Group 8230">
            <a:extLst>
              <a:ext uri="{FF2B5EF4-FFF2-40B4-BE49-F238E27FC236}">
                <a16:creationId xmlns:a16="http://schemas.microsoft.com/office/drawing/2014/main" id="{9179F18E-58CC-4A89-979E-34AC693B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3069202"/>
            <a:ext cx="304800" cy="429768"/>
            <a:chOff x="215328" y="-46937"/>
            <a:chExt cx="304800" cy="2773841"/>
          </a:xfrm>
        </p:grpSpPr>
        <p:cxnSp>
          <p:nvCxnSpPr>
            <p:cNvPr id="8232" name="Straight Connector 8231">
              <a:extLst>
                <a:ext uri="{FF2B5EF4-FFF2-40B4-BE49-F238E27FC236}">
                  <a16:creationId xmlns:a16="http://schemas.microsoft.com/office/drawing/2014/main" id="{9D07F5E0-56E3-4C0B-87D3-3C1C03DD1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Straight Connector 8232">
              <a:extLst>
                <a:ext uri="{FF2B5EF4-FFF2-40B4-BE49-F238E27FC236}">
                  <a16:creationId xmlns:a16="http://schemas.microsoft.com/office/drawing/2014/main" id="{BFEA19CE-000C-4F9C-9DF4-D1E8A03F9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Straight Connector 8233">
              <a:extLst>
                <a:ext uri="{FF2B5EF4-FFF2-40B4-BE49-F238E27FC236}">
                  <a16:creationId xmlns:a16="http://schemas.microsoft.com/office/drawing/2014/main" id="{EA5452EE-DDDB-4EEF-8570-B0FA6C98B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Straight Connector 8234">
              <a:extLst>
                <a:ext uri="{FF2B5EF4-FFF2-40B4-BE49-F238E27FC236}">
                  <a16:creationId xmlns:a16="http://schemas.microsoft.com/office/drawing/2014/main" id="{F48CC4D6-CE8A-4006-834E-52FCCF74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0F2A7730-A2AB-408D-78E0-870E47C1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4167" y="2930896"/>
            <a:ext cx="3516933" cy="258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37" name="Group 8236">
            <a:extLst>
              <a:ext uri="{FF2B5EF4-FFF2-40B4-BE49-F238E27FC236}">
                <a16:creationId xmlns:a16="http://schemas.microsoft.com/office/drawing/2014/main" id="{9F695AEB-A42E-4CE8-81DB-7E702CA9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76800" y="2931742"/>
            <a:ext cx="304800" cy="429768"/>
            <a:chOff x="215328" y="-46937"/>
            <a:chExt cx="304800" cy="2773841"/>
          </a:xfrm>
        </p:grpSpPr>
        <p:cxnSp>
          <p:nvCxnSpPr>
            <p:cNvPr id="8238" name="Straight Connector 8237">
              <a:extLst>
                <a:ext uri="{FF2B5EF4-FFF2-40B4-BE49-F238E27FC236}">
                  <a16:creationId xmlns:a16="http://schemas.microsoft.com/office/drawing/2014/main" id="{0D81CDE5-5823-4B9F-BD9B-08DD09A72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Straight Connector 8238">
              <a:extLst>
                <a:ext uri="{FF2B5EF4-FFF2-40B4-BE49-F238E27FC236}">
                  <a16:creationId xmlns:a16="http://schemas.microsoft.com/office/drawing/2014/main" id="{5A10BC7A-57E3-48A0-BA34-96CB71B37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Straight Connector 8239">
              <a:extLst>
                <a:ext uri="{FF2B5EF4-FFF2-40B4-BE49-F238E27FC236}">
                  <a16:creationId xmlns:a16="http://schemas.microsoft.com/office/drawing/2014/main" id="{4C97B18E-4365-4E43-A028-D9A7BC3E1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Straight Connector 8240">
              <a:extLst>
                <a:ext uri="{FF2B5EF4-FFF2-40B4-BE49-F238E27FC236}">
                  <a16:creationId xmlns:a16="http://schemas.microsoft.com/office/drawing/2014/main" id="{ACCC25D0-76CC-47AE-93E2-6DCE87DC3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6" name="Picture 4">
            <a:extLst>
              <a:ext uri="{FF2B5EF4-FFF2-40B4-BE49-F238E27FC236}">
                <a16:creationId xmlns:a16="http://schemas.microsoft.com/office/drawing/2014/main" id="{E0A2CB55-A4E2-39F0-AC52-C8BED892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1569" y="2930896"/>
            <a:ext cx="3516933" cy="258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44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BE460-D4E0-4AA3-3BC3-58A84D1A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CA" sz="3800">
                <a:solidFill>
                  <a:schemeClr val="bg1"/>
                </a:solidFill>
              </a:rPr>
              <a:t>Violations</a:t>
            </a:r>
            <a:endParaRPr lang="tr-TR" sz="3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2806-2580-B469-BFF1-8EA85A19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622770"/>
            <a:ext cx="4707671" cy="2603499"/>
          </a:xfrm>
        </p:spPr>
        <p:txBody>
          <a:bodyPr>
            <a:normAutofit fontScale="92500" lnSpcReduction="10000"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Violations feature required an important data preprocessing due to</a:t>
            </a:r>
          </a:p>
          <a:p>
            <a:pPr lvl="1"/>
            <a:r>
              <a:rPr lang="en-CA" sz="1600" dirty="0">
                <a:solidFill>
                  <a:schemeClr val="bg1"/>
                </a:solidFill>
              </a:rPr>
              <a:t>the data is in text </a:t>
            </a:r>
          </a:p>
          <a:p>
            <a:pPr lvl="1"/>
            <a:r>
              <a:rPr lang="en-CA" sz="1600" dirty="0">
                <a:solidFill>
                  <a:schemeClr val="bg1"/>
                </a:solidFill>
              </a:rPr>
              <a:t>Includes more multiple violation in the same data field</a:t>
            </a:r>
          </a:p>
          <a:p>
            <a:pPr lvl="1"/>
            <a:r>
              <a:rPr lang="en-CA" sz="1600" dirty="0">
                <a:solidFill>
                  <a:schemeClr val="bg1"/>
                </a:solidFill>
              </a:rPr>
              <a:t>The format of the data </a:t>
            </a:r>
          </a:p>
          <a:p>
            <a:pPr lvl="2"/>
            <a:r>
              <a:rPr lang="en-CA" sz="1200" dirty="0">
                <a:solidFill>
                  <a:schemeClr val="bg1"/>
                </a:solidFill>
              </a:rPr>
              <a:t>violation id, </a:t>
            </a:r>
          </a:p>
          <a:p>
            <a:pPr lvl="2"/>
            <a:r>
              <a:rPr lang="en-CA" sz="1200" dirty="0">
                <a:solidFill>
                  <a:schemeClr val="bg1"/>
                </a:solidFill>
              </a:rPr>
              <a:t>violation description, and </a:t>
            </a:r>
          </a:p>
          <a:p>
            <a:pPr lvl="2"/>
            <a:r>
              <a:rPr lang="en-CA" sz="1200" dirty="0">
                <a:solidFill>
                  <a:schemeClr val="bg1"/>
                </a:solidFill>
              </a:rPr>
              <a:t>Comments</a:t>
            </a:r>
          </a:p>
          <a:p>
            <a:pPr lvl="1"/>
            <a:r>
              <a:rPr lang="en-CA" sz="1600" dirty="0">
                <a:solidFill>
                  <a:schemeClr val="bg1"/>
                </a:solidFill>
              </a:rPr>
              <a:t> for each violation</a:t>
            </a:r>
          </a:p>
          <a:p>
            <a:pPr lvl="1"/>
            <a:r>
              <a:rPr lang="en-CA" sz="1600" dirty="0">
                <a:solidFill>
                  <a:schemeClr val="bg1"/>
                </a:solidFill>
              </a:rPr>
              <a:t>For details, please see Appendix A</a:t>
            </a:r>
          </a:p>
          <a:p>
            <a:pPr lvl="1"/>
            <a:endParaRPr lang="en-CA" sz="1600" dirty="0">
              <a:solidFill>
                <a:schemeClr val="bg1"/>
              </a:solidFill>
            </a:endParaRPr>
          </a:p>
          <a:p>
            <a:pPr lvl="1"/>
            <a:endParaRPr lang="tr-TR" sz="1600" dirty="0">
              <a:solidFill>
                <a:schemeClr val="bg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DBD849B-49DF-9361-BA40-79A7A39F9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5467" y="1489269"/>
            <a:ext cx="5037433" cy="380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9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0F175-6870-72C3-268E-E9C5DB45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CA" sz="3800">
                <a:solidFill>
                  <a:schemeClr val="bg1"/>
                </a:solidFill>
              </a:rPr>
              <a:t>Risk Level by Violations</a:t>
            </a:r>
            <a:endParaRPr lang="tr-TR" sz="3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E7EE-5195-25C6-0CD5-328B9A8F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Autofit/>
          </a:bodyPr>
          <a:lstStyle/>
          <a:p>
            <a:r>
              <a:rPr lang="en-CA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Some violations are listed more frequently in high level risk situation rather than some others.</a:t>
            </a:r>
          </a:p>
          <a:p>
            <a:r>
              <a:rPr lang="en-CA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example, </a:t>
            </a:r>
          </a:p>
          <a:p>
            <a:r>
              <a:rPr lang="en-CA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Violation 35 are listed 57,658  in total and 43, 556 are in high risk level (75%)</a:t>
            </a:r>
          </a:p>
          <a:p>
            <a:r>
              <a:rPr lang="en-CA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Violation 18 are listed 24,588 in total and 16,782  are in high risk level (68%)</a:t>
            </a:r>
          </a:p>
          <a:p>
            <a:endParaRPr lang="en-CA" sz="1800" b="0" i="0" dirty="0">
              <a:solidFill>
                <a:srgbClr val="D5D5D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CA" sz="1800" b="0" i="0" dirty="0">
              <a:solidFill>
                <a:srgbClr val="D5D5D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A2DEDB4-4392-8F90-2151-26EDB43F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662286"/>
            <a:ext cx="5037433" cy="356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5" name="Rectangle 9224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F2A04-E7B7-B309-9D2D-18280D63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CA" sz="3800" dirty="0">
                <a:solidFill>
                  <a:schemeClr val="bg1"/>
                </a:solidFill>
              </a:rPr>
              <a:t>Data after preprocessing</a:t>
            </a:r>
            <a:endParaRPr lang="tr-TR" sz="3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6DD8-4336-C607-739B-A9F79037A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8" y="2891752"/>
            <a:ext cx="3837264" cy="2334517"/>
          </a:xfrm>
        </p:spPr>
        <p:txBody>
          <a:bodyPr>
            <a:normAutofit/>
          </a:bodyPr>
          <a:lstStyle/>
          <a:p>
            <a:r>
              <a:rPr lang="en-CA" sz="1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460 features</a:t>
            </a:r>
            <a:r>
              <a:rPr lang="en-CA" sz="19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including the target feature</a:t>
            </a:r>
            <a:endParaRPr lang="en-CA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CA" sz="19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(categories for Inspection Type + categories for Facility Type </a:t>
            </a:r>
            <a:r>
              <a:rPr lang="en-CA" sz="1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 </a:t>
            </a:r>
            <a:r>
              <a:rPr lang="en-CA" sz="19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categories for Violations</a:t>
            </a:r>
            <a:r>
              <a:rPr lang="en-CA" sz="1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+ 12 columns for </a:t>
            </a:r>
            <a:r>
              <a:rPr lang="en-CA" sz="19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month + 31 column for days + 3 columns for year)</a:t>
            </a:r>
          </a:p>
          <a:p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6BD5A-9FF6-48DD-93BB-E073DFF2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722" y="2467339"/>
            <a:ext cx="6893553" cy="176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7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D2D76-D950-A41F-5CA9-2DBC21BD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CA" sz="8000" dirty="0">
                <a:solidFill>
                  <a:schemeClr val="bg1"/>
                </a:solidFill>
              </a:rPr>
              <a:t>MODELS</a:t>
            </a:r>
            <a:endParaRPr lang="tr-TR" sz="8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AF750-676A-FD6B-34D4-D0F04FB4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 lnSpcReduction="10000"/>
          </a:bodyPr>
          <a:lstStyle/>
          <a:p>
            <a:r>
              <a:rPr lang="en-CA" sz="1900" dirty="0">
                <a:solidFill>
                  <a:schemeClr val="bg1"/>
                </a:solidFill>
              </a:rPr>
              <a:t>3 models are conducted </a:t>
            </a:r>
          </a:p>
          <a:p>
            <a:pPr lvl="1"/>
            <a:r>
              <a:rPr lang="en-CA" sz="1900" dirty="0">
                <a:solidFill>
                  <a:schemeClr val="bg1"/>
                </a:solidFill>
              </a:rPr>
              <a:t>Base Model (Gaussian Naïve Bayes</a:t>
            </a:r>
          </a:p>
          <a:p>
            <a:pPr lvl="1"/>
            <a:r>
              <a:rPr lang="en-CA" sz="1900" dirty="0">
                <a:solidFill>
                  <a:schemeClr val="bg1"/>
                </a:solidFill>
              </a:rPr>
              <a:t>Machine Learning Model (Decision Tree)</a:t>
            </a:r>
          </a:p>
          <a:p>
            <a:pPr lvl="1"/>
            <a:r>
              <a:rPr lang="en-CA" sz="1900" dirty="0">
                <a:solidFill>
                  <a:schemeClr val="bg1"/>
                </a:solidFill>
              </a:rPr>
              <a:t>Deep Learning Model (Deep Neural Network)</a:t>
            </a:r>
          </a:p>
          <a:p>
            <a:r>
              <a:rPr lang="en-CA" sz="1900" dirty="0">
                <a:solidFill>
                  <a:schemeClr val="bg1"/>
                </a:solidFill>
              </a:rPr>
              <a:t>Imbalanced Data</a:t>
            </a:r>
          </a:p>
          <a:p>
            <a:pPr lvl="1"/>
            <a:r>
              <a:rPr lang="en-CA" sz="1900" dirty="0">
                <a:solidFill>
                  <a:schemeClr val="bg1"/>
                </a:solidFill>
              </a:rPr>
              <a:t>Without sampling</a:t>
            </a:r>
          </a:p>
          <a:p>
            <a:r>
              <a:rPr lang="en-CA" sz="1900" dirty="0">
                <a:solidFill>
                  <a:schemeClr val="bg1"/>
                </a:solidFill>
              </a:rPr>
              <a:t>Over sampling </a:t>
            </a:r>
          </a:p>
          <a:p>
            <a:pPr lvl="1"/>
            <a:r>
              <a:rPr lang="en-CA" sz="1900" dirty="0">
                <a:solidFill>
                  <a:schemeClr val="bg1"/>
                </a:solidFill>
              </a:rPr>
              <a:t>Random Over Sampler</a:t>
            </a:r>
          </a:p>
          <a:p>
            <a:pPr lvl="1"/>
            <a:r>
              <a:rPr lang="en-CA" sz="1900" dirty="0">
                <a:solidFill>
                  <a:schemeClr val="bg1"/>
                </a:solidFill>
              </a:rPr>
              <a:t>SMOTE Over Sampler</a:t>
            </a:r>
          </a:p>
          <a:p>
            <a:r>
              <a:rPr lang="en-CA" sz="1900" dirty="0">
                <a:solidFill>
                  <a:schemeClr val="bg1"/>
                </a:solidFill>
              </a:rPr>
              <a:t>Under sampling</a:t>
            </a:r>
          </a:p>
          <a:p>
            <a:pPr lvl="1"/>
            <a:r>
              <a:rPr lang="en-CA" sz="1900" dirty="0">
                <a:solidFill>
                  <a:schemeClr val="bg1"/>
                </a:solidFill>
              </a:rPr>
              <a:t>Random Under Sampler</a:t>
            </a:r>
          </a:p>
          <a:p>
            <a:pPr lvl="1"/>
            <a:r>
              <a:rPr lang="en-CA" sz="1900" dirty="0">
                <a:solidFill>
                  <a:schemeClr val="bg1"/>
                </a:solidFill>
              </a:rPr>
              <a:t>Near Miss Under Sampler</a:t>
            </a:r>
          </a:p>
          <a:p>
            <a:r>
              <a:rPr lang="en-CA" sz="1900" dirty="0">
                <a:solidFill>
                  <a:schemeClr val="bg1"/>
                </a:solidFill>
              </a:rPr>
              <a:t>Train – Test Split: 70/30</a:t>
            </a:r>
          </a:p>
          <a:p>
            <a:pPr lvl="2"/>
            <a:endParaRPr lang="en-CA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4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573C-51EC-D486-2634-D4DB172A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Sampling Techniques</a:t>
            </a:r>
            <a:endParaRPr lang="tr-TR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AD4FC14-B0F7-7D72-1E02-79A9FD4F9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3600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900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740C2-3DE8-686F-377C-50E2F508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CA" sz="3800" dirty="0">
                <a:solidFill>
                  <a:schemeClr val="bg1"/>
                </a:solidFill>
              </a:rPr>
              <a:t>Feature Selection</a:t>
            </a:r>
            <a:endParaRPr lang="tr-TR" sz="3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FAAE-F345-B1F0-A7B5-FC76456C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As it is shown in the graphs, half of the violations have very little effect.</a:t>
            </a:r>
          </a:p>
          <a:p>
            <a:r>
              <a:rPr lang="en-CA" sz="2000" dirty="0">
                <a:solidFill>
                  <a:schemeClr val="bg1"/>
                </a:solidFill>
              </a:rPr>
              <a:t>Then, we can either remove them or combine them in one feature called “Other”</a:t>
            </a:r>
            <a:endParaRPr lang="tr-TR" sz="2000" dirty="0">
              <a:solidFill>
                <a:schemeClr val="bg1"/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370FC71-1531-B9A2-4429-B6B4AA22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5467" y="1350739"/>
            <a:ext cx="5037433" cy="408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0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C5A1B5-1C09-EE2B-E038-843F6D02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en-CA" sz="4800" dirty="0"/>
              <a:t>Most Effective Features</a:t>
            </a:r>
            <a:br>
              <a:rPr lang="en-CA" sz="4800" dirty="0"/>
            </a:br>
            <a:br>
              <a:rPr lang="en-CA" sz="4800" dirty="0"/>
            </a:br>
            <a:br>
              <a:rPr lang="en-CA" sz="4800" dirty="0"/>
            </a:br>
            <a:r>
              <a:rPr lang="en-CA" sz="2000" dirty="0"/>
              <a:t>50 out of 410 features</a:t>
            </a:r>
            <a:endParaRPr lang="tr-TR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ECADF7-5559-A1F4-9FB5-34C11789A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457126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389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A1B5-1C09-EE2B-E038-843F6D02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Examples of Violations</a:t>
            </a:r>
            <a:endParaRPr lang="tr-TR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925925-9052-5AC0-7A5F-91B4E3C87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438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913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B9B00-CB50-0839-8D5A-E14EBC7C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CA" sz="7400" dirty="0">
                <a:solidFill>
                  <a:schemeClr val="bg1"/>
                </a:solidFill>
              </a:rPr>
              <a:t>Objective</a:t>
            </a:r>
            <a:endParaRPr lang="tr-TR" sz="740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58A9-A1A4-F0EA-A791-33549FB5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Develop a predictive model using the given dataset on Chicago restaurant inspections. The aim is to identify establishments at a higher risk of violations.</a:t>
            </a:r>
            <a:endParaRPr lang="tr-T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F6165-B82B-3543-7730-E9F66ADD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CA" sz="5600">
                <a:solidFill>
                  <a:schemeClr val="bg1"/>
                </a:solidFill>
              </a:rPr>
              <a:t>EVALUATION</a:t>
            </a:r>
            <a:endParaRPr lang="tr-TR" sz="56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2D41-C3CB-6133-9B4D-93001D7FB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According to the results of the analysis,</a:t>
            </a:r>
          </a:p>
          <a:p>
            <a:pPr lvl="1"/>
            <a:r>
              <a:rPr lang="en-CA" sz="2000" dirty="0">
                <a:solidFill>
                  <a:schemeClr val="bg1"/>
                </a:solidFill>
              </a:rPr>
              <a:t>For the baseline model, the best results obtained from SMOTE and Random Under Sampling data with approximately 76% accuracy</a:t>
            </a:r>
          </a:p>
          <a:p>
            <a:pPr lvl="1"/>
            <a:r>
              <a:rPr lang="en-CA" sz="2000" dirty="0">
                <a:solidFill>
                  <a:schemeClr val="bg1"/>
                </a:solidFill>
              </a:rPr>
              <a:t>For the Decision Tree model, the best results are provided on the imbalanced dataset with 79% accuracy.</a:t>
            </a:r>
          </a:p>
          <a:p>
            <a:pPr lvl="1"/>
            <a:r>
              <a:rPr lang="en-CA" sz="2000" dirty="0">
                <a:solidFill>
                  <a:schemeClr val="bg1"/>
                </a:solidFill>
              </a:rPr>
              <a:t>For the DNN model, results are almost the same with the Decision Tree model on all dataset.</a:t>
            </a:r>
          </a:p>
          <a:p>
            <a:r>
              <a:rPr lang="en-CA" sz="2000" dirty="0">
                <a:solidFill>
                  <a:schemeClr val="bg1"/>
                </a:solidFill>
              </a:rPr>
              <a:t>Considering both the evaluation metrics and run time, I selected Decision Tree model for prediction model.</a:t>
            </a:r>
            <a:endParaRPr lang="tr-T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4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5FC7A-2FED-7C7B-27A7-9B170C22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CA" sz="5000" dirty="0">
                <a:solidFill>
                  <a:schemeClr val="bg1"/>
                </a:solidFill>
              </a:rPr>
              <a:t>CONCLUSION</a:t>
            </a:r>
            <a:endParaRPr lang="tr-TR" sz="5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3CBAE-B000-281A-CBD3-C67AB517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0"/>
            <a:ext cx="5008901" cy="5292739"/>
          </a:xfrm>
        </p:spPr>
        <p:txBody>
          <a:bodyPr anchor="ctr">
            <a:normAutofit/>
          </a:bodyPr>
          <a:lstStyle/>
          <a:p>
            <a:pPr lvl="1"/>
            <a:r>
              <a:rPr lang="en-CA" sz="1400" dirty="0">
                <a:solidFill>
                  <a:schemeClr val="bg1"/>
                </a:solidFill>
              </a:rPr>
              <a:t>I implemented 3 different models on 5 version of the data to find the best model:</a:t>
            </a:r>
          </a:p>
          <a:p>
            <a:pPr lvl="2"/>
            <a:r>
              <a:rPr lang="en-CA" sz="1400" dirty="0">
                <a:solidFill>
                  <a:schemeClr val="bg1"/>
                </a:solidFill>
              </a:rPr>
              <a:t>Base Model: Naïve Bayes</a:t>
            </a:r>
          </a:p>
          <a:p>
            <a:pPr lvl="2"/>
            <a:r>
              <a:rPr lang="en-CA" sz="1400" dirty="0">
                <a:solidFill>
                  <a:schemeClr val="bg1"/>
                </a:solidFill>
              </a:rPr>
              <a:t>Machine Learning Model: Decision Tree</a:t>
            </a:r>
          </a:p>
          <a:p>
            <a:pPr lvl="2"/>
            <a:r>
              <a:rPr lang="en-CA" sz="1400" dirty="0">
                <a:solidFill>
                  <a:schemeClr val="bg1"/>
                </a:solidFill>
              </a:rPr>
              <a:t>Neural Network Model: DNN</a:t>
            </a:r>
          </a:p>
          <a:p>
            <a:pPr lvl="1"/>
            <a:r>
              <a:rPr lang="en-CA" sz="1400" dirty="0">
                <a:solidFill>
                  <a:schemeClr val="bg1"/>
                </a:solidFill>
              </a:rPr>
              <a:t>Comparison of the results from 15 models, Decision Tree model is selected as the classification model.</a:t>
            </a:r>
          </a:p>
          <a:p>
            <a:pPr lvl="1"/>
            <a:r>
              <a:rPr lang="en-CA" sz="1400" dirty="0">
                <a:solidFill>
                  <a:schemeClr val="bg1"/>
                </a:solidFill>
              </a:rPr>
              <a:t>These results can be improved by DNN model with more layers and hyperparameter tuning however due time restriction, I did not prefer to implement it in this assignment,</a:t>
            </a:r>
          </a:p>
          <a:p>
            <a:pPr lvl="1"/>
            <a:r>
              <a:rPr lang="en-CA" sz="1400" dirty="0">
                <a:solidFill>
                  <a:schemeClr val="bg1"/>
                </a:solidFill>
              </a:rPr>
              <a:t>As classification on  test data showed that 10,562 of the establishments out of 17,590 have higher risk of violations.</a:t>
            </a:r>
          </a:p>
          <a:p>
            <a:pPr lvl="1"/>
            <a:r>
              <a:rPr lang="en-CA" sz="1400" dirty="0">
                <a:solidFill>
                  <a:schemeClr val="bg1"/>
                </a:solidFill>
              </a:rPr>
              <a:t>A few examples of those establishments are</a:t>
            </a:r>
          </a:p>
          <a:p>
            <a:pPr lvl="1"/>
            <a:r>
              <a:rPr lang="tr-TR" sz="1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"GRECIA'S PIZZA", "FLACO'S TACOS", 'BLANCO &amp; NEGRO RESTAURANT', 'PITA EXPRESS', 'JARVIS GYROS', "JOE'S SEAFOOD, PRIME STEAK", 'REGGAE ISLAND JERK CHICKEN, INC', 'ANMOL RESTAURANT', 'PIZZERIA CALZONE', "BACINO'S OF LINCOLN PARK LTD"</a:t>
            </a:r>
            <a:endParaRPr lang="en-CA" sz="1400" dirty="0">
              <a:solidFill>
                <a:schemeClr val="bg1"/>
              </a:solidFill>
            </a:endParaRPr>
          </a:p>
          <a:p>
            <a:pPr lvl="1"/>
            <a:endParaRPr lang="en-CA" sz="1400" dirty="0">
              <a:solidFill>
                <a:schemeClr val="bg1"/>
              </a:solidFill>
            </a:endParaRPr>
          </a:p>
          <a:p>
            <a:pPr lvl="1"/>
            <a:endParaRPr lang="tr-T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80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E02BCFC5-2BA6-083C-D03B-AF2D2A091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18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0AF5D-F62A-570E-0C86-9A0CF043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CA" sz="2800"/>
              <a:t>References</a:t>
            </a:r>
            <a:endParaRPr lang="tr-TR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AE07-F90C-798C-3F4F-411D07A08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tr-TR" sz="1700" b="0" i="0">
                <a:effectLst/>
                <a:latin typeface="Roboto" panose="02000000000000000000" pitchFamily="2" charset="0"/>
                <a:hlinkClick r:id="rId3"/>
              </a:rPr>
              <a:t>https://towardsdatascience.com/how-to-deal-with-imbalanced-data-in-python-f9b71aba53eb</a:t>
            </a:r>
            <a:endParaRPr lang="en-CA" sz="1700" b="0" i="0">
              <a:effectLst/>
              <a:latin typeface="Roboto" panose="02000000000000000000" pitchFamily="2" charset="0"/>
            </a:endParaRPr>
          </a:p>
          <a:p>
            <a:r>
              <a:rPr lang="en-CA" sz="1700" b="0" i="0">
                <a:effectLst/>
                <a:latin typeface="Roboto" panose="02000000000000000000" pitchFamily="2" charset="0"/>
              </a:rPr>
              <a:t>https://hersanyagci.medium.com/under-sampling-methods-for-imbalanced-data-clustercentroids-randomundersampler-nearmiss-eae0eadcc145</a:t>
            </a:r>
          </a:p>
          <a:p>
            <a:endParaRPr lang="tr-TR" sz="1700"/>
          </a:p>
        </p:txBody>
      </p:sp>
    </p:spTree>
    <p:extLst>
      <p:ext uri="{BB962C8B-B14F-4D97-AF65-F5344CB8AC3E}">
        <p14:creationId xmlns:p14="http://schemas.microsoft.com/office/powerpoint/2010/main" val="3346695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947C2-6CFA-7392-BFAA-E5613094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17" y="1354819"/>
            <a:ext cx="10361531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APPENDICES</a:t>
            </a:r>
          </a:p>
        </p:txBody>
      </p:sp>
      <p:grpSp>
        <p:nvGrpSpPr>
          <p:cNvPr id="37" name="Group 9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11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2648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D406-4493-D3E9-3E78-BCB7B6FD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69925"/>
            <a:ext cx="10170708" cy="1325563"/>
          </a:xfrm>
        </p:spPr>
        <p:txBody>
          <a:bodyPr anchor="b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Appendix A: 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Data preprocessing for Violations</a:t>
            </a:r>
            <a:endParaRPr lang="tr-TR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AA91-0EF9-85D8-8031-EA53DD956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57193"/>
            <a:ext cx="4800600" cy="3943211"/>
          </a:xfrm>
        </p:spPr>
        <p:txBody>
          <a:bodyPr>
            <a:norm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Example Inspection ID </a:t>
            </a:r>
            <a:r>
              <a:rPr lang="tr-TR" sz="1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2079079</a:t>
            </a:r>
            <a:endParaRPr lang="en-CA" sz="1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endParaRPr lang="en-CA" sz="1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CA" sz="1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endParaRPr lang="en-CA" sz="1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CA" sz="1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tr-TR" sz="1400" dirty="0">
                <a:solidFill>
                  <a:schemeClr val="bg1"/>
                </a:solidFill>
              </a:rPr>
              <a:t> </a:t>
            </a:r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There are 3 violations in this field:</a:t>
            </a:r>
          </a:p>
          <a:p>
            <a:pPr lvl="1"/>
            <a:r>
              <a:rPr lang="en-CA" sz="1400" dirty="0">
                <a:solidFill>
                  <a:schemeClr val="bg1"/>
                </a:solidFill>
              </a:rPr>
              <a:t>Violation 2</a:t>
            </a:r>
          </a:p>
          <a:p>
            <a:pPr lvl="1"/>
            <a:r>
              <a:rPr lang="en-CA" sz="1400" dirty="0">
                <a:solidFill>
                  <a:schemeClr val="bg1"/>
                </a:solidFill>
              </a:rPr>
              <a:t>Violation 11</a:t>
            </a:r>
          </a:p>
          <a:p>
            <a:pPr lvl="1"/>
            <a:r>
              <a:rPr lang="en-CA" sz="1400" dirty="0">
                <a:solidFill>
                  <a:schemeClr val="bg1"/>
                </a:solidFill>
              </a:rPr>
              <a:t>Violation 32</a:t>
            </a:r>
          </a:p>
          <a:p>
            <a:endParaRPr lang="tr-TR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57F219-AB90-976D-3BE4-6665865C7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9" r="12049"/>
          <a:stretch/>
        </p:blipFill>
        <p:spPr>
          <a:xfrm>
            <a:off x="256813" y="5165625"/>
            <a:ext cx="11315428" cy="1692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0A1C50-593B-337F-963F-119437F01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" t="5017" r="-484"/>
          <a:stretch/>
        </p:blipFill>
        <p:spPr>
          <a:xfrm>
            <a:off x="256813" y="2346518"/>
            <a:ext cx="11315428" cy="159767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085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FA714-E046-2F99-C18E-249ACE98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87" y="1450655"/>
            <a:ext cx="4257436" cy="3956690"/>
          </a:xfrm>
        </p:spPr>
        <p:txBody>
          <a:bodyPr anchor="ctr">
            <a:normAutofit/>
          </a:bodyPr>
          <a:lstStyle/>
          <a:p>
            <a:r>
              <a:rPr lang="en-CA" sz="6600" dirty="0">
                <a:solidFill>
                  <a:schemeClr val="bg1"/>
                </a:solidFill>
              </a:rPr>
              <a:t>Appendix B: </a:t>
            </a:r>
            <a:r>
              <a:rPr lang="en-CA" sz="6600" dirty="0" err="1">
                <a:solidFill>
                  <a:schemeClr val="bg1"/>
                </a:solidFill>
              </a:rPr>
              <a:t>Evaulation</a:t>
            </a:r>
            <a:r>
              <a:rPr lang="en-CA" sz="6600" dirty="0">
                <a:solidFill>
                  <a:schemeClr val="bg1"/>
                </a:solidFill>
              </a:rPr>
              <a:t> Metrics</a:t>
            </a:r>
            <a:endParaRPr lang="tr-TR" sz="6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1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935543-DB1A-6191-EEEA-781449F14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344850"/>
              </p:ext>
            </p:extLst>
          </p:nvPr>
        </p:nvGraphicFramePr>
        <p:xfrm>
          <a:off x="5728502" y="1003627"/>
          <a:ext cx="5878514" cy="4850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863">
                  <a:extLst>
                    <a:ext uri="{9D8B030D-6E8A-4147-A177-3AD203B41FA5}">
                      <a16:colId xmlns:a16="http://schemas.microsoft.com/office/drawing/2014/main" val="4083655727"/>
                    </a:ext>
                  </a:extLst>
                </a:gridCol>
                <a:gridCol w="772667">
                  <a:extLst>
                    <a:ext uri="{9D8B030D-6E8A-4147-A177-3AD203B41FA5}">
                      <a16:colId xmlns:a16="http://schemas.microsoft.com/office/drawing/2014/main" val="2895372437"/>
                    </a:ext>
                  </a:extLst>
                </a:gridCol>
                <a:gridCol w="1175098">
                  <a:extLst>
                    <a:ext uri="{9D8B030D-6E8A-4147-A177-3AD203B41FA5}">
                      <a16:colId xmlns:a16="http://schemas.microsoft.com/office/drawing/2014/main" val="4021287035"/>
                    </a:ext>
                  </a:extLst>
                </a:gridCol>
                <a:gridCol w="1291803">
                  <a:extLst>
                    <a:ext uri="{9D8B030D-6E8A-4147-A177-3AD203B41FA5}">
                      <a16:colId xmlns:a16="http://schemas.microsoft.com/office/drawing/2014/main" val="4288115269"/>
                    </a:ext>
                  </a:extLst>
                </a:gridCol>
                <a:gridCol w="675083">
                  <a:extLst>
                    <a:ext uri="{9D8B030D-6E8A-4147-A177-3AD203B41FA5}">
                      <a16:colId xmlns:a16="http://schemas.microsoft.com/office/drawing/2014/main" val="4098744853"/>
                    </a:ext>
                  </a:extLst>
                </a:gridCol>
              </a:tblGrid>
              <a:tr h="230988"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>
                          <a:effectLst/>
                        </a:rPr>
                        <a:t>Data</a:t>
                      </a:r>
                      <a:endParaRPr lang="tr-T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>
                          <a:effectLst/>
                        </a:rPr>
                        <a:t>metrics</a:t>
                      </a:r>
                      <a:endParaRPr lang="tr-T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>
                          <a:effectLst/>
                        </a:rPr>
                        <a:t>Naïve Bayes</a:t>
                      </a:r>
                      <a:endParaRPr lang="tr-T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>
                          <a:effectLst/>
                        </a:rPr>
                        <a:t>Decision Tree</a:t>
                      </a:r>
                      <a:endParaRPr lang="tr-T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>
                          <a:effectLst/>
                        </a:rPr>
                        <a:t>DNN</a:t>
                      </a:r>
                      <a:endParaRPr lang="tr-T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1891618283"/>
                  </a:ext>
                </a:extLst>
              </a:tr>
              <a:tr h="23098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>
                          <a:effectLst/>
                        </a:rPr>
                        <a:t>Imbalanced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accuracy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0.27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0.79</a:t>
                      </a:r>
                      <a:endParaRPr lang="tr-T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0.79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3465999092"/>
                  </a:ext>
                </a:extLst>
              </a:tr>
              <a:tr h="23098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precision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0.8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0.75</a:t>
                      </a:r>
                      <a:endParaRPr lang="tr-T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0.75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1587645965"/>
                  </a:ext>
                </a:extLst>
              </a:tr>
              <a:tr h="23098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recall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0.27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0.79</a:t>
                      </a:r>
                      <a:endParaRPr lang="tr-T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0.79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4110865229"/>
                  </a:ext>
                </a:extLst>
              </a:tr>
              <a:tr h="23098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f1-score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0.21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0.75</a:t>
                      </a:r>
                      <a:endParaRPr lang="tr-T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0.75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82687842"/>
                  </a:ext>
                </a:extLst>
              </a:tr>
              <a:tr h="23098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 dirty="0">
                          <a:effectLst/>
                        </a:rPr>
                        <a:t>Random Under Sampling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accuracy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0.76</a:t>
                      </a:r>
                      <a:endParaRPr lang="tr-T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0.65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 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1705976740"/>
                  </a:ext>
                </a:extLst>
              </a:tr>
              <a:tr h="23098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precision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0.73</a:t>
                      </a:r>
                      <a:endParaRPr lang="tr-T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0.74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 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1720346277"/>
                  </a:ext>
                </a:extLst>
              </a:tr>
              <a:tr h="23098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recall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0.76</a:t>
                      </a:r>
                      <a:endParaRPr lang="tr-T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0.68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 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1390737382"/>
                  </a:ext>
                </a:extLst>
              </a:tr>
              <a:tr h="23098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f1-score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0.68</a:t>
                      </a:r>
                      <a:endParaRPr lang="tr-T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0.69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 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2236343377"/>
                  </a:ext>
                </a:extLst>
              </a:tr>
              <a:tr h="23098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>
                          <a:effectLst/>
                        </a:rPr>
                        <a:t>Near Miss Under Sampling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accuracy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0.67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0.52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 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2676845878"/>
                  </a:ext>
                </a:extLst>
              </a:tr>
              <a:tr h="23098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precision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0.62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0.71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 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1338563255"/>
                  </a:ext>
                </a:extLst>
              </a:tr>
              <a:tr h="23098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recall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0.67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0.52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 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1080581749"/>
                  </a:ext>
                </a:extLst>
              </a:tr>
              <a:tr h="23098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f1-score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0.64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0.58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 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15784950"/>
                  </a:ext>
                </a:extLst>
              </a:tr>
              <a:tr h="23098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>
                          <a:effectLst/>
                        </a:rPr>
                        <a:t>Random Over Sampling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accuracy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0.26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0.67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 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585680608"/>
                  </a:ext>
                </a:extLst>
              </a:tr>
              <a:tr h="23098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precision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0.8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0.74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 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746802224"/>
                  </a:ext>
                </a:extLst>
              </a:tr>
              <a:tr h="23098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recall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0.26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0.67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 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536623561"/>
                  </a:ext>
                </a:extLst>
              </a:tr>
              <a:tr h="23098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f1-score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0.69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 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3021299201"/>
                  </a:ext>
                </a:extLst>
              </a:tr>
              <a:tr h="23098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>
                          <a:effectLst/>
                        </a:rPr>
                        <a:t>SMOTE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accuracy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0.76</a:t>
                      </a:r>
                      <a:endParaRPr lang="tr-T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0.66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 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1157236908"/>
                  </a:ext>
                </a:extLst>
              </a:tr>
              <a:tr h="23098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precision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0.7</a:t>
                      </a:r>
                      <a:endParaRPr lang="tr-T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0.74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 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3356250053"/>
                  </a:ext>
                </a:extLst>
              </a:tr>
              <a:tr h="23098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recall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0.76</a:t>
                      </a:r>
                      <a:endParaRPr lang="tr-T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0.66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 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940297551"/>
                  </a:ext>
                </a:extLst>
              </a:tr>
              <a:tr h="23098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f1-score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0.67</a:t>
                      </a:r>
                      <a:endParaRPr lang="tr-T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0.69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 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94" marR="10294" marT="10294" marB="0" anchor="b"/>
                </a:tc>
                <a:extLst>
                  <a:ext uri="{0D108BD9-81ED-4DB2-BD59-A6C34878D82A}">
                    <a16:rowId xmlns:a16="http://schemas.microsoft.com/office/drawing/2014/main" val="18615234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3DDCFF-8D12-3FCD-0016-0BD21E8EDB61}"/>
              </a:ext>
            </a:extLst>
          </p:cNvPr>
          <p:cNvSpPr txBox="1"/>
          <p:nvPr/>
        </p:nvSpPr>
        <p:spPr>
          <a:xfrm>
            <a:off x="899887" y="6125029"/>
            <a:ext cx="9323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Note: Deep Neural Network model is only conducted on the imbalanced dataset since this model </a:t>
            </a:r>
          </a:p>
          <a:p>
            <a:r>
              <a:rPr lang="en-CA" dirty="0">
                <a:solidFill>
                  <a:schemeClr val="bg1"/>
                </a:solidFill>
              </a:rPr>
              <a:t>has capability to cope with imbalance data.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55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2DE36-B1C6-5752-C4DA-F3A6012C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17" y="1354819"/>
            <a:ext cx="10361531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EDFF4-0567-4726-2C32-3849E2416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088" y="4414180"/>
            <a:ext cx="7006691" cy="884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 &amp; Comments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962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B36D1-EA43-7EAB-90FB-35B6A837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CA" sz="3800" dirty="0">
                <a:solidFill>
                  <a:schemeClr val="bg1"/>
                </a:solidFill>
              </a:rPr>
              <a:t>Dataset</a:t>
            </a:r>
            <a:endParaRPr lang="tr-TR" sz="3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4337-E982-EC83-A58A-6C2909710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Food Inspections and Violations  dataset that contains information about food safety inspections performed by the Chicago Department of Public Health at various food establishments located in the city of Chicago.</a:t>
            </a:r>
            <a:endParaRPr lang="tr-TR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Western food arranged on table">
            <a:extLst>
              <a:ext uri="{FF2B5EF4-FFF2-40B4-BE49-F238E27FC236}">
                <a16:creationId xmlns:a16="http://schemas.microsoft.com/office/drawing/2014/main" id="{17EAA528-7098-FDED-3A4C-DCF9AC1D6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9" r="14467" b="1"/>
          <a:stretch/>
        </p:blipFill>
        <p:spPr>
          <a:xfrm>
            <a:off x="6735467" y="977900"/>
            <a:ext cx="5037433" cy="4826000"/>
          </a:xfrm>
          <a:prstGeom prst="rect">
            <a:avLst/>
          </a:prstGeom>
        </p:spPr>
      </p:pic>
      <p:sp>
        <p:nvSpPr>
          <p:cNvPr id="64" name="Rectangle 56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2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E21B-8E37-3B7B-DCA0-699A00E6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Understanding Data</a:t>
            </a:r>
            <a:endParaRPr lang="tr-TR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78A7-981A-3568-4C42-A317A0AE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958" y="1332670"/>
            <a:ext cx="5008901" cy="4662393"/>
          </a:xfrm>
        </p:spPr>
        <p:txBody>
          <a:bodyPr anchor="ctr">
            <a:normAutofit/>
          </a:bodyPr>
          <a:lstStyle/>
          <a:p>
            <a:r>
              <a:rPr lang="en-CA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135,742 observations and 17 features </a:t>
            </a:r>
          </a:p>
          <a:p>
            <a:r>
              <a:rPr lang="en-CA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All features are either nominal or categorical</a:t>
            </a:r>
          </a:p>
          <a:p>
            <a:r>
              <a:rPr lang="en-CA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Inspection Id is the unique numbers for each inspection</a:t>
            </a:r>
          </a:p>
          <a:p>
            <a:r>
              <a:rPr lang="en-CA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30,792 Licence #. Each includes several different inspections with different dates and different inspection type</a:t>
            </a:r>
          </a:p>
          <a:p>
            <a:r>
              <a:rPr lang="en-CA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There are 33 inspection types (e.g. Complaint, Licence, Canvass etc.)</a:t>
            </a:r>
          </a:p>
          <a:p>
            <a:r>
              <a:rPr lang="en-CA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DBA Name and AKA name refers to the name of the establishments.</a:t>
            </a:r>
          </a:p>
          <a:p>
            <a:r>
              <a:rPr lang="en-CA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Each establishments has a facility type. There are 331 different facility type such as Restaurant, Grocery Store, School and so on</a:t>
            </a:r>
            <a:endParaRPr lang="en-CA" sz="12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</a:endParaRPr>
          </a:p>
          <a:p>
            <a:pPr lvl="1"/>
            <a:endParaRPr lang="tr-TR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23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E21B-8E37-3B7B-DCA0-699A00E6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Understanding Data cont’d</a:t>
            </a:r>
            <a:endParaRPr lang="tr-TR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78A7-981A-3568-4C42-A317A0AE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523" y="1275736"/>
            <a:ext cx="5008901" cy="4601494"/>
          </a:xfrm>
        </p:spPr>
        <p:txBody>
          <a:bodyPr anchor="ctr">
            <a:noAutofit/>
          </a:bodyPr>
          <a:lstStyle/>
          <a:p>
            <a:r>
              <a:rPr lang="en-CA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are 7 features related to the address and geographical location of the establishment:  Address, City, State, Zip, Latitude, Longitude, and Location</a:t>
            </a:r>
          </a:p>
          <a:p>
            <a:r>
              <a:rPr lang="en-CA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Inspection Date</a:t>
            </a:r>
          </a:p>
          <a:p>
            <a:r>
              <a:rPr lang="en-CA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Violations refers to the specific violation id and description of the violations in addition to the comments.</a:t>
            </a:r>
          </a:p>
          <a:p>
            <a:r>
              <a:rPr lang="en-CA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Results might also be used as a target variable to predict if the establishment pass or failed the inspection. It has 7 categories:  Pass', 'Not Ready', 'Fail', 'Out of Business', 'No Entry', 'Pass w/ Conditions', 'Business Not Located'</a:t>
            </a:r>
          </a:p>
          <a:p>
            <a:r>
              <a:rPr lang="en-CA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Target Variable: Risk</a:t>
            </a:r>
          </a:p>
          <a:p>
            <a:pPr lvl="1"/>
            <a:r>
              <a:rPr lang="en-CA" sz="12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Risk 1 (High)</a:t>
            </a:r>
          </a:p>
          <a:p>
            <a:pPr lvl="1"/>
            <a:r>
              <a:rPr lang="en-CA" sz="12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Risk 2 (Medium)</a:t>
            </a:r>
          </a:p>
          <a:p>
            <a:pPr lvl="1"/>
            <a:r>
              <a:rPr lang="en-CA" sz="12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Risk 3 (Low)</a:t>
            </a:r>
            <a:endParaRPr lang="en-CA" sz="12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tr-TR" sz="16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8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F71B2-A8DB-7CFB-9AAC-B501A910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8" y="1397120"/>
            <a:ext cx="3455220" cy="1225650"/>
          </a:xfrm>
        </p:spPr>
        <p:txBody>
          <a:bodyPr anchor="b">
            <a:normAutofit/>
          </a:bodyPr>
          <a:lstStyle/>
          <a:p>
            <a:r>
              <a:rPr lang="en-CA" sz="3800" dirty="0">
                <a:solidFill>
                  <a:schemeClr val="bg1"/>
                </a:solidFill>
              </a:rPr>
              <a:t>Missing and Duplicated Data</a:t>
            </a:r>
            <a:endParaRPr lang="tr-TR" sz="3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E7CF8-C609-308C-4A2E-AA0BDF17B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8" y="2891752"/>
            <a:ext cx="2900604" cy="2334517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22% of the data is missing</a:t>
            </a:r>
          </a:p>
          <a:p>
            <a:r>
              <a:rPr lang="en-CA" sz="2000" dirty="0">
                <a:solidFill>
                  <a:schemeClr val="bg1"/>
                </a:solidFill>
              </a:rPr>
              <a:t>When we remove the missing values, we still have over 100K data</a:t>
            </a:r>
          </a:p>
          <a:p>
            <a:r>
              <a:rPr lang="en-CA" sz="2000" dirty="0">
                <a:solidFill>
                  <a:schemeClr val="bg1"/>
                </a:solidFill>
              </a:rPr>
              <a:t>There is no duplicated observations</a:t>
            </a:r>
          </a:p>
          <a:p>
            <a:pPr marL="0" indent="0">
              <a:buNone/>
            </a:pPr>
            <a:endParaRPr lang="tr-TR" sz="2000" dirty="0">
              <a:solidFill>
                <a:schemeClr val="bg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6E05643-0876-70A0-B789-C77FBF6A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1893" y="3499856"/>
            <a:ext cx="6811115" cy="309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CFA83C-E54F-2D63-0239-FBF679F26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1893" y="231045"/>
            <a:ext cx="6811115" cy="309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2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9B41C-42C5-053F-5168-AFB9AB9D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CA" sz="3800" dirty="0">
                <a:solidFill>
                  <a:schemeClr val="bg1"/>
                </a:solidFill>
              </a:rPr>
              <a:t>Target Variable - Risk</a:t>
            </a:r>
            <a:endParaRPr lang="tr-TR" sz="3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970E-16D2-A89C-EB72-EA744D8A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Imbalanced data</a:t>
            </a:r>
          </a:p>
          <a:p>
            <a:pPr lvl="1"/>
            <a:r>
              <a:rPr lang="en-CA" sz="1600" dirty="0">
                <a:solidFill>
                  <a:schemeClr val="bg1"/>
                </a:solidFill>
              </a:rPr>
              <a:t>Risk2/Risk1: 0.27</a:t>
            </a:r>
          </a:p>
          <a:p>
            <a:pPr lvl="1"/>
            <a:r>
              <a:rPr lang="en-CA" sz="1600" dirty="0">
                <a:solidFill>
                  <a:schemeClr val="bg1"/>
                </a:solidFill>
              </a:rPr>
              <a:t>Risk3/Risk1: 0.28</a:t>
            </a:r>
          </a:p>
          <a:p>
            <a:pPr lvl="1"/>
            <a:r>
              <a:rPr lang="en-CA" sz="1600" dirty="0">
                <a:solidFill>
                  <a:schemeClr val="bg1"/>
                </a:solidFill>
              </a:rPr>
              <a:t>Risk3/Risk1:0.77</a:t>
            </a:r>
          </a:p>
          <a:p>
            <a:r>
              <a:rPr lang="en-CA" sz="2000" dirty="0">
                <a:solidFill>
                  <a:schemeClr val="bg1"/>
                </a:solidFill>
              </a:rPr>
              <a:t>I will implement sampling strategy to balance dataset</a:t>
            </a:r>
            <a:endParaRPr lang="tr-TR" sz="2000" dirty="0">
              <a:solidFill>
                <a:schemeClr val="bg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1BE944B-C2DC-4482-9D34-E72D0D071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5467" y="1545940"/>
            <a:ext cx="5037433" cy="368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7C08D-977B-501A-3E66-4BF95257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CA" sz="4000" dirty="0">
                <a:solidFill>
                  <a:schemeClr val="bg1"/>
                </a:solidFill>
              </a:rPr>
              <a:t>Alternative Target Variable - Results</a:t>
            </a:r>
            <a:endParaRPr lang="tr-TR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75C4-51C0-7504-985B-28E2E56A8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1">
                    <a:alpha val="80000"/>
                  </a:schemeClr>
                </a:solidFill>
              </a:rPr>
              <a:t>It is also imbalanced. </a:t>
            </a:r>
          </a:p>
          <a:p>
            <a:r>
              <a:rPr lang="en-CA" sz="2400" dirty="0">
                <a:solidFill>
                  <a:schemeClr val="bg1">
                    <a:alpha val="80000"/>
                  </a:schemeClr>
                </a:solidFill>
              </a:rPr>
              <a:t>If I will decide to predict result for the establishments, I will need to balance this variable too.</a:t>
            </a:r>
            <a:endParaRPr lang="tr-TR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A034F4-BD52-5975-17A4-7DF03066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4263" y="1765216"/>
            <a:ext cx="6064005" cy="383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78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0B8E5-35EB-506A-A38F-A625F891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CA" dirty="0">
                <a:solidFill>
                  <a:schemeClr val="bg1"/>
                </a:solidFill>
              </a:rPr>
              <a:t>The feature(s) for prediction</a:t>
            </a:r>
            <a:endParaRPr lang="tr-TR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C485-D311-0047-DE8A-6D0A8178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6"/>
            <a:ext cx="9406666" cy="3913353"/>
          </a:xfrm>
        </p:spPr>
        <p:txBody>
          <a:bodyPr>
            <a:normAutofit fontScale="92500" lnSpcReduction="10000"/>
          </a:bodyPr>
          <a:lstStyle/>
          <a:p>
            <a:r>
              <a:rPr lang="en-CA" sz="1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Some of these features are redundant</a:t>
            </a:r>
          </a:p>
          <a:p>
            <a:pPr lvl="1"/>
            <a:r>
              <a:rPr lang="en-CA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cause high volume of data </a:t>
            </a:r>
          </a:p>
          <a:p>
            <a:pPr lvl="1"/>
            <a:r>
              <a:rPr lang="en-CA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requires too much memory, GPU, and time</a:t>
            </a:r>
          </a:p>
          <a:p>
            <a:r>
              <a:rPr lang="en-CA" sz="1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Therefore, I eliminated some features:</a:t>
            </a:r>
          </a:p>
          <a:p>
            <a:pPr lvl="1"/>
            <a:r>
              <a:rPr lang="en-CA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Inspection Id, DBA Name, AKA Name, and Licence # do not affect the risk level</a:t>
            </a:r>
            <a:endParaRPr lang="en-CA" sz="15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-CA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Address, City, State, Zip, Latitude, Longitude, and Location</a:t>
            </a:r>
          </a:p>
          <a:p>
            <a:pPr lvl="1"/>
            <a:r>
              <a:rPr lang="en-CA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Results: we aim to predict risk level not the result</a:t>
            </a:r>
          </a:p>
          <a:p>
            <a:r>
              <a:rPr lang="en-CA" sz="1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Features selected:</a:t>
            </a:r>
          </a:p>
          <a:p>
            <a:pPr lvl="1"/>
            <a:r>
              <a:rPr lang="en-CA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Inspection Type</a:t>
            </a:r>
          </a:p>
          <a:p>
            <a:pPr lvl="1"/>
            <a:r>
              <a:rPr lang="en-CA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Facility Type</a:t>
            </a:r>
          </a:p>
          <a:p>
            <a:pPr lvl="1"/>
            <a:r>
              <a:rPr lang="en-CA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Violations</a:t>
            </a:r>
          </a:p>
          <a:p>
            <a:pPr lvl="1"/>
            <a:r>
              <a:rPr lang="en-CA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Inspection Date (Date component might have an effect on the risk level)</a:t>
            </a:r>
          </a:p>
          <a:p>
            <a:pPr marL="457200" lvl="1" indent="0">
              <a:buNone/>
            </a:pPr>
            <a:endParaRPr lang="en-CA" sz="15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en-CA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P.S. My initial analysis revealed that there is not a significant impact of date component on the model, then I removed that feature.</a:t>
            </a:r>
            <a:endParaRPr lang="en-CA" sz="13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lvl="1"/>
            <a:endParaRPr lang="en-CA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CA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endParaRPr lang="en-CA" sz="13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endParaRPr lang="en-CA" sz="13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endParaRPr lang="en-CA" sz="13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9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1497</Words>
  <Application>Microsoft Office PowerPoint</Application>
  <PresentationFormat>Widescreen</PresentationFormat>
  <Paragraphs>252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Roboto</vt:lpstr>
      <vt:lpstr>Office Theme</vt:lpstr>
      <vt:lpstr>ACGO Alcohol and Gaming Commission of Ontario</vt:lpstr>
      <vt:lpstr>Objective</vt:lpstr>
      <vt:lpstr>Dataset</vt:lpstr>
      <vt:lpstr>Understanding Data</vt:lpstr>
      <vt:lpstr>Understanding Data cont’d</vt:lpstr>
      <vt:lpstr>Missing and Duplicated Data</vt:lpstr>
      <vt:lpstr>Target Variable - Risk</vt:lpstr>
      <vt:lpstr>Alternative Target Variable - Results</vt:lpstr>
      <vt:lpstr>The feature(s) for prediction</vt:lpstr>
      <vt:lpstr>Exploratory Data Analysis</vt:lpstr>
      <vt:lpstr>Risk Levels by Year, Month, and Day</vt:lpstr>
      <vt:lpstr>Violations</vt:lpstr>
      <vt:lpstr>Risk Level by Violations</vt:lpstr>
      <vt:lpstr>Data after preprocessing</vt:lpstr>
      <vt:lpstr>MODELS</vt:lpstr>
      <vt:lpstr>Sampling Techniques</vt:lpstr>
      <vt:lpstr>Feature Selection</vt:lpstr>
      <vt:lpstr>Most Effective Features   50 out of 410 features</vt:lpstr>
      <vt:lpstr>Examples of Violations</vt:lpstr>
      <vt:lpstr>EVALUATION</vt:lpstr>
      <vt:lpstr>CONCLUSION</vt:lpstr>
      <vt:lpstr>References</vt:lpstr>
      <vt:lpstr>APPENDICES</vt:lpstr>
      <vt:lpstr>Appendix A:  Data preprocessing for Violations</vt:lpstr>
      <vt:lpstr>Appendix B: Evaulation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ACGO</dc:title>
  <dc:creator>Derya</dc:creator>
  <cp:lastModifiedBy>Derya</cp:lastModifiedBy>
  <cp:revision>212</cp:revision>
  <dcterms:created xsi:type="dcterms:W3CDTF">2023-05-31T17:49:23Z</dcterms:created>
  <dcterms:modified xsi:type="dcterms:W3CDTF">2023-06-01T20:01:09Z</dcterms:modified>
</cp:coreProperties>
</file>