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2" r:id="rId3"/>
    <p:sldId id="263" r:id="rId4"/>
    <p:sldId id="269" r:id="rId5"/>
    <p:sldId id="261" r:id="rId6"/>
    <p:sldId id="266" r:id="rId7"/>
    <p:sldId id="267" r:id="rId8"/>
    <p:sldId id="268" r:id="rId9"/>
    <p:sldId id="270" r:id="rId10"/>
    <p:sldId id="264" r:id="rId11"/>
    <p:sldId id="265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1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26706" y="2905816"/>
            <a:ext cx="9144000" cy="1641490"/>
          </a:xfrm>
        </p:spPr>
        <p:txBody>
          <a:bodyPr/>
          <a:lstStyle/>
          <a:p>
            <a:r>
              <a:rPr lang="en-GB" dirty="0" smtClean="0"/>
              <a:t>Trip Planter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84739" y="1338736"/>
            <a:ext cx="2980975" cy="3134160"/>
            <a:chOff x="3298526" y="2125008"/>
            <a:chExt cx="3914395" cy="4107841"/>
          </a:xfrm>
        </p:grpSpPr>
        <p:pic>
          <p:nvPicPr>
            <p:cNvPr id="1032" name="Picture 8" descr="https://upload.wikimedia.org/wikipedia/commons/thumb/4/4f/Map-icon-pure.svg/480px-Map-icon-pure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8526" y="3007755"/>
              <a:ext cx="3225094" cy="3225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icons.iconarchive.com/icons/icons-land/vista-map-markers/256/Map-Marker-Marker-Outside-Azure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7280" y="3641411"/>
              <a:ext cx="1076066" cy="1076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://res.freestockphotos.biz/pictures/16/16631-illustration-of-a-green-plant-pv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5335" y="2125008"/>
              <a:ext cx="2667586" cy="3566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341369" y="3204967"/>
            <a:ext cx="9580044" cy="33560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224" rIns="0" bIns="0" anchor="ctr"/>
          <a:lstStyle/>
          <a:p>
            <a:pPr marL="0" indent="0" algn="r">
              <a:spcAft>
                <a:spcPct val="0"/>
              </a:spcAft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GB" altLang="en-US" dirty="0"/>
              <a:t>A website that leverages multiple sources to help users plan trips.</a:t>
            </a:r>
          </a:p>
        </p:txBody>
      </p:sp>
    </p:spTree>
    <p:extLst>
      <p:ext uri="{BB962C8B-B14F-4D97-AF65-F5344CB8AC3E}">
        <p14:creationId xmlns:p14="http://schemas.microsoft.com/office/powerpoint/2010/main" val="73453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Architecture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93" y="1690688"/>
            <a:ext cx="9381613" cy="4644754"/>
          </a:xfrm>
        </p:spPr>
      </p:pic>
    </p:spTree>
    <p:extLst>
      <p:ext uri="{BB962C8B-B14F-4D97-AF65-F5344CB8AC3E}">
        <p14:creationId xmlns:p14="http://schemas.microsoft.com/office/powerpoint/2010/main" val="284802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ER-Diagram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838201" y="1584101"/>
            <a:ext cx="10606314" cy="4983769"/>
            <a:chOff x="0" y="0"/>
            <a:chExt cx="6439536" cy="4172583"/>
          </a:xfrm>
        </p:grpSpPr>
        <p:cxnSp>
          <p:nvCxnSpPr>
            <p:cNvPr id="81" name="Straight Connector 80"/>
            <p:cNvCxnSpPr/>
            <p:nvPr/>
          </p:nvCxnSpPr>
          <p:spPr>
            <a:xfrm flipH="1" flipV="1">
              <a:off x="3130550" y="317500"/>
              <a:ext cx="24257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 flipV="1">
              <a:off x="4019550" y="323850"/>
              <a:ext cx="195325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0" y="0"/>
              <a:ext cx="6439536" cy="4172583"/>
              <a:chOff x="0" y="0"/>
              <a:chExt cx="6439536" cy="4172583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>
                <a:off x="4667250" y="2273300"/>
                <a:ext cx="0" cy="215905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 84"/>
              <p:cNvGrpSpPr/>
              <p:nvPr/>
            </p:nvGrpSpPr>
            <p:grpSpPr>
              <a:xfrm>
                <a:off x="0" y="0"/>
                <a:ext cx="6439536" cy="4172583"/>
                <a:chOff x="0" y="0"/>
                <a:chExt cx="6439536" cy="4172583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 flipV="1">
                  <a:off x="2736850" y="2489200"/>
                  <a:ext cx="1932778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7" name="Group 86"/>
                <p:cNvGrpSpPr/>
                <p:nvPr/>
              </p:nvGrpSpPr>
              <p:grpSpPr>
                <a:xfrm>
                  <a:off x="0" y="0"/>
                  <a:ext cx="6439536" cy="4172583"/>
                  <a:chOff x="0" y="0"/>
                  <a:chExt cx="6439536" cy="4172583"/>
                </a:xfrm>
              </p:grpSpPr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0" y="25399"/>
                    <a:ext cx="6439536" cy="4147184"/>
                    <a:chOff x="0" y="2016"/>
                    <a:chExt cx="6439644" cy="4148322"/>
                  </a:xfrm>
                </p:grpSpPr>
                <p:grpSp>
                  <p:nvGrpSpPr>
                    <p:cNvPr id="97" name="Group 96"/>
                    <p:cNvGrpSpPr/>
                    <p:nvPr/>
                  </p:nvGrpSpPr>
                  <p:grpSpPr>
                    <a:xfrm>
                      <a:off x="0" y="2016"/>
                      <a:ext cx="6439644" cy="4148322"/>
                      <a:chOff x="0" y="2016"/>
                      <a:chExt cx="6439644" cy="4148322"/>
                    </a:xfrm>
                  </p:grpSpPr>
                  <p:grpSp>
                    <p:nvGrpSpPr>
                      <p:cNvPr id="99" name="Group 98"/>
                      <p:cNvGrpSpPr/>
                      <p:nvPr/>
                    </p:nvGrpSpPr>
                    <p:grpSpPr>
                      <a:xfrm>
                        <a:off x="0" y="2016"/>
                        <a:ext cx="6439644" cy="4148322"/>
                        <a:chOff x="0" y="2016"/>
                        <a:chExt cx="6439644" cy="4148322"/>
                      </a:xfrm>
                    </p:grpSpPr>
                    <p:cxnSp>
                      <p:nvCxnSpPr>
                        <p:cNvPr id="101" name="Straight Connector 100"/>
                        <p:cNvCxnSpPr/>
                        <p:nvPr/>
                      </p:nvCxnSpPr>
                      <p:spPr>
                        <a:xfrm>
                          <a:off x="4749800" y="590550"/>
                          <a:ext cx="0" cy="258992"/>
                        </a:xfrm>
                        <a:prstGeom prst="line">
                          <a:avLst/>
                        </a:prstGeom>
                        <a:ln w="952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2" name="Straight Connector 101"/>
                        <p:cNvCxnSpPr/>
                        <p:nvPr/>
                      </p:nvCxnSpPr>
                      <p:spPr>
                        <a:xfrm>
                          <a:off x="4749800" y="1492250"/>
                          <a:ext cx="0" cy="205527"/>
                        </a:xfrm>
                        <a:prstGeom prst="line">
                          <a:avLst/>
                        </a:prstGeom>
                        <a:ln w="952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3" name="Flowchart: Decision 102"/>
                        <p:cNvSpPr/>
                        <p:nvPr/>
                      </p:nvSpPr>
                      <p:spPr>
                        <a:xfrm>
                          <a:off x="4425950" y="850900"/>
                          <a:ext cx="645679" cy="640080"/>
                        </a:xfrm>
                        <a:prstGeom prst="flowChartDecision">
                          <a:avLst/>
                        </a:prstGeom>
                      </p:spPr>
                      <p:style>
                        <a:lnRef idx="0">
                          <a:schemeClr val="accent1"/>
                        </a:lnRef>
                        <a:fillRef idx="3">
                          <a:schemeClr val="accent1"/>
                        </a:fillRef>
                        <a:effectRef idx="3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04" name="Group 103"/>
                        <p:cNvGrpSpPr/>
                        <p:nvPr/>
                      </p:nvGrpSpPr>
                      <p:grpSpPr>
                        <a:xfrm>
                          <a:off x="38100" y="2016"/>
                          <a:ext cx="3095457" cy="640080"/>
                          <a:chOff x="0" y="-29700"/>
                          <a:chExt cx="3095768" cy="640080"/>
                        </a:xfrm>
                      </p:grpSpPr>
                      <p:sp>
                        <p:nvSpPr>
                          <p:cNvPr id="149" name="Rectangle 148"/>
                          <p:cNvSpPr/>
                          <p:nvPr/>
                        </p:nvSpPr>
                        <p:spPr>
                          <a:xfrm>
                            <a:off x="0" y="16046"/>
                            <a:ext cx="1043796" cy="552091"/>
                          </a:xfrm>
                          <a:prstGeom prst="rect">
                            <a:avLst/>
                          </a:prstGeom>
                        </p:spPr>
                        <p:style>
                          <a:lnRef idx="0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3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:r>
                              <a:rPr lang="en-GB" sz="1100" b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Planner</a:t>
                            </a:r>
                            <a:endParaRPr lang="en-US" sz="110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" name="Rectangle 149"/>
                          <p:cNvSpPr/>
                          <p:nvPr/>
                        </p:nvSpPr>
                        <p:spPr>
                          <a:xfrm>
                            <a:off x="2051972" y="11093"/>
                            <a:ext cx="1043796" cy="552091"/>
                          </a:xfrm>
                          <a:prstGeom prst="rect">
                            <a:avLst/>
                          </a:prstGeom>
                        </p:spPr>
                        <p:style>
                          <a:lnRef idx="0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3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:r>
                              <a:rPr lang="en-GB" sz="1100" b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Trip</a:t>
                            </a:r>
                            <a:endParaRPr lang="en-US" sz="110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151" name="Group 150"/>
                          <p:cNvGrpSpPr/>
                          <p:nvPr/>
                        </p:nvGrpSpPr>
                        <p:grpSpPr>
                          <a:xfrm>
                            <a:off x="1231821" y="-29700"/>
                            <a:ext cx="644914" cy="640080"/>
                            <a:chOff x="-983203" y="-29700"/>
                            <a:chExt cx="645160" cy="640080"/>
                          </a:xfrm>
                        </p:grpSpPr>
                        <p:sp>
                          <p:nvSpPr>
                            <p:cNvPr id="154" name="Flowchart: Decision 153"/>
                            <p:cNvSpPr/>
                            <p:nvPr/>
                          </p:nvSpPr>
                          <p:spPr>
                            <a:xfrm>
                              <a:off x="-983203" y="-29700"/>
                              <a:ext cx="645160" cy="640080"/>
                            </a:xfrm>
                            <a:prstGeom prst="flowChartDecision">
                              <a:avLst/>
                            </a:prstGeom>
                          </p:spPr>
                          <p:style>
                            <a:lnRef idx="0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3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55" name="Text Box 29"/>
                            <p:cNvSpPr txBox="1"/>
                            <p:nvPr/>
                          </p:nvSpPr>
                          <p:spPr>
                            <a:xfrm>
                              <a:off x="-850500" y="171037"/>
                              <a:ext cx="501051" cy="369989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  <a:effectLst/>
                          </p:spPr>
                          <p:style>
                            <a:lnRef idx="0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>
                                <a:lnSpc>
                                  <a:spcPct val="107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800"/>
                                </a:spcAft>
                              </a:pPr>
                              <a:r>
                                <a:rPr lang="en-GB" sz="900" b="1" dirty="0">
                                  <a:solidFill>
                                    <a:srgbClr val="F2F2F2"/>
                                  </a:solidFill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plans</a:t>
                              </a:r>
                              <a:endParaRPr lang="en-US" sz="1100" dirty="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152" name="Straight Connector 151"/>
                          <p:cNvCxnSpPr>
                            <a:stCxn id="149" idx="3"/>
                            <a:endCxn id="154" idx="1"/>
                          </p:cNvCxnSpPr>
                          <p:nvPr/>
                        </p:nvCxnSpPr>
                        <p:spPr>
                          <a:xfrm flipV="1">
                            <a:off x="1043796" y="290341"/>
                            <a:ext cx="188025" cy="1751"/>
                          </a:xfrm>
                          <a:prstGeom prst="line">
                            <a:avLst/>
                          </a:prstGeom>
                          <a:ln w="952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53" name="Straight Connector 152"/>
                          <p:cNvCxnSpPr>
                            <a:stCxn id="150" idx="1"/>
                            <a:endCxn id="154" idx="3"/>
                          </p:cNvCxnSpPr>
                          <p:nvPr/>
                        </p:nvCxnSpPr>
                        <p:spPr>
                          <a:xfrm flipH="1">
                            <a:off x="1876735" y="287139"/>
                            <a:ext cx="175236" cy="3201"/>
                          </a:xfrm>
                          <a:prstGeom prst="line">
                            <a:avLst/>
                          </a:prstGeom>
                          <a:ln w="952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05" name="Text Box 60"/>
                        <p:cNvSpPr txBox="1"/>
                        <p:nvPr/>
                      </p:nvSpPr>
                      <p:spPr>
                        <a:xfrm>
                          <a:off x="1048797" y="135404"/>
                          <a:ext cx="215921" cy="243388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GB" sz="1100" b="1" dirty="0">
                              <a:solidFill>
                                <a:schemeClr val="tx1"/>
                              </a:solidFill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100" b="1" dirty="0">
                            <a:solidFill>
                              <a:schemeClr val="tx1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06" name="Text Box 61"/>
                        <p:cNvSpPr txBox="1"/>
                        <p:nvPr/>
                      </p:nvSpPr>
                      <p:spPr>
                        <a:xfrm>
                          <a:off x="1952129" y="134529"/>
                          <a:ext cx="261249" cy="280767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GB" sz="1100" b="1" dirty="0">
                              <a:solidFill>
                                <a:schemeClr val="tx1"/>
                              </a:solidFill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en-US" sz="1100" b="1" dirty="0">
                            <a:solidFill>
                              <a:schemeClr val="tx1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107" name="Group 106"/>
                        <p:cNvGrpSpPr/>
                        <p:nvPr/>
                      </p:nvGrpSpPr>
                      <p:grpSpPr>
                        <a:xfrm>
                          <a:off x="0" y="1651000"/>
                          <a:ext cx="6439644" cy="2499338"/>
                          <a:chOff x="0" y="0"/>
                          <a:chExt cx="6439644" cy="2499338"/>
                        </a:xfrm>
                      </p:grpSpPr>
                      <p:sp>
                        <p:nvSpPr>
                          <p:cNvPr id="108" name="Text Box 59"/>
                          <p:cNvSpPr txBox="1"/>
                          <p:nvPr/>
                        </p:nvSpPr>
                        <p:spPr>
                          <a:xfrm>
                            <a:off x="3103247" y="134833"/>
                            <a:ext cx="261249" cy="280767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:r>
                              <a:rPr lang="en-GB" sz="1100" b="1" dirty="0">
                                <a:solidFill>
                                  <a:schemeClr val="tx1"/>
                                </a:solidFill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M</a:t>
                            </a:r>
                            <a:endParaRPr lang="en-US" sz="1100" b="1" dirty="0">
                              <a:solidFill>
                                <a:schemeClr val="tx1"/>
                              </a:solidFill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09" name="Text Box 56"/>
                          <p:cNvSpPr txBox="1"/>
                          <p:nvPr/>
                        </p:nvSpPr>
                        <p:spPr>
                          <a:xfrm>
                            <a:off x="1052729" y="112713"/>
                            <a:ext cx="261249" cy="280767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:r>
                              <a:rPr lang="en-GB" sz="1100" b="1" dirty="0">
                                <a:solidFill>
                                  <a:schemeClr val="tx1"/>
                                </a:solidFill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1</a:t>
                            </a:r>
                            <a:endParaRPr lang="en-US" sz="1100" b="1" dirty="0">
                              <a:solidFill>
                                <a:schemeClr val="tx1"/>
                              </a:solidFill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10" name="Rectangle 109"/>
                          <p:cNvSpPr/>
                          <p:nvPr/>
                        </p:nvSpPr>
                        <p:spPr>
                          <a:xfrm>
                            <a:off x="38100" y="38100"/>
                            <a:ext cx="1043796" cy="552091"/>
                          </a:xfrm>
                          <a:prstGeom prst="rect">
                            <a:avLst/>
                          </a:prstGeom>
                        </p:spPr>
                        <p:style>
                          <a:lnRef idx="0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3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:r>
                              <a:rPr lang="en-GB" sz="1100" b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Reviewer</a:t>
                            </a:r>
                            <a:endParaRPr lang="en-US" sz="110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11" name="Rectangle 110"/>
                          <p:cNvSpPr/>
                          <p:nvPr/>
                        </p:nvSpPr>
                        <p:spPr>
                          <a:xfrm>
                            <a:off x="2095500" y="44450"/>
                            <a:ext cx="1043796" cy="552091"/>
                          </a:xfrm>
                          <a:prstGeom prst="rect">
                            <a:avLst/>
                          </a:prstGeom>
                        </p:spPr>
                        <p:style>
                          <a:lnRef idx="0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3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:r>
                              <a:rPr lang="en-GB" sz="1100" b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Review</a:t>
                            </a:r>
                            <a:endParaRPr lang="en-US" sz="110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112" name="Group 111"/>
                          <p:cNvGrpSpPr/>
                          <p:nvPr/>
                        </p:nvGrpSpPr>
                        <p:grpSpPr>
                          <a:xfrm>
                            <a:off x="3384550" y="0"/>
                            <a:ext cx="644213" cy="640077"/>
                            <a:chOff x="0" y="0"/>
                            <a:chExt cx="644524" cy="640077"/>
                          </a:xfrm>
                        </p:grpSpPr>
                        <p:sp>
                          <p:nvSpPr>
                            <p:cNvPr id="147" name="Flowchart: Decision 146"/>
                            <p:cNvSpPr/>
                            <p:nvPr/>
                          </p:nvSpPr>
                          <p:spPr>
                            <a:xfrm>
                              <a:off x="0" y="0"/>
                              <a:ext cx="644524" cy="640077"/>
                            </a:xfrm>
                            <a:prstGeom prst="flowChartDecision">
                              <a:avLst/>
                            </a:prstGeom>
                          </p:spPr>
                          <p:style>
                            <a:lnRef idx="0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3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48" name="Text Box 36"/>
                            <p:cNvSpPr txBox="1"/>
                            <p:nvPr/>
                          </p:nvSpPr>
                          <p:spPr>
                            <a:xfrm>
                              <a:off x="225309" y="206978"/>
                              <a:ext cx="374301" cy="233742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  <a:effectLst/>
                          </p:spPr>
                          <p:style>
                            <a:lnRef idx="0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>
                                <a:lnSpc>
                                  <a:spcPct val="107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800"/>
                                </a:spcAft>
                              </a:pPr>
                              <a:r>
                                <a:rPr lang="en-GB" sz="900" b="1" dirty="0">
                                  <a:solidFill>
                                    <a:srgbClr val="F2F2F2"/>
                                  </a:solidFill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has</a:t>
                              </a:r>
                              <a:endParaRPr lang="en-US" sz="1100" dirty="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13" name="Group 112"/>
                          <p:cNvGrpSpPr/>
                          <p:nvPr/>
                        </p:nvGrpSpPr>
                        <p:grpSpPr>
                          <a:xfrm>
                            <a:off x="1276350" y="0"/>
                            <a:ext cx="999951" cy="640080"/>
                            <a:chOff x="0" y="0"/>
                            <a:chExt cx="1000181" cy="640080"/>
                          </a:xfrm>
                        </p:grpSpPr>
                        <p:sp>
                          <p:nvSpPr>
                            <p:cNvPr id="145" name="Flowchart: Decision 144"/>
                            <p:cNvSpPr/>
                            <p:nvPr/>
                          </p:nvSpPr>
                          <p:spPr>
                            <a:xfrm>
                              <a:off x="0" y="0"/>
                              <a:ext cx="644525" cy="640080"/>
                            </a:xfrm>
                            <a:prstGeom prst="flowChartDecision">
                              <a:avLst/>
                            </a:prstGeom>
                          </p:spPr>
                          <p:style>
                            <a:lnRef idx="0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3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46" name="Text Box 40"/>
                            <p:cNvSpPr txBox="1"/>
                            <p:nvPr/>
                          </p:nvSpPr>
                          <p:spPr>
                            <a:xfrm>
                              <a:off x="86571" y="183741"/>
                              <a:ext cx="913610" cy="369989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  <a:effectLst/>
                          </p:spPr>
                          <p:style>
                            <a:lnRef idx="0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>
                                <a:lnSpc>
                                  <a:spcPct val="107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800"/>
                                </a:spcAft>
                              </a:pPr>
                              <a:r>
                                <a:rPr lang="en-GB" sz="900" b="1" dirty="0">
                                  <a:solidFill>
                                    <a:srgbClr val="F2F2F2"/>
                                  </a:solidFill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creates</a:t>
                              </a:r>
                              <a:endParaRPr lang="en-US" sz="1100" dirty="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114" name="Straight Connector 113"/>
                          <p:cNvCxnSpPr/>
                          <p:nvPr/>
                        </p:nvCxnSpPr>
                        <p:spPr>
                          <a:xfrm flipH="1" flipV="1">
                            <a:off x="1079500" y="311150"/>
                            <a:ext cx="200851" cy="1735"/>
                          </a:xfrm>
                          <a:prstGeom prst="line">
                            <a:avLst/>
                          </a:prstGeom>
                          <a:ln w="952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5" name="Straight Connector 114"/>
                          <p:cNvCxnSpPr/>
                          <p:nvPr/>
                        </p:nvCxnSpPr>
                        <p:spPr>
                          <a:xfrm flipH="1" flipV="1">
                            <a:off x="1924050" y="323850"/>
                            <a:ext cx="169544" cy="0"/>
                          </a:xfrm>
                          <a:prstGeom prst="line">
                            <a:avLst/>
                          </a:prstGeom>
                          <a:ln w="952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6" name="Straight Connector 115"/>
                          <p:cNvCxnSpPr/>
                          <p:nvPr/>
                        </p:nvCxnSpPr>
                        <p:spPr>
                          <a:xfrm flipH="1" flipV="1">
                            <a:off x="3136900" y="317500"/>
                            <a:ext cx="243135" cy="0"/>
                          </a:xfrm>
                          <a:prstGeom prst="line">
                            <a:avLst/>
                          </a:prstGeom>
                          <a:ln w="952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7" name="Straight Connector 116"/>
                          <p:cNvCxnSpPr/>
                          <p:nvPr/>
                        </p:nvCxnSpPr>
                        <p:spPr>
                          <a:xfrm flipH="1" flipV="1">
                            <a:off x="4032250" y="317500"/>
                            <a:ext cx="197768" cy="1270"/>
                          </a:xfrm>
                          <a:prstGeom prst="line">
                            <a:avLst/>
                          </a:prstGeom>
                          <a:ln w="952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118" name="Group 117"/>
                          <p:cNvGrpSpPr/>
                          <p:nvPr/>
                        </p:nvGrpSpPr>
                        <p:grpSpPr>
                          <a:xfrm>
                            <a:off x="0" y="44450"/>
                            <a:ext cx="6439644" cy="2454888"/>
                            <a:chOff x="0" y="0"/>
                            <a:chExt cx="6439644" cy="2454888"/>
                          </a:xfrm>
                        </p:grpSpPr>
                        <p:sp>
                          <p:nvSpPr>
                            <p:cNvPr id="119" name="Rectangle 118"/>
                            <p:cNvSpPr/>
                            <p:nvPr/>
                          </p:nvSpPr>
                          <p:spPr>
                            <a:xfrm>
                              <a:off x="0" y="1390650"/>
                              <a:ext cx="1043796" cy="552091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0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3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lnSpc>
                                  <a:spcPct val="107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800"/>
                                </a:spcAft>
                              </a:pPr>
                              <a:r>
                                <a:rPr lang="en-GB" sz="1100" b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Business Owner</a:t>
                              </a:r>
                              <a:endParaRPr lang="en-US" sz="1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120" name="Group 119"/>
                            <p:cNvGrpSpPr/>
                            <p:nvPr/>
                          </p:nvGrpSpPr>
                          <p:grpSpPr>
                            <a:xfrm>
                              <a:off x="3054350" y="0"/>
                              <a:ext cx="3385294" cy="2454888"/>
                              <a:chOff x="0" y="0"/>
                              <a:chExt cx="3385294" cy="2454888"/>
                            </a:xfrm>
                          </p:grpSpPr>
                          <p:sp>
                            <p:nvSpPr>
                              <p:cNvPr id="129" name="Rectangle 128"/>
                              <p:cNvSpPr/>
                              <p:nvPr/>
                            </p:nvSpPr>
                            <p:spPr>
                              <a:xfrm>
                                <a:off x="1168106" y="0"/>
                                <a:ext cx="1043796" cy="552091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0">
                                <a:schemeClr val="accent1"/>
                              </a:lnRef>
                              <a:fillRef idx="3">
                                <a:schemeClr val="accent1"/>
                              </a:fillRef>
                              <a:effectRef idx="3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 algn="ctr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:r>
                                  <a:rPr lang="en-GB" sz="1100" b="1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Place</a:t>
                                </a:r>
                                <a:endParaRPr lang="en-US" sz="1100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130" name="Group 129"/>
                              <p:cNvGrpSpPr/>
                              <p:nvPr/>
                            </p:nvGrpSpPr>
                            <p:grpSpPr>
                              <a:xfrm>
                                <a:off x="0" y="554982"/>
                                <a:ext cx="3385294" cy="1899906"/>
                                <a:chOff x="0" y="0"/>
                                <a:chExt cx="3385294" cy="1899906"/>
                              </a:xfrm>
                            </p:grpSpPr>
                            <p:sp>
                              <p:nvSpPr>
                                <p:cNvPr id="134" name="Rectangle 133"/>
                                <p:cNvSpPr/>
                                <p:nvPr/>
                              </p:nvSpPr>
                              <p:spPr>
                                <a:xfrm>
                                  <a:off x="0" y="1342530"/>
                                  <a:ext cx="1043796" cy="552091"/>
                                </a:xfrm>
                                <a:prstGeom prst="rect">
                                  <a:avLst/>
                                </a:prstGeom>
                              </p:spPr>
                              <p:style>
                                <a:lnRef idx="0">
                                  <a:schemeClr val="accent1"/>
                                </a:lnRef>
                                <a:fillRef idx="3">
                                  <a:schemeClr val="accent1"/>
                                </a:fillRef>
                                <a:effectRef idx="3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marL="0" marR="0" algn="ctr">
                                    <a:lnSpc>
                                      <a:spcPct val="107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800"/>
                                    </a:spcAft>
                                  </a:pPr>
                                  <a:r>
                                    <a:rPr lang="en-GB" sz="1100" b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a:t>Hotel</a:t>
                                  </a:r>
                                  <a:endParaRPr lang="en-US" sz="1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35" name="Rectangle 134"/>
                                <p:cNvSpPr/>
                                <p:nvPr/>
                              </p:nvSpPr>
                              <p:spPr>
                                <a:xfrm>
                                  <a:off x="1173392" y="1347815"/>
                                  <a:ext cx="1043796" cy="552091"/>
                                </a:xfrm>
                                <a:prstGeom prst="rect">
                                  <a:avLst/>
                                </a:prstGeom>
                              </p:spPr>
                              <p:style>
                                <a:lnRef idx="0">
                                  <a:schemeClr val="accent1"/>
                                </a:lnRef>
                                <a:fillRef idx="3">
                                  <a:schemeClr val="accent1"/>
                                </a:fillRef>
                                <a:effectRef idx="3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marL="0" marR="0" algn="ctr">
                                    <a:lnSpc>
                                      <a:spcPct val="107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800"/>
                                    </a:spcAft>
                                  </a:pPr>
                                  <a:r>
                                    <a:rPr lang="en-GB" sz="1100" b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a:t>Restaurant</a:t>
                                  </a:r>
                                  <a:endParaRPr lang="en-US" sz="1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36" name="Rectangle 135"/>
                                <p:cNvSpPr/>
                                <p:nvPr/>
                              </p:nvSpPr>
                              <p:spPr>
                                <a:xfrm>
                                  <a:off x="2341498" y="1347815"/>
                                  <a:ext cx="1043796" cy="552091"/>
                                </a:xfrm>
                                <a:prstGeom prst="rect">
                                  <a:avLst/>
                                </a:prstGeom>
                              </p:spPr>
                              <p:style>
                                <a:lnRef idx="0">
                                  <a:schemeClr val="accent1"/>
                                </a:lnRef>
                                <a:fillRef idx="3">
                                  <a:schemeClr val="accent1"/>
                                </a:fillRef>
                                <a:effectRef idx="3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marL="0" marR="0" algn="ctr">
                                    <a:lnSpc>
                                      <a:spcPct val="107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800"/>
                                    </a:spcAft>
                                  </a:pPr>
                                  <a:r>
                                    <a:rPr lang="en-GB" sz="1100" b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a:t>Attraction</a:t>
                                  </a:r>
                                  <a:endParaRPr lang="en-US" sz="1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137" name="Group 136"/>
                                <p:cNvGrpSpPr/>
                                <p:nvPr/>
                              </p:nvGrpSpPr>
                              <p:grpSpPr>
                                <a:xfrm>
                                  <a:off x="1548666" y="448731"/>
                                  <a:ext cx="325568" cy="305064"/>
                                  <a:chOff x="0" y="10048"/>
                                  <a:chExt cx="325568" cy="305626"/>
                                </a:xfrm>
                              </p:grpSpPr>
                              <p:sp>
                                <p:nvSpPr>
                                  <p:cNvPr id="143" name="Text Box 6"/>
                                  <p:cNvSpPr txBox="1"/>
                                  <p:nvPr/>
                                </p:nvSpPr>
                                <p:spPr>
                                  <a:xfrm>
                                    <a:off x="64311" y="34320"/>
                                    <a:ext cx="261257" cy="281354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 w="6350">
                                    <a:noFill/>
                                  </a:ln>
                                  <a:effectLst/>
                                </p:spPr>
                                <p:style>
                                  <a:lnRef idx="0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marL="0" marR="0">
                                      <a:lnSpc>
                                        <a:spcPct val="107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GB" sz="1100" b="1" dirty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d</a:t>
                                    </a:r>
                                    <a:endParaRPr lang="en-US" sz="1100" b="1" dirty="0">
                                      <a:solidFill>
                                        <a:schemeClr val="tx1"/>
                                      </a:solidFill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4" name="Oval 143"/>
                                  <p:cNvSpPr/>
                                  <p:nvPr/>
                                </p:nvSpPr>
                                <p:spPr>
                                  <a:xfrm>
                                    <a:off x="0" y="10048"/>
                                    <a:ext cx="274320" cy="274320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marL="0" marR="0">
                                      <a:lnSpc>
                                        <a:spcPct val="107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GB" sz="1200" dirty="0">
                                        <a:effectLst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 </a:t>
                                    </a:r>
                                    <a:endParaRPr lang="en-US" sz="1100" dirty="0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cxnSp>
                              <p:nvCxnSpPr>
                                <p:cNvPr id="138" name="Straight Connector 137"/>
                                <p:cNvCxnSpPr/>
                                <p:nvPr/>
                              </p:nvCxnSpPr>
                              <p:spPr>
                                <a:xfrm>
                                  <a:off x="1664948" y="0"/>
                                  <a:ext cx="0" cy="452120"/>
                                </a:xfrm>
                                <a:prstGeom prst="line">
                                  <a:avLst/>
                                </a:prstGeom>
                                <a:ln w="9525"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39" name="Straight Connector 138"/>
                                <p:cNvCxnSpPr/>
                                <p:nvPr/>
                              </p:nvCxnSpPr>
                              <p:spPr>
                                <a:xfrm>
                                  <a:off x="1696661" y="0"/>
                                  <a:ext cx="0" cy="452176"/>
                                </a:xfrm>
                                <a:prstGeom prst="line">
                                  <a:avLst/>
                                </a:prstGeom>
                                <a:ln w="9525"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40" name="Straight Connector 139"/>
                                <p:cNvCxnSpPr/>
                                <p:nvPr/>
                              </p:nvCxnSpPr>
                              <p:spPr>
                                <a:xfrm flipH="1">
                                  <a:off x="523269" y="650123"/>
                                  <a:ext cx="1041253" cy="697692"/>
                                </a:xfrm>
                                <a:prstGeom prst="line">
                                  <a:avLst/>
                                </a:prstGeom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41" name="Straight Connector 140"/>
                                <p:cNvCxnSpPr/>
                                <p:nvPr/>
                              </p:nvCxnSpPr>
                              <p:spPr>
                                <a:xfrm flipH="1">
                                  <a:off x="1686090" y="724121"/>
                                  <a:ext cx="0" cy="628980"/>
                                </a:xfrm>
                                <a:prstGeom prst="line">
                                  <a:avLst/>
                                </a:prstGeom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42" name="Straight Connector 141"/>
                                <p:cNvCxnSpPr/>
                                <p:nvPr/>
                              </p:nvCxnSpPr>
                              <p:spPr>
                                <a:xfrm flipH="1" flipV="1">
                                  <a:off x="1807658" y="644837"/>
                                  <a:ext cx="1051825" cy="703111"/>
                                </a:xfrm>
                                <a:prstGeom prst="line">
                                  <a:avLst/>
                                </a:prstGeom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sp>
                            <p:nvSpPr>
                              <p:cNvPr id="131" name="Arc 130"/>
                              <p:cNvSpPr/>
                              <p:nvPr/>
                            </p:nvSpPr>
                            <p:spPr>
                              <a:xfrm rot="8785513">
                                <a:off x="866830" y="1448240"/>
                                <a:ext cx="283263" cy="241261"/>
                              </a:xfrm>
                              <a:prstGeom prst="arc">
                                <a:avLst>
                                  <a:gd name="adj1" fmla="val 16200000"/>
                                  <a:gd name="adj2" fmla="val 4565064"/>
                                </a:avLst>
                              </a:prstGeom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2" name="Arc 131"/>
                              <p:cNvSpPr/>
                              <p:nvPr/>
                            </p:nvSpPr>
                            <p:spPr>
                              <a:xfrm rot="5400000">
                                <a:off x="1543381" y="1474668"/>
                                <a:ext cx="283210" cy="240665"/>
                              </a:xfrm>
                              <a:prstGeom prst="arc">
                                <a:avLst>
                                  <a:gd name="adj1" fmla="val 17146942"/>
                                  <a:gd name="adj2" fmla="val 4565064"/>
                                </a:avLst>
                              </a:prstGeom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3" name="Arc 132"/>
                              <p:cNvSpPr/>
                              <p:nvPr/>
                            </p:nvSpPr>
                            <p:spPr>
                              <a:xfrm rot="2257857">
                                <a:off x="2304500" y="1485239"/>
                                <a:ext cx="283210" cy="240665"/>
                              </a:xfrm>
                              <a:prstGeom prst="arc">
                                <a:avLst>
                                  <a:gd name="adj1" fmla="val 17092917"/>
                                  <a:gd name="adj2" fmla="val 4565064"/>
                                </a:avLst>
                              </a:prstGeom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1" name="Group 120"/>
                            <p:cNvGrpSpPr/>
                            <p:nvPr/>
                          </p:nvGrpSpPr>
                          <p:grpSpPr>
                            <a:xfrm>
                              <a:off x="1663700" y="1333500"/>
                              <a:ext cx="1035663" cy="640080"/>
                              <a:chOff x="0" y="0"/>
                              <a:chExt cx="1036290" cy="640080"/>
                            </a:xfrm>
                          </p:grpSpPr>
                          <p:sp>
                            <p:nvSpPr>
                              <p:cNvPr id="127" name="Flowchart: Decision 126"/>
                              <p:cNvSpPr/>
                              <p:nvPr/>
                            </p:nvSpPr>
                            <p:spPr>
                              <a:xfrm>
                                <a:off x="0" y="0"/>
                                <a:ext cx="644525" cy="640080"/>
                              </a:xfrm>
                              <a:prstGeom prst="flowChartDecision">
                                <a:avLst/>
                              </a:prstGeom>
                            </p:spPr>
                            <p:style>
                              <a:lnRef idx="0">
                                <a:schemeClr val="accent1"/>
                              </a:lnRef>
                              <a:fillRef idx="3">
                                <a:schemeClr val="accent1"/>
                              </a:fillRef>
                              <a:effectRef idx="3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8" name="Text Box 52"/>
                              <p:cNvSpPr txBox="1"/>
                              <p:nvPr/>
                            </p:nvSpPr>
                            <p:spPr>
                              <a:xfrm>
                                <a:off x="122680" y="195147"/>
                                <a:ext cx="913610" cy="369989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  <a:effectLst/>
                            </p:spPr>
                            <p:style>
                              <a:lnRef idx="0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:r>
                                  <a:rPr lang="en-GB" sz="900" b="1" dirty="0">
                                    <a:solidFill>
                                      <a:srgbClr val="F2F2F2"/>
                                    </a:solidFill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owns</a:t>
                                </a:r>
                                <a:endParaRPr lang="en-US" sz="1100" dirty="0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122" name="Straight Connector 121"/>
                            <p:cNvCxnSpPr/>
                            <p:nvPr/>
                          </p:nvCxnSpPr>
                          <p:spPr>
                            <a:xfrm flipV="1">
                              <a:off x="1047750" y="1651000"/>
                              <a:ext cx="615378" cy="0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3" name="Straight Connector 122"/>
                            <p:cNvCxnSpPr/>
                            <p:nvPr/>
                          </p:nvCxnSpPr>
                          <p:spPr>
                            <a:xfrm flipV="1">
                              <a:off x="2300716" y="1655334"/>
                              <a:ext cx="443865" cy="0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4" name="Straight Connector 123"/>
                            <p:cNvCxnSpPr/>
                            <p:nvPr/>
                          </p:nvCxnSpPr>
                          <p:spPr>
                            <a:xfrm>
                              <a:off x="2736804" y="770396"/>
                              <a:ext cx="0" cy="884938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25" name="Text Box 74"/>
                            <p:cNvSpPr txBox="1"/>
                            <p:nvPr/>
                          </p:nvSpPr>
                          <p:spPr>
                            <a:xfrm>
                              <a:off x="1010950" y="1453987"/>
                              <a:ext cx="260985" cy="28067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  <a:effectLst/>
                          </p:spPr>
                          <p:style>
                            <a:lnRef idx="0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>
                                <a:lnSpc>
                                  <a:spcPct val="107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800"/>
                                </a:spcAft>
                              </a:pPr>
                              <a:r>
                                <a:rPr lang="en-GB" sz="1100" b="1" dirty="0">
                                  <a:solidFill>
                                    <a:schemeClr val="tx1"/>
                                  </a:solidFill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1</a:t>
                              </a:r>
                              <a:endParaRPr lang="en-US" sz="1100" b="1" dirty="0">
                                <a:solidFill>
                                  <a:schemeClr val="tx1"/>
                                </a:solidFill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26" name="Text Box 76"/>
                            <p:cNvSpPr txBox="1"/>
                            <p:nvPr/>
                          </p:nvSpPr>
                          <p:spPr>
                            <a:xfrm>
                              <a:off x="4536703" y="542762"/>
                              <a:ext cx="261249" cy="280767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  <a:effectLst/>
                          </p:spPr>
                          <p:style>
                            <a:lnRef idx="0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>
                                <a:lnSpc>
                                  <a:spcPct val="107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800"/>
                                </a:spcAft>
                              </a:pPr>
                              <a:r>
                                <a:rPr lang="en-GB" sz="1100" b="1" dirty="0">
                                  <a:solidFill>
                                    <a:schemeClr val="tx1"/>
                                  </a:solidFill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N</a:t>
                              </a:r>
                              <a:endParaRPr lang="en-US" sz="1100" b="1" dirty="0">
                                <a:solidFill>
                                  <a:schemeClr val="tx1"/>
                                </a:solidFill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100" name="Text Box 81"/>
                      <p:cNvSpPr txBox="1"/>
                      <p:nvPr/>
                    </p:nvSpPr>
                    <p:spPr>
                      <a:xfrm>
                        <a:off x="4097370" y="1785479"/>
                        <a:ext cx="225927" cy="23425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GB" sz="1100" b="1" dirty="0">
                            <a:solidFill>
                              <a:schemeClr val="tx1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en-US" sz="1100" b="1" dirty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98" name="Text Box 83"/>
                    <p:cNvSpPr txBox="1"/>
                    <p:nvPr/>
                  </p:nvSpPr>
                  <p:spPr>
                    <a:xfrm>
                      <a:off x="1970043" y="1785660"/>
                      <a:ext cx="261245" cy="280767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9" name="Rectangle 88"/>
                  <p:cNvSpPr/>
                  <p:nvPr/>
                </p:nvSpPr>
                <p:spPr>
                  <a:xfrm>
                    <a:off x="4229100" y="57150"/>
                    <a:ext cx="1043674" cy="552009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GB" sz="1100" b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Visit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" name="Text Box 25"/>
                  <p:cNvSpPr txBox="1"/>
                  <p:nvPr/>
                </p:nvSpPr>
                <p:spPr>
                  <a:xfrm>
                    <a:off x="4585408" y="559479"/>
                    <a:ext cx="260985" cy="28067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GB" sz="1100" b="1" dirty="0">
                        <a:solidFill>
                          <a:schemeClr val="tx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</a:t>
                    </a:r>
                    <a:endParaRPr lang="en-US" sz="1100" b="1" dirty="0">
                      <a:solidFill>
                        <a:schemeClr val="tx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" name="Flowchart: Decision 90"/>
                  <p:cNvSpPr/>
                  <p:nvPr/>
                </p:nvSpPr>
                <p:spPr>
                  <a:xfrm>
                    <a:off x="3378200" y="0"/>
                    <a:ext cx="644202" cy="639901"/>
                  </a:xfrm>
                  <a:prstGeom prst="flowChartDecision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" name="Text Box 34"/>
                  <p:cNvSpPr txBox="1"/>
                  <p:nvPr/>
                </p:nvSpPr>
                <p:spPr>
                  <a:xfrm>
                    <a:off x="3382639" y="194592"/>
                    <a:ext cx="628650" cy="45085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GB" sz="900" b="1" dirty="0">
                        <a:solidFill>
                          <a:srgbClr val="F2F2F2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Consists of</a:t>
                    </a:r>
                    <a:endParaRPr lang="en-US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3" name="Text Box 54"/>
                  <p:cNvSpPr txBox="1"/>
                  <p:nvPr/>
                </p:nvSpPr>
                <p:spPr>
                  <a:xfrm>
                    <a:off x="3090482" y="101644"/>
                    <a:ext cx="260985" cy="28067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GB" sz="1100" b="1" dirty="0">
                        <a:solidFill>
                          <a:schemeClr val="tx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</a:t>
                    </a:r>
                    <a:endParaRPr lang="en-US" sz="1100" b="1" dirty="0">
                      <a:solidFill>
                        <a:schemeClr val="tx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" name="Text Box 57"/>
                  <p:cNvSpPr txBox="1"/>
                  <p:nvPr/>
                </p:nvSpPr>
                <p:spPr>
                  <a:xfrm>
                    <a:off x="4090873" y="131587"/>
                    <a:ext cx="261245" cy="28069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GB" sz="1100" b="1" dirty="0">
                        <a:solidFill>
                          <a:schemeClr val="tx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</a:t>
                    </a:r>
                    <a:endParaRPr lang="en-US" sz="1100" b="1" dirty="0">
                      <a:solidFill>
                        <a:schemeClr val="tx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" name="Text Box 58"/>
                  <p:cNvSpPr txBox="1"/>
                  <p:nvPr/>
                </p:nvSpPr>
                <p:spPr>
                  <a:xfrm>
                    <a:off x="4602939" y="1518200"/>
                    <a:ext cx="225923" cy="234192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GB" sz="1100" b="1" dirty="0">
                        <a:solidFill>
                          <a:schemeClr val="tx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</a:t>
                    </a:r>
                    <a:endParaRPr lang="en-US" sz="1100" b="1" dirty="0">
                      <a:solidFill>
                        <a:schemeClr val="tx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6" name="Text Box 63"/>
                  <p:cNvSpPr txBox="1"/>
                  <p:nvPr/>
                </p:nvSpPr>
                <p:spPr>
                  <a:xfrm>
                    <a:off x="4432868" y="1064716"/>
                    <a:ext cx="628650" cy="45085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GB" sz="900" b="1" dirty="0">
                        <a:solidFill>
                          <a:srgbClr val="F2F2F2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Consists of</a:t>
                    </a:r>
                    <a:endParaRPr lang="en-US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900372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Attributes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2419"/>
            <a:ext cx="10314784" cy="61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9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User Persona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44" y="1843299"/>
            <a:ext cx="4293637" cy="4351338"/>
          </a:xfrm>
        </p:spPr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</a:pPr>
            <a:r>
              <a:rPr lang="en-GB" altLang="en-US" dirty="0"/>
              <a:t>Dimitris is a 24 year old student</a:t>
            </a:r>
            <a:r>
              <a:rPr lang="en-GB" altLang="en-US" dirty="0" smtClean="0"/>
              <a:t>.</a:t>
            </a:r>
          </a:p>
          <a:p>
            <a:pPr marL="107950" indent="0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</a:pPr>
            <a:endParaRPr lang="en-GB" altLang="en-US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</a:pPr>
            <a:r>
              <a:rPr lang="en-GB" altLang="en-US" dirty="0"/>
              <a:t>He spends a lot of time studying for </a:t>
            </a:r>
            <a:r>
              <a:rPr lang="en-GB" altLang="en-US" b="1" dirty="0">
                <a:solidFill>
                  <a:schemeClr val="tx1"/>
                </a:solidFill>
              </a:rPr>
              <a:t>ITECH</a:t>
            </a:r>
            <a:r>
              <a:rPr lang="en-GB" altLang="en-US" dirty="0" smtClean="0"/>
              <a:t>.</a:t>
            </a:r>
          </a:p>
          <a:p>
            <a:pPr marL="107950" indent="0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</a:pPr>
            <a:endParaRPr lang="en-GB" altLang="en-US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</a:pPr>
            <a:r>
              <a:rPr lang="en-GB" altLang="en-US" dirty="0"/>
              <a:t>In his spare time he likes travelling and organizing trips. </a:t>
            </a:r>
          </a:p>
          <a:p>
            <a:endParaRPr lang="en-US" dirty="0"/>
          </a:p>
        </p:txBody>
      </p:sp>
      <p:pic>
        <p:nvPicPr>
          <p:cNvPr id="2050" name="Picture 2" descr="https://cdn3.iconfinder.com/data/icons/vacation-4/32/vacation_25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596" y="1168546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04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Persona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078" y="1817688"/>
            <a:ext cx="6435012" cy="3710160"/>
          </a:xfrm>
          <a:prstGeom prst="rect">
            <a:avLst/>
          </a:prstGeom>
          <a:effectLst>
            <a:softEdge rad="2286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001" y="1825625"/>
            <a:ext cx="4394392" cy="4351338"/>
          </a:xfrm>
        </p:spPr>
        <p:txBody>
          <a:bodyPr>
            <a:normAutofit fontScale="92500" lnSpcReduction="20000"/>
          </a:bodyPr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</a:pPr>
            <a:r>
              <a:rPr lang="en-GB" altLang="en-US" dirty="0"/>
              <a:t>Whenever he is planning a trip he has to seek information from </a:t>
            </a:r>
            <a:r>
              <a:rPr lang="en-GB" altLang="en-US" b="1" dirty="0">
                <a:solidFill>
                  <a:schemeClr val="tx1"/>
                </a:solidFill>
              </a:rPr>
              <a:t>multiple sources</a:t>
            </a:r>
            <a:r>
              <a:rPr lang="en-GB" altLang="en-US" dirty="0" smtClean="0"/>
              <a:t>.</a:t>
            </a:r>
          </a:p>
          <a:p>
            <a:pPr marL="107950" indent="0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</a:pPr>
            <a:endParaRPr lang="en-GB" altLang="en-US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</a:pPr>
            <a:r>
              <a:rPr lang="en-GB" altLang="en-US" dirty="0"/>
              <a:t>And spends a lot of time calculating the </a:t>
            </a:r>
            <a:r>
              <a:rPr lang="en-GB" altLang="en-US" b="1" dirty="0">
                <a:solidFill>
                  <a:schemeClr val="tx1"/>
                </a:solidFill>
              </a:rPr>
              <a:t>budget</a:t>
            </a:r>
            <a:r>
              <a:rPr lang="en-GB" altLang="en-US" dirty="0"/>
              <a:t> for his trip</a:t>
            </a:r>
            <a:r>
              <a:rPr lang="en-GB" altLang="en-US" dirty="0" smtClean="0"/>
              <a:t>.</a:t>
            </a:r>
          </a:p>
          <a:p>
            <a:pPr marL="107950" indent="0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</a:pPr>
            <a:endParaRPr lang="en-GB" altLang="en-US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</a:pPr>
            <a:r>
              <a:rPr lang="en-GB" altLang="en-US" dirty="0"/>
              <a:t>He wants to spend less time planning and more time travelling.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0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User Persona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44" y="1843299"/>
            <a:ext cx="4293637" cy="4351338"/>
          </a:xfrm>
        </p:spPr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</a:pPr>
            <a:r>
              <a:rPr lang="en-GB" altLang="en-US" dirty="0" smtClean="0"/>
              <a:t>Andrew, hotel owner</a:t>
            </a:r>
            <a:endParaRPr lang="en-GB" altLang="en-US" dirty="0" smtClean="0"/>
          </a:p>
          <a:p>
            <a:pPr marL="107950" indent="0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</a:pPr>
            <a:endParaRPr lang="en-GB" altLang="en-US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</a:pPr>
            <a:r>
              <a:rPr lang="en-GB" altLang="en-US" dirty="0" smtClean="0"/>
              <a:t>Spends a lot of time growing his business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</a:pPr>
            <a:endParaRPr lang="en-GB" altLang="en-US" dirty="0" smtClean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</a:pPr>
            <a:r>
              <a:rPr lang="en-GB" altLang="en-US" dirty="0" smtClean="0"/>
              <a:t>He is looking for an easy way to advertise his business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</a:pPr>
            <a:endParaRPr lang="en-GB" altLang="en-US" dirty="0" smtClean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</a:pPr>
            <a:endParaRPr lang="en-GB" altLang="en-US" dirty="0" smtClean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</a:pPr>
            <a:endParaRPr lang="en-GB" altLang="en-US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</a:pPr>
            <a:endParaRPr lang="en-GB" altLang="en-US" dirty="0" smtClean="0"/>
          </a:p>
          <a:p>
            <a:pPr marL="107950" indent="0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</a:pPr>
            <a:endParaRPr lang="en-GB" altLang="en-US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</a:pPr>
            <a:endParaRPr lang="en-GB" altLang="en-US" dirty="0"/>
          </a:p>
          <a:p>
            <a:endParaRPr lang="en-US" dirty="0"/>
          </a:p>
        </p:txBody>
      </p:sp>
      <p:pic>
        <p:nvPicPr>
          <p:cNvPr id="1028" name="Picture 4" descr="http://rmpholdings.co.za/wp-content/uploads/revslider/slider1/304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145" y="2040859"/>
            <a:ext cx="3956218" cy="395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55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it cool!?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000" y="1825625"/>
            <a:ext cx="6467861" cy="4248604"/>
          </a:xfrm>
        </p:spPr>
        <p:txBody>
          <a:bodyPr>
            <a:normAutofit/>
          </a:bodyPr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</a:pPr>
            <a:r>
              <a:rPr lang="en-GB" altLang="en-US" dirty="0"/>
              <a:t>You save time when planning trips</a:t>
            </a:r>
            <a:r>
              <a:rPr lang="en-GB" altLang="en-US" dirty="0" smtClean="0"/>
              <a:t>.</a:t>
            </a:r>
          </a:p>
          <a:p>
            <a:pPr marL="107950" indent="0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</a:pPr>
            <a:endParaRPr lang="en-GB" altLang="en-US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</a:pPr>
            <a:r>
              <a:rPr lang="en-GB" altLang="en-US" dirty="0"/>
              <a:t>Can share your trip with others</a:t>
            </a:r>
            <a:r>
              <a:rPr lang="en-GB" altLang="en-US" dirty="0" smtClean="0"/>
              <a:t>.</a:t>
            </a:r>
          </a:p>
          <a:p>
            <a:pPr marL="107950" indent="0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</a:pPr>
            <a:endParaRPr lang="en-GB" altLang="en-US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</a:pPr>
            <a:r>
              <a:rPr lang="en-GB" altLang="en-US" dirty="0"/>
              <a:t>Estimate budget</a:t>
            </a:r>
            <a:r>
              <a:rPr lang="en-GB" altLang="en-US" dirty="0" smtClean="0"/>
              <a:t>.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</a:pPr>
            <a:endParaRPr lang="en-GB" altLang="en-US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</a:pPr>
            <a:r>
              <a:rPr lang="en-GB" altLang="en-US" dirty="0"/>
              <a:t>Suggested trips.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https://cdn2.iconfinder.com/data/icons/bisicons-office-pack/512/Save_money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755" y="4153363"/>
            <a:ext cx="1794521" cy="179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heshotput.com.s3-us-west-1.amazonaws.com/wp-content/uploads/tmp/wpro1436206171922449/2015/07/05175137/clock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98" y="1429284"/>
            <a:ext cx="1512907" cy="121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campusfiresafety.org/portals/0/Images/icons/icon-sha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281" y="2884360"/>
            <a:ext cx="1897160" cy="120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08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en-GB" b="1" dirty="0" smtClean="0"/>
              <a:t>Users</a:t>
            </a:r>
            <a:r>
              <a:rPr lang="en-GB" dirty="0" smtClean="0"/>
              <a:t> can easily </a:t>
            </a:r>
            <a:r>
              <a:rPr lang="en-GB" b="1" dirty="0" smtClean="0">
                <a:solidFill>
                  <a:schemeClr val="tx1"/>
                </a:solidFill>
              </a:rPr>
              <a:t>plan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smtClean="0"/>
              <a:t>trips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b="1" dirty="0" smtClean="0"/>
          </a:p>
          <a:p>
            <a:r>
              <a:rPr lang="en-GB" b="1" dirty="0" smtClean="0"/>
              <a:t>Users</a:t>
            </a:r>
            <a:r>
              <a:rPr lang="en-GB" dirty="0" smtClean="0"/>
              <a:t> can view an </a:t>
            </a:r>
            <a:r>
              <a:rPr lang="en-GB" b="1" dirty="0" smtClean="0">
                <a:solidFill>
                  <a:schemeClr val="tx1"/>
                </a:solidFill>
              </a:rPr>
              <a:t>estimated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</a:rPr>
              <a:t>budget</a:t>
            </a:r>
          </a:p>
          <a:p>
            <a:endParaRPr lang="en-GB" b="1" dirty="0" smtClean="0"/>
          </a:p>
          <a:p>
            <a:endParaRPr lang="en-GB" b="1" dirty="0" smtClean="0"/>
          </a:p>
          <a:p>
            <a:r>
              <a:rPr lang="en-GB" b="1" dirty="0" smtClean="0"/>
              <a:t>Business</a:t>
            </a:r>
            <a:r>
              <a:rPr lang="en-GB" dirty="0" smtClean="0"/>
              <a:t> owners can </a:t>
            </a:r>
            <a:r>
              <a:rPr lang="en-GB" b="1" dirty="0" smtClean="0">
                <a:solidFill>
                  <a:schemeClr val="tx1"/>
                </a:solidFill>
              </a:rPr>
              <a:t>advertise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/>
              <a:t>their businesses</a:t>
            </a:r>
            <a:endParaRPr lang="en-US" dirty="0"/>
          </a:p>
        </p:txBody>
      </p:sp>
      <p:pic>
        <p:nvPicPr>
          <p:cNvPr id="4098" name="Picture 2" descr="http://1.bp.blogspot.com/-CvxdqpuRhMw/Th1au9TOYKI/AAAAAAAAJtc/bBS1hx0tZCc/s523/mapsmani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514" y="1430518"/>
            <a:ext cx="4455982" cy="181477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yuge.ca/wp-content/uploads/2015/12/REAL-ESTATE-DEVELOPMENTS-MARKETING-BUDG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594" y="3284299"/>
            <a:ext cx="2373021" cy="143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icons.iconarchive.com/icons/designcontest/ecommerce-business/256/advertising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7152" y="4796311"/>
            <a:ext cx="1645234" cy="164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11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Wireframes: Main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87" y="1690688"/>
            <a:ext cx="740504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0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Wireframes: Plan Trip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70" y="1690688"/>
            <a:ext cx="742405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1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Wireframes: </a:t>
            </a:r>
            <a:r>
              <a:rPr lang="en-GB" dirty="0" smtClean="0"/>
              <a:t>Summary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90687"/>
            <a:ext cx="739220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969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967</TotalTime>
  <Words>205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Times New Roman</vt:lpstr>
      <vt:lpstr>Wingdings</vt:lpstr>
      <vt:lpstr>Depth</vt:lpstr>
      <vt:lpstr>Trip Planter</vt:lpstr>
      <vt:lpstr>User Persona</vt:lpstr>
      <vt:lpstr>User Persona</vt:lpstr>
      <vt:lpstr>User Persona</vt:lpstr>
      <vt:lpstr>Why is it cool!?</vt:lpstr>
      <vt:lpstr>Main Requirements</vt:lpstr>
      <vt:lpstr>Wireframes: Main Screen</vt:lpstr>
      <vt:lpstr>Wireframes: Plan Trip Screen</vt:lpstr>
      <vt:lpstr>Wireframes: Summary</vt:lpstr>
      <vt:lpstr>System Architecture Design</vt:lpstr>
      <vt:lpstr>ER-Diagram</vt:lpstr>
      <vt:lpstr>Attributes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 Planter</dc:title>
  <dc:creator>Angelos Constantinides</dc:creator>
  <cp:lastModifiedBy>Angelos Constantinides</cp:lastModifiedBy>
  <cp:revision>14</cp:revision>
  <dcterms:created xsi:type="dcterms:W3CDTF">2016-02-09T00:58:19Z</dcterms:created>
  <dcterms:modified xsi:type="dcterms:W3CDTF">2016-02-10T12:06:04Z</dcterms:modified>
</cp:coreProperties>
</file>