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2" r:id="rId8"/>
    <p:sldId id="273" r:id="rId9"/>
    <p:sldId id="268" r:id="rId10"/>
    <p:sldId id="274" r:id="rId11"/>
    <p:sldId id="272" r:id="rId12"/>
    <p:sldId id="261" r:id="rId13"/>
    <p:sldId id="26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704" autoAdjust="0"/>
  </p:normalViewPr>
  <p:slideViewPr>
    <p:cSldViewPr snapToGrid="0">
      <p:cViewPr varScale="1">
        <p:scale>
          <a:sx n="119" d="100"/>
          <a:sy n="119" d="100"/>
        </p:scale>
        <p:origin x="222"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ehee Kim" userId="0a73c69ef22590ed" providerId="LiveId" clId="{E11AFBA1-087F-46C1-950A-520B74846298}"/>
    <pc:docChg chg="custSel modSld">
      <pc:chgData name="Daehee Kim" userId="0a73c69ef22590ed" providerId="LiveId" clId="{E11AFBA1-087F-46C1-950A-520B74846298}" dt="2022-12-20T14:38:04.946" v="480" actId="27636"/>
      <pc:docMkLst>
        <pc:docMk/>
      </pc:docMkLst>
      <pc:sldChg chg="modSp mod">
        <pc:chgData name="Daehee Kim" userId="0a73c69ef22590ed" providerId="LiveId" clId="{E11AFBA1-087F-46C1-950A-520B74846298}" dt="2022-12-20T14:24:23.240" v="316" actId="20577"/>
        <pc:sldMkLst>
          <pc:docMk/>
          <pc:sldMk cId="1713219598" sldId="257"/>
        </pc:sldMkLst>
        <pc:spChg chg="mod">
          <ac:chgData name="Daehee Kim" userId="0a73c69ef22590ed" providerId="LiveId" clId="{E11AFBA1-087F-46C1-950A-520B74846298}" dt="2022-12-20T14:24:23.240" v="316" actId="20577"/>
          <ac:spMkLst>
            <pc:docMk/>
            <pc:sldMk cId="1713219598" sldId="257"/>
            <ac:spMk id="3" creationId="{5671D7E5-EF66-4BCD-8DAA-E9061157F0BE}"/>
          </ac:spMkLst>
        </pc:spChg>
      </pc:sldChg>
      <pc:sldChg chg="modSp mod">
        <pc:chgData name="Daehee Kim" userId="0a73c69ef22590ed" providerId="LiveId" clId="{E11AFBA1-087F-46C1-950A-520B74846298}" dt="2022-12-20T14:22:47.164" v="299" actId="207"/>
        <pc:sldMkLst>
          <pc:docMk/>
          <pc:sldMk cId="1429429409" sldId="261"/>
        </pc:sldMkLst>
        <pc:spChg chg="mod">
          <ac:chgData name="Daehee Kim" userId="0a73c69ef22590ed" providerId="LiveId" clId="{E11AFBA1-087F-46C1-950A-520B74846298}" dt="2022-12-20T14:22:47.164" v="299" actId="207"/>
          <ac:spMkLst>
            <pc:docMk/>
            <pc:sldMk cId="1429429409" sldId="261"/>
            <ac:spMk id="8" creationId="{C9FA0B0D-7B36-4D63-86BD-20E6E1B6A0D8}"/>
          </ac:spMkLst>
        </pc:spChg>
      </pc:sldChg>
      <pc:sldChg chg="modSp mod">
        <pc:chgData name="Daehee Kim" userId="0a73c69ef22590ed" providerId="LiveId" clId="{E11AFBA1-087F-46C1-950A-520B74846298}" dt="2022-12-20T14:38:04.946" v="480" actId="27636"/>
        <pc:sldMkLst>
          <pc:docMk/>
          <pc:sldMk cId="1742861620" sldId="266"/>
        </pc:sldMkLst>
        <pc:spChg chg="mod">
          <ac:chgData name="Daehee Kim" userId="0a73c69ef22590ed" providerId="LiveId" clId="{E11AFBA1-087F-46C1-950A-520B74846298}" dt="2022-12-20T14:38:04.946" v="480" actId="27636"/>
          <ac:spMkLst>
            <pc:docMk/>
            <pc:sldMk cId="1742861620" sldId="266"/>
            <ac:spMk id="3" creationId="{FED19BCA-B61F-4EA6-A1FB-CCA3BD8506FB}"/>
          </ac:spMkLst>
        </pc:spChg>
        <pc:spChg chg="mod">
          <ac:chgData name="Daehee Kim" userId="0a73c69ef22590ed" providerId="LiveId" clId="{E11AFBA1-087F-46C1-950A-520B74846298}" dt="2022-12-20T14:23:40.540" v="304" actId="20577"/>
          <ac:spMkLst>
            <pc:docMk/>
            <pc:sldMk cId="1742861620" sldId="266"/>
            <ac:spMk id="4" creationId="{00560550-EE65-43CE-B899-F421E74287A1}"/>
          </ac:spMkLst>
        </pc:spChg>
        <pc:spChg chg="mod">
          <ac:chgData name="Daehee Kim" userId="0a73c69ef22590ed" providerId="LiveId" clId="{E11AFBA1-087F-46C1-950A-520B74846298}" dt="2022-12-20T14:23:38.028" v="300"/>
          <ac:spMkLst>
            <pc:docMk/>
            <pc:sldMk cId="1742861620" sldId="266"/>
            <ac:spMk id="5" creationId="{4135E32A-1A8C-43D2-9C6E-12887B4DEDFB}"/>
          </ac:spMkLst>
        </pc:spChg>
      </pc:sldChg>
      <pc:sldChg chg="modSp mod">
        <pc:chgData name="Daehee Kim" userId="0a73c69ef22590ed" providerId="LiveId" clId="{E11AFBA1-087F-46C1-950A-520B74846298}" dt="2022-12-20T14:23:48.477" v="309" actId="20577"/>
        <pc:sldMkLst>
          <pc:docMk/>
          <pc:sldMk cId="1969787568" sldId="271"/>
        </pc:sldMkLst>
        <pc:spChg chg="mod">
          <ac:chgData name="Daehee Kim" userId="0a73c69ef22590ed" providerId="LiveId" clId="{E11AFBA1-087F-46C1-950A-520B74846298}" dt="2022-12-20T14:23:48.477" v="309" actId="20577"/>
          <ac:spMkLst>
            <pc:docMk/>
            <pc:sldMk cId="1969787568" sldId="271"/>
            <ac:spMk id="4" creationId="{A47C7382-18E7-4821-8C61-461D6BBE08FC}"/>
          </ac:spMkLst>
        </pc:spChg>
        <pc:spChg chg="mod">
          <ac:chgData name="Daehee Kim" userId="0a73c69ef22590ed" providerId="LiveId" clId="{E11AFBA1-087F-46C1-950A-520B74846298}" dt="2022-12-20T14:23:46.122" v="305"/>
          <ac:spMkLst>
            <pc:docMk/>
            <pc:sldMk cId="1969787568" sldId="271"/>
            <ac:spMk id="5" creationId="{3990FA1B-5022-47AB-A0AE-8F5C5797997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dkim0\OneDrive\Documents\Data%20Analytics\Case%20Study%201\avg_ride_length%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B904-4DC2-BD7A-1AAB13975E8C}"/>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B904-4DC2-BD7A-1AAB13975E8C}"/>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'avg_ride_length (1)'!$G$5:$H$5</c:f>
              <c:strCache>
                <c:ptCount val="2"/>
                <c:pt idx="0">
                  <c:v>casual</c:v>
                </c:pt>
                <c:pt idx="1">
                  <c:v>member</c:v>
                </c:pt>
              </c:strCache>
            </c:strRef>
          </c:cat>
          <c:val>
            <c:numRef>
              <c:f>'avg_ride_length (1)'!$G$6:$H$6</c:f>
              <c:numCache>
                <c:formatCode>General</c:formatCode>
                <c:ptCount val="2"/>
                <c:pt idx="0">
                  <c:v>75039</c:v>
                </c:pt>
                <c:pt idx="1">
                  <c:v>121557</c:v>
                </c:pt>
              </c:numCache>
            </c:numRef>
          </c:val>
          <c:extLst>
            <c:ext xmlns:c16="http://schemas.microsoft.com/office/drawing/2014/chart" uri="{C3380CC4-5D6E-409C-BE32-E72D297353CC}">
              <c16:uniqueId val="{00000004-B904-4DC2-BD7A-1AAB13975E8C}"/>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12/19/2022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err="1"/>
              <a:t>Cyclistic</a:t>
            </a:r>
            <a:r>
              <a:rPr lang="en-US" dirty="0"/>
              <a:t> bike’s </a:t>
            </a:r>
            <a:br>
              <a:rPr lang="en-US" dirty="0"/>
            </a:br>
            <a:r>
              <a:rPr lang="en-US" dirty="0"/>
              <a:t>usage comparison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Daehee Kim</a:t>
            </a:r>
          </a:p>
          <a:p>
            <a:endParaRPr lang="en-US" dirty="0"/>
          </a:p>
        </p:txBody>
      </p:sp>
      <p:sp>
        <p:nvSpPr>
          <p:cNvPr id="4" name="TextBox 3">
            <a:extLst>
              <a:ext uri="{FF2B5EF4-FFF2-40B4-BE49-F238E27FC236}">
                <a16:creationId xmlns:a16="http://schemas.microsoft.com/office/drawing/2014/main" id="{9327FF6C-F69E-3CA1-9B2B-2CE1164AC2BA}"/>
              </a:ext>
            </a:extLst>
          </p:cNvPr>
          <p:cNvSpPr txBox="1"/>
          <p:nvPr/>
        </p:nvSpPr>
        <p:spPr>
          <a:xfrm>
            <a:off x="9282700" y="5557042"/>
            <a:ext cx="1762019" cy="307777"/>
          </a:xfrm>
          <a:prstGeom prst="rect">
            <a:avLst/>
          </a:prstGeom>
          <a:noFill/>
        </p:spPr>
        <p:txBody>
          <a:bodyPr wrap="square" rtlCol="0">
            <a:spAutoFit/>
          </a:bodyPr>
          <a:lstStyle/>
          <a:p>
            <a:r>
              <a:rPr lang="en-US" sz="1400" dirty="0"/>
              <a:t>December 19, 2022</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fontScale="85000" lnSpcReduction="20000"/>
          </a:bodyPr>
          <a:lstStyle/>
          <a:p>
            <a:r>
              <a:rPr lang="en-US" dirty="0" err="1"/>
              <a:t>Cyclistic’s</a:t>
            </a:r>
            <a:r>
              <a:rPr lang="en-US" dirty="0"/>
              <a:t> finance analysts have concluded that annual members are much more profitable than casual riders. The director of marketing also believes the company’s future success depends on maximizing the number of annual memberships. </a:t>
            </a:r>
          </a:p>
          <a:p>
            <a:r>
              <a:rPr lang="en-US" dirty="0"/>
              <a:t>From the trip data analysis, we learned that how annual members and casual riders differ. We will now design marketing strategies aimed at converting casual riders into annual members​ to build a brighter future for the company.</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err="1"/>
              <a:t>Cyclistic</a:t>
            </a:r>
            <a:r>
              <a:rPr lang="en-US" dirty="0"/>
              <a:t> bike’s usage comparison</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985084" cy="1371997"/>
          </a:xfrm>
        </p:spPr>
        <p:txBody>
          <a:bodyPr>
            <a:normAutofit/>
          </a:bodyPr>
          <a:lstStyle/>
          <a:p>
            <a:r>
              <a:rPr lang="en-US" dirty="0"/>
              <a:t>Daehee Kim</a:t>
            </a:r>
          </a:p>
          <a:p>
            <a:r>
              <a:rPr lang="en-US" dirty="0"/>
              <a:t>dkim033@gmail.com</a:t>
            </a:r>
          </a:p>
          <a:p>
            <a:r>
              <a:rPr lang="en-US" dirty="0"/>
              <a:t>https://github.com/dkim033/Cyclistic-Divvy-CaseStudy</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err="1"/>
              <a:t>Cyclistic</a:t>
            </a:r>
            <a:r>
              <a:rPr lang="en-US" dirty="0"/>
              <a:t> bike’s usage comparison</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Objective</a:t>
            </a:r>
          </a:p>
          <a:p>
            <a:r>
              <a:rPr lang="en-US" dirty="0"/>
              <a:t>Analysis</a:t>
            </a:r>
          </a:p>
          <a:p>
            <a:r>
              <a:rPr lang="en-US" dirty="0"/>
              <a:t>Recommendations</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err="1"/>
              <a:t>Cyclistic</a:t>
            </a:r>
            <a:r>
              <a:rPr lang="en-US" dirty="0"/>
              <a:t> bike’s usage comparison</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Objective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b="0" i="0" dirty="0">
                <a:solidFill>
                  <a:srgbClr val="24292F"/>
                </a:solidFill>
                <a:effectLst/>
                <a:latin typeface="-apple-system"/>
              </a:rPr>
              <a:t>To analyze how casual riders and annual members use </a:t>
            </a:r>
            <a:r>
              <a:rPr lang="en-US" b="0" i="0" dirty="0" err="1">
                <a:solidFill>
                  <a:srgbClr val="24292F"/>
                </a:solidFill>
                <a:effectLst/>
                <a:latin typeface="-apple-system"/>
              </a:rPr>
              <a:t>Cyclistic</a:t>
            </a:r>
            <a:r>
              <a:rPr lang="en-US" b="0" i="0" dirty="0">
                <a:solidFill>
                  <a:srgbClr val="24292F"/>
                </a:solidFill>
                <a:effectLst/>
                <a:latin typeface="-apple-system"/>
              </a:rPr>
              <a:t> bikes differently in order to design a new marketing strategy to convert casual riders into annual members.</a:t>
            </a:r>
            <a:r>
              <a:rPr lang="en-US" dirty="0"/>
              <a: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err="1"/>
              <a:t>Cyclistic</a:t>
            </a:r>
            <a:r>
              <a:rPr lang="en-US" dirty="0"/>
              <a:t> bike’s usage comparison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Analysis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endParaRPr lang="en-US" dirty="0"/>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nchor="ctr">
            <a:normAutofit/>
          </a:bodyPr>
          <a:lstStyle/>
          <a:p>
            <a:pPr algn="l"/>
            <a:r>
              <a:rPr lang="en-US" dirty="0"/>
              <a:t>Number of rides: overall</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nchor="ctr">
            <a:normAutofit/>
          </a:bodyPr>
          <a:lstStyle/>
          <a:p>
            <a:r>
              <a:rPr lang="en-US" dirty="0" err="1"/>
              <a:t>Cyclistic</a:t>
            </a:r>
            <a:r>
              <a:rPr lang="en-US" dirty="0"/>
              <a:t> bike’s usage comparison</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5</a:t>
            </a:fld>
            <a:endParaRPr lang="en-US"/>
          </a:p>
        </p:txBody>
      </p:sp>
      <p:graphicFrame>
        <p:nvGraphicFramePr>
          <p:cNvPr id="3" name="Chart 2">
            <a:extLst>
              <a:ext uri="{FF2B5EF4-FFF2-40B4-BE49-F238E27FC236}">
                <a16:creationId xmlns:a16="http://schemas.microsoft.com/office/drawing/2014/main" id="{2AB957B7-0809-CF74-DE26-7D42784674EC}"/>
              </a:ext>
            </a:extLst>
          </p:cNvPr>
          <p:cNvGraphicFramePr>
            <a:graphicFrameLocks/>
          </p:cNvGraphicFramePr>
          <p:nvPr>
            <p:extLst>
              <p:ext uri="{D42A27DB-BD31-4B8C-83A1-F6EECF244321}">
                <p14:modId xmlns:p14="http://schemas.microsoft.com/office/powerpoint/2010/main" val="4241674377"/>
              </p:ext>
            </p:extLst>
          </p:nvPr>
        </p:nvGraphicFramePr>
        <p:xfrm>
          <a:off x="4581098" y="2111608"/>
          <a:ext cx="6772701" cy="37449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774149A-1DC2-5B5C-702F-DBF34D729587}"/>
              </a:ext>
            </a:extLst>
          </p:cNvPr>
          <p:cNvSpPr txBox="1"/>
          <p:nvPr/>
        </p:nvSpPr>
        <p:spPr>
          <a:xfrm>
            <a:off x="268406" y="2520287"/>
            <a:ext cx="3853218" cy="369332"/>
          </a:xfrm>
          <a:prstGeom prst="rect">
            <a:avLst/>
          </a:prstGeom>
          <a:noFill/>
        </p:spPr>
        <p:txBody>
          <a:bodyPr wrap="square" rtlCol="0">
            <a:spAutoFit/>
          </a:bodyPr>
          <a:lstStyle/>
          <a:p>
            <a:pPr marL="285750" indent="-285750">
              <a:buFont typeface="Arial" panose="020B0604020202020204" pitchFamily="34" charset="0"/>
              <a:buChar char="•"/>
            </a:pPr>
            <a:r>
              <a:rPr lang="en-US" dirty="0"/>
              <a:t>Annual Members make more trips</a:t>
            </a:r>
          </a:p>
        </p:txBody>
      </p:sp>
    </p:spTree>
    <p:extLst>
      <p:ext uri="{BB962C8B-B14F-4D97-AF65-F5344CB8AC3E}">
        <p14:creationId xmlns:p14="http://schemas.microsoft.com/office/powerpoint/2010/main" val="233080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pPr algn="l"/>
            <a:r>
              <a:rPr lang="en-US" dirty="0"/>
              <a:t>Number of rides: weekday</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err="1"/>
              <a:t>Cyclistic</a:t>
            </a:r>
            <a:r>
              <a:rPr lang="en-US" dirty="0"/>
              <a:t> bike’s usage comparison</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7" name="Picture 6" descr="Chart, bar chart&#10;&#10;Description automatically generated">
            <a:extLst>
              <a:ext uri="{FF2B5EF4-FFF2-40B4-BE49-F238E27FC236}">
                <a16:creationId xmlns:a16="http://schemas.microsoft.com/office/drawing/2014/main" id="{8CC483CA-05A1-1CDB-1F60-F04196455096}"/>
              </a:ext>
            </a:extLst>
          </p:cNvPr>
          <p:cNvPicPr>
            <a:picLocks noChangeAspect="1"/>
          </p:cNvPicPr>
          <p:nvPr/>
        </p:nvPicPr>
        <p:blipFill>
          <a:blip r:embed="rId2"/>
          <a:stretch>
            <a:fillRect/>
          </a:stretch>
        </p:blipFill>
        <p:spPr>
          <a:xfrm>
            <a:off x="838201" y="1690688"/>
            <a:ext cx="6804545" cy="4359561"/>
          </a:xfrm>
          <a:prstGeom prst="rect">
            <a:avLst/>
          </a:prstGeom>
        </p:spPr>
      </p:pic>
      <p:sp>
        <p:nvSpPr>
          <p:cNvPr id="12" name="TextBox 11">
            <a:extLst>
              <a:ext uri="{FF2B5EF4-FFF2-40B4-BE49-F238E27FC236}">
                <a16:creationId xmlns:a16="http://schemas.microsoft.com/office/drawing/2014/main" id="{2CF0A840-730B-A770-8828-1A63361176E1}"/>
              </a:ext>
            </a:extLst>
          </p:cNvPr>
          <p:cNvSpPr txBox="1"/>
          <p:nvPr/>
        </p:nvSpPr>
        <p:spPr>
          <a:xfrm>
            <a:off x="7884695" y="2221832"/>
            <a:ext cx="411480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Annual members are </a:t>
            </a:r>
            <a:r>
              <a:rPr lang="en-US" sz="1600" dirty="0">
                <a:solidFill>
                  <a:srgbClr val="0070C0"/>
                </a:solidFill>
              </a:rPr>
              <a:t>consistent on weekdays</a:t>
            </a:r>
            <a:r>
              <a:rPr lang="en-US" sz="1600" dirty="0"/>
              <a:t> and less on the weekend</a:t>
            </a:r>
          </a:p>
          <a:p>
            <a:pPr marL="285750" indent="-285750">
              <a:buFont typeface="Arial" panose="020B0604020202020204" pitchFamily="34" charset="0"/>
              <a:buChar char="•"/>
            </a:pPr>
            <a:r>
              <a:rPr lang="en-US" sz="1600" dirty="0"/>
              <a:t>Casual riders make </a:t>
            </a:r>
            <a:r>
              <a:rPr lang="en-US" sz="1600" dirty="0">
                <a:solidFill>
                  <a:srgbClr val="0070C0"/>
                </a:solidFill>
              </a:rPr>
              <a:t>most trips on the weekend</a:t>
            </a:r>
          </a:p>
        </p:txBody>
      </p:sp>
    </p:spTree>
    <p:extLst>
      <p:ext uri="{BB962C8B-B14F-4D97-AF65-F5344CB8AC3E}">
        <p14:creationId xmlns:p14="http://schemas.microsoft.com/office/powerpoint/2010/main" val="230357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pPr algn="l"/>
            <a:r>
              <a:rPr lang="en-US" dirty="0"/>
              <a:t>ride duration (in seconds): overall</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err="1"/>
              <a:t>Cyclistic</a:t>
            </a:r>
            <a:r>
              <a:rPr lang="en-US" dirty="0"/>
              <a:t> bike’s usage comparison</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5" name="Picture 4" descr="Chart, bar chart&#10;&#10;Description automatically generated">
            <a:extLst>
              <a:ext uri="{FF2B5EF4-FFF2-40B4-BE49-F238E27FC236}">
                <a16:creationId xmlns:a16="http://schemas.microsoft.com/office/drawing/2014/main" id="{E24846F6-289A-2F4F-DE61-07B3398AF793}"/>
              </a:ext>
            </a:extLst>
          </p:cNvPr>
          <p:cNvPicPr>
            <a:picLocks noChangeAspect="1"/>
          </p:cNvPicPr>
          <p:nvPr/>
        </p:nvPicPr>
        <p:blipFill>
          <a:blip r:embed="rId2"/>
          <a:stretch>
            <a:fillRect/>
          </a:stretch>
        </p:blipFill>
        <p:spPr>
          <a:xfrm>
            <a:off x="838202" y="1637731"/>
            <a:ext cx="6853988" cy="4264692"/>
          </a:xfrm>
          <a:prstGeom prst="rect">
            <a:avLst/>
          </a:prstGeom>
        </p:spPr>
      </p:pic>
      <p:sp>
        <p:nvSpPr>
          <p:cNvPr id="8" name="TextBox 7">
            <a:extLst>
              <a:ext uri="{FF2B5EF4-FFF2-40B4-BE49-F238E27FC236}">
                <a16:creationId xmlns:a16="http://schemas.microsoft.com/office/drawing/2014/main" id="{620856C0-A303-D323-C9D8-B63E439C7F92}"/>
              </a:ext>
            </a:extLst>
          </p:cNvPr>
          <p:cNvSpPr txBox="1"/>
          <p:nvPr/>
        </p:nvSpPr>
        <p:spPr>
          <a:xfrm>
            <a:off x="7952873" y="2053389"/>
            <a:ext cx="3922295"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Average ride duration is </a:t>
            </a:r>
            <a:r>
              <a:rPr lang="en-US" sz="1600" dirty="0">
                <a:solidFill>
                  <a:srgbClr val="0070C0"/>
                </a:solidFill>
              </a:rPr>
              <a:t>very consistent</a:t>
            </a:r>
            <a:r>
              <a:rPr lang="en-US" sz="1600" dirty="0"/>
              <a:t> for annual members (less than 1000 seconds = 16.6 minutes)</a:t>
            </a:r>
          </a:p>
          <a:p>
            <a:pPr marL="285750" indent="-285750">
              <a:buFont typeface="Arial" panose="020B0604020202020204" pitchFamily="34" charset="0"/>
              <a:buChar char="•"/>
            </a:pPr>
            <a:r>
              <a:rPr lang="en-US" sz="1600" dirty="0"/>
              <a:t>Casual riders ride bikes for </a:t>
            </a:r>
            <a:r>
              <a:rPr lang="en-US" sz="1600" dirty="0">
                <a:solidFill>
                  <a:srgbClr val="0070C0"/>
                </a:solidFill>
              </a:rPr>
              <a:t>longer duration, </a:t>
            </a:r>
            <a:r>
              <a:rPr lang="en-US" sz="1600" dirty="0"/>
              <a:t>especially on </a:t>
            </a:r>
            <a:r>
              <a:rPr lang="en-US" sz="1600" dirty="0">
                <a:solidFill>
                  <a:srgbClr val="0070C0"/>
                </a:solidFill>
              </a:rPr>
              <a:t>Sunday</a:t>
            </a:r>
          </a:p>
        </p:txBody>
      </p:sp>
    </p:spTree>
    <p:extLst>
      <p:ext uri="{BB962C8B-B14F-4D97-AF65-F5344CB8AC3E}">
        <p14:creationId xmlns:p14="http://schemas.microsoft.com/office/powerpoint/2010/main" val="48658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Data information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b="0" i="0" dirty="0">
                <a:solidFill>
                  <a:srgbClr val="24292F"/>
                </a:solidFill>
                <a:effectLst/>
                <a:latin typeface="-apple-system"/>
              </a:rPr>
              <a:t>Source:  </a:t>
            </a:r>
            <a:r>
              <a:rPr lang="en-US" b="0" i="0" dirty="0" err="1">
                <a:solidFill>
                  <a:srgbClr val="24292F"/>
                </a:solidFill>
                <a:effectLst/>
                <a:latin typeface="-apple-system"/>
              </a:rPr>
              <a:t>Cyclistic’s</a:t>
            </a:r>
            <a:r>
              <a:rPr lang="en-US" b="0" i="0" dirty="0">
                <a:solidFill>
                  <a:srgbClr val="24292F"/>
                </a:solidFill>
                <a:effectLst/>
                <a:latin typeface="-apple-system"/>
              </a:rPr>
              <a:t> historical trip data from </a:t>
            </a:r>
            <a:r>
              <a:rPr lang="en-US" b="0" i="0" dirty="0">
                <a:solidFill>
                  <a:srgbClr val="24292F"/>
                </a:solidFill>
                <a:effectLst/>
                <a:latin typeface="-apple-system"/>
                <a:hlinkClick r:id="rId2"/>
              </a:rPr>
              <a:t>divvy-</a:t>
            </a:r>
            <a:r>
              <a:rPr lang="en-US" b="0" i="0" dirty="0" err="1">
                <a:solidFill>
                  <a:srgbClr val="24292F"/>
                </a:solidFill>
                <a:effectLst/>
                <a:latin typeface="-apple-system"/>
                <a:hlinkClick r:id="rId2"/>
              </a:rPr>
              <a:t>tripdata</a:t>
            </a:r>
            <a:endParaRPr lang="en-US" b="0" i="0" dirty="0">
              <a:solidFill>
                <a:srgbClr val="24292F"/>
              </a:solidFill>
              <a:effectLst/>
              <a:latin typeface="-apple-system"/>
            </a:endParaRPr>
          </a:p>
          <a:p>
            <a:r>
              <a:rPr lang="en-US" dirty="0">
                <a:solidFill>
                  <a:srgbClr val="24292F"/>
                </a:solidFill>
                <a:latin typeface="-apple-system"/>
              </a:rPr>
              <a:t>Length: December 2021 to November 2022</a:t>
            </a: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err="1"/>
              <a:t>Cyclistic</a:t>
            </a:r>
            <a:r>
              <a:rPr lang="en-US" dirty="0"/>
              <a:t> bike’s usage comparison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41084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Recommendations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2140162" y="2105000"/>
            <a:ext cx="7549270" cy="1997867"/>
          </a:xfrm>
        </p:spPr>
        <p:txBody>
          <a:bodyPr>
            <a:normAutofit fontScale="92500" lnSpcReduction="10000"/>
          </a:bodyPr>
          <a:lstStyle/>
          <a:p>
            <a:pPr marL="342900" indent="-342900">
              <a:buFont typeface="+mj-lt"/>
              <a:buAutoNum type="arabicPeriod"/>
            </a:pPr>
            <a:r>
              <a:rPr lang="en-US" dirty="0"/>
              <a:t>It is proven that annual members take significantly more trips than casual users</a:t>
            </a:r>
          </a:p>
          <a:p>
            <a:pPr marL="742950" lvl="1" indent="-285750">
              <a:buFont typeface="Arial" panose="020B0604020202020204" pitchFamily="34" charset="0"/>
              <a:buChar char="•"/>
            </a:pPr>
            <a:r>
              <a:rPr lang="en-US" dirty="0">
                <a:solidFill>
                  <a:srgbClr val="00B050"/>
                </a:solidFill>
              </a:rPr>
              <a:t>Focus on increasing annual members</a:t>
            </a:r>
          </a:p>
          <a:p>
            <a:pPr marL="342900" indent="-342900">
              <a:buFont typeface="+mj-lt"/>
              <a:buAutoNum type="arabicPeriod"/>
            </a:pPr>
            <a:r>
              <a:rPr lang="en-US" dirty="0"/>
              <a:t>Annual members ride for a shorter duration and on weekdays</a:t>
            </a:r>
          </a:p>
          <a:p>
            <a:pPr marL="800100" lvl="1" indent="-342900">
              <a:buFont typeface="Arial" panose="020B0604020202020204" pitchFamily="34" charset="0"/>
              <a:buChar char="•"/>
            </a:pPr>
            <a:r>
              <a:rPr lang="en-US" dirty="0">
                <a:solidFill>
                  <a:srgbClr val="00B050"/>
                </a:solidFill>
              </a:rPr>
              <a:t>Weekday usage benefits for casual riders who converts to annual membership</a:t>
            </a:r>
          </a:p>
          <a:p>
            <a:pPr marL="342900" indent="-342900">
              <a:buFont typeface="+mj-lt"/>
              <a:buAutoNum type="arabicPeriod"/>
            </a:pPr>
            <a:r>
              <a:rPr lang="en-US" dirty="0"/>
              <a:t>Annual members’ average duration is very consistent throughout the week as casual riders have a longer rider duration over the weekend</a:t>
            </a:r>
          </a:p>
          <a:p>
            <a:pPr marL="800100" lvl="1" indent="-342900">
              <a:buFont typeface="Arial" panose="020B0604020202020204" pitchFamily="34" charset="0"/>
              <a:buChar char="•"/>
            </a:pPr>
            <a:r>
              <a:rPr lang="en-US" dirty="0">
                <a:solidFill>
                  <a:srgbClr val="00B050"/>
                </a:solidFill>
              </a:rPr>
              <a:t>Offer unlimited ride duration for casual riders who converts to annual membership for the first two months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err="1"/>
              <a:t>Cyclistic</a:t>
            </a:r>
            <a:r>
              <a:rPr lang="en-US" dirty="0"/>
              <a:t> bike’s usage comparison</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42942940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1164</TotalTime>
  <Words>362</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Tenorite</vt:lpstr>
      <vt:lpstr>Office Theme</vt:lpstr>
      <vt:lpstr>Cyclistic bike’s  usage comparison</vt:lpstr>
      <vt:lpstr>AGENDA</vt:lpstr>
      <vt:lpstr>Objective</vt:lpstr>
      <vt:lpstr>Analysis</vt:lpstr>
      <vt:lpstr>Number of rides: overall</vt:lpstr>
      <vt:lpstr>Number of rides: weekday</vt:lpstr>
      <vt:lpstr>ride duration (in seconds): overall</vt:lpstr>
      <vt:lpstr>Data information</vt:lpstr>
      <vt:lpstr>Recommendations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  usage comparison</dc:title>
  <dc:creator>Daehee Kim</dc:creator>
  <cp:lastModifiedBy>Daehee Kim</cp:lastModifiedBy>
  <cp:revision>1</cp:revision>
  <dcterms:created xsi:type="dcterms:W3CDTF">2022-12-19T19:13:20Z</dcterms:created>
  <dcterms:modified xsi:type="dcterms:W3CDTF">2022-12-20T14:38:11Z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