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37664bf3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7664bf3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37664bf3ed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7664bf3ed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37664bf3e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7664bf3e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7664bf3e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7664bf3e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37664bf3e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7664bf3e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37664bf3e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7664bf3e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37664bf3e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7664bf3e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7664bf3e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7664bf3e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37664bf3e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7664bf3e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37664bf3e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7664bf3e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2.png"/><Relationship Id="rId6"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155CC"/>
        </a:solidFill>
      </p:bgPr>
    </p:bg>
    <p:spTree>
      <p:nvGrpSpPr>
        <p:cNvPr id="53" name="Shape 53"/>
        <p:cNvGrpSpPr/>
        <p:nvPr/>
      </p:nvGrpSpPr>
      <p:grpSpPr>
        <a:xfrm>
          <a:off x="0" y="0"/>
          <a:ext cx="0" cy="0"/>
          <a:chOff x="0" y="0"/>
          <a:chExt cx="0" cy="0"/>
        </a:xfrm>
      </p:grpSpPr>
      <p:sp>
        <p:nvSpPr>
          <p:cNvPr id="54" name="Google Shape;54;p13"/>
          <p:cNvSpPr txBox="1"/>
          <p:nvPr/>
        </p:nvSpPr>
        <p:spPr>
          <a:xfrm>
            <a:off x="0" y="949350"/>
            <a:ext cx="9144000" cy="324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3F3F3"/>
                </a:solidFill>
              </a:rPr>
              <a:t>BENCHMARK 1 WIREFRAME</a:t>
            </a:r>
            <a:endParaRPr sz="4800">
              <a:solidFill>
                <a:srgbClr val="F3F3F3"/>
              </a:solidFill>
            </a:endParaRPr>
          </a:p>
          <a:p>
            <a:pPr indent="0" lvl="0" marL="0" rtl="0" algn="ctr">
              <a:spcBef>
                <a:spcPts val="0"/>
              </a:spcBef>
              <a:spcAft>
                <a:spcPts val="0"/>
              </a:spcAft>
              <a:buNone/>
            </a:pPr>
            <a:r>
              <a:rPr lang="en" sz="4800">
                <a:solidFill>
                  <a:srgbClr val="F3F3F3"/>
                </a:solidFill>
              </a:rPr>
              <a:t>Consumer Perspective</a:t>
            </a:r>
            <a:endParaRPr sz="4800">
              <a:solidFill>
                <a:srgbClr val="F3F3F3"/>
              </a:solidFill>
            </a:endParaRPr>
          </a:p>
          <a:p>
            <a:pPr indent="0" lvl="0" marL="0" rtl="0" algn="ctr">
              <a:spcBef>
                <a:spcPts val="0"/>
              </a:spcBef>
              <a:spcAft>
                <a:spcPts val="0"/>
              </a:spcAft>
              <a:buNone/>
            </a:pPr>
            <a:r>
              <a:t/>
            </a:r>
            <a:endParaRPr sz="4800">
              <a:solidFill>
                <a:srgbClr val="F3F3F3"/>
              </a:solidFill>
            </a:endParaRPr>
          </a:p>
          <a:p>
            <a:pPr indent="0" lvl="0" marL="0" rtl="0" algn="ctr">
              <a:spcBef>
                <a:spcPts val="0"/>
              </a:spcBef>
              <a:spcAft>
                <a:spcPts val="0"/>
              </a:spcAft>
              <a:buNone/>
            </a:pPr>
            <a:r>
              <a:rPr lang="en" sz="3600">
                <a:solidFill>
                  <a:srgbClr val="F3F3F3"/>
                </a:solidFill>
              </a:rPr>
              <a:t>“Searching for and joining a carpool group”</a:t>
            </a:r>
            <a:endParaRPr sz="3600">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155CC"/>
        </a:solidFill>
      </p:bgPr>
    </p:bg>
    <p:spTree>
      <p:nvGrpSpPr>
        <p:cNvPr id="207" name="Shape 207"/>
        <p:cNvGrpSpPr/>
        <p:nvPr/>
      </p:nvGrpSpPr>
      <p:grpSpPr>
        <a:xfrm>
          <a:off x="0" y="0"/>
          <a:ext cx="0" cy="0"/>
          <a:chOff x="0" y="0"/>
          <a:chExt cx="0" cy="0"/>
        </a:xfrm>
      </p:grpSpPr>
      <p:pic>
        <p:nvPicPr>
          <p:cNvPr id="208" name="Google Shape;208;p22"/>
          <p:cNvPicPr preferRelativeResize="0"/>
          <p:nvPr/>
        </p:nvPicPr>
        <p:blipFill>
          <a:blip r:embed="rId3">
            <a:alphaModFix/>
          </a:blip>
          <a:stretch>
            <a:fillRect/>
          </a:stretch>
        </p:blipFill>
        <p:spPr>
          <a:xfrm>
            <a:off x="2182375" y="152400"/>
            <a:ext cx="2745554" cy="4838699"/>
          </a:xfrm>
          <a:prstGeom prst="rect">
            <a:avLst/>
          </a:prstGeom>
          <a:noFill/>
          <a:ln>
            <a:noFill/>
          </a:ln>
        </p:spPr>
      </p:pic>
      <p:cxnSp>
        <p:nvCxnSpPr>
          <p:cNvPr id="209" name="Google Shape;209;p22"/>
          <p:cNvCxnSpPr/>
          <p:nvPr/>
        </p:nvCxnSpPr>
        <p:spPr>
          <a:xfrm>
            <a:off x="558350" y="2571750"/>
            <a:ext cx="438600" cy="0"/>
          </a:xfrm>
          <a:prstGeom prst="straightConnector1">
            <a:avLst/>
          </a:prstGeom>
          <a:noFill/>
          <a:ln cap="flat" cmpd="sng" w="76200">
            <a:solidFill>
              <a:schemeClr val="accent1"/>
            </a:solidFill>
            <a:prstDash val="solid"/>
            <a:round/>
            <a:headEnd len="med" w="med" type="none"/>
            <a:tailEnd len="med" w="med" type="triangle"/>
          </a:ln>
        </p:spPr>
      </p:cxnSp>
      <p:sp>
        <p:nvSpPr>
          <p:cNvPr id="210" name="Google Shape;210;p22"/>
          <p:cNvSpPr txBox="1"/>
          <p:nvPr/>
        </p:nvSpPr>
        <p:spPr>
          <a:xfrm>
            <a:off x="4625300" y="1774350"/>
            <a:ext cx="4332600" cy="159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rPr>
              <a:t>Benchmark 1</a:t>
            </a:r>
            <a:endParaRPr sz="4800">
              <a:solidFill>
                <a:srgbClr val="FFFFFF"/>
              </a:solidFill>
            </a:endParaRPr>
          </a:p>
          <a:p>
            <a:pPr indent="0" lvl="0" marL="0" rtl="0" algn="ctr">
              <a:spcBef>
                <a:spcPts val="0"/>
              </a:spcBef>
              <a:spcAft>
                <a:spcPts val="0"/>
              </a:spcAft>
              <a:buNone/>
            </a:pPr>
            <a:r>
              <a:rPr lang="en" sz="4800">
                <a:solidFill>
                  <a:srgbClr val="FFFFFF"/>
                </a:solidFill>
              </a:rPr>
              <a:t>Completed</a:t>
            </a:r>
            <a:endParaRPr sz="4800">
              <a:solidFill>
                <a:srgbClr val="FFFFFF"/>
              </a:solidFill>
            </a:endParaRPr>
          </a:p>
        </p:txBody>
      </p:sp>
      <p:sp>
        <p:nvSpPr>
          <p:cNvPr id="211" name="Google Shape;211;p22"/>
          <p:cNvSpPr/>
          <p:nvPr/>
        </p:nvSpPr>
        <p:spPr>
          <a:xfrm>
            <a:off x="1298500" y="93725"/>
            <a:ext cx="583800" cy="3720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16</a:t>
            </a:r>
            <a:endParaRPr b="1"/>
          </a:p>
        </p:txBody>
      </p:sp>
      <p:sp>
        <p:nvSpPr>
          <p:cNvPr id="212" name="Google Shape;212;p22"/>
          <p:cNvSpPr txBox="1"/>
          <p:nvPr/>
        </p:nvSpPr>
        <p:spPr>
          <a:xfrm>
            <a:off x="99725" y="1489525"/>
            <a:ext cx="1882200" cy="7701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home page will update to show all of the added carpool groups</a:t>
            </a:r>
            <a:endParaRPr sz="1200"/>
          </a:p>
        </p:txBody>
      </p:sp>
      <p:cxnSp>
        <p:nvCxnSpPr>
          <p:cNvPr id="213" name="Google Shape;213;p22"/>
          <p:cNvCxnSpPr>
            <a:stCxn id="212" idx="3"/>
          </p:cNvCxnSpPr>
          <p:nvPr/>
        </p:nvCxnSpPr>
        <p:spPr>
          <a:xfrm>
            <a:off x="1981925" y="1874575"/>
            <a:ext cx="696600" cy="85800"/>
          </a:xfrm>
          <a:prstGeom prst="straightConnector1">
            <a:avLst/>
          </a:prstGeom>
          <a:noFill/>
          <a:ln cap="flat" cmpd="sng" w="19050">
            <a:solidFill>
              <a:srgbClr val="000000"/>
            </a:solidFill>
            <a:prstDash val="solid"/>
            <a:round/>
            <a:headEnd len="med" w="med" type="none"/>
            <a:tailEnd len="med" w="med" type="triangle"/>
          </a:ln>
        </p:spPr>
      </p:cxnSp>
      <p:sp>
        <p:nvSpPr>
          <p:cNvPr id="214" name="Google Shape;214;p22"/>
          <p:cNvSpPr txBox="1"/>
          <p:nvPr/>
        </p:nvSpPr>
        <p:spPr>
          <a:xfrm>
            <a:off x="1596000" y="4430700"/>
            <a:ext cx="3918300" cy="560400"/>
          </a:xfrm>
          <a:prstGeom prst="rect">
            <a:avLst/>
          </a:prstGeom>
          <a:solidFill>
            <a:schemeClr val="accen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After a consumer is a part of a carpool group, they can see the carpool group on their home page</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155CC"/>
        </a:solidFill>
      </p:bgPr>
    </p:bg>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152400" y="152400"/>
            <a:ext cx="2455595" cy="4838699"/>
          </a:xfrm>
          <a:prstGeom prst="rect">
            <a:avLst/>
          </a:prstGeom>
          <a:noFill/>
          <a:ln>
            <a:noFill/>
          </a:ln>
        </p:spPr>
      </p:pic>
      <p:pic>
        <p:nvPicPr>
          <p:cNvPr id="60" name="Google Shape;60;p14"/>
          <p:cNvPicPr preferRelativeResize="0"/>
          <p:nvPr/>
        </p:nvPicPr>
        <p:blipFill>
          <a:blip r:embed="rId4">
            <a:alphaModFix/>
          </a:blip>
          <a:stretch>
            <a:fillRect/>
          </a:stretch>
        </p:blipFill>
        <p:spPr>
          <a:xfrm>
            <a:off x="5972845" y="-32550"/>
            <a:ext cx="2732549" cy="4838701"/>
          </a:xfrm>
          <a:prstGeom prst="rect">
            <a:avLst/>
          </a:prstGeom>
          <a:noFill/>
          <a:ln>
            <a:noFill/>
          </a:ln>
        </p:spPr>
      </p:pic>
      <p:pic>
        <p:nvPicPr>
          <p:cNvPr id="61" name="Google Shape;61;p14"/>
          <p:cNvPicPr preferRelativeResize="0"/>
          <p:nvPr/>
        </p:nvPicPr>
        <p:blipFill>
          <a:blip r:embed="rId5">
            <a:alphaModFix/>
          </a:blip>
          <a:stretch>
            <a:fillRect/>
          </a:stretch>
        </p:blipFill>
        <p:spPr>
          <a:xfrm rot="827280">
            <a:off x="884406" y="2800054"/>
            <a:ext cx="553714" cy="553714"/>
          </a:xfrm>
          <a:prstGeom prst="rect">
            <a:avLst/>
          </a:prstGeom>
          <a:noFill/>
          <a:ln>
            <a:noFill/>
          </a:ln>
        </p:spPr>
      </p:pic>
      <p:pic>
        <p:nvPicPr>
          <p:cNvPr id="62" name="Google Shape;62;p14"/>
          <p:cNvPicPr preferRelativeResize="0"/>
          <p:nvPr/>
        </p:nvPicPr>
        <p:blipFill>
          <a:blip r:embed="rId5">
            <a:alphaModFix/>
          </a:blip>
          <a:stretch>
            <a:fillRect/>
          </a:stretch>
        </p:blipFill>
        <p:spPr>
          <a:xfrm rot="2561103">
            <a:off x="5997551" y="2076500"/>
            <a:ext cx="620599" cy="620599"/>
          </a:xfrm>
          <a:prstGeom prst="rect">
            <a:avLst/>
          </a:prstGeom>
          <a:noFill/>
          <a:ln>
            <a:noFill/>
          </a:ln>
        </p:spPr>
      </p:pic>
      <p:cxnSp>
        <p:nvCxnSpPr>
          <p:cNvPr id="63" name="Google Shape;63;p14"/>
          <p:cNvCxnSpPr/>
          <p:nvPr/>
        </p:nvCxnSpPr>
        <p:spPr>
          <a:xfrm>
            <a:off x="2638000" y="2386800"/>
            <a:ext cx="438600" cy="0"/>
          </a:xfrm>
          <a:prstGeom prst="straightConnector1">
            <a:avLst/>
          </a:prstGeom>
          <a:noFill/>
          <a:ln cap="flat" cmpd="sng" w="38100">
            <a:solidFill>
              <a:schemeClr val="accent1"/>
            </a:solidFill>
            <a:prstDash val="solid"/>
            <a:round/>
            <a:headEnd len="med" w="med" type="none"/>
            <a:tailEnd len="med" w="med" type="triangle"/>
          </a:ln>
        </p:spPr>
      </p:cxnSp>
      <p:cxnSp>
        <p:nvCxnSpPr>
          <p:cNvPr id="64" name="Google Shape;64;p14"/>
          <p:cNvCxnSpPr/>
          <p:nvPr/>
        </p:nvCxnSpPr>
        <p:spPr>
          <a:xfrm>
            <a:off x="8705400" y="2267525"/>
            <a:ext cx="438600" cy="0"/>
          </a:xfrm>
          <a:prstGeom prst="straightConnector1">
            <a:avLst/>
          </a:prstGeom>
          <a:noFill/>
          <a:ln cap="flat" cmpd="sng" w="38100">
            <a:solidFill>
              <a:schemeClr val="accent1"/>
            </a:solidFill>
            <a:prstDash val="solid"/>
            <a:round/>
            <a:headEnd len="med" w="med" type="none"/>
            <a:tailEnd len="med" w="med" type="triangle"/>
          </a:ln>
        </p:spPr>
      </p:cxnSp>
      <p:sp>
        <p:nvSpPr>
          <p:cNvPr id="65" name="Google Shape;65;p14"/>
          <p:cNvSpPr/>
          <p:nvPr/>
        </p:nvSpPr>
        <p:spPr>
          <a:xfrm>
            <a:off x="62450" y="86450"/>
            <a:ext cx="345600" cy="3720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1</a:t>
            </a:r>
            <a:endParaRPr b="1"/>
          </a:p>
        </p:txBody>
      </p:sp>
      <p:sp>
        <p:nvSpPr>
          <p:cNvPr id="66" name="Google Shape;66;p14"/>
          <p:cNvSpPr/>
          <p:nvPr/>
        </p:nvSpPr>
        <p:spPr>
          <a:xfrm>
            <a:off x="5805700" y="43225"/>
            <a:ext cx="345600" cy="3720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2</a:t>
            </a:r>
            <a:endParaRPr b="1"/>
          </a:p>
        </p:txBody>
      </p:sp>
      <p:sp>
        <p:nvSpPr>
          <p:cNvPr id="67" name="Google Shape;67;p14"/>
          <p:cNvSpPr txBox="1"/>
          <p:nvPr/>
        </p:nvSpPr>
        <p:spPr>
          <a:xfrm>
            <a:off x="-43150" y="4539875"/>
            <a:ext cx="2846700" cy="560400"/>
          </a:xfrm>
          <a:prstGeom prst="rect">
            <a:avLst/>
          </a:prstGeom>
          <a:solidFill>
            <a:schemeClr val="accen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If the consumer/rider already has an account they can log in</a:t>
            </a:r>
            <a:endParaRPr/>
          </a:p>
        </p:txBody>
      </p:sp>
      <p:sp>
        <p:nvSpPr>
          <p:cNvPr id="68" name="Google Shape;68;p14"/>
          <p:cNvSpPr txBox="1"/>
          <p:nvPr/>
        </p:nvSpPr>
        <p:spPr>
          <a:xfrm>
            <a:off x="5972850" y="4539875"/>
            <a:ext cx="2846700" cy="560400"/>
          </a:xfrm>
          <a:prstGeom prst="rect">
            <a:avLst/>
          </a:prstGeom>
          <a:solidFill>
            <a:schemeClr val="accen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The consumer can </a:t>
            </a:r>
            <a:r>
              <a:rPr lang="en"/>
              <a:t>press the plus button to find a carpool to join</a:t>
            </a:r>
            <a:endParaRPr/>
          </a:p>
        </p:txBody>
      </p:sp>
      <p:sp>
        <p:nvSpPr>
          <p:cNvPr id="69" name="Google Shape;69;p14"/>
          <p:cNvSpPr txBox="1"/>
          <p:nvPr/>
        </p:nvSpPr>
        <p:spPr>
          <a:xfrm>
            <a:off x="3247800" y="529200"/>
            <a:ext cx="2450400" cy="6696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All of the carpools the user is currently a member of are openly displayed on the home page </a:t>
            </a:r>
            <a:endParaRPr sz="1200"/>
          </a:p>
        </p:txBody>
      </p:sp>
      <p:sp>
        <p:nvSpPr>
          <p:cNvPr id="70" name="Google Shape;70;p14"/>
          <p:cNvSpPr txBox="1"/>
          <p:nvPr/>
        </p:nvSpPr>
        <p:spPr>
          <a:xfrm>
            <a:off x="3247800" y="1767000"/>
            <a:ext cx="2450400" cy="10908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amount of money the user has in their account is located on the home page so they can easily see if they have enough money their account  for a ride. </a:t>
            </a:r>
            <a:endParaRPr sz="1200"/>
          </a:p>
        </p:txBody>
      </p:sp>
      <p:sp>
        <p:nvSpPr>
          <p:cNvPr id="71" name="Google Shape;71;p14"/>
          <p:cNvSpPr txBox="1"/>
          <p:nvPr/>
        </p:nvSpPr>
        <p:spPr>
          <a:xfrm>
            <a:off x="3135763" y="3269250"/>
            <a:ext cx="2450400" cy="13017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home page has a list of setting and editing options that can be accessed no matter what page the user is on by pressing the menu button at the top of the screen</a:t>
            </a:r>
            <a:endParaRPr sz="1200"/>
          </a:p>
        </p:txBody>
      </p:sp>
      <p:cxnSp>
        <p:nvCxnSpPr>
          <p:cNvPr id="72" name="Google Shape;72;p14"/>
          <p:cNvCxnSpPr>
            <a:stCxn id="71" idx="3"/>
          </p:cNvCxnSpPr>
          <p:nvPr/>
        </p:nvCxnSpPr>
        <p:spPr>
          <a:xfrm flipH="1" rot="10800000">
            <a:off x="5586163" y="3033900"/>
            <a:ext cx="867000" cy="886200"/>
          </a:xfrm>
          <a:prstGeom prst="straightConnector1">
            <a:avLst/>
          </a:prstGeom>
          <a:noFill/>
          <a:ln cap="flat" cmpd="sng" w="19050">
            <a:solidFill>
              <a:srgbClr val="000000"/>
            </a:solidFill>
            <a:prstDash val="solid"/>
            <a:round/>
            <a:headEnd len="med" w="med" type="none"/>
            <a:tailEnd len="med" w="med" type="triangle"/>
          </a:ln>
        </p:spPr>
      </p:cxnSp>
      <p:cxnSp>
        <p:nvCxnSpPr>
          <p:cNvPr id="73" name="Google Shape;73;p14"/>
          <p:cNvCxnSpPr/>
          <p:nvPr/>
        </p:nvCxnSpPr>
        <p:spPr>
          <a:xfrm flipH="1" rot="10800000">
            <a:off x="5684925" y="2535650"/>
            <a:ext cx="2079000" cy="276900"/>
          </a:xfrm>
          <a:prstGeom prst="straightConnector1">
            <a:avLst/>
          </a:prstGeom>
          <a:noFill/>
          <a:ln cap="flat" cmpd="sng" w="19050">
            <a:solidFill>
              <a:schemeClr val="dk1"/>
            </a:solidFill>
            <a:prstDash val="solid"/>
            <a:round/>
            <a:headEnd len="med" w="med" type="none"/>
            <a:tailEnd len="med" w="med" type="triangle"/>
          </a:ln>
        </p:spPr>
      </p:cxnSp>
      <p:cxnSp>
        <p:nvCxnSpPr>
          <p:cNvPr id="74" name="Google Shape;74;p14"/>
          <p:cNvCxnSpPr>
            <a:stCxn id="69" idx="3"/>
          </p:cNvCxnSpPr>
          <p:nvPr/>
        </p:nvCxnSpPr>
        <p:spPr>
          <a:xfrm>
            <a:off x="5698200" y="864000"/>
            <a:ext cx="854400" cy="832200"/>
          </a:xfrm>
          <a:prstGeom prst="straightConnector1">
            <a:avLst/>
          </a:prstGeom>
          <a:noFill/>
          <a:ln cap="flat" cmpd="sng" w="19050">
            <a:solidFill>
              <a:schemeClr val="dk1"/>
            </a:solidFill>
            <a:prstDash val="solid"/>
            <a:round/>
            <a:headEnd len="med" w="med" type="none"/>
            <a:tailEnd len="med" w="med" type="triangle"/>
          </a:ln>
        </p:spPr>
      </p:cxnSp>
      <p:cxnSp>
        <p:nvCxnSpPr>
          <p:cNvPr id="75" name="Google Shape;75;p14"/>
          <p:cNvCxnSpPr>
            <a:stCxn id="71" idx="3"/>
          </p:cNvCxnSpPr>
          <p:nvPr/>
        </p:nvCxnSpPr>
        <p:spPr>
          <a:xfrm flipH="1" rot="10800000">
            <a:off x="5586163" y="1031400"/>
            <a:ext cx="768300" cy="2888700"/>
          </a:xfrm>
          <a:prstGeom prst="straightConnector1">
            <a:avLst/>
          </a:prstGeom>
          <a:noFill/>
          <a:ln cap="flat" cmpd="sng" w="19050">
            <a:solidFill>
              <a:schemeClr val="dk1"/>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155CC"/>
        </a:solidFill>
      </p:bgPr>
    </p:bg>
    <p:spTree>
      <p:nvGrpSpPr>
        <p:cNvPr id="79" name="Shape 79"/>
        <p:cNvGrpSpPr/>
        <p:nvPr/>
      </p:nvGrpSpPr>
      <p:grpSpPr>
        <a:xfrm>
          <a:off x="0" y="0"/>
          <a:ext cx="0" cy="0"/>
          <a:chOff x="0" y="0"/>
          <a:chExt cx="0" cy="0"/>
        </a:xfrm>
      </p:grpSpPr>
      <p:pic>
        <p:nvPicPr>
          <p:cNvPr id="80" name="Google Shape;80;p15"/>
          <p:cNvPicPr preferRelativeResize="0"/>
          <p:nvPr/>
        </p:nvPicPr>
        <p:blipFill>
          <a:blip r:embed="rId3">
            <a:alphaModFix/>
          </a:blip>
          <a:stretch>
            <a:fillRect/>
          </a:stretch>
        </p:blipFill>
        <p:spPr>
          <a:xfrm>
            <a:off x="468594" y="43225"/>
            <a:ext cx="2450424" cy="4838699"/>
          </a:xfrm>
          <a:prstGeom prst="rect">
            <a:avLst/>
          </a:prstGeom>
          <a:noFill/>
          <a:ln>
            <a:noFill/>
          </a:ln>
        </p:spPr>
      </p:pic>
      <p:pic>
        <p:nvPicPr>
          <p:cNvPr id="81" name="Google Shape;81;p15"/>
          <p:cNvPicPr preferRelativeResize="0"/>
          <p:nvPr/>
        </p:nvPicPr>
        <p:blipFill>
          <a:blip r:embed="rId4">
            <a:alphaModFix/>
          </a:blip>
          <a:stretch>
            <a:fillRect/>
          </a:stretch>
        </p:blipFill>
        <p:spPr>
          <a:xfrm rot="-2937712">
            <a:off x="1884275" y="2763837"/>
            <a:ext cx="620601" cy="620601"/>
          </a:xfrm>
          <a:prstGeom prst="rect">
            <a:avLst/>
          </a:prstGeom>
          <a:noFill/>
          <a:ln>
            <a:noFill/>
          </a:ln>
        </p:spPr>
      </p:pic>
      <p:cxnSp>
        <p:nvCxnSpPr>
          <p:cNvPr id="82" name="Google Shape;82;p15"/>
          <p:cNvCxnSpPr/>
          <p:nvPr/>
        </p:nvCxnSpPr>
        <p:spPr>
          <a:xfrm>
            <a:off x="0" y="2343575"/>
            <a:ext cx="438600" cy="0"/>
          </a:xfrm>
          <a:prstGeom prst="straightConnector1">
            <a:avLst/>
          </a:prstGeom>
          <a:noFill/>
          <a:ln cap="flat" cmpd="sng" w="38100">
            <a:solidFill>
              <a:schemeClr val="accent1"/>
            </a:solidFill>
            <a:prstDash val="solid"/>
            <a:round/>
            <a:headEnd len="med" w="med" type="none"/>
            <a:tailEnd len="med" w="med" type="triangle"/>
          </a:ln>
        </p:spPr>
      </p:cxnSp>
      <p:sp>
        <p:nvSpPr>
          <p:cNvPr id="83" name="Google Shape;83;p15"/>
          <p:cNvSpPr/>
          <p:nvPr/>
        </p:nvSpPr>
        <p:spPr>
          <a:xfrm>
            <a:off x="438600" y="43225"/>
            <a:ext cx="345600" cy="3720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3</a:t>
            </a:r>
            <a:endParaRPr b="1"/>
          </a:p>
        </p:txBody>
      </p:sp>
      <p:sp>
        <p:nvSpPr>
          <p:cNvPr id="84" name="Google Shape;84;p15"/>
          <p:cNvSpPr txBox="1"/>
          <p:nvPr/>
        </p:nvSpPr>
        <p:spPr>
          <a:xfrm>
            <a:off x="0" y="4387475"/>
            <a:ext cx="3291300" cy="712800"/>
          </a:xfrm>
          <a:prstGeom prst="rect">
            <a:avLst/>
          </a:prstGeom>
          <a:solidFill>
            <a:schemeClr val="accen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The consumer can choose to join a pre-existing carpool or piece together their own carpool group</a:t>
            </a:r>
            <a:endParaRPr/>
          </a:p>
        </p:txBody>
      </p:sp>
      <p:pic>
        <p:nvPicPr>
          <p:cNvPr id="85" name="Google Shape;85;p15"/>
          <p:cNvPicPr preferRelativeResize="0"/>
          <p:nvPr/>
        </p:nvPicPr>
        <p:blipFill rotWithShape="1">
          <a:blip r:embed="rId5">
            <a:alphaModFix/>
          </a:blip>
          <a:srcRect b="738" l="0" r="0" t="738"/>
          <a:stretch/>
        </p:blipFill>
        <p:spPr>
          <a:xfrm>
            <a:off x="5406649" y="-32901"/>
            <a:ext cx="2723350" cy="5064686"/>
          </a:xfrm>
          <a:prstGeom prst="rect">
            <a:avLst/>
          </a:prstGeom>
          <a:noFill/>
          <a:ln>
            <a:noFill/>
          </a:ln>
        </p:spPr>
      </p:pic>
      <p:pic>
        <p:nvPicPr>
          <p:cNvPr id="86" name="Google Shape;86;p15"/>
          <p:cNvPicPr preferRelativeResize="0"/>
          <p:nvPr/>
        </p:nvPicPr>
        <p:blipFill>
          <a:blip r:embed="rId4">
            <a:alphaModFix/>
          </a:blip>
          <a:stretch>
            <a:fillRect/>
          </a:stretch>
        </p:blipFill>
        <p:spPr>
          <a:xfrm rot="-1793494">
            <a:off x="6726115" y="1688374"/>
            <a:ext cx="558771" cy="554677"/>
          </a:xfrm>
          <a:prstGeom prst="rect">
            <a:avLst/>
          </a:prstGeom>
          <a:noFill/>
          <a:ln>
            <a:noFill/>
          </a:ln>
        </p:spPr>
      </p:pic>
      <p:cxnSp>
        <p:nvCxnSpPr>
          <p:cNvPr id="87" name="Google Shape;87;p15"/>
          <p:cNvCxnSpPr/>
          <p:nvPr/>
        </p:nvCxnSpPr>
        <p:spPr>
          <a:xfrm>
            <a:off x="3989425" y="2342375"/>
            <a:ext cx="481800" cy="1200"/>
          </a:xfrm>
          <a:prstGeom prst="straightConnector1">
            <a:avLst/>
          </a:prstGeom>
          <a:noFill/>
          <a:ln cap="flat" cmpd="sng" w="38100">
            <a:solidFill>
              <a:schemeClr val="accent1"/>
            </a:solidFill>
            <a:prstDash val="solid"/>
            <a:round/>
            <a:headEnd len="med" w="med" type="none"/>
            <a:tailEnd len="med" w="med" type="triangle"/>
          </a:ln>
        </p:spPr>
      </p:cxnSp>
      <p:cxnSp>
        <p:nvCxnSpPr>
          <p:cNvPr id="88" name="Google Shape;88;p15"/>
          <p:cNvCxnSpPr/>
          <p:nvPr/>
        </p:nvCxnSpPr>
        <p:spPr>
          <a:xfrm flipH="1" rot="10800000">
            <a:off x="8392025" y="2343700"/>
            <a:ext cx="478800" cy="41400"/>
          </a:xfrm>
          <a:prstGeom prst="straightConnector1">
            <a:avLst/>
          </a:prstGeom>
          <a:noFill/>
          <a:ln cap="flat" cmpd="sng" w="38100">
            <a:solidFill>
              <a:schemeClr val="accent1"/>
            </a:solidFill>
            <a:prstDash val="solid"/>
            <a:round/>
            <a:headEnd len="med" w="med" type="none"/>
            <a:tailEnd len="med" w="med" type="triangle"/>
          </a:ln>
        </p:spPr>
      </p:cxnSp>
      <p:sp>
        <p:nvSpPr>
          <p:cNvPr id="89" name="Google Shape;89;p15"/>
          <p:cNvSpPr/>
          <p:nvPr/>
        </p:nvSpPr>
        <p:spPr>
          <a:xfrm>
            <a:off x="5283325" y="63625"/>
            <a:ext cx="312300" cy="3312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4</a:t>
            </a:r>
            <a:endParaRPr b="1"/>
          </a:p>
        </p:txBody>
      </p:sp>
      <p:sp>
        <p:nvSpPr>
          <p:cNvPr id="90" name="Google Shape;90;p15"/>
          <p:cNvSpPr txBox="1"/>
          <p:nvPr/>
        </p:nvSpPr>
        <p:spPr>
          <a:xfrm>
            <a:off x="5461975" y="4417174"/>
            <a:ext cx="2612700" cy="653400"/>
          </a:xfrm>
          <a:prstGeom prst="rect">
            <a:avLst/>
          </a:prstGeom>
          <a:solidFill>
            <a:schemeClr val="accen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consumer can click onto one of the suggested carpool groups to find out more about it</a:t>
            </a:r>
            <a:endParaRPr sz="1200"/>
          </a:p>
        </p:txBody>
      </p:sp>
      <p:sp>
        <p:nvSpPr>
          <p:cNvPr id="91" name="Google Shape;91;p15"/>
          <p:cNvSpPr txBox="1"/>
          <p:nvPr/>
        </p:nvSpPr>
        <p:spPr>
          <a:xfrm>
            <a:off x="3071425" y="329725"/>
            <a:ext cx="2059500" cy="15423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The app gives the user a list of suggested carpools and/or drivers they would be eligible to carpool with based on the schedule and carpooling preferences the user lists in their profile</a:t>
            </a:r>
            <a:endParaRPr/>
          </a:p>
        </p:txBody>
      </p:sp>
      <p:cxnSp>
        <p:nvCxnSpPr>
          <p:cNvPr id="92" name="Google Shape;92;p15"/>
          <p:cNvCxnSpPr>
            <a:stCxn id="91" idx="3"/>
          </p:cNvCxnSpPr>
          <p:nvPr/>
        </p:nvCxnSpPr>
        <p:spPr>
          <a:xfrm>
            <a:off x="5130925" y="1100875"/>
            <a:ext cx="696600" cy="258300"/>
          </a:xfrm>
          <a:prstGeom prst="straightConnector1">
            <a:avLst/>
          </a:prstGeom>
          <a:noFill/>
          <a:ln cap="flat" cmpd="sng" w="19050">
            <a:solidFill>
              <a:schemeClr val="dk1"/>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155CC"/>
        </a:solidFill>
      </p:bgPr>
    </p:bg>
    <p:spTree>
      <p:nvGrpSpPr>
        <p:cNvPr id="96" name="Shape 96"/>
        <p:cNvGrpSpPr/>
        <p:nvPr/>
      </p:nvGrpSpPr>
      <p:grpSpPr>
        <a:xfrm>
          <a:off x="0" y="0"/>
          <a:ext cx="0" cy="0"/>
          <a:chOff x="0" y="0"/>
          <a:chExt cx="0" cy="0"/>
        </a:xfrm>
      </p:grpSpPr>
      <p:pic>
        <p:nvPicPr>
          <p:cNvPr id="97" name="Google Shape;97;p16"/>
          <p:cNvPicPr preferRelativeResize="0"/>
          <p:nvPr/>
        </p:nvPicPr>
        <p:blipFill>
          <a:blip r:embed="rId3">
            <a:alphaModFix/>
          </a:blip>
          <a:stretch>
            <a:fillRect/>
          </a:stretch>
        </p:blipFill>
        <p:spPr>
          <a:xfrm>
            <a:off x="2666425" y="8"/>
            <a:ext cx="2991263" cy="4944780"/>
          </a:xfrm>
          <a:prstGeom prst="rect">
            <a:avLst/>
          </a:prstGeom>
          <a:noFill/>
          <a:ln>
            <a:noFill/>
          </a:ln>
        </p:spPr>
      </p:pic>
      <p:pic>
        <p:nvPicPr>
          <p:cNvPr id="98" name="Google Shape;98;p16"/>
          <p:cNvPicPr preferRelativeResize="0"/>
          <p:nvPr/>
        </p:nvPicPr>
        <p:blipFill>
          <a:blip r:embed="rId4">
            <a:alphaModFix/>
          </a:blip>
          <a:stretch>
            <a:fillRect/>
          </a:stretch>
        </p:blipFill>
        <p:spPr>
          <a:xfrm rot="2292701">
            <a:off x="2631747" y="4063892"/>
            <a:ext cx="560402" cy="553028"/>
          </a:xfrm>
          <a:prstGeom prst="rect">
            <a:avLst/>
          </a:prstGeom>
          <a:noFill/>
          <a:ln>
            <a:noFill/>
          </a:ln>
        </p:spPr>
      </p:pic>
      <p:cxnSp>
        <p:nvCxnSpPr>
          <p:cNvPr id="99" name="Google Shape;99;p16"/>
          <p:cNvCxnSpPr/>
          <p:nvPr/>
        </p:nvCxnSpPr>
        <p:spPr>
          <a:xfrm flipH="1" rot="10800000">
            <a:off x="883375" y="2078025"/>
            <a:ext cx="536100" cy="10500"/>
          </a:xfrm>
          <a:prstGeom prst="straightConnector1">
            <a:avLst/>
          </a:prstGeom>
          <a:noFill/>
          <a:ln cap="flat" cmpd="sng" w="38100">
            <a:solidFill>
              <a:schemeClr val="accent1"/>
            </a:solidFill>
            <a:prstDash val="solid"/>
            <a:round/>
            <a:headEnd len="med" w="med" type="none"/>
            <a:tailEnd len="med" w="med" type="triangle"/>
          </a:ln>
        </p:spPr>
      </p:cxnSp>
      <p:cxnSp>
        <p:nvCxnSpPr>
          <p:cNvPr id="100" name="Google Shape;100;p16"/>
          <p:cNvCxnSpPr/>
          <p:nvPr/>
        </p:nvCxnSpPr>
        <p:spPr>
          <a:xfrm>
            <a:off x="7565650" y="2074275"/>
            <a:ext cx="474300" cy="3600"/>
          </a:xfrm>
          <a:prstGeom prst="straightConnector1">
            <a:avLst/>
          </a:prstGeom>
          <a:noFill/>
          <a:ln cap="flat" cmpd="sng" w="38100">
            <a:solidFill>
              <a:schemeClr val="accent1"/>
            </a:solidFill>
            <a:prstDash val="solid"/>
            <a:round/>
            <a:headEnd len="med" w="med" type="none"/>
            <a:tailEnd len="med" w="med" type="triangle"/>
          </a:ln>
        </p:spPr>
      </p:cxnSp>
      <p:sp>
        <p:nvSpPr>
          <p:cNvPr id="101" name="Google Shape;101;p16"/>
          <p:cNvSpPr/>
          <p:nvPr/>
        </p:nvSpPr>
        <p:spPr>
          <a:xfrm>
            <a:off x="2670742" y="0"/>
            <a:ext cx="312300" cy="3312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5</a:t>
            </a:r>
            <a:endParaRPr b="1"/>
          </a:p>
        </p:txBody>
      </p:sp>
      <p:sp>
        <p:nvSpPr>
          <p:cNvPr id="102" name="Google Shape;102;p16"/>
          <p:cNvSpPr txBox="1"/>
          <p:nvPr/>
        </p:nvSpPr>
        <p:spPr>
          <a:xfrm>
            <a:off x="1397113" y="4643400"/>
            <a:ext cx="5529900" cy="500100"/>
          </a:xfrm>
          <a:prstGeom prst="rect">
            <a:avLst/>
          </a:prstGeom>
          <a:solidFill>
            <a:schemeClr val="accen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consumer can view the details of the carpool group on it’s carpool page and either choose to join the group or go back to go back to the suggested list</a:t>
            </a:r>
            <a:endParaRPr sz="1200"/>
          </a:p>
        </p:txBody>
      </p:sp>
      <p:sp>
        <p:nvSpPr>
          <p:cNvPr id="103" name="Google Shape;103;p16"/>
          <p:cNvSpPr txBox="1"/>
          <p:nvPr/>
        </p:nvSpPr>
        <p:spPr>
          <a:xfrm>
            <a:off x="140525" y="336650"/>
            <a:ext cx="2161800" cy="11487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Carpool Page contains all of the carpool’s information such as the carpool’s name, members, and agreements</a:t>
            </a:r>
            <a:endParaRPr sz="1200"/>
          </a:p>
        </p:txBody>
      </p:sp>
      <p:sp>
        <p:nvSpPr>
          <p:cNvPr id="104" name="Google Shape;104;p16"/>
          <p:cNvSpPr txBox="1"/>
          <p:nvPr/>
        </p:nvSpPr>
        <p:spPr>
          <a:xfrm>
            <a:off x="149975" y="2423650"/>
            <a:ext cx="2142900" cy="18951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Carpool Page has the carpool agreement which includes all of the rules the  carpool group has agreed on such as meeting locations, car rules, and how late carpool members can be before the group will just leave</a:t>
            </a:r>
            <a:endParaRPr sz="1200"/>
          </a:p>
        </p:txBody>
      </p:sp>
      <p:sp>
        <p:nvSpPr>
          <p:cNvPr id="105" name="Google Shape;105;p16"/>
          <p:cNvSpPr txBox="1"/>
          <p:nvPr/>
        </p:nvSpPr>
        <p:spPr>
          <a:xfrm>
            <a:off x="6192776" y="2708100"/>
            <a:ext cx="2555400" cy="12429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Carpool Page has the schedule of the carpool openly displayed on the screen even though the information is in the carpool agreement so that people can quickly view it when searching</a:t>
            </a:r>
            <a:endParaRPr sz="1200"/>
          </a:p>
        </p:txBody>
      </p:sp>
      <p:cxnSp>
        <p:nvCxnSpPr>
          <p:cNvPr id="106" name="Google Shape;106;p16"/>
          <p:cNvCxnSpPr>
            <a:stCxn id="103" idx="3"/>
          </p:cNvCxnSpPr>
          <p:nvPr/>
        </p:nvCxnSpPr>
        <p:spPr>
          <a:xfrm>
            <a:off x="2302325" y="911000"/>
            <a:ext cx="590100" cy="417600"/>
          </a:xfrm>
          <a:prstGeom prst="straightConnector1">
            <a:avLst/>
          </a:prstGeom>
          <a:noFill/>
          <a:ln cap="flat" cmpd="sng" w="19050">
            <a:solidFill>
              <a:srgbClr val="000000"/>
            </a:solidFill>
            <a:prstDash val="solid"/>
            <a:round/>
            <a:headEnd len="med" w="med" type="none"/>
            <a:tailEnd len="med" w="med" type="triangle"/>
          </a:ln>
        </p:spPr>
      </p:cxnSp>
      <p:cxnSp>
        <p:nvCxnSpPr>
          <p:cNvPr id="107" name="Google Shape;107;p16"/>
          <p:cNvCxnSpPr>
            <a:stCxn id="103" idx="3"/>
          </p:cNvCxnSpPr>
          <p:nvPr/>
        </p:nvCxnSpPr>
        <p:spPr>
          <a:xfrm>
            <a:off x="2302325" y="911000"/>
            <a:ext cx="1715700" cy="431700"/>
          </a:xfrm>
          <a:prstGeom prst="straightConnector1">
            <a:avLst/>
          </a:prstGeom>
          <a:noFill/>
          <a:ln cap="flat" cmpd="sng" w="19050">
            <a:solidFill>
              <a:schemeClr val="dk1"/>
            </a:solidFill>
            <a:prstDash val="solid"/>
            <a:round/>
            <a:headEnd len="med" w="med" type="none"/>
            <a:tailEnd len="med" w="med" type="triangle"/>
          </a:ln>
        </p:spPr>
      </p:cxnSp>
      <p:cxnSp>
        <p:nvCxnSpPr>
          <p:cNvPr id="108" name="Google Shape;108;p16"/>
          <p:cNvCxnSpPr>
            <a:stCxn id="104" idx="3"/>
          </p:cNvCxnSpPr>
          <p:nvPr/>
        </p:nvCxnSpPr>
        <p:spPr>
          <a:xfrm flipH="1" rot="10800000">
            <a:off x="2292875" y="2045800"/>
            <a:ext cx="656400" cy="1325400"/>
          </a:xfrm>
          <a:prstGeom prst="straightConnector1">
            <a:avLst/>
          </a:prstGeom>
          <a:noFill/>
          <a:ln cap="flat" cmpd="sng" w="19050">
            <a:solidFill>
              <a:schemeClr val="dk1"/>
            </a:solidFill>
            <a:prstDash val="solid"/>
            <a:round/>
            <a:headEnd len="med" w="med" type="none"/>
            <a:tailEnd len="med" w="med" type="triangle"/>
          </a:ln>
        </p:spPr>
      </p:cxnSp>
      <p:cxnSp>
        <p:nvCxnSpPr>
          <p:cNvPr id="109" name="Google Shape;109;p16"/>
          <p:cNvCxnSpPr>
            <a:stCxn id="105" idx="1"/>
          </p:cNvCxnSpPr>
          <p:nvPr/>
        </p:nvCxnSpPr>
        <p:spPr>
          <a:xfrm flipH="1">
            <a:off x="5399876" y="3329550"/>
            <a:ext cx="792900" cy="141000"/>
          </a:xfrm>
          <a:prstGeom prst="straightConnector1">
            <a:avLst/>
          </a:prstGeom>
          <a:noFill/>
          <a:ln cap="flat" cmpd="sng" w="19050">
            <a:solidFill>
              <a:srgbClr val="000000"/>
            </a:solidFill>
            <a:prstDash val="solid"/>
            <a:round/>
            <a:headEnd len="med" w="med" type="none"/>
            <a:tailEnd len="med" w="med" type="triangle"/>
          </a:ln>
        </p:spPr>
      </p:cxnSp>
      <p:sp>
        <p:nvSpPr>
          <p:cNvPr id="110" name="Google Shape;110;p16"/>
          <p:cNvSpPr txBox="1"/>
          <p:nvPr/>
        </p:nvSpPr>
        <p:spPr>
          <a:xfrm>
            <a:off x="6192775" y="189050"/>
            <a:ext cx="2316600" cy="14439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The list of current members gives users the ability to click on a member’s name to view said member’s profile. Also The list displays the roles each member plays in the carpool group</a:t>
            </a:r>
            <a:endParaRPr sz="1200"/>
          </a:p>
        </p:txBody>
      </p:sp>
      <p:cxnSp>
        <p:nvCxnSpPr>
          <p:cNvPr id="111" name="Google Shape;111;p16"/>
          <p:cNvCxnSpPr>
            <a:stCxn id="110" idx="1"/>
          </p:cNvCxnSpPr>
          <p:nvPr/>
        </p:nvCxnSpPr>
        <p:spPr>
          <a:xfrm flipH="1">
            <a:off x="5200375" y="911000"/>
            <a:ext cx="992400" cy="579000"/>
          </a:xfrm>
          <a:prstGeom prst="straightConnector1">
            <a:avLst/>
          </a:prstGeom>
          <a:noFill/>
          <a:ln cap="flat" cmpd="sng" w="19050">
            <a:solidFill>
              <a:srgbClr val="000000"/>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155CC"/>
        </a:solidFill>
      </p:bgPr>
    </p:bg>
    <p:spTree>
      <p:nvGrpSpPr>
        <p:cNvPr id="115" name="Shape 115"/>
        <p:cNvGrpSpPr/>
        <p:nvPr/>
      </p:nvGrpSpPr>
      <p:grpSpPr>
        <a:xfrm>
          <a:off x="0" y="0"/>
          <a:ext cx="0" cy="0"/>
          <a:chOff x="0" y="0"/>
          <a:chExt cx="0" cy="0"/>
        </a:xfrm>
      </p:grpSpPr>
      <p:pic>
        <p:nvPicPr>
          <p:cNvPr id="116" name="Google Shape;116;p17"/>
          <p:cNvPicPr preferRelativeResize="0"/>
          <p:nvPr/>
        </p:nvPicPr>
        <p:blipFill rotWithShape="1">
          <a:blip r:embed="rId3">
            <a:alphaModFix/>
          </a:blip>
          <a:srcRect b="6085" l="0" r="0" t="6094"/>
          <a:stretch/>
        </p:blipFill>
        <p:spPr>
          <a:xfrm>
            <a:off x="473199" y="0"/>
            <a:ext cx="2786738" cy="4619347"/>
          </a:xfrm>
          <a:prstGeom prst="rect">
            <a:avLst/>
          </a:prstGeom>
          <a:noFill/>
          <a:ln>
            <a:noFill/>
          </a:ln>
        </p:spPr>
      </p:pic>
      <p:pic>
        <p:nvPicPr>
          <p:cNvPr id="117" name="Google Shape;117;p17"/>
          <p:cNvPicPr preferRelativeResize="0"/>
          <p:nvPr/>
        </p:nvPicPr>
        <p:blipFill>
          <a:blip r:embed="rId4">
            <a:alphaModFix/>
          </a:blip>
          <a:stretch>
            <a:fillRect/>
          </a:stretch>
        </p:blipFill>
        <p:spPr>
          <a:xfrm rot="815471">
            <a:off x="1339847" y="3604967"/>
            <a:ext cx="560402" cy="553028"/>
          </a:xfrm>
          <a:prstGeom prst="rect">
            <a:avLst/>
          </a:prstGeom>
          <a:noFill/>
          <a:ln>
            <a:noFill/>
          </a:ln>
        </p:spPr>
      </p:pic>
      <p:cxnSp>
        <p:nvCxnSpPr>
          <p:cNvPr id="118" name="Google Shape;118;p17"/>
          <p:cNvCxnSpPr/>
          <p:nvPr/>
        </p:nvCxnSpPr>
        <p:spPr>
          <a:xfrm>
            <a:off x="0" y="2237872"/>
            <a:ext cx="396300" cy="0"/>
          </a:xfrm>
          <a:prstGeom prst="straightConnector1">
            <a:avLst/>
          </a:prstGeom>
          <a:noFill/>
          <a:ln cap="flat" cmpd="sng" w="38100">
            <a:solidFill>
              <a:schemeClr val="accent1"/>
            </a:solidFill>
            <a:prstDash val="solid"/>
            <a:round/>
            <a:headEnd len="med" w="med" type="none"/>
            <a:tailEnd len="med" w="med" type="triangle"/>
          </a:ln>
        </p:spPr>
      </p:cxnSp>
      <p:cxnSp>
        <p:nvCxnSpPr>
          <p:cNvPr id="119" name="Google Shape;119;p17"/>
          <p:cNvCxnSpPr/>
          <p:nvPr/>
        </p:nvCxnSpPr>
        <p:spPr>
          <a:xfrm>
            <a:off x="3405250" y="2236675"/>
            <a:ext cx="519300" cy="4800"/>
          </a:xfrm>
          <a:prstGeom prst="straightConnector1">
            <a:avLst/>
          </a:prstGeom>
          <a:noFill/>
          <a:ln cap="flat" cmpd="sng" w="38100">
            <a:solidFill>
              <a:schemeClr val="accent1"/>
            </a:solidFill>
            <a:prstDash val="solid"/>
            <a:round/>
            <a:headEnd len="med" w="med" type="none"/>
            <a:tailEnd len="med" w="med" type="triangle"/>
          </a:ln>
        </p:spPr>
      </p:cxnSp>
      <p:sp>
        <p:nvSpPr>
          <p:cNvPr id="120" name="Google Shape;120;p17"/>
          <p:cNvSpPr/>
          <p:nvPr/>
        </p:nvSpPr>
        <p:spPr>
          <a:xfrm>
            <a:off x="396290" y="0"/>
            <a:ext cx="312300" cy="3312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6</a:t>
            </a:r>
            <a:endParaRPr b="1"/>
          </a:p>
        </p:txBody>
      </p:sp>
      <p:sp>
        <p:nvSpPr>
          <p:cNvPr id="121" name="Google Shape;121;p17"/>
          <p:cNvSpPr txBox="1"/>
          <p:nvPr/>
        </p:nvSpPr>
        <p:spPr>
          <a:xfrm>
            <a:off x="0" y="4619350"/>
            <a:ext cx="3970500" cy="512700"/>
          </a:xfrm>
          <a:prstGeom prst="rect">
            <a:avLst/>
          </a:prstGeom>
          <a:solidFill>
            <a:schemeClr val="accen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consumer has the option to search for their own carpool instead of using the recommendations provided</a:t>
            </a:r>
            <a:endParaRPr sz="1200"/>
          </a:p>
        </p:txBody>
      </p:sp>
      <p:pic>
        <p:nvPicPr>
          <p:cNvPr id="122" name="Google Shape;122;p17"/>
          <p:cNvPicPr preferRelativeResize="0"/>
          <p:nvPr/>
        </p:nvPicPr>
        <p:blipFill rotWithShape="1">
          <a:blip r:embed="rId5">
            <a:alphaModFix/>
          </a:blip>
          <a:srcRect b="0" l="3201" r="3201" t="0"/>
          <a:stretch/>
        </p:blipFill>
        <p:spPr>
          <a:xfrm>
            <a:off x="6386051" y="0"/>
            <a:ext cx="2296051" cy="4478152"/>
          </a:xfrm>
          <a:prstGeom prst="rect">
            <a:avLst/>
          </a:prstGeom>
          <a:noFill/>
          <a:ln>
            <a:noFill/>
          </a:ln>
        </p:spPr>
      </p:pic>
      <p:pic>
        <p:nvPicPr>
          <p:cNvPr id="123" name="Google Shape;123;p17"/>
          <p:cNvPicPr preferRelativeResize="0"/>
          <p:nvPr/>
        </p:nvPicPr>
        <p:blipFill>
          <a:blip r:embed="rId4">
            <a:alphaModFix/>
          </a:blip>
          <a:stretch>
            <a:fillRect/>
          </a:stretch>
        </p:blipFill>
        <p:spPr>
          <a:xfrm rot="-3640981">
            <a:off x="7941877" y="2527392"/>
            <a:ext cx="446054" cy="441808"/>
          </a:xfrm>
          <a:prstGeom prst="rect">
            <a:avLst/>
          </a:prstGeom>
          <a:noFill/>
          <a:ln>
            <a:noFill/>
          </a:ln>
        </p:spPr>
      </p:pic>
      <p:cxnSp>
        <p:nvCxnSpPr>
          <p:cNvPr id="124" name="Google Shape;124;p17"/>
          <p:cNvCxnSpPr>
            <a:stCxn id="122" idx="3"/>
          </p:cNvCxnSpPr>
          <p:nvPr/>
        </p:nvCxnSpPr>
        <p:spPr>
          <a:xfrm flipH="1" rot="10800000">
            <a:off x="8682102" y="2236676"/>
            <a:ext cx="462000" cy="2400"/>
          </a:xfrm>
          <a:prstGeom prst="straightConnector1">
            <a:avLst/>
          </a:prstGeom>
          <a:noFill/>
          <a:ln cap="flat" cmpd="sng" w="38100">
            <a:solidFill>
              <a:schemeClr val="accent1"/>
            </a:solidFill>
            <a:prstDash val="solid"/>
            <a:round/>
            <a:headEnd len="med" w="med" type="none"/>
            <a:tailEnd len="med" w="med" type="triangle"/>
          </a:ln>
        </p:spPr>
      </p:cxnSp>
      <p:sp>
        <p:nvSpPr>
          <p:cNvPr id="125" name="Google Shape;125;p17"/>
          <p:cNvSpPr/>
          <p:nvPr/>
        </p:nvSpPr>
        <p:spPr>
          <a:xfrm>
            <a:off x="6386052" y="0"/>
            <a:ext cx="364500" cy="3174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7</a:t>
            </a:r>
            <a:endParaRPr b="1"/>
          </a:p>
        </p:txBody>
      </p:sp>
      <p:sp>
        <p:nvSpPr>
          <p:cNvPr id="126" name="Google Shape;126;p17"/>
          <p:cNvSpPr txBox="1"/>
          <p:nvPr/>
        </p:nvSpPr>
        <p:spPr>
          <a:xfrm>
            <a:off x="5585175" y="4367325"/>
            <a:ext cx="3356700" cy="686700"/>
          </a:xfrm>
          <a:prstGeom prst="rect">
            <a:avLst/>
          </a:prstGeom>
          <a:solidFill>
            <a:schemeClr val="accen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consumer  can customize their own search to find the perfect carpool. They start the search by pressing the search button.</a:t>
            </a:r>
            <a:endParaRPr sz="1200"/>
          </a:p>
        </p:txBody>
      </p:sp>
      <p:sp>
        <p:nvSpPr>
          <p:cNvPr id="127" name="Google Shape;127;p17"/>
          <p:cNvSpPr txBox="1"/>
          <p:nvPr/>
        </p:nvSpPr>
        <p:spPr>
          <a:xfrm>
            <a:off x="4416850" y="2544725"/>
            <a:ext cx="1510800" cy="10026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A list of all possible carpools are listed at the bottom of the screen.</a:t>
            </a:r>
            <a:endParaRPr sz="1200"/>
          </a:p>
        </p:txBody>
      </p:sp>
      <p:sp>
        <p:nvSpPr>
          <p:cNvPr id="128" name="Google Shape;128;p17"/>
          <p:cNvSpPr txBox="1"/>
          <p:nvPr/>
        </p:nvSpPr>
        <p:spPr>
          <a:xfrm>
            <a:off x="3839050" y="142475"/>
            <a:ext cx="2205000" cy="16530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Users can filter through the list of pre-existing carpools and carpool members by customizing the search to look for people that match a specific preference, age range, gender or any other sort of criteria.</a:t>
            </a:r>
            <a:endParaRPr sz="1200"/>
          </a:p>
        </p:txBody>
      </p:sp>
      <p:cxnSp>
        <p:nvCxnSpPr>
          <p:cNvPr id="129" name="Google Shape;129;p17"/>
          <p:cNvCxnSpPr>
            <a:stCxn id="128" idx="3"/>
          </p:cNvCxnSpPr>
          <p:nvPr/>
        </p:nvCxnSpPr>
        <p:spPr>
          <a:xfrm>
            <a:off x="6044050" y="968975"/>
            <a:ext cx="577500" cy="131100"/>
          </a:xfrm>
          <a:prstGeom prst="straightConnector1">
            <a:avLst/>
          </a:prstGeom>
          <a:noFill/>
          <a:ln cap="flat" cmpd="sng" w="19050">
            <a:solidFill>
              <a:schemeClr val="dk1"/>
            </a:solidFill>
            <a:prstDash val="solid"/>
            <a:round/>
            <a:headEnd len="med" w="med" type="none"/>
            <a:tailEnd len="med" w="med" type="triangle"/>
          </a:ln>
        </p:spPr>
      </p:cxnSp>
      <p:cxnSp>
        <p:nvCxnSpPr>
          <p:cNvPr id="130" name="Google Shape;130;p17"/>
          <p:cNvCxnSpPr>
            <a:stCxn id="128" idx="3"/>
          </p:cNvCxnSpPr>
          <p:nvPr/>
        </p:nvCxnSpPr>
        <p:spPr>
          <a:xfrm>
            <a:off x="6044050" y="968975"/>
            <a:ext cx="506100" cy="686700"/>
          </a:xfrm>
          <a:prstGeom prst="straightConnector1">
            <a:avLst/>
          </a:prstGeom>
          <a:noFill/>
          <a:ln cap="flat" cmpd="sng" w="19050">
            <a:solidFill>
              <a:schemeClr val="dk1"/>
            </a:solidFill>
            <a:prstDash val="solid"/>
            <a:round/>
            <a:headEnd len="med" w="med" type="none"/>
            <a:tailEnd len="med" w="med" type="triangle"/>
          </a:ln>
        </p:spPr>
      </p:cxnSp>
      <p:cxnSp>
        <p:nvCxnSpPr>
          <p:cNvPr id="131" name="Google Shape;131;p17"/>
          <p:cNvCxnSpPr>
            <a:stCxn id="127" idx="3"/>
          </p:cNvCxnSpPr>
          <p:nvPr/>
        </p:nvCxnSpPr>
        <p:spPr>
          <a:xfrm flipH="1" rot="10800000">
            <a:off x="5927650" y="3000425"/>
            <a:ext cx="726000" cy="45600"/>
          </a:xfrm>
          <a:prstGeom prst="straightConnector1">
            <a:avLst/>
          </a:prstGeom>
          <a:noFill/>
          <a:ln cap="flat" cmpd="sng" w="19050">
            <a:solidFill>
              <a:srgbClr val="000000"/>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155CC"/>
        </a:solidFill>
      </p:bgPr>
    </p:bg>
    <p:spTree>
      <p:nvGrpSpPr>
        <p:cNvPr id="135" name="Shape 135"/>
        <p:cNvGrpSpPr/>
        <p:nvPr/>
      </p:nvGrpSpPr>
      <p:grpSpPr>
        <a:xfrm>
          <a:off x="0" y="0"/>
          <a:ext cx="0" cy="0"/>
          <a:chOff x="0" y="0"/>
          <a:chExt cx="0" cy="0"/>
        </a:xfrm>
      </p:grpSpPr>
      <p:pic>
        <p:nvPicPr>
          <p:cNvPr id="136" name="Google Shape;136;p18"/>
          <p:cNvPicPr preferRelativeResize="0"/>
          <p:nvPr/>
        </p:nvPicPr>
        <p:blipFill rotWithShape="1">
          <a:blip r:embed="rId3">
            <a:alphaModFix/>
          </a:blip>
          <a:srcRect b="0" l="1342" r="1342" t="0"/>
          <a:stretch/>
        </p:blipFill>
        <p:spPr>
          <a:xfrm>
            <a:off x="527175" y="78051"/>
            <a:ext cx="2326800" cy="4744451"/>
          </a:xfrm>
          <a:prstGeom prst="rect">
            <a:avLst/>
          </a:prstGeom>
          <a:noFill/>
          <a:ln>
            <a:noFill/>
          </a:ln>
        </p:spPr>
      </p:pic>
      <p:pic>
        <p:nvPicPr>
          <p:cNvPr id="137" name="Google Shape;137;p18"/>
          <p:cNvPicPr preferRelativeResize="0"/>
          <p:nvPr/>
        </p:nvPicPr>
        <p:blipFill rotWithShape="1">
          <a:blip r:embed="rId4">
            <a:alphaModFix/>
          </a:blip>
          <a:srcRect b="2042" l="0" r="0" t="2042"/>
          <a:stretch/>
        </p:blipFill>
        <p:spPr>
          <a:xfrm>
            <a:off x="5343825" y="-1525"/>
            <a:ext cx="2353575" cy="4766975"/>
          </a:xfrm>
          <a:prstGeom prst="rect">
            <a:avLst/>
          </a:prstGeom>
          <a:noFill/>
          <a:ln>
            <a:noFill/>
          </a:ln>
        </p:spPr>
      </p:pic>
      <p:pic>
        <p:nvPicPr>
          <p:cNvPr id="138" name="Google Shape;138;p18"/>
          <p:cNvPicPr preferRelativeResize="0"/>
          <p:nvPr/>
        </p:nvPicPr>
        <p:blipFill>
          <a:blip r:embed="rId5">
            <a:alphaModFix/>
          </a:blip>
          <a:stretch>
            <a:fillRect/>
          </a:stretch>
        </p:blipFill>
        <p:spPr>
          <a:xfrm rot="-2247680">
            <a:off x="1640036" y="1727976"/>
            <a:ext cx="520636" cy="524649"/>
          </a:xfrm>
          <a:prstGeom prst="rect">
            <a:avLst/>
          </a:prstGeom>
          <a:noFill/>
          <a:ln>
            <a:noFill/>
          </a:ln>
        </p:spPr>
      </p:pic>
      <p:pic>
        <p:nvPicPr>
          <p:cNvPr id="139" name="Google Shape;139;p18"/>
          <p:cNvPicPr preferRelativeResize="0"/>
          <p:nvPr/>
        </p:nvPicPr>
        <p:blipFill>
          <a:blip r:embed="rId5">
            <a:alphaModFix/>
          </a:blip>
          <a:stretch>
            <a:fillRect/>
          </a:stretch>
        </p:blipFill>
        <p:spPr>
          <a:xfrm rot="848972">
            <a:off x="6165085" y="3032208"/>
            <a:ext cx="516370" cy="528848"/>
          </a:xfrm>
          <a:prstGeom prst="rect">
            <a:avLst/>
          </a:prstGeom>
          <a:noFill/>
          <a:ln>
            <a:noFill/>
          </a:ln>
        </p:spPr>
      </p:pic>
      <p:cxnSp>
        <p:nvCxnSpPr>
          <p:cNvPr id="140" name="Google Shape;140;p18"/>
          <p:cNvCxnSpPr/>
          <p:nvPr/>
        </p:nvCxnSpPr>
        <p:spPr>
          <a:xfrm>
            <a:off x="3647475" y="1988800"/>
            <a:ext cx="646800" cy="3000"/>
          </a:xfrm>
          <a:prstGeom prst="straightConnector1">
            <a:avLst/>
          </a:prstGeom>
          <a:noFill/>
          <a:ln cap="flat" cmpd="sng" w="38100">
            <a:solidFill>
              <a:schemeClr val="accent1"/>
            </a:solidFill>
            <a:prstDash val="solid"/>
            <a:round/>
            <a:headEnd len="med" w="med" type="none"/>
            <a:tailEnd len="med" w="med" type="triangle"/>
          </a:ln>
        </p:spPr>
      </p:cxnSp>
      <p:sp>
        <p:nvSpPr>
          <p:cNvPr id="141" name="Google Shape;141;p18"/>
          <p:cNvSpPr/>
          <p:nvPr/>
        </p:nvSpPr>
        <p:spPr>
          <a:xfrm>
            <a:off x="753871" y="156100"/>
            <a:ext cx="396600" cy="3174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8</a:t>
            </a:r>
            <a:endParaRPr b="1"/>
          </a:p>
        </p:txBody>
      </p:sp>
      <p:sp>
        <p:nvSpPr>
          <p:cNvPr id="142" name="Google Shape;142;p18"/>
          <p:cNvSpPr/>
          <p:nvPr/>
        </p:nvSpPr>
        <p:spPr>
          <a:xfrm>
            <a:off x="5343828" y="101675"/>
            <a:ext cx="364500" cy="3174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9</a:t>
            </a:r>
            <a:endParaRPr b="1"/>
          </a:p>
        </p:txBody>
      </p:sp>
      <p:sp>
        <p:nvSpPr>
          <p:cNvPr id="143" name="Google Shape;143;p18"/>
          <p:cNvSpPr txBox="1"/>
          <p:nvPr/>
        </p:nvSpPr>
        <p:spPr>
          <a:xfrm>
            <a:off x="527175" y="4341700"/>
            <a:ext cx="2678700" cy="741300"/>
          </a:xfrm>
          <a:prstGeom prst="rect">
            <a:avLst/>
          </a:prstGeom>
          <a:solidFill>
            <a:schemeClr val="accen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consumer can click  onto an eligible carpool group or user’s name to view their profile</a:t>
            </a:r>
            <a:endParaRPr sz="1200"/>
          </a:p>
        </p:txBody>
      </p:sp>
      <p:sp>
        <p:nvSpPr>
          <p:cNvPr id="144" name="Google Shape;144;p18"/>
          <p:cNvSpPr txBox="1"/>
          <p:nvPr/>
        </p:nvSpPr>
        <p:spPr>
          <a:xfrm>
            <a:off x="4779300" y="4287100"/>
            <a:ext cx="3718800" cy="850500"/>
          </a:xfrm>
          <a:prstGeom prst="rect">
            <a:avLst/>
          </a:prstGeom>
          <a:solidFill>
            <a:schemeClr val="accen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When the consumer views another user’s profile, they can decide if they want to join a group that the user is in. To do so they only need press the plus sign to join the group</a:t>
            </a:r>
            <a:endParaRPr sz="1200"/>
          </a:p>
        </p:txBody>
      </p:sp>
      <p:cxnSp>
        <p:nvCxnSpPr>
          <p:cNvPr id="145" name="Google Shape;145;p18"/>
          <p:cNvCxnSpPr/>
          <p:nvPr/>
        </p:nvCxnSpPr>
        <p:spPr>
          <a:xfrm>
            <a:off x="46300" y="1988800"/>
            <a:ext cx="646800" cy="3000"/>
          </a:xfrm>
          <a:prstGeom prst="straightConnector1">
            <a:avLst/>
          </a:prstGeom>
          <a:noFill/>
          <a:ln cap="flat" cmpd="sng" w="38100">
            <a:solidFill>
              <a:schemeClr val="accent1"/>
            </a:solidFill>
            <a:prstDash val="solid"/>
            <a:round/>
            <a:headEnd len="med" w="med" type="none"/>
            <a:tailEnd len="med" w="med" type="triangle"/>
          </a:ln>
        </p:spPr>
      </p:cxnSp>
      <p:cxnSp>
        <p:nvCxnSpPr>
          <p:cNvPr id="146" name="Google Shape;146;p18"/>
          <p:cNvCxnSpPr/>
          <p:nvPr/>
        </p:nvCxnSpPr>
        <p:spPr>
          <a:xfrm>
            <a:off x="8198175" y="1819313"/>
            <a:ext cx="646800" cy="3000"/>
          </a:xfrm>
          <a:prstGeom prst="straightConnector1">
            <a:avLst/>
          </a:prstGeom>
          <a:noFill/>
          <a:ln cap="flat" cmpd="sng" w="38100">
            <a:solidFill>
              <a:schemeClr val="accent1"/>
            </a:solidFill>
            <a:prstDash val="solid"/>
            <a:round/>
            <a:headEnd len="med" w="med" type="none"/>
            <a:tailEnd len="med" w="med" type="triangle"/>
          </a:ln>
        </p:spPr>
      </p:cxnSp>
      <p:sp>
        <p:nvSpPr>
          <p:cNvPr id="147" name="Google Shape;147;p18"/>
          <p:cNvSpPr txBox="1"/>
          <p:nvPr/>
        </p:nvSpPr>
        <p:spPr>
          <a:xfrm>
            <a:off x="3107588" y="307800"/>
            <a:ext cx="2218800" cy="14247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When you look at someone’s profile you can see their preferences, the carpool groups they’re a part of, as well as any additional information they decide to include.</a:t>
            </a:r>
            <a:endParaRPr sz="1200"/>
          </a:p>
        </p:txBody>
      </p:sp>
      <p:cxnSp>
        <p:nvCxnSpPr>
          <p:cNvPr id="148" name="Google Shape;148;p18"/>
          <p:cNvCxnSpPr>
            <a:stCxn id="147" idx="3"/>
          </p:cNvCxnSpPr>
          <p:nvPr/>
        </p:nvCxnSpPr>
        <p:spPr>
          <a:xfrm>
            <a:off x="5326388" y="1020150"/>
            <a:ext cx="336600" cy="1423200"/>
          </a:xfrm>
          <a:prstGeom prst="straightConnector1">
            <a:avLst/>
          </a:prstGeom>
          <a:noFill/>
          <a:ln cap="flat" cmpd="sng" w="19050">
            <a:solidFill>
              <a:srgbClr val="000000"/>
            </a:solidFill>
            <a:prstDash val="solid"/>
            <a:round/>
            <a:headEnd len="med" w="med" type="none"/>
            <a:tailEnd len="med" w="med" type="triangle"/>
          </a:ln>
        </p:spPr>
      </p:cxnSp>
      <p:cxnSp>
        <p:nvCxnSpPr>
          <p:cNvPr id="149" name="Google Shape;149;p18"/>
          <p:cNvCxnSpPr>
            <a:stCxn id="147" idx="3"/>
          </p:cNvCxnSpPr>
          <p:nvPr/>
        </p:nvCxnSpPr>
        <p:spPr>
          <a:xfrm>
            <a:off x="5326388" y="1020150"/>
            <a:ext cx="1196400" cy="1001400"/>
          </a:xfrm>
          <a:prstGeom prst="straightConnector1">
            <a:avLst/>
          </a:prstGeom>
          <a:noFill/>
          <a:ln cap="flat" cmpd="sng" w="19050">
            <a:solidFill>
              <a:srgbClr val="000000"/>
            </a:solidFill>
            <a:prstDash val="solid"/>
            <a:round/>
            <a:headEnd len="med" w="med" type="none"/>
            <a:tailEnd len="med" w="med" type="triangle"/>
          </a:ln>
        </p:spPr>
      </p:cxnSp>
      <p:sp>
        <p:nvSpPr>
          <p:cNvPr id="150" name="Google Shape;150;p18"/>
          <p:cNvSpPr txBox="1"/>
          <p:nvPr/>
        </p:nvSpPr>
        <p:spPr>
          <a:xfrm>
            <a:off x="2861475" y="2534325"/>
            <a:ext cx="2218800" cy="16413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When you look at someone’s profile you can see the reviews that other people that have carpooled with this user have left. You can also click on the profile of those that left the review to see if the review is credible</a:t>
            </a:r>
            <a:endParaRPr sz="1200"/>
          </a:p>
        </p:txBody>
      </p:sp>
      <p:cxnSp>
        <p:nvCxnSpPr>
          <p:cNvPr id="151" name="Google Shape;151;p18"/>
          <p:cNvCxnSpPr>
            <a:stCxn id="150" idx="3"/>
          </p:cNvCxnSpPr>
          <p:nvPr/>
        </p:nvCxnSpPr>
        <p:spPr>
          <a:xfrm flipH="1" rot="10800000">
            <a:off x="5080275" y="3238275"/>
            <a:ext cx="550200" cy="116700"/>
          </a:xfrm>
          <a:prstGeom prst="straightConnector1">
            <a:avLst/>
          </a:prstGeom>
          <a:noFill/>
          <a:ln cap="flat" cmpd="sng" w="19050">
            <a:solidFill>
              <a:srgbClr val="000000"/>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155CC"/>
        </a:solidFill>
      </p:bgPr>
    </p:bg>
    <p:spTree>
      <p:nvGrpSpPr>
        <p:cNvPr id="155" name="Shape 155"/>
        <p:cNvGrpSpPr/>
        <p:nvPr/>
      </p:nvGrpSpPr>
      <p:grpSpPr>
        <a:xfrm>
          <a:off x="0" y="0"/>
          <a:ext cx="0" cy="0"/>
          <a:chOff x="0" y="0"/>
          <a:chExt cx="0" cy="0"/>
        </a:xfrm>
      </p:grpSpPr>
      <p:pic>
        <p:nvPicPr>
          <p:cNvPr id="156" name="Google Shape;156;p19"/>
          <p:cNvPicPr preferRelativeResize="0"/>
          <p:nvPr/>
        </p:nvPicPr>
        <p:blipFill rotWithShape="1">
          <a:blip r:embed="rId3">
            <a:alphaModFix/>
          </a:blip>
          <a:srcRect b="248" l="0" r="0" t="238"/>
          <a:stretch/>
        </p:blipFill>
        <p:spPr>
          <a:xfrm>
            <a:off x="3630058" y="57000"/>
            <a:ext cx="2284532" cy="4415275"/>
          </a:xfrm>
          <a:prstGeom prst="rect">
            <a:avLst/>
          </a:prstGeom>
          <a:noFill/>
          <a:ln>
            <a:noFill/>
          </a:ln>
        </p:spPr>
      </p:pic>
      <p:pic>
        <p:nvPicPr>
          <p:cNvPr id="157" name="Google Shape;157;p19"/>
          <p:cNvPicPr preferRelativeResize="0"/>
          <p:nvPr/>
        </p:nvPicPr>
        <p:blipFill>
          <a:blip r:embed="rId4">
            <a:alphaModFix/>
          </a:blip>
          <a:stretch>
            <a:fillRect/>
          </a:stretch>
        </p:blipFill>
        <p:spPr>
          <a:xfrm rot="821948">
            <a:off x="4424053" y="3846544"/>
            <a:ext cx="569895" cy="566511"/>
          </a:xfrm>
          <a:prstGeom prst="rect">
            <a:avLst/>
          </a:prstGeom>
          <a:noFill/>
          <a:ln>
            <a:noFill/>
          </a:ln>
        </p:spPr>
      </p:pic>
      <p:cxnSp>
        <p:nvCxnSpPr>
          <p:cNvPr id="158" name="Google Shape;158;p19"/>
          <p:cNvCxnSpPr/>
          <p:nvPr/>
        </p:nvCxnSpPr>
        <p:spPr>
          <a:xfrm>
            <a:off x="205313" y="2264632"/>
            <a:ext cx="806400" cy="9000"/>
          </a:xfrm>
          <a:prstGeom prst="straightConnector1">
            <a:avLst/>
          </a:prstGeom>
          <a:noFill/>
          <a:ln cap="flat" cmpd="sng" w="38100">
            <a:solidFill>
              <a:schemeClr val="accent1"/>
            </a:solidFill>
            <a:prstDash val="solid"/>
            <a:round/>
            <a:headEnd len="med" w="med" type="none"/>
            <a:tailEnd len="med" w="med" type="triangle"/>
          </a:ln>
        </p:spPr>
      </p:cxnSp>
      <p:sp>
        <p:nvSpPr>
          <p:cNvPr id="159" name="Google Shape;159;p19"/>
          <p:cNvSpPr/>
          <p:nvPr/>
        </p:nvSpPr>
        <p:spPr>
          <a:xfrm>
            <a:off x="3268602" y="62550"/>
            <a:ext cx="613800" cy="3393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10</a:t>
            </a:r>
            <a:endParaRPr b="1"/>
          </a:p>
        </p:txBody>
      </p:sp>
      <p:sp>
        <p:nvSpPr>
          <p:cNvPr id="160" name="Google Shape;160;p19"/>
          <p:cNvSpPr txBox="1"/>
          <p:nvPr/>
        </p:nvSpPr>
        <p:spPr>
          <a:xfrm>
            <a:off x="1695500" y="4351750"/>
            <a:ext cx="6027000" cy="684900"/>
          </a:xfrm>
          <a:prstGeom prst="rect">
            <a:avLst/>
          </a:prstGeom>
          <a:solidFill>
            <a:schemeClr val="accen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Carpool Request form allows the consumer to review all of the information about the carpool. If the consumer decides to join the group, they only need press a button to send the request to join to the carpool group</a:t>
            </a:r>
            <a:endParaRPr sz="1200"/>
          </a:p>
        </p:txBody>
      </p:sp>
      <p:sp>
        <p:nvSpPr>
          <p:cNvPr id="161" name="Google Shape;161;p19"/>
          <p:cNvSpPr txBox="1"/>
          <p:nvPr/>
        </p:nvSpPr>
        <p:spPr>
          <a:xfrm>
            <a:off x="6456600" y="905325"/>
            <a:ext cx="2462700" cy="10950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carpool request form shows users a list of all the members in the group and how far each members lives from the user seeking entry to the group</a:t>
            </a:r>
            <a:endParaRPr sz="1200"/>
          </a:p>
        </p:txBody>
      </p:sp>
      <p:sp>
        <p:nvSpPr>
          <p:cNvPr id="162" name="Google Shape;162;p19"/>
          <p:cNvSpPr txBox="1"/>
          <p:nvPr/>
        </p:nvSpPr>
        <p:spPr>
          <a:xfrm>
            <a:off x="934138" y="905325"/>
            <a:ext cx="2284500" cy="10950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carpool request form allows users to look at all of the rules the carpool group has made in their carpool agreement</a:t>
            </a:r>
            <a:endParaRPr sz="1200"/>
          </a:p>
        </p:txBody>
      </p:sp>
      <p:sp>
        <p:nvSpPr>
          <p:cNvPr id="163" name="Google Shape;163;p19"/>
          <p:cNvSpPr txBox="1"/>
          <p:nvPr/>
        </p:nvSpPr>
        <p:spPr>
          <a:xfrm>
            <a:off x="934150" y="2566350"/>
            <a:ext cx="2284500" cy="8613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When seeking entry to a carpool group, the user enters what they want their role in the group to be.</a:t>
            </a:r>
            <a:endParaRPr sz="1200"/>
          </a:p>
        </p:txBody>
      </p:sp>
      <p:cxnSp>
        <p:nvCxnSpPr>
          <p:cNvPr id="164" name="Google Shape;164;p19"/>
          <p:cNvCxnSpPr>
            <a:stCxn id="162" idx="3"/>
          </p:cNvCxnSpPr>
          <p:nvPr/>
        </p:nvCxnSpPr>
        <p:spPr>
          <a:xfrm>
            <a:off x="3218638" y="1452825"/>
            <a:ext cx="713700" cy="493200"/>
          </a:xfrm>
          <a:prstGeom prst="straightConnector1">
            <a:avLst/>
          </a:prstGeom>
          <a:noFill/>
          <a:ln cap="flat" cmpd="sng" w="19050">
            <a:solidFill>
              <a:schemeClr val="dk1"/>
            </a:solidFill>
            <a:prstDash val="solid"/>
            <a:round/>
            <a:headEnd len="med" w="med" type="none"/>
            <a:tailEnd len="med" w="med" type="triangle"/>
          </a:ln>
        </p:spPr>
      </p:cxnSp>
      <p:cxnSp>
        <p:nvCxnSpPr>
          <p:cNvPr id="165" name="Google Shape;165;p19"/>
          <p:cNvCxnSpPr>
            <a:stCxn id="161" idx="1"/>
          </p:cNvCxnSpPr>
          <p:nvPr/>
        </p:nvCxnSpPr>
        <p:spPr>
          <a:xfrm flipH="1">
            <a:off x="5257500" y="1452825"/>
            <a:ext cx="1199100" cy="137100"/>
          </a:xfrm>
          <a:prstGeom prst="straightConnector1">
            <a:avLst/>
          </a:prstGeom>
          <a:noFill/>
          <a:ln cap="flat" cmpd="sng" w="19050">
            <a:solidFill>
              <a:srgbClr val="000000"/>
            </a:solidFill>
            <a:prstDash val="solid"/>
            <a:round/>
            <a:headEnd len="med" w="med" type="none"/>
            <a:tailEnd len="med" w="med" type="triangle"/>
          </a:ln>
        </p:spPr>
      </p:cxnSp>
      <p:cxnSp>
        <p:nvCxnSpPr>
          <p:cNvPr id="166" name="Google Shape;166;p19"/>
          <p:cNvCxnSpPr>
            <a:stCxn id="163" idx="3"/>
          </p:cNvCxnSpPr>
          <p:nvPr/>
        </p:nvCxnSpPr>
        <p:spPr>
          <a:xfrm>
            <a:off x="3218650" y="2997000"/>
            <a:ext cx="685200" cy="3300"/>
          </a:xfrm>
          <a:prstGeom prst="straightConnector1">
            <a:avLst/>
          </a:prstGeom>
          <a:noFill/>
          <a:ln cap="flat" cmpd="sng" w="19050">
            <a:solidFill>
              <a:schemeClr val="dk1"/>
            </a:solidFill>
            <a:prstDash val="solid"/>
            <a:round/>
            <a:headEnd len="med" w="med" type="none"/>
            <a:tailEnd len="med" w="med" type="triangle"/>
          </a:ln>
        </p:spPr>
      </p:cxnSp>
      <p:cxnSp>
        <p:nvCxnSpPr>
          <p:cNvPr id="167" name="Google Shape;167;p19"/>
          <p:cNvCxnSpPr/>
          <p:nvPr/>
        </p:nvCxnSpPr>
        <p:spPr>
          <a:xfrm>
            <a:off x="7253713" y="2260145"/>
            <a:ext cx="806400" cy="9000"/>
          </a:xfrm>
          <a:prstGeom prst="straightConnector1">
            <a:avLst/>
          </a:prstGeom>
          <a:noFill/>
          <a:ln cap="flat" cmpd="sng" w="38100">
            <a:solidFill>
              <a:schemeClr val="accent1"/>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155CC"/>
        </a:solidFill>
      </p:bgPr>
    </p:bg>
    <p:spTree>
      <p:nvGrpSpPr>
        <p:cNvPr id="171" name="Shape 171"/>
        <p:cNvGrpSpPr/>
        <p:nvPr/>
      </p:nvGrpSpPr>
      <p:grpSpPr>
        <a:xfrm>
          <a:off x="0" y="0"/>
          <a:ext cx="0" cy="0"/>
          <a:chOff x="0" y="0"/>
          <a:chExt cx="0" cy="0"/>
        </a:xfrm>
      </p:grpSpPr>
      <p:pic>
        <p:nvPicPr>
          <p:cNvPr id="172" name="Google Shape;172;p20"/>
          <p:cNvPicPr preferRelativeResize="0"/>
          <p:nvPr/>
        </p:nvPicPr>
        <p:blipFill rotWithShape="1">
          <a:blip r:embed="rId3">
            <a:alphaModFix/>
          </a:blip>
          <a:srcRect b="377" l="0" r="0" t="377"/>
          <a:stretch/>
        </p:blipFill>
        <p:spPr>
          <a:xfrm>
            <a:off x="363534" y="-3275"/>
            <a:ext cx="2242133" cy="4415273"/>
          </a:xfrm>
          <a:prstGeom prst="rect">
            <a:avLst/>
          </a:prstGeom>
          <a:noFill/>
          <a:ln>
            <a:noFill/>
          </a:ln>
        </p:spPr>
      </p:pic>
      <p:pic>
        <p:nvPicPr>
          <p:cNvPr id="173" name="Google Shape;173;p20"/>
          <p:cNvPicPr preferRelativeResize="0"/>
          <p:nvPr/>
        </p:nvPicPr>
        <p:blipFill rotWithShape="1">
          <a:blip r:embed="rId4">
            <a:alphaModFix/>
          </a:blip>
          <a:srcRect b="377" l="0" r="0" t="377"/>
          <a:stretch/>
        </p:blipFill>
        <p:spPr>
          <a:xfrm>
            <a:off x="3128011" y="-3275"/>
            <a:ext cx="2242075" cy="4415273"/>
          </a:xfrm>
          <a:prstGeom prst="rect">
            <a:avLst/>
          </a:prstGeom>
          <a:noFill/>
          <a:ln>
            <a:noFill/>
          </a:ln>
        </p:spPr>
      </p:pic>
      <p:pic>
        <p:nvPicPr>
          <p:cNvPr id="174" name="Google Shape;174;p20"/>
          <p:cNvPicPr preferRelativeResize="0"/>
          <p:nvPr/>
        </p:nvPicPr>
        <p:blipFill>
          <a:blip r:embed="rId5">
            <a:alphaModFix/>
          </a:blip>
          <a:stretch>
            <a:fillRect/>
          </a:stretch>
        </p:blipFill>
        <p:spPr>
          <a:xfrm rot="821948">
            <a:off x="4181969" y="2467516"/>
            <a:ext cx="569895" cy="566511"/>
          </a:xfrm>
          <a:prstGeom prst="rect">
            <a:avLst/>
          </a:prstGeom>
          <a:noFill/>
          <a:ln>
            <a:noFill/>
          </a:ln>
        </p:spPr>
      </p:pic>
      <p:cxnSp>
        <p:nvCxnSpPr>
          <p:cNvPr id="175" name="Google Shape;175;p20"/>
          <p:cNvCxnSpPr/>
          <p:nvPr/>
        </p:nvCxnSpPr>
        <p:spPr>
          <a:xfrm>
            <a:off x="2681144" y="1982595"/>
            <a:ext cx="402900" cy="0"/>
          </a:xfrm>
          <a:prstGeom prst="straightConnector1">
            <a:avLst/>
          </a:prstGeom>
          <a:noFill/>
          <a:ln cap="flat" cmpd="sng" w="38100">
            <a:solidFill>
              <a:schemeClr val="accent1"/>
            </a:solidFill>
            <a:prstDash val="solid"/>
            <a:round/>
            <a:headEnd len="med" w="med" type="none"/>
            <a:tailEnd len="med" w="med" type="triangle"/>
          </a:ln>
        </p:spPr>
      </p:cxnSp>
      <p:cxnSp>
        <p:nvCxnSpPr>
          <p:cNvPr id="176" name="Google Shape;176;p20"/>
          <p:cNvCxnSpPr/>
          <p:nvPr/>
        </p:nvCxnSpPr>
        <p:spPr>
          <a:xfrm flipH="1" rot="10800000">
            <a:off x="5599425" y="1986100"/>
            <a:ext cx="515400" cy="31200"/>
          </a:xfrm>
          <a:prstGeom prst="straightConnector1">
            <a:avLst/>
          </a:prstGeom>
          <a:noFill/>
          <a:ln cap="flat" cmpd="sng" w="38100">
            <a:solidFill>
              <a:schemeClr val="accent1"/>
            </a:solidFill>
            <a:prstDash val="solid"/>
            <a:round/>
            <a:headEnd len="med" w="med" type="none"/>
            <a:tailEnd len="med" w="med" type="triangle"/>
          </a:ln>
        </p:spPr>
      </p:cxnSp>
      <p:cxnSp>
        <p:nvCxnSpPr>
          <p:cNvPr id="177" name="Google Shape;177;p20"/>
          <p:cNvCxnSpPr/>
          <p:nvPr/>
        </p:nvCxnSpPr>
        <p:spPr>
          <a:xfrm>
            <a:off x="-12" y="1982595"/>
            <a:ext cx="402900" cy="0"/>
          </a:xfrm>
          <a:prstGeom prst="straightConnector1">
            <a:avLst/>
          </a:prstGeom>
          <a:noFill/>
          <a:ln cap="flat" cmpd="sng" w="38100">
            <a:solidFill>
              <a:schemeClr val="accent1"/>
            </a:solidFill>
            <a:prstDash val="solid"/>
            <a:round/>
            <a:headEnd len="med" w="med" type="none"/>
            <a:tailEnd len="med" w="med" type="triangle"/>
          </a:ln>
        </p:spPr>
      </p:cxnSp>
      <p:sp>
        <p:nvSpPr>
          <p:cNvPr id="178" name="Google Shape;178;p20"/>
          <p:cNvSpPr/>
          <p:nvPr/>
        </p:nvSpPr>
        <p:spPr>
          <a:xfrm>
            <a:off x="73835" y="-3275"/>
            <a:ext cx="536400" cy="3393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11</a:t>
            </a:r>
            <a:endParaRPr b="1"/>
          </a:p>
        </p:txBody>
      </p:sp>
      <p:sp>
        <p:nvSpPr>
          <p:cNvPr id="179" name="Google Shape;179;p20"/>
          <p:cNvSpPr/>
          <p:nvPr/>
        </p:nvSpPr>
        <p:spPr>
          <a:xfrm>
            <a:off x="3018774" y="-3275"/>
            <a:ext cx="613800" cy="3393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12</a:t>
            </a:r>
            <a:endParaRPr b="1"/>
          </a:p>
        </p:txBody>
      </p:sp>
      <p:sp>
        <p:nvSpPr>
          <p:cNvPr id="180" name="Google Shape;180;p20"/>
          <p:cNvSpPr txBox="1"/>
          <p:nvPr/>
        </p:nvSpPr>
        <p:spPr>
          <a:xfrm>
            <a:off x="59750" y="3898125"/>
            <a:ext cx="2877300" cy="1251900"/>
          </a:xfrm>
          <a:prstGeom prst="rect">
            <a:avLst/>
          </a:prstGeom>
          <a:solidFill>
            <a:schemeClr val="accen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When the consumer sends a request to join a carpool group the app will use this screen to confirm  that the request has successfully been sent.</a:t>
            </a:r>
            <a:endParaRPr sz="1200"/>
          </a:p>
        </p:txBody>
      </p:sp>
      <p:sp>
        <p:nvSpPr>
          <p:cNvPr id="181" name="Google Shape;181;p20"/>
          <p:cNvSpPr txBox="1"/>
          <p:nvPr/>
        </p:nvSpPr>
        <p:spPr>
          <a:xfrm>
            <a:off x="3018775" y="3898025"/>
            <a:ext cx="2726700" cy="1251900"/>
          </a:xfrm>
          <a:prstGeom prst="rect">
            <a:avLst/>
          </a:prstGeom>
          <a:solidFill>
            <a:schemeClr val="accen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If a carpool group accepts the consumer’s request. The app alerts the consumer of this development and will give the consumer a chance to decide to join the group or cancel their request.</a:t>
            </a:r>
            <a:endParaRPr sz="1200"/>
          </a:p>
        </p:txBody>
      </p:sp>
      <p:pic>
        <p:nvPicPr>
          <p:cNvPr id="182" name="Google Shape;182;p20"/>
          <p:cNvPicPr preferRelativeResize="0"/>
          <p:nvPr/>
        </p:nvPicPr>
        <p:blipFill rotWithShape="1">
          <a:blip r:embed="rId6">
            <a:alphaModFix/>
          </a:blip>
          <a:srcRect b="199" l="0" r="0" t="199"/>
          <a:stretch/>
        </p:blipFill>
        <p:spPr>
          <a:xfrm>
            <a:off x="6328162" y="0"/>
            <a:ext cx="2314900" cy="4574850"/>
          </a:xfrm>
          <a:prstGeom prst="rect">
            <a:avLst/>
          </a:prstGeom>
          <a:noFill/>
          <a:ln>
            <a:noFill/>
          </a:ln>
        </p:spPr>
      </p:pic>
      <p:pic>
        <p:nvPicPr>
          <p:cNvPr id="183" name="Google Shape;183;p20"/>
          <p:cNvPicPr preferRelativeResize="0"/>
          <p:nvPr/>
        </p:nvPicPr>
        <p:blipFill>
          <a:blip r:embed="rId5">
            <a:alphaModFix/>
          </a:blip>
          <a:stretch>
            <a:fillRect/>
          </a:stretch>
        </p:blipFill>
        <p:spPr>
          <a:xfrm rot="823758">
            <a:off x="6457380" y="2617533"/>
            <a:ext cx="535584" cy="533485"/>
          </a:xfrm>
          <a:prstGeom prst="rect">
            <a:avLst/>
          </a:prstGeom>
          <a:noFill/>
          <a:ln>
            <a:noFill/>
          </a:ln>
        </p:spPr>
      </p:pic>
      <p:cxnSp>
        <p:nvCxnSpPr>
          <p:cNvPr id="184" name="Google Shape;184;p20"/>
          <p:cNvCxnSpPr/>
          <p:nvPr/>
        </p:nvCxnSpPr>
        <p:spPr>
          <a:xfrm flipH="1" rot="10800000">
            <a:off x="8733975" y="1982500"/>
            <a:ext cx="410100" cy="34800"/>
          </a:xfrm>
          <a:prstGeom prst="straightConnector1">
            <a:avLst/>
          </a:prstGeom>
          <a:noFill/>
          <a:ln cap="flat" cmpd="sng" w="38100">
            <a:solidFill>
              <a:schemeClr val="accent1"/>
            </a:solidFill>
            <a:prstDash val="solid"/>
            <a:round/>
            <a:headEnd len="med" w="med" type="none"/>
            <a:tailEnd len="med" w="med" type="triangle"/>
          </a:ln>
        </p:spPr>
      </p:cxnSp>
      <p:sp>
        <p:nvSpPr>
          <p:cNvPr id="185" name="Google Shape;185;p20"/>
          <p:cNvSpPr/>
          <p:nvPr/>
        </p:nvSpPr>
        <p:spPr>
          <a:xfrm>
            <a:off x="6195500" y="153250"/>
            <a:ext cx="648000" cy="3198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13</a:t>
            </a:r>
            <a:endParaRPr b="1"/>
          </a:p>
        </p:txBody>
      </p:sp>
      <p:sp>
        <p:nvSpPr>
          <p:cNvPr id="186" name="Google Shape;186;p20"/>
          <p:cNvSpPr txBox="1"/>
          <p:nvPr/>
        </p:nvSpPr>
        <p:spPr>
          <a:xfrm>
            <a:off x="5827200" y="3898125"/>
            <a:ext cx="3316800" cy="1251900"/>
          </a:xfrm>
          <a:prstGeom prst="rect">
            <a:avLst/>
          </a:prstGeom>
          <a:solidFill>
            <a:schemeClr val="accen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If the consumer confirms that they would still like to join the carpool group, the app will show that consumer has successfully joined the group. The consumer can then choose to look at the carpool agreement again to make sure everything still works with their schedule</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155CC"/>
        </a:solidFill>
      </p:bgPr>
    </p:bg>
    <p:spTree>
      <p:nvGrpSpPr>
        <p:cNvPr id="190" name="Shape 190"/>
        <p:cNvGrpSpPr/>
        <p:nvPr/>
      </p:nvGrpSpPr>
      <p:grpSpPr>
        <a:xfrm>
          <a:off x="0" y="0"/>
          <a:ext cx="0" cy="0"/>
          <a:chOff x="0" y="0"/>
          <a:chExt cx="0" cy="0"/>
        </a:xfrm>
      </p:grpSpPr>
      <p:pic>
        <p:nvPicPr>
          <p:cNvPr id="191" name="Google Shape;191;p21"/>
          <p:cNvPicPr preferRelativeResize="0"/>
          <p:nvPr/>
        </p:nvPicPr>
        <p:blipFill>
          <a:blip r:embed="rId3">
            <a:alphaModFix/>
          </a:blip>
          <a:stretch>
            <a:fillRect/>
          </a:stretch>
        </p:blipFill>
        <p:spPr>
          <a:xfrm>
            <a:off x="525388" y="206175"/>
            <a:ext cx="2828075" cy="4731151"/>
          </a:xfrm>
          <a:prstGeom prst="rect">
            <a:avLst/>
          </a:prstGeom>
          <a:noFill/>
          <a:ln>
            <a:noFill/>
          </a:ln>
        </p:spPr>
      </p:pic>
      <p:pic>
        <p:nvPicPr>
          <p:cNvPr id="192" name="Google Shape;192;p21"/>
          <p:cNvPicPr preferRelativeResize="0"/>
          <p:nvPr/>
        </p:nvPicPr>
        <p:blipFill>
          <a:blip r:embed="rId4">
            <a:alphaModFix/>
          </a:blip>
          <a:stretch>
            <a:fillRect/>
          </a:stretch>
        </p:blipFill>
        <p:spPr>
          <a:xfrm>
            <a:off x="5638274" y="88963"/>
            <a:ext cx="2828075" cy="4743937"/>
          </a:xfrm>
          <a:prstGeom prst="rect">
            <a:avLst/>
          </a:prstGeom>
          <a:noFill/>
          <a:ln>
            <a:noFill/>
          </a:ln>
        </p:spPr>
      </p:pic>
      <p:pic>
        <p:nvPicPr>
          <p:cNvPr id="193" name="Google Shape;193;p21"/>
          <p:cNvPicPr preferRelativeResize="0"/>
          <p:nvPr/>
        </p:nvPicPr>
        <p:blipFill>
          <a:blip r:embed="rId5">
            <a:alphaModFix/>
          </a:blip>
          <a:stretch>
            <a:fillRect/>
          </a:stretch>
        </p:blipFill>
        <p:spPr>
          <a:xfrm rot="996675">
            <a:off x="590992" y="989521"/>
            <a:ext cx="535584" cy="533485"/>
          </a:xfrm>
          <a:prstGeom prst="rect">
            <a:avLst/>
          </a:prstGeom>
          <a:noFill/>
          <a:ln>
            <a:noFill/>
          </a:ln>
        </p:spPr>
      </p:pic>
      <p:pic>
        <p:nvPicPr>
          <p:cNvPr id="194" name="Google Shape;194;p21"/>
          <p:cNvPicPr preferRelativeResize="0"/>
          <p:nvPr/>
        </p:nvPicPr>
        <p:blipFill>
          <a:blip r:embed="rId5">
            <a:alphaModFix/>
          </a:blip>
          <a:stretch>
            <a:fillRect/>
          </a:stretch>
        </p:blipFill>
        <p:spPr>
          <a:xfrm rot="-2335262">
            <a:off x="6784914" y="1138133"/>
            <a:ext cx="534781" cy="534292"/>
          </a:xfrm>
          <a:prstGeom prst="rect">
            <a:avLst/>
          </a:prstGeom>
          <a:noFill/>
          <a:ln>
            <a:noFill/>
          </a:ln>
        </p:spPr>
      </p:pic>
      <p:cxnSp>
        <p:nvCxnSpPr>
          <p:cNvPr id="195" name="Google Shape;195;p21"/>
          <p:cNvCxnSpPr/>
          <p:nvPr/>
        </p:nvCxnSpPr>
        <p:spPr>
          <a:xfrm flipH="1" rot="10800000">
            <a:off x="8529300" y="2471650"/>
            <a:ext cx="614700" cy="18900"/>
          </a:xfrm>
          <a:prstGeom prst="straightConnector1">
            <a:avLst/>
          </a:prstGeom>
          <a:noFill/>
          <a:ln cap="flat" cmpd="sng" w="38100">
            <a:solidFill>
              <a:schemeClr val="accent1"/>
            </a:solidFill>
            <a:prstDash val="solid"/>
            <a:round/>
            <a:headEnd len="med" w="med" type="none"/>
            <a:tailEnd len="med" w="med" type="triangle"/>
          </a:ln>
        </p:spPr>
      </p:cxnSp>
      <p:sp>
        <p:nvSpPr>
          <p:cNvPr id="196" name="Google Shape;196;p21"/>
          <p:cNvSpPr/>
          <p:nvPr/>
        </p:nvSpPr>
        <p:spPr>
          <a:xfrm>
            <a:off x="402712" y="255650"/>
            <a:ext cx="648000" cy="3198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14</a:t>
            </a:r>
            <a:endParaRPr b="1"/>
          </a:p>
        </p:txBody>
      </p:sp>
      <p:sp>
        <p:nvSpPr>
          <p:cNvPr id="197" name="Google Shape;197;p21"/>
          <p:cNvSpPr/>
          <p:nvPr/>
        </p:nvSpPr>
        <p:spPr>
          <a:xfrm>
            <a:off x="5479274" y="120338"/>
            <a:ext cx="580200" cy="3198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15</a:t>
            </a:r>
            <a:endParaRPr b="1"/>
          </a:p>
        </p:txBody>
      </p:sp>
      <p:sp>
        <p:nvSpPr>
          <p:cNvPr id="198" name="Google Shape;198;p21"/>
          <p:cNvSpPr txBox="1"/>
          <p:nvPr/>
        </p:nvSpPr>
        <p:spPr>
          <a:xfrm>
            <a:off x="525388" y="4386750"/>
            <a:ext cx="2828100" cy="750300"/>
          </a:xfrm>
          <a:prstGeom prst="rect">
            <a:avLst/>
          </a:prstGeom>
          <a:solidFill>
            <a:schemeClr val="accen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When the consumer becomes a part of a carpool, they have access to send an edit to the carpool page.</a:t>
            </a:r>
            <a:endParaRPr sz="1200"/>
          </a:p>
        </p:txBody>
      </p:sp>
      <p:sp>
        <p:nvSpPr>
          <p:cNvPr id="199" name="Google Shape;199;p21"/>
          <p:cNvSpPr txBox="1"/>
          <p:nvPr/>
        </p:nvSpPr>
        <p:spPr>
          <a:xfrm>
            <a:off x="5983825" y="4405500"/>
            <a:ext cx="1995000" cy="712800"/>
          </a:xfrm>
          <a:prstGeom prst="rect">
            <a:avLst/>
          </a:prstGeom>
          <a:solidFill>
            <a:schemeClr val="accen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menu button allows the consumer to go back to the main page</a:t>
            </a:r>
            <a:endParaRPr sz="1200"/>
          </a:p>
        </p:txBody>
      </p:sp>
      <p:cxnSp>
        <p:nvCxnSpPr>
          <p:cNvPr id="200" name="Google Shape;200;p21"/>
          <p:cNvCxnSpPr/>
          <p:nvPr/>
        </p:nvCxnSpPr>
        <p:spPr>
          <a:xfrm flipH="1" rot="10800000">
            <a:off x="3942350" y="2471650"/>
            <a:ext cx="614700" cy="18900"/>
          </a:xfrm>
          <a:prstGeom prst="straightConnector1">
            <a:avLst/>
          </a:prstGeom>
          <a:noFill/>
          <a:ln cap="flat" cmpd="sng" w="38100">
            <a:solidFill>
              <a:schemeClr val="accent1"/>
            </a:solidFill>
            <a:prstDash val="solid"/>
            <a:round/>
            <a:headEnd len="med" w="med" type="none"/>
            <a:tailEnd len="med" w="med" type="triangle"/>
          </a:ln>
        </p:spPr>
      </p:cxnSp>
      <p:cxnSp>
        <p:nvCxnSpPr>
          <p:cNvPr id="201" name="Google Shape;201;p21"/>
          <p:cNvCxnSpPr/>
          <p:nvPr/>
        </p:nvCxnSpPr>
        <p:spPr>
          <a:xfrm flipH="1" rot="10800000">
            <a:off x="0" y="2471650"/>
            <a:ext cx="614700" cy="18900"/>
          </a:xfrm>
          <a:prstGeom prst="straightConnector1">
            <a:avLst/>
          </a:prstGeom>
          <a:noFill/>
          <a:ln cap="flat" cmpd="sng" w="38100">
            <a:solidFill>
              <a:schemeClr val="accent1"/>
            </a:solidFill>
            <a:prstDash val="solid"/>
            <a:round/>
            <a:headEnd len="med" w="med" type="none"/>
            <a:tailEnd len="med" w="med" type="triangle"/>
          </a:ln>
        </p:spPr>
      </p:cxnSp>
      <p:sp>
        <p:nvSpPr>
          <p:cNvPr id="202" name="Google Shape;202;p21"/>
          <p:cNvSpPr txBox="1"/>
          <p:nvPr/>
        </p:nvSpPr>
        <p:spPr>
          <a:xfrm>
            <a:off x="3353475" y="557388"/>
            <a:ext cx="2284800" cy="17970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 The “Edit Carpool Agreement” button to remove themselves from a carpool group or to send out a request to change one of the carpool rules. In the latter case each member will have to approve the change before it can be made.</a:t>
            </a:r>
            <a:endParaRPr sz="1200"/>
          </a:p>
        </p:txBody>
      </p:sp>
      <p:cxnSp>
        <p:nvCxnSpPr>
          <p:cNvPr id="203" name="Google Shape;203;p21"/>
          <p:cNvCxnSpPr/>
          <p:nvPr/>
        </p:nvCxnSpPr>
        <p:spPr>
          <a:xfrm flipH="1">
            <a:off x="2379250" y="2359200"/>
            <a:ext cx="997500" cy="173820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