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6" Type="http://schemas.openxmlformats.org/officeDocument/2006/relationships/slide" Target="slides/slide12.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g37664bf482_0_2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37664bf482_0_2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6" name="Shape 216"/>
        <p:cNvGrpSpPr/>
        <p:nvPr/>
      </p:nvGrpSpPr>
      <p:grpSpPr>
        <a:xfrm>
          <a:off x="0" y="0"/>
          <a:ext cx="0" cy="0"/>
          <a:chOff x="0" y="0"/>
          <a:chExt cx="0" cy="0"/>
        </a:xfrm>
      </p:grpSpPr>
      <p:sp>
        <p:nvSpPr>
          <p:cNvPr id="217" name="Google Shape;217;g37664bf482_0_4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37664bf482_0_4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6" name="Shape 236"/>
        <p:cNvGrpSpPr/>
        <p:nvPr/>
      </p:nvGrpSpPr>
      <p:grpSpPr>
        <a:xfrm>
          <a:off x="0" y="0"/>
          <a:ext cx="0" cy="0"/>
          <a:chOff x="0" y="0"/>
          <a:chExt cx="0" cy="0"/>
        </a:xfrm>
      </p:grpSpPr>
      <p:sp>
        <p:nvSpPr>
          <p:cNvPr id="237" name="Google Shape;237;g37664bf482_0_4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37664bf482_0_4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1" name="Shape 251"/>
        <p:cNvGrpSpPr/>
        <p:nvPr/>
      </p:nvGrpSpPr>
      <p:grpSpPr>
        <a:xfrm>
          <a:off x="0" y="0"/>
          <a:ext cx="0" cy="0"/>
          <a:chOff x="0" y="0"/>
          <a:chExt cx="0" cy="0"/>
        </a:xfrm>
      </p:grpSpPr>
      <p:sp>
        <p:nvSpPr>
          <p:cNvPr id="252" name="Google Shape;252;g37664bf482_0_4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37664bf482_0_4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Google Shape;56;g37664bf482_0_2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37664bf482_0_2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Google Shape;70;g37664bf482_0_2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37664bf482_0_2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g37664bf482_0_2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37664bf482_0_2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Google Shape;110;g37664bf482_0_2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37664bf482_0_2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Google Shape;136;g37664bf482_0_3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37664bf482_0_3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Google Shape;156;g37664bf482_0_3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37664bf482_0_3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Google Shape;175;g37664bf482_0_3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37664bf482_0_3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1" name="Shape 191"/>
        <p:cNvGrpSpPr/>
        <p:nvPr/>
      </p:nvGrpSpPr>
      <p:grpSpPr>
        <a:xfrm>
          <a:off x="0" y="0"/>
          <a:ext cx="0" cy="0"/>
          <a:chOff x="0" y="0"/>
          <a:chExt cx="0" cy="0"/>
        </a:xfrm>
      </p:grpSpPr>
      <p:sp>
        <p:nvSpPr>
          <p:cNvPr id="192" name="Google Shape;192;g37664bf482_0_3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37664bf482_0_3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7.png"/><Relationship Id="rId4" Type="http://schemas.openxmlformats.org/officeDocument/2006/relationships/image" Target="../media/image12.png"/><Relationship Id="rId5" Type="http://schemas.openxmlformats.org/officeDocument/2006/relationships/image" Target="../media/image1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8.png"/><Relationship Id="rId4" Type="http://schemas.openxmlformats.org/officeDocument/2006/relationships/image" Target="../media/image1.png"/><Relationship Id="rId5" Type="http://schemas.openxmlformats.org/officeDocument/2006/relationships/image" Target="../media/image1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2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6.png"/><Relationship Id="rId5"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5.pn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7.png"/><Relationship Id="rId5"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8.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9.png"/><Relationship Id="rId4" Type="http://schemas.openxmlformats.org/officeDocument/2006/relationships/image" Target="../media/image13.png"/><Relationship Id="rId5"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0.png"/><Relationship Id="rId4" Type="http://schemas.openxmlformats.org/officeDocument/2006/relationships/image" Target="../media/image14.png"/><Relationship Id="rId5"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5.png"/><Relationship Id="rId4" Type="http://schemas.openxmlformats.org/officeDocument/2006/relationships/image" Target="../media/image1.png"/><Relationship Id="rId5" Type="http://schemas.openxmlformats.org/officeDocument/2006/relationships/image" Target="../media/image15.png"/><Relationship Id="rId6"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990000"/>
        </a:solidFill>
      </p:bgPr>
    </p:bg>
    <p:spTree>
      <p:nvGrpSpPr>
        <p:cNvPr id="53" name="Shape 53"/>
        <p:cNvGrpSpPr/>
        <p:nvPr/>
      </p:nvGrpSpPr>
      <p:grpSpPr>
        <a:xfrm>
          <a:off x="0" y="0"/>
          <a:ext cx="0" cy="0"/>
          <a:chOff x="0" y="0"/>
          <a:chExt cx="0" cy="0"/>
        </a:xfrm>
      </p:grpSpPr>
      <p:sp>
        <p:nvSpPr>
          <p:cNvPr id="54" name="Google Shape;54;p13"/>
          <p:cNvSpPr txBox="1"/>
          <p:nvPr/>
        </p:nvSpPr>
        <p:spPr>
          <a:xfrm>
            <a:off x="0" y="884975"/>
            <a:ext cx="9144000" cy="3098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4800">
                <a:solidFill>
                  <a:srgbClr val="F3F3F3"/>
                </a:solidFill>
              </a:rPr>
              <a:t>BENCHMARK 2 WIREFRAME</a:t>
            </a:r>
            <a:endParaRPr sz="4800">
              <a:solidFill>
                <a:srgbClr val="F3F3F3"/>
              </a:solidFill>
            </a:endParaRPr>
          </a:p>
          <a:p>
            <a:pPr indent="0" lvl="0" marL="0" rtl="0" algn="ctr">
              <a:spcBef>
                <a:spcPts val="0"/>
              </a:spcBef>
              <a:spcAft>
                <a:spcPts val="0"/>
              </a:spcAft>
              <a:buNone/>
            </a:pPr>
            <a:r>
              <a:rPr lang="en" sz="4800">
                <a:solidFill>
                  <a:srgbClr val="F3F3F3"/>
                </a:solidFill>
              </a:rPr>
              <a:t>Producer Perspective</a:t>
            </a:r>
            <a:endParaRPr sz="4800">
              <a:solidFill>
                <a:srgbClr val="F3F3F3"/>
              </a:solidFill>
            </a:endParaRPr>
          </a:p>
          <a:p>
            <a:pPr indent="0" lvl="0" marL="0" rtl="0" algn="ctr">
              <a:spcBef>
                <a:spcPts val="0"/>
              </a:spcBef>
              <a:spcAft>
                <a:spcPts val="0"/>
              </a:spcAft>
              <a:buNone/>
            </a:pPr>
            <a:r>
              <a:t/>
            </a:r>
            <a:endParaRPr sz="4800">
              <a:solidFill>
                <a:srgbClr val="F3F3F3"/>
              </a:solidFill>
            </a:endParaRPr>
          </a:p>
          <a:p>
            <a:pPr indent="0" lvl="0" marL="0" rtl="0" algn="ctr">
              <a:spcBef>
                <a:spcPts val="0"/>
              </a:spcBef>
              <a:spcAft>
                <a:spcPts val="0"/>
              </a:spcAft>
              <a:buNone/>
            </a:pPr>
            <a:r>
              <a:rPr lang="en" sz="3600">
                <a:solidFill>
                  <a:srgbClr val="F3F3F3"/>
                </a:solidFill>
              </a:rPr>
              <a:t>“Taking a carpool ride home”</a:t>
            </a:r>
            <a:endParaRPr sz="3600">
              <a:solidFill>
                <a:srgbClr val="F3F3F3"/>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990000"/>
        </a:solidFill>
      </p:bgPr>
    </p:bg>
    <p:spTree>
      <p:nvGrpSpPr>
        <p:cNvPr id="219" name="Shape 219"/>
        <p:cNvGrpSpPr/>
        <p:nvPr/>
      </p:nvGrpSpPr>
      <p:grpSpPr>
        <a:xfrm>
          <a:off x="0" y="0"/>
          <a:ext cx="0" cy="0"/>
          <a:chOff x="0" y="0"/>
          <a:chExt cx="0" cy="0"/>
        </a:xfrm>
      </p:grpSpPr>
      <p:sp>
        <p:nvSpPr>
          <p:cNvPr id="220" name="Google Shape;220;p22"/>
          <p:cNvSpPr txBox="1"/>
          <p:nvPr/>
        </p:nvSpPr>
        <p:spPr>
          <a:xfrm>
            <a:off x="66450" y="0"/>
            <a:ext cx="9011100" cy="981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3F3F3"/>
                </a:solidFill>
              </a:rPr>
              <a:t>LAST DETOUR SLIDE: Because the provider’s benchmark involves the consumer’s screens when the consumer is late for their carpool home, the screens of the consumer leading up to joining the carpool group and paying are being shown.</a:t>
            </a:r>
            <a:endParaRPr sz="1800">
              <a:solidFill>
                <a:srgbClr val="F3F3F3"/>
              </a:solidFill>
            </a:endParaRPr>
          </a:p>
        </p:txBody>
      </p:sp>
      <p:cxnSp>
        <p:nvCxnSpPr>
          <p:cNvPr id="221" name="Google Shape;221;p22"/>
          <p:cNvCxnSpPr/>
          <p:nvPr/>
        </p:nvCxnSpPr>
        <p:spPr>
          <a:xfrm flipH="1" rot="10800000">
            <a:off x="6600" y="954650"/>
            <a:ext cx="9130800" cy="26700"/>
          </a:xfrm>
          <a:prstGeom prst="straightConnector1">
            <a:avLst/>
          </a:prstGeom>
          <a:noFill/>
          <a:ln cap="flat" cmpd="sng" w="28575">
            <a:solidFill>
              <a:srgbClr val="FFFFFF"/>
            </a:solidFill>
            <a:prstDash val="solid"/>
            <a:round/>
            <a:headEnd len="med" w="med" type="none"/>
            <a:tailEnd len="med" w="med" type="none"/>
          </a:ln>
        </p:spPr>
      </p:cxnSp>
      <p:cxnSp>
        <p:nvCxnSpPr>
          <p:cNvPr id="222" name="Google Shape;222;p22"/>
          <p:cNvCxnSpPr/>
          <p:nvPr/>
        </p:nvCxnSpPr>
        <p:spPr>
          <a:xfrm>
            <a:off x="66450" y="1910550"/>
            <a:ext cx="355500" cy="0"/>
          </a:xfrm>
          <a:prstGeom prst="straightConnector1">
            <a:avLst/>
          </a:prstGeom>
          <a:noFill/>
          <a:ln cap="flat" cmpd="sng" w="28575">
            <a:solidFill>
              <a:schemeClr val="accent1"/>
            </a:solidFill>
            <a:prstDash val="solid"/>
            <a:round/>
            <a:headEnd len="med" w="med" type="none"/>
            <a:tailEnd len="med" w="med" type="triangle"/>
          </a:ln>
        </p:spPr>
      </p:cxnSp>
      <p:cxnSp>
        <p:nvCxnSpPr>
          <p:cNvPr id="223" name="Google Shape;223;p22"/>
          <p:cNvCxnSpPr/>
          <p:nvPr/>
        </p:nvCxnSpPr>
        <p:spPr>
          <a:xfrm>
            <a:off x="2794377" y="1910550"/>
            <a:ext cx="355500" cy="0"/>
          </a:xfrm>
          <a:prstGeom prst="straightConnector1">
            <a:avLst/>
          </a:prstGeom>
          <a:noFill/>
          <a:ln cap="flat" cmpd="sng" w="28575">
            <a:solidFill>
              <a:schemeClr val="accent1"/>
            </a:solidFill>
            <a:prstDash val="solid"/>
            <a:round/>
            <a:headEnd len="med" w="med" type="none"/>
            <a:tailEnd len="med" w="med" type="triangle"/>
          </a:ln>
        </p:spPr>
      </p:cxnSp>
      <p:pic>
        <p:nvPicPr>
          <p:cNvPr id="224" name="Google Shape;224;p22"/>
          <p:cNvPicPr preferRelativeResize="0"/>
          <p:nvPr/>
        </p:nvPicPr>
        <p:blipFill>
          <a:blip r:embed="rId3">
            <a:alphaModFix/>
          </a:blip>
          <a:stretch>
            <a:fillRect/>
          </a:stretch>
        </p:blipFill>
        <p:spPr>
          <a:xfrm>
            <a:off x="472734" y="954675"/>
            <a:ext cx="1914166" cy="3798109"/>
          </a:xfrm>
          <a:prstGeom prst="rect">
            <a:avLst/>
          </a:prstGeom>
          <a:noFill/>
          <a:ln>
            <a:noFill/>
          </a:ln>
        </p:spPr>
      </p:pic>
      <p:pic>
        <p:nvPicPr>
          <p:cNvPr id="225" name="Google Shape;225;p22"/>
          <p:cNvPicPr preferRelativeResize="0"/>
          <p:nvPr/>
        </p:nvPicPr>
        <p:blipFill>
          <a:blip r:embed="rId4">
            <a:alphaModFix/>
          </a:blip>
          <a:stretch>
            <a:fillRect/>
          </a:stretch>
        </p:blipFill>
        <p:spPr>
          <a:xfrm>
            <a:off x="3635486" y="954650"/>
            <a:ext cx="1914175" cy="3798149"/>
          </a:xfrm>
          <a:prstGeom prst="rect">
            <a:avLst/>
          </a:prstGeom>
          <a:noFill/>
          <a:ln>
            <a:noFill/>
          </a:ln>
        </p:spPr>
      </p:pic>
      <p:pic>
        <p:nvPicPr>
          <p:cNvPr id="226" name="Google Shape;226;p22"/>
          <p:cNvPicPr preferRelativeResize="0"/>
          <p:nvPr/>
        </p:nvPicPr>
        <p:blipFill>
          <a:blip r:embed="rId5">
            <a:alphaModFix/>
          </a:blip>
          <a:stretch>
            <a:fillRect/>
          </a:stretch>
        </p:blipFill>
        <p:spPr>
          <a:xfrm>
            <a:off x="6754400" y="954675"/>
            <a:ext cx="1995256" cy="3798099"/>
          </a:xfrm>
          <a:prstGeom prst="rect">
            <a:avLst/>
          </a:prstGeom>
          <a:noFill/>
          <a:ln>
            <a:noFill/>
          </a:ln>
        </p:spPr>
      </p:pic>
      <p:sp>
        <p:nvSpPr>
          <p:cNvPr id="227" name="Google Shape;227;p22"/>
          <p:cNvSpPr/>
          <p:nvPr/>
        </p:nvSpPr>
        <p:spPr>
          <a:xfrm>
            <a:off x="0" y="1063975"/>
            <a:ext cx="1555200" cy="549900"/>
          </a:xfrm>
          <a:prstGeom prst="ellipse">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Consumer</a:t>
            </a:r>
            <a:endParaRPr b="1"/>
          </a:p>
          <a:p>
            <a:pPr indent="0" lvl="0" marL="0" rtl="0" algn="ctr">
              <a:spcBef>
                <a:spcPts val="0"/>
              </a:spcBef>
              <a:spcAft>
                <a:spcPts val="0"/>
              </a:spcAft>
              <a:buNone/>
            </a:pPr>
            <a:r>
              <a:rPr b="1" lang="en"/>
              <a:t>Screen 4</a:t>
            </a:r>
            <a:endParaRPr b="1"/>
          </a:p>
        </p:txBody>
      </p:sp>
      <p:sp>
        <p:nvSpPr>
          <p:cNvPr id="228" name="Google Shape;228;p22"/>
          <p:cNvSpPr/>
          <p:nvPr/>
        </p:nvSpPr>
        <p:spPr>
          <a:xfrm>
            <a:off x="2684850" y="1063975"/>
            <a:ext cx="1555200" cy="549900"/>
          </a:xfrm>
          <a:prstGeom prst="ellipse">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Consumer</a:t>
            </a:r>
            <a:endParaRPr b="1"/>
          </a:p>
          <a:p>
            <a:pPr indent="0" lvl="0" marL="0" rtl="0" algn="ctr">
              <a:spcBef>
                <a:spcPts val="0"/>
              </a:spcBef>
              <a:spcAft>
                <a:spcPts val="0"/>
              </a:spcAft>
              <a:buNone/>
            </a:pPr>
            <a:r>
              <a:rPr b="1" lang="en"/>
              <a:t>Screen 5</a:t>
            </a:r>
            <a:endParaRPr b="1"/>
          </a:p>
        </p:txBody>
      </p:sp>
      <p:sp>
        <p:nvSpPr>
          <p:cNvPr id="229" name="Google Shape;229;p22"/>
          <p:cNvSpPr/>
          <p:nvPr/>
        </p:nvSpPr>
        <p:spPr>
          <a:xfrm>
            <a:off x="5913475" y="1063975"/>
            <a:ext cx="1555200" cy="549900"/>
          </a:xfrm>
          <a:prstGeom prst="ellipse">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Consumer</a:t>
            </a:r>
            <a:endParaRPr b="1"/>
          </a:p>
          <a:p>
            <a:pPr indent="0" lvl="0" marL="0" rtl="0" algn="ctr">
              <a:spcBef>
                <a:spcPts val="0"/>
              </a:spcBef>
              <a:spcAft>
                <a:spcPts val="0"/>
              </a:spcAft>
              <a:buNone/>
            </a:pPr>
            <a:r>
              <a:rPr b="1" lang="en"/>
              <a:t>Screen 6</a:t>
            </a:r>
            <a:endParaRPr b="1"/>
          </a:p>
        </p:txBody>
      </p:sp>
      <p:cxnSp>
        <p:nvCxnSpPr>
          <p:cNvPr id="230" name="Google Shape;230;p22"/>
          <p:cNvCxnSpPr/>
          <p:nvPr/>
        </p:nvCxnSpPr>
        <p:spPr>
          <a:xfrm>
            <a:off x="6035239" y="1910550"/>
            <a:ext cx="355500" cy="0"/>
          </a:xfrm>
          <a:prstGeom prst="straightConnector1">
            <a:avLst/>
          </a:prstGeom>
          <a:noFill/>
          <a:ln cap="flat" cmpd="sng" w="28575">
            <a:solidFill>
              <a:schemeClr val="accent1"/>
            </a:solidFill>
            <a:prstDash val="solid"/>
            <a:round/>
            <a:headEnd len="med" w="med" type="none"/>
            <a:tailEnd len="med" w="med" type="triangle"/>
          </a:ln>
        </p:spPr>
      </p:cxnSp>
      <p:sp>
        <p:nvSpPr>
          <p:cNvPr id="231" name="Google Shape;231;p22"/>
          <p:cNvSpPr txBox="1"/>
          <p:nvPr/>
        </p:nvSpPr>
        <p:spPr>
          <a:xfrm>
            <a:off x="0" y="4298600"/>
            <a:ext cx="3105900" cy="860700"/>
          </a:xfrm>
          <a:prstGeom prst="rect">
            <a:avLst/>
          </a:prstGeom>
          <a:solidFill>
            <a:schemeClr val="accent1"/>
          </a:solid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200"/>
              <a:t>When the consumer is late, the price of the ride will update as late fees increase. The consumer will also be provided with a timer showing how late they are</a:t>
            </a:r>
            <a:endParaRPr sz="1200"/>
          </a:p>
        </p:txBody>
      </p:sp>
      <p:sp>
        <p:nvSpPr>
          <p:cNvPr id="232" name="Google Shape;232;p22"/>
          <p:cNvSpPr txBox="1"/>
          <p:nvPr/>
        </p:nvSpPr>
        <p:spPr>
          <a:xfrm>
            <a:off x="3105900" y="4078200"/>
            <a:ext cx="2929500" cy="1065300"/>
          </a:xfrm>
          <a:prstGeom prst="rect">
            <a:avLst/>
          </a:prstGeom>
          <a:solidFill>
            <a:schemeClr val="accent1"/>
          </a:solid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200"/>
              <a:t>Once the provider has scanned the consumer’s QR code (screen 4), the app will show that the consumer has successfully joined the carpool ride and the consumer’s QR code will change</a:t>
            </a:r>
            <a:endParaRPr sz="1200"/>
          </a:p>
        </p:txBody>
      </p:sp>
      <p:sp>
        <p:nvSpPr>
          <p:cNvPr id="233" name="Google Shape;233;p22"/>
          <p:cNvSpPr txBox="1"/>
          <p:nvPr/>
        </p:nvSpPr>
        <p:spPr>
          <a:xfrm>
            <a:off x="2240425" y="2157413"/>
            <a:ext cx="1463400" cy="1978200"/>
          </a:xfrm>
          <a:prstGeom prst="rect">
            <a:avLst/>
          </a:prstGeom>
          <a:solidFill>
            <a:srgbClr val="999999"/>
          </a:solid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200"/>
              <a:t>Once the consumer has joined the carpool, the QR code will update to the QR code that the Driver must scan to confirm that the ride has ended (screen 9)</a:t>
            </a:r>
            <a:endParaRPr sz="1200"/>
          </a:p>
        </p:txBody>
      </p:sp>
      <p:cxnSp>
        <p:nvCxnSpPr>
          <p:cNvPr id="234" name="Google Shape;234;p22"/>
          <p:cNvCxnSpPr>
            <a:stCxn id="233" idx="3"/>
          </p:cNvCxnSpPr>
          <p:nvPr/>
        </p:nvCxnSpPr>
        <p:spPr>
          <a:xfrm>
            <a:off x="3703825" y="3146513"/>
            <a:ext cx="573900" cy="21300"/>
          </a:xfrm>
          <a:prstGeom prst="straightConnector1">
            <a:avLst/>
          </a:prstGeom>
          <a:noFill/>
          <a:ln cap="flat" cmpd="sng" w="19050">
            <a:solidFill>
              <a:srgbClr val="000000"/>
            </a:solidFill>
            <a:prstDash val="solid"/>
            <a:round/>
            <a:headEnd len="med" w="med" type="none"/>
            <a:tailEnd len="med" w="med" type="triangle"/>
          </a:ln>
        </p:spPr>
      </p:cxnSp>
      <p:sp>
        <p:nvSpPr>
          <p:cNvPr id="235" name="Google Shape;235;p22"/>
          <p:cNvSpPr txBox="1"/>
          <p:nvPr/>
        </p:nvSpPr>
        <p:spPr>
          <a:xfrm>
            <a:off x="6079225" y="4178000"/>
            <a:ext cx="3077400" cy="981300"/>
          </a:xfrm>
          <a:prstGeom prst="rect">
            <a:avLst/>
          </a:prstGeom>
          <a:solidFill>
            <a:schemeClr val="accent1"/>
          </a:solid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200"/>
              <a:t>Once the provider has scanned the consumer’s FINAL QR code(Screen 9), the app will show that the ride has completed and the cost of the ride will be withdrawn from the consumer’s account</a:t>
            </a:r>
            <a:endParaRPr sz="12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990000"/>
        </a:solidFill>
      </p:bgPr>
    </p:bg>
    <p:spTree>
      <p:nvGrpSpPr>
        <p:cNvPr id="239" name="Shape 239"/>
        <p:cNvGrpSpPr/>
        <p:nvPr/>
      </p:nvGrpSpPr>
      <p:grpSpPr>
        <a:xfrm>
          <a:off x="0" y="0"/>
          <a:ext cx="0" cy="0"/>
          <a:chOff x="0" y="0"/>
          <a:chExt cx="0" cy="0"/>
        </a:xfrm>
      </p:grpSpPr>
      <p:pic>
        <p:nvPicPr>
          <p:cNvPr id="240" name="Google Shape;240;p23"/>
          <p:cNvPicPr preferRelativeResize="0"/>
          <p:nvPr/>
        </p:nvPicPr>
        <p:blipFill>
          <a:blip r:embed="rId3">
            <a:alphaModFix/>
          </a:blip>
          <a:stretch>
            <a:fillRect/>
          </a:stretch>
        </p:blipFill>
        <p:spPr>
          <a:xfrm>
            <a:off x="637227" y="185375"/>
            <a:ext cx="2444971" cy="4838700"/>
          </a:xfrm>
          <a:prstGeom prst="rect">
            <a:avLst/>
          </a:prstGeom>
          <a:noFill/>
          <a:ln>
            <a:noFill/>
          </a:ln>
        </p:spPr>
      </p:pic>
      <p:pic>
        <p:nvPicPr>
          <p:cNvPr id="241" name="Google Shape;241;p23"/>
          <p:cNvPicPr preferRelativeResize="0"/>
          <p:nvPr/>
        </p:nvPicPr>
        <p:blipFill>
          <a:blip r:embed="rId4">
            <a:alphaModFix/>
          </a:blip>
          <a:stretch>
            <a:fillRect/>
          </a:stretch>
        </p:blipFill>
        <p:spPr>
          <a:xfrm rot="827280">
            <a:off x="1017056" y="3961854"/>
            <a:ext cx="553714" cy="553714"/>
          </a:xfrm>
          <a:prstGeom prst="rect">
            <a:avLst/>
          </a:prstGeom>
          <a:noFill/>
          <a:ln>
            <a:noFill/>
          </a:ln>
        </p:spPr>
      </p:pic>
      <p:sp>
        <p:nvSpPr>
          <p:cNvPr id="242" name="Google Shape;242;p23"/>
          <p:cNvSpPr/>
          <p:nvPr/>
        </p:nvSpPr>
        <p:spPr>
          <a:xfrm>
            <a:off x="410050" y="119425"/>
            <a:ext cx="549000" cy="372000"/>
          </a:xfrm>
          <a:prstGeom prst="ellipse">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t>12</a:t>
            </a:r>
            <a:endParaRPr b="1"/>
          </a:p>
        </p:txBody>
      </p:sp>
      <p:pic>
        <p:nvPicPr>
          <p:cNvPr id="243" name="Google Shape;243;p23"/>
          <p:cNvPicPr preferRelativeResize="0"/>
          <p:nvPr/>
        </p:nvPicPr>
        <p:blipFill>
          <a:blip r:embed="rId5">
            <a:alphaModFix/>
          </a:blip>
          <a:stretch>
            <a:fillRect/>
          </a:stretch>
        </p:blipFill>
        <p:spPr>
          <a:xfrm>
            <a:off x="5253150" y="218350"/>
            <a:ext cx="2437432" cy="4838700"/>
          </a:xfrm>
          <a:prstGeom prst="rect">
            <a:avLst/>
          </a:prstGeom>
          <a:noFill/>
          <a:ln>
            <a:noFill/>
          </a:ln>
        </p:spPr>
      </p:pic>
      <p:pic>
        <p:nvPicPr>
          <p:cNvPr id="244" name="Google Shape;244;p23"/>
          <p:cNvPicPr preferRelativeResize="0"/>
          <p:nvPr/>
        </p:nvPicPr>
        <p:blipFill>
          <a:blip r:embed="rId4">
            <a:alphaModFix/>
          </a:blip>
          <a:stretch>
            <a:fillRect/>
          </a:stretch>
        </p:blipFill>
        <p:spPr>
          <a:xfrm rot="827280">
            <a:off x="5597356" y="3889404"/>
            <a:ext cx="553714" cy="553714"/>
          </a:xfrm>
          <a:prstGeom prst="rect">
            <a:avLst/>
          </a:prstGeom>
          <a:noFill/>
          <a:ln>
            <a:noFill/>
          </a:ln>
        </p:spPr>
      </p:pic>
      <p:sp>
        <p:nvSpPr>
          <p:cNvPr id="245" name="Google Shape;245;p23"/>
          <p:cNvSpPr/>
          <p:nvPr/>
        </p:nvSpPr>
        <p:spPr>
          <a:xfrm>
            <a:off x="5163200" y="152400"/>
            <a:ext cx="549000" cy="372000"/>
          </a:xfrm>
          <a:prstGeom prst="ellipse">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t>13</a:t>
            </a:r>
            <a:endParaRPr b="1"/>
          </a:p>
        </p:txBody>
      </p:sp>
      <p:sp>
        <p:nvSpPr>
          <p:cNvPr id="246" name="Google Shape;246;p23"/>
          <p:cNvSpPr txBox="1"/>
          <p:nvPr/>
        </p:nvSpPr>
        <p:spPr>
          <a:xfrm>
            <a:off x="43063" y="4501125"/>
            <a:ext cx="3633300" cy="669600"/>
          </a:xfrm>
          <a:prstGeom prst="rect">
            <a:avLst/>
          </a:prstGeom>
          <a:solidFill>
            <a:schemeClr val="accent1"/>
          </a:solid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200"/>
              <a:t>The Provider can rate their riders using stars and can also leave a written review. The provider can submit their reviews then they are finished</a:t>
            </a:r>
            <a:endParaRPr sz="1200"/>
          </a:p>
        </p:txBody>
      </p:sp>
      <p:sp>
        <p:nvSpPr>
          <p:cNvPr id="247" name="Google Shape;247;p23"/>
          <p:cNvSpPr txBox="1"/>
          <p:nvPr/>
        </p:nvSpPr>
        <p:spPr>
          <a:xfrm>
            <a:off x="4610513" y="4501125"/>
            <a:ext cx="3722700" cy="669600"/>
          </a:xfrm>
          <a:prstGeom prst="rect">
            <a:avLst/>
          </a:prstGeom>
          <a:solidFill>
            <a:schemeClr val="accent1"/>
          </a:solid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200"/>
              <a:t>The app confirms that the providers reviews of their carpool members have been submitted and gives providers the option to return to the home screen</a:t>
            </a:r>
            <a:endParaRPr sz="1200"/>
          </a:p>
        </p:txBody>
      </p:sp>
      <p:cxnSp>
        <p:nvCxnSpPr>
          <p:cNvPr id="248" name="Google Shape;248;p23"/>
          <p:cNvCxnSpPr/>
          <p:nvPr/>
        </p:nvCxnSpPr>
        <p:spPr>
          <a:xfrm flipH="1" rot="10800000">
            <a:off x="8188225" y="2138025"/>
            <a:ext cx="680700" cy="18600"/>
          </a:xfrm>
          <a:prstGeom prst="straightConnector1">
            <a:avLst/>
          </a:prstGeom>
          <a:noFill/>
          <a:ln cap="flat" cmpd="sng" w="38100">
            <a:solidFill>
              <a:schemeClr val="accent1"/>
            </a:solidFill>
            <a:prstDash val="solid"/>
            <a:round/>
            <a:headEnd len="med" w="med" type="none"/>
            <a:tailEnd len="med" w="med" type="triangle"/>
          </a:ln>
        </p:spPr>
      </p:cxnSp>
      <p:cxnSp>
        <p:nvCxnSpPr>
          <p:cNvPr id="249" name="Google Shape;249;p23"/>
          <p:cNvCxnSpPr/>
          <p:nvPr/>
        </p:nvCxnSpPr>
        <p:spPr>
          <a:xfrm flipH="1" rot="10800000">
            <a:off x="43075" y="2138025"/>
            <a:ext cx="680700" cy="18600"/>
          </a:xfrm>
          <a:prstGeom prst="straightConnector1">
            <a:avLst/>
          </a:prstGeom>
          <a:noFill/>
          <a:ln cap="flat" cmpd="sng" w="38100">
            <a:solidFill>
              <a:schemeClr val="accent1"/>
            </a:solidFill>
            <a:prstDash val="solid"/>
            <a:round/>
            <a:headEnd len="med" w="med" type="none"/>
            <a:tailEnd len="med" w="med" type="triangle"/>
          </a:ln>
        </p:spPr>
      </p:cxnSp>
      <p:cxnSp>
        <p:nvCxnSpPr>
          <p:cNvPr id="250" name="Google Shape;250;p23"/>
          <p:cNvCxnSpPr/>
          <p:nvPr/>
        </p:nvCxnSpPr>
        <p:spPr>
          <a:xfrm flipH="1" rot="10800000">
            <a:off x="3827325" y="2119425"/>
            <a:ext cx="680700" cy="18600"/>
          </a:xfrm>
          <a:prstGeom prst="straightConnector1">
            <a:avLst/>
          </a:prstGeom>
          <a:noFill/>
          <a:ln cap="flat" cmpd="sng" w="38100">
            <a:solidFill>
              <a:schemeClr val="accent1"/>
            </a:solidFill>
            <a:prstDash val="solid"/>
            <a:round/>
            <a:headEnd len="med" w="med" type="none"/>
            <a:tailEnd len="med" w="med" type="triangle"/>
          </a:ln>
        </p:spPr>
      </p:cxn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990000"/>
        </a:solidFill>
      </p:bgPr>
    </p:bg>
    <p:spTree>
      <p:nvGrpSpPr>
        <p:cNvPr id="254" name="Shape 254"/>
        <p:cNvGrpSpPr/>
        <p:nvPr/>
      </p:nvGrpSpPr>
      <p:grpSpPr>
        <a:xfrm>
          <a:off x="0" y="0"/>
          <a:ext cx="0" cy="0"/>
          <a:chOff x="0" y="0"/>
          <a:chExt cx="0" cy="0"/>
        </a:xfrm>
      </p:grpSpPr>
      <p:pic>
        <p:nvPicPr>
          <p:cNvPr id="255" name="Google Shape;255;p24"/>
          <p:cNvPicPr preferRelativeResize="0"/>
          <p:nvPr/>
        </p:nvPicPr>
        <p:blipFill>
          <a:blip r:embed="rId3">
            <a:alphaModFix/>
          </a:blip>
          <a:stretch>
            <a:fillRect/>
          </a:stretch>
        </p:blipFill>
        <p:spPr>
          <a:xfrm>
            <a:off x="1018032" y="185375"/>
            <a:ext cx="2735900" cy="4838699"/>
          </a:xfrm>
          <a:prstGeom prst="rect">
            <a:avLst/>
          </a:prstGeom>
          <a:noFill/>
          <a:ln>
            <a:noFill/>
          </a:ln>
        </p:spPr>
      </p:pic>
      <p:sp>
        <p:nvSpPr>
          <p:cNvPr id="256" name="Google Shape;256;p24"/>
          <p:cNvSpPr txBox="1"/>
          <p:nvPr/>
        </p:nvSpPr>
        <p:spPr>
          <a:xfrm>
            <a:off x="4017925" y="1548400"/>
            <a:ext cx="4900500" cy="1594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4800">
                <a:solidFill>
                  <a:srgbClr val="FFFFFF"/>
                </a:solidFill>
              </a:rPr>
              <a:t>Benchmark 2</a:t>
            </a:r>
            <a:endParaRPr sz="4800">
              <a:solidFill>
                <a:srgbClr val="FFFFFF"/>
              </a:solidFill>
            </a:endParaRPr>
          </a:p>
          <a:p>
            <a:pPr indent="0" lvl="0" marL="0" rtl="0" algn="ctr">
              <a:spcBef>
                <a:spcPts val="0"/>
              </a:spcBef>
              <a:spcAft>
                <a:spcPts val="0"/>
              </a:spcAft>
              <a:buNone/>
            </a:pPr>
            <a:r>
              <a:rPr lang="en" sz="4800">
                <a:solidFill>
                  <a:srgbClr val="FFFFFF"/>
                </a:solidFill>
              </a:rPr>
              <a:t>Completed</a:t>
            </a:r>
            <a:endParaRPr sz="4800">
              <a:solidFill>
                <a:srgbClr val="FFFFFF"/>
              </a:solidFill>
            </a:endParaRPr>
          </a:p>
        </p:txBody>
      </p:sp>
      <p:sp>
        <p:nvSpPr>
          <p:cNvPr id="257" name="Google Shape;257;p24"/>
          <p:cNvSpPr/>
          <p:nvPr/>
        </p:nvSpPr>
        <p:spPr>
          <a:xfrm>
            <a:off x="829800" y="119425"/>
            <a:ext cx="549000" cy="372000"/>
          </a:xfrm>
          <a:prstGeom prst="ellipse">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t>14</a:t>
            </a:r>
            <a:endParaRPr b="1"/>
          </a:p>
        </p:txBody>
      </p:sp>
      <p:sp>
        <p:nvSpPr>
          <p:cNvPr id="258" name="Google Shape;258;p24"/>
          <p:cNvSpPr txBox="1"/>
          <p:nvPr/>
        </p:nvSpPr>
        <p:spPr>
          <a:xfrm>
            <a:off x="833025" y="4644900"/>
            <a:ext cx="3105900" cy="498600"/>
          </a:xfrm>
          <a:prstGeom prst="rect">
            <a:avLst/>
          </a:prstGeom>
          <a:solidFill>
            <a:schemeClr val="accent1"/>
          </a:solid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200"/>
              <a:t>The home screen will automatically update the account balance when the ride is over</a:t>
            </a:r>
            <a:endParaRPr sz="1200"/>
          </a:p>
        </p:txBody>
      </p:sp>
      <p:cxnSp>
        <p:nvCxnSpPr>
          <p:cNvPr id="259" name="Google Shape;259;p24"/>
          <p:cNvCxnSpPr/>
          <p:nvPr/>
        </p:nvCxnSpPr>
        <p:spPr>
          <a:xfrm flipH="1" rot="10800000">
            <a:off x="152325" y="2336500"/>
            <a:ext cx="680700" cy="18600"/>
          </a:xfrm>
          <a:prstGeom prst="straightConnector1">
            <a:avLst/>
          </a:prstGeom>
          <a:noFill/>
          <a:ln cap="flat" cmpd="sng" w="38100">
            <a:solidFill>
              <a:schemeClr val="accent1"/>
            </a:solidFill>
            <a:prstDash val="solid"/>
            <a:round/>
            <a:headEnd len="med" w="med" type="none"/>
            <a:tailEnd len="med" w="med" type="triangle"/>
          </a:ln>
        </p:spPr>
      </p:cxn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990000"/>
        </a:solidFill>
      </p:bgPr>
    </p:bg>
    <p:spTree>
      <p:nvGrpSpPr>
        <p:cNvPr id="58" name="Shape 58"/>
        <p:cNvGrpSpPr/>
        <p:nvPr/>
      </p:nvGrpSpPr>
      <p:grpSpPr>
        <a:xfrm>
          <a:off x="0" y="0"/>
          <a:ext cx="0" cy="0"/>
          <a:chOff x="0" y="0"/>
          <a:chExt cx="0" cy="0"/>
        </a:xfrm>
      </p:grpSpPr>
      <p:pic>
        <p:nvPicPr>
          <p:cNvPr id="59" name="Google Shape;59;p14"/>
          <p:cNvPicPr preferRelativeResize="0"/>
          <p:nvPr/>
        </p:nvPicPr>
        <p:blipFill>
          <a:blip r:embed="rId3">
            <a:alphaModFix/>
          </a:blip>
          <a:stretch>
            <a:fillRect/>
          </a:stretch>
        </p:blipFill>
        <p:spPr>
          <a:xfrm>
            <a:off x="394600" y="109175"/>
            <a:ext cx="2439279" cy="4838701"/>
          </a:xfrm>
          <a:prstGeom prst="rect">
            <a:avLst/>
          </a:prstGeom>
          <a:noFill/>
          <a:ln>
            <a:noFill/>
          </a:ln>
        </p:spPr>
      </p:pic>
      <p:pic>
        <p:nvPicPr>
          <p:cNvPr id="60" name="Google Shape;60;p14"/>
          <p:cNvPicPr preferRelativeResize="0"/>
          <p:nvPr/>
        </p:nvPicPr>
        <p:blipFill>
          <a:blip r:embed="rId4">
            <a:alphaModFix/>
          </a:blip>
          <a:stretch>
            <a:fillRect/>
          </a:stretch>
        </p:blipFill>
        <p:spPr>
          <a:xfrm>
            <a:off x="4509904" y="139588"/>
            <a:ext cx="2735605" cy="4838700"/>
          </a:xfrm>
          <a:prstGeom prst="rect">
            <a:avLst/>
          </a:prstGeom>
          <a:noFill/>
          <a:ln>
            <a:noFill/>
          </a:ln>
        </p:spPr>
      </p:pic>
      <p:cxnSp>
        <p:nvCxnSpPr>
          <p:cNvPr id="61" name="Google Shape;61;p14"/>
          <p:cNvCxnSpPr/>
          <p:nvPr/>
        </p:nvCxnSpPr>
        <p:spPr>
          <a:xfrm flipH="1" rot="10800000">
            <a:off x="8035825" y="2411875"/>
            <a:ext cx="680700" cy="18600"/>
          </a:xfrm>
          <a:prstGeom prst="straightConnector1">
            <a:avLst/>
          </a:prstGeom>
          <a:noFill/>
          <a:ln cap="flat" cmpd="sng" w="38100">
            <a:solidFill>
              <a:schemeClr val="accent1"/>
            </a:solidFill>
            <a:prstDash val="solid"/>
            <a:round/>
            <a:headEnd len="med" w="med" type="none"/>
            <a:tailEnd len="med" w="med" type="triangle"/>
          </a:ln>
        </p:spPr>
      </p:cxnSp>
      <p:pic>
        <p:nvPicPr>
          <p:cNvPr id="62" name="Google Shape;62;p14"/>
          <p:cNvPicPr preferRelativeResize="0"/>
          <p:nvPr/>
        </p:nvPicPr>
        <p:blipFill>
          <a:blip r:embed="rId5">
            <a:alphaModFix/>
          </a:blip>
          <a:stretch>
            <a:fillRect/>
          </a:stretch>
        </p:blipFill>
        <p:spPr>
          <a:xfrm rot="827280">
            <a:off x="1197856" y="2728329"/>
            <a:ext cx="553714" cy="553714"/>
          </a:xfrm>
          <a:prstGeom prst="rect">
            <a:avLst/>
          </a:prstGeom>
          <a:noFill/>
          <a:ln>
            <a:noFill/>
          </a:ln>
        </p:spPr>
      </p:pic>
      <p:pic>
        <p:nvPicPr>
          <p:cNvPr id="63" name="Google Shape;63;p14"/>
          <p:cNvPicPr preferRelativeResize="0"/>
          <p:nvPr/>
        </p:nvPicPr>
        <p:blipFill>
          <a:blip r:embed="rId5">
            <a:alphaModFix/>
          </a:blip>
          <a:stretch>
            <a:fillRect/>
          </a:stretch>
        </p:blipFill>
        <p:spPr>
          <a:xfrm rot="3691393">
            <a:off x="4608405" y="1759642"/>
            <a:ext cx="553715" cy="553715"/>
          </a:xfrm>
          <a:prstGeom prst="rect">
            <a:avLst/>
          </a:prstGeom>
          <a:noFill/>
          <a:ln>
            <a:noFill/>
          </a:ln>
        </p:spPr>
      </p:pic>
      <p:sp>
        <p:nvSpPr>
          <p:cNvPr id="64" name="Google Shape;64;p14"/>
          <p:cNvSpPr/>
          <p:nvPr/>
        </p:nvSpPr>
        <p:spPr>
          <a:xfrm>
            <a:off x="304650" y="43225"/>
            <a:ext cx="345600" cy="372000"/>
          </a:xfrm>
          <a:prstGeom prst="ellipse">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t>1</a:t>
            </a:r>
            <a:endParaRPr b="1"/>
          </a:p>
        </p:txBody>
      </p:sp>
      <p:sp>
        <p:nvSpPr>
          <p:cNvPr id="65" name="Google Shape;65;p14"/>
          <p:cNvSpPr/>
          <p:nvPr/>
        </p:nvSpPr>
        <p:spPr>
          <a:xfrm>
            <a:off x="4509900" y="73638"/>
            <a:ext cx="345600" cy="372000"/>
          </a:xfrm>
          <a:prstGeom prst="ellipse">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t>2</a:t>
            </a:r>
            <a:endParaRPr b="1"/>
          </a:p>
        </p:txBody>
      </p:sp>
      <p:sp>
        <p:nvSpPr>
          <p:cNvPr id="66" name="Google Shape;66;p14"/>
          <p:cNvSpPr txBox="1"/>
          <p:nvPr/>
        </p:nvSpPr>
        <p:spPr>
          <a:xfrm>
            <a:off x="341488" y="4539875"/>
            <a:ext cx="2545500" cy="560400"/>
          </a:xfrm>
          <a:prstGeom prst="rect">
            <a:avLst/>
          </a:prstGeom>
          <a:solidFill>
            <a:schemeClr val="accent1"/>
          </a:solid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200"/>
              <a:t>If the driver/provider already has an account they can just log in.</a:t>
            </a:r>
            <a:endParaRPr sz="1200"/>
          </a:p>
        </p:txBody>
      </p:sp>
      <p:sp>
        <p:nvSpPr>
          <p:cNvPr id="67" name="Google Shape;67;p14"/>
          <p:cNvSpPr txBox="1"/>
          <p:nvPr/>
        </p:nvSpPr>
        <p:spPr>
          <a:xfrm>
            <a:off x="4075300" y="4485275"/>
            <a:ext cx="3604800" cy="669600"/>
          </a:xfrm>
          <a:prstGeom prst="rect">
            <a:avLst/>
          </a:prstGeom>
          <a:solidFill>
            <a:schemeClr val="accent1"/>
          </a:solid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200"/>
              <a:t>The driver can click on the carpool group when they want to start a carpool ride or edit any of the information about the carpool group</a:t>
            </a:r>
            <a:endParaRPr sz="1200"/>
          </a:p>
        </p:txBody>
      </p:sp>
      <p:cxnSp>
        <p:nvCxnSpPr>
          <p:cNvPr id="68" name="Google Shape;68;p14"/>
          <p:cNvCxnSpPr/>
          <p:nvPr/>
        </p:nvCxnSpPr>
        <p:spPr>
          <a:xfrm flipH="1" rot="10800000">
            <a:off x="3394600" y="2411875"/>
            <a:ext cx="680700" cy="18600"/>
          </a:xfrm>
          <a:prstGeom prst="straightConnector1">
            <a:avLst/>
          </a:prstGeom>
          <a:noFill/>
          <a:ln cap="flat" cmpd="sng" w="38100">
            <a:solidFill>
              <a:schemeClr val="accent1"/>
            </a:solidFill>
            <a:prstDash val="solid"/>
            <a:round/>
            <a:headEnd len="med" w="med" type="none"/>
            <a:tailEnd len="med" w="med" type="triangle"/>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990000"/>
        </a:solidFill>
      </p:bgPr>
    </p:bg>
    <p:spTree>
      <p:nvGrpSpPr>
        <p:cNvPr id="72" name="Shape 72"/>
        <p:cNvGrpSpPr/>
        <p:nvPr/>
      </p:nvGrpSpPr>
      <p:grpSpPr>
        <a:xfrm>
          <a:off x="0" y="0"/>
          <a:ext cx="0" cy="0"/>
          <a:chOff x="0" y="0"/>
          <a:chExt cx="0" cy="0"/>
        </a:xfrm>
      </p:grpSpPr>
      <p:pic>
        <p:nvPicPr>
          <p:cNvPr id="73" name="Google Shape;73;p15"/>
          <p:cNvPicPr preferRelativeResize="0"/>
          <p:nvPr/>
        </p:nvPicPr>
        <p:blipFill>
          <a:blip r:embed="rId3">
            <a:alphaModFix/>
          </a:blip>
          <a:stretch>
            <a:fillRect/>
          </a:stretch>
        </p:blipFill>
        <p:spPr>
          <a:xfrm>
            <a:off x="3467296" y="139588"/>
            <a:ext cx="2438705" cy="4838700"/>
          </a:xfrm>
          <a:prstGeom prst="rect">
            <a:avLst/>
          </a:prstGeom>
          <a:noFill/>
          <a:ln>
            <a:noFill/>
          </a:ln>
        </p:spPr>
      </p:pic>
      <p:pic>
        <p:nvPicPr>
          <p:cNvPr id="74" name="Google Shape;74;p15"/>
          <p:cNvPicPr preferRelativeResize="0"/>
          <p:nvPr/>
        </p:nvPicPr>
        <p:blipFill>
          <a:blip r:embed="rId4">
            <a:alphaModFix/>
          </a:blip>
          <a:stretch>
            <a:fillRect/>
          </a:stretch>
        </p:blipFill>
        <p:spPr>
          <a:xfrm rot="-2074176">
            <a:off x="5294268" y="2217692"/>
            <a:ext cx="553714" cy="553714"/>
          </a:xfrm>
          <a:prstGeom prst="rect">
            <a:avLst/>
          </a:prstGeom>
          <a:noFill/>
          <a:ln>
            <a:noFill/>
          </a:ln>
        </p:spPr>
      </p:pic>
      <p:sp>
        <p:nvSpPr>
          <p:cNvPr id="75" name="Google Shape;75;p15"/>
          <p:cNvSpPr/>
          <p:nvPr/>
        </p:nvSpPr>
        <p:spPr>
          <a:xfrm>
            <a:off x="3267438" y="73638"/>
            <a:ext cx="345600" cy="372000"/>
          </a:xfrm>
          <a:prstGeom prst="ellipse">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t>3</a:t>
            </a:r>
            <a:endParaRPr b="1"/>
          </a:p>
        </p:txBody>
      </p:sp>
      <p:sp>
        <p:nvSpPr>
          <p:cNvPr id="76" name="Google Shape;76;p15"/>
          <p:cNvSpPr txBox="1"/>
          <p:nvPr/>
        </p:nvSpPr>
        <p:spPr>
          <a:xfrm>
            <a:off x="2752125" y="4511850"/>
            <a:ext cx="4161300" cy="560400"/>
          </a:xfrm>
          <a:prstGeom prst="rect">
            <a:avLst/>
          </a:prstGeom>
          <a:solidFill>
            <a:schemeClr val="accent1"/>
          </a:solid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200"/>
              <a:t>If the user decides to be the provider/driver for a carpool, they can chooses to start the carpool as a driver</a:t>
            </a:r>
            <a:endParaRPr sz="1200"/>
          </a:p>
        </p:txBody>
      </p:sp>
      <p:sp>
        <p:nvSpPr>
          <p:cNvPr id="77" name="Google Shape;77;p15"/>
          <p:cNvSpPr txBox="1"/>
          <p:nvPr/>
        </p:nvSpPr>
        <p:spPr>
          <a:xfrm>
            <a:off x="313425" y="306950"/>
            <a:ext cx="2438700" cy="2052300"/>
          </a:xfrm>
          <a:prstGeom prst="rect">
            <a:avLst/>
          </a:prstGeom>
          <a:solidFill>
            <a:srgbClr val="999999"/>
          </a:solid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200"/>
              <a:t>When users actually decide to start a ride in the morning or evening they can ensure that they are considered on time by pressing either “start carpool as driver” or “join carpool as rider” Having these options also allows the carpool to rotate who the drivers and riders will be for each carpool ride</a:t>
            </a:r>
            <a:endParaRPr sz="1200"/>
          </a:p>
        </p:txBody>
      </p:sp>
      <p:sp>
        <p:nvSpPr>
          <p:cNvPr id="78" name="Google Shape;78;p15"/>
          <p:cNvSpPr txBox="1"/>
          <p:nvPr/>
        </p:nvSpPr>
        <p:spPr>
          <a:xfrm>
            <a:off x="313425" y="2773275"/>
            <a:ext cx="2137200" cy="1282800"/>
          </a:xfrm>
          <a:prstGeom prst="rect">
            <a:avLst/>
          </a:prstGeom>
          <a:solidFill>
            <a:srgbClr val="999999"/>
          </a:solid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200"/>
              <a:t>When Users click on a carpool name from the home page they can choose to edit the rules of the carpool by pressing “View/Edit Carpool Agreement” </a:t>
            </a:r>
            <a:endParaRPr sz="1200"/>
          </a:p>
        </p:txBody>
      </p:sp>
      <p:sp>
        <p:nvSpPr>
          <p:cNvPr id="79" name="Google Shape;79;p15"/>
          <p:cNvSpPr txBox="1"/>
          <p:nvPr/>
        </p:nvSpPr>
        <p:spPr>
          <a:xfrm>
            <a:off x="7172300" y="2136300"/>
            <a:ext cx="1882200" cy="1519500"/>
          </a:xfrm>
          <a:prstGeom prst="rect">
            <a:avLst/>
          </a:prstGeom>
          <a:solidFill>
            <a:srgbClr val="999999"/>
          </a:solid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200"/>
              <a:t>When users want to remove themselves or someone else from a carpool group they can do so by pressing “View/Edit Carpool Members”</a:t>
            </a:r>
            <a:endParaRPr sz="1200"/>
          </a:p>
        </p:txBody>
      </p:sp>
      <p:cxnSp>
        <p:nvCxnSpPr>
          <p:cNvPr id="80" name="Google Shape;80;p15"/>
          <p:cNvCxnSpPr>
            <a:stCxn id="77" idx="3"/>
          </p:cNvCxnSpPr>
          <p:nvPr/>
        </p:nvCxnSpPr>
        <p:spPr>
          <a:xfrm>
            <a:off x="2752125" y="1333100"/>
            <a:ext cx="1123200" cy="840900"/>
          </a:xfrm>
          <a:prstGeom prst="straightConnector1">
            <a:avLst/>
          </a:prstGeom>
          <a:noFill/>
          <a:ln cap="flat" cmpd="sng" w="19050">
            <a:solidFill>
              <a:srgbClr val="000000"/>
            </a:solidFill>
            <a:prstDash val="solid"/>
            <a:round/>
            <a:headEnd len="med" w="med" type="none"/>
            <a:tailEnd len="med" w="med" type="triangle"/>
          </a:ln>
        </p:spPr>
      </p:cxnSp>
      <p:cxnSp>
        <p:nvCxnSpPr>
          <p:cNvPr id="81" name="Google Shape;81;p15"/>
          <p:cNvCxnSpPr>
            <a:stCxn id="77" idx="3"/>
          </p:cNvCxnSpPr>
          <p:nvPr/>
        </p:nvCxnSpPr>
        <p:spPr>
          <a:xfrm>
            <a:off x="2752125" y="1333100"/>
            <a:ext cx="1151700" cy="1410900"/>
          </a:xfrm>
          <a:prstGeom prst="straightConnector1">
            <a:avLst/>
          </a:prstGeom>
          <a:noFill/>
          <a:ln cap="flat" cmpd="sng" w="19050">
            <a:solidFill>
              <a:srgbClr val="000000"/>
            </a:solidFill>
            <a:prstDash val="solid"/>
            <a:round/>
            <a:headEnd len="med" w="med" type="none"/>
            <a:tailEnd len="med" w="med" type="triangle"/>
          </a:ln>
        </p:spPr>
      </p:cxnSp>
      <p:cxnSp>
        <p:nvCxnSpPr>
          <p:cNvPr id="82" name="Google Shape;82;p15"/>
          <p:cNvCxnSpPr>
            <a:stCxn id="78" idx="3"/>
          </p:cNvCxnSpPr>
          <p:nvPr/>
        </p:nvCxnSpPr>
        <p:spPr>
          <a:xfrm>
            <a:off x="2450625" y="3414675"/>
            <a:ext cx="1353600" cy="112800"/>
          </a:xfrm>
          <a:prstGeom prst="straightConnector1">
            <a:avLst/>
          </a:prstGeom>
          <a:noFill/>
          <a:ln cap="flat" cmpd="sng" w="19050">
            <a:solidFill>
              <a:srgbClr val="000000"/>
            </a:solidFill>
            <a:prstDash val="solid"/>
            <a:round/>
            <a:headEnd len="med" w="med" type="none"/>
            <a:tailEnd len="med" w="med" type="triangle"/>
          </a:ln>
        </p:spPr>
      </p:cxnSp>
      <p:cxnSp>
        <p:nvCxnSpPr>
          <p:cNvPr id="83" name="Google Shape;83;p15"/>
          <p:cNvCxnSpPr>
            <a:stCxn id="79" idx="1"/>
          </p:cNvCxnSpPr>
          <p:nvPr/>
        </p:nvCxnSpPr>
        <p:spPr>
          <a:xfrm flipH="1">
            <a:off x="5570900" y="2896050"/>
            <a:ext cx="1601400" cy="1002000"/>
          </a:xfrm>
          <a:prstGeom prst="straightConnector1">
            <a:avLst/>
          </a:prstGeom>
          <a:noFill/>
          <a:ln cap="flat" cmpd="sng" w="19050">
            <a:solidFill>
              <a:srgbClr val="000000"/>
            </a:solidFill>
            <a:prstDash val="solid"/>
            <a:round/>
            <a:headEnd len="med" w="med" type="none"/>
            <a:tailEnd len="med" w="med" type="triangle"/>
          </a:ln>
        </p:spPr>
      </p:cxnSp>
      <p:cxnSp>
        <p:nvCxnSpPr>
          <p:cNvPr id="84" name="Google Shape;84;p15"/>
          <p:cNvCxnSpPr/>
          <p:nvPr/>
        </p:nvCxnSpPr>
        <p:spPr>
          <a:xfrm flipH="1" rot="10800000">
            <a:off x="6198800" y="2485250"/>
            <a:ext cx="680700" cy="18600"/>
          </a:xfrm>
          <a:prstGeom prst="straightConnector1">
            <a:avLst/>
          </a:prstGeom>
          <a:noFill/>
          <a:ln cap="flat" cmpd="sng" w="38100">
            <a:solidFill>
              <a:schemeClr val="accent1"/>
            </a:solidFill>
            <a:prstDash val="solid"/>
            <a:round/>
            <a:headEnd len="med" w="med" type="none"/>
            <a:tailEnd len="med" w="med" type="triangle"/>
          </a:ln>
        </p:spPr>
      </p:cxnSp>
      <p:cxnSp>
        <p:nvCxnSpPr>
          <p:cNvPr id="85" name="Google Shape;85;p15"/>
          <p:cNvCxnSpPr/>
          <p:nvPr/>
        </p:nvCxnSpPr>
        <p:spPr>
          <a:xfrm flipH="1" rot="10800000">
            <a:off x="2170975" y="2556950"/>
            <a:ext cx="680700" cy="18600"/>
          </a:xfrm>
          <a:prstGeom prst="straightConnector1">
            <a:avLst/>
          </a:prstGeom>
          <a:noFill/>
          <a:ln cap="flat" cmpd="sng" w="38100">
            <a:solidFill>
              <a:schemeClr val="accent1"/>
            </a:solidFill>
            <a:prstDash val="solid"/>
            <a:round/>
            <a:headEnd len="med" w="med" type="none"/>
            <a:tailEnd len="med" w="med" type="triangl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990000"/>
        </a:solidFill>
      </p:bgPr>
    </p:bg>
    <p:spTree>
      <p:nvGrpSpPr>
        <p:cNvPr id="89" name="Shape 89"/>
        <p:cNvGrpSpPr/>
        <p:nvPr/>
      </p:nvGrpSpPr>
      <p:grpSpPr>
        <a:xfrm>
          <a:off x="0" y="0"/>
          <a:ext cx="0" cy="0"/>
          <a:chOff x="0" y="0"/>
          <a:chExt cx="0" cy="0"/>
        </a:xfrm>
      </p:grpSpPr>
      <p:pic>
        <p:nvPicPr>
          <p:cNvPr id="90" name="Google Shape;90;p16"/>
          <p:cNvPicPr preferRelativeResize="0"/>
          <p:nvPr/>
        </p:nvPicPr>
        <p:blipFill rotWithShape="1">
          <a:blip r:embed="rId3">
            <a:alphaModFix/>
          </a:blip>
          <a:srcRect b="0" l="9" r="9" t="0"/>
          <a:stretch/>
        </p:blipFill>
        <p:spPr>
          <a:xfrm>
            <a:off x="180900" y="0"/>
            <a:ext cx="2605454" cy="4838700"/>
          </a:xfrm>
          <a:prstGeom prst="rect">
            <a:avLst/>
          </a:prstGeom>
          <a:noFill/>
          <a:ln>
            <a:noFill/>
          </a:ln>
        </p:spPr>
      </p:pic>
      <p:pic>
        <p:nvPicPr>
          <p:cNvPr id="91" name="Google Shape;91;p16"/>
          <p:cNvPicPr preferRelativeResize="0"/>
          <p:nvPr/>
        </p:nvPicPr>
        <p:blipFill rotWithShape="1">
          <a:blip r:embed="rId4">
            <a:alphaModFix/>
          </a:blip>
          <a:srcRect b="0" l="29" r="19" t="0"/>
          <a:stretch/>
        </p:blipFill>
        <p:spPr>
          <a:xfrm>
            <a:off x="4878491" y="0"/>
            <a:ext cx="2512956" cy="4838700"/>
          </a:xfrm>
          <a:prstGeom prst="rect">
            <a:avLst/>
          </a:prstGeom>
          <a:noFill/>
          <a:ln>
            <a:noFill/>
          </a:ln>
        </p:spPr>
      </p:pic>
      <p:pic>
        <p:nvPicPr>
          <p:cNvPr id="92" name="Google Shape;92;p16"/>
          <p:cNvPicPr preferRelativeResize="0"/>
          <p:nvPr/>
        </p:nvPicPr>
        <p:blipFill>
          <a:blip r:embed="rId5">
            <a:alphaModFix/>
          </a:blip>
          <a:stretch>
            <a:fillRect/>
          </a:stretch>
        </p:blipFill>
        <p:spPr>
          <a:xfrm rot="827280">
            <a:off x="1369018" y="3509679"/>
            <a:ext cx="553714" cy="553714"/>
          </a:xfrm>
          <a:prstGeom prst="rect">
            <a:avLst/>
          </a:prstGeom>
          <a:noFill/>
          <a:ln>
            <a:noFill/>
          </a:ln>
        </p:spPr>
      </p:pic>
      <p:sp>
        <p:nvSpPr>
          <p:cNvPr id="93" name="Google Shape;93;p16"/>
          <p:cNvSpPr/>
          <p:nvPr/>
        </p:nvSpPr>
        <p:spPr>
          <a:xfrm>
            <a:off x="62450" y="86450"/>
            <a:ext cx="345600" cy="372000"/>
          </a:xfrm>
          <a:prstGeom prst="ellipse">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t>4</a:t>
            </a:r>
            <a:endParaRPr b="1"/>
          </a:p>
        </p:txBody>
      </p:sp>
      <p:sp>
        <p:nvSpPr>
          <p:cNvPr id="94" name="Google Shape;94;p16"/>
          <p:cNvSpPr/>
          <p:nvPr/>
        </p:nvSpPr>
        <p:spPr>
          <a:xfrm>
            <a:off x="4866663" y="86450"/>
            <a:ext cx="345600" cy="372000"/>
          </a:xfrm>
          <a:prstGeom prst="ellipse">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t>5</a:t>
            </a:r>
            <a:endParaRPr b="1"/>
          </a:p>
        </p:txBody>
      </p:sp>
      <p:sp>
        <p:nvSpPr>
          <p:cNvPr id="95" name="Google Shape;95;p16"/>
          <p:cNvSpPr txBox="1"/>
          <p:nvPr/>
        </p:nvSpPr>
        <p:spPr>
          <a:xfrm>
            <a:off x="-36475" y="4262350"/>
            <a:ext cx="4806000" cy="881400"/>
          </a:xfrm>
          <a:prstGeom prst="rect">
            <a:avLst/>
          </a:prstGeom>
          <a:solidFill>
            <a:schemeClr val="accent1"/>
          </a:solid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200"/>
              <a:t>When the provider/driver wants to add people to their carpool they just need to take a picture of the QR code that the app will generate on each rider’s phone (The consumer’s screen that is necessary for this process will be shown on Consumer Screen 3)</a:t>
            </a:r>
            <a:endParaRPr sz="1200"/>
          </a:p>
        </p:txBody>
      </p:sp>
      <p:sp>
        <p:nvSpPr>
          <p:cNvPr id="96" name="Google Shape;96;p16"/>
          <p:cNvSpPr txBox="1"/>
          <p:nvPr/>
        </p:nvSpPr>
        <p:spPr>
          <a:xfrm>
            <a:off x="2909225" y="2905675"/>
            <a:ext cx="1882200" cy="1092000"/>
          </a:xfrm>
          <a:prstGeom prst="rect">
            <a:avLst/>
          </a:prstGeom>
          <a:solidFill>
            <a:srgbClr val="999999"/>
          </a:solid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200"/>
              <a:t>When the provider/ driver feels that the image of the QR code is clear, they will press “accept image”</a:t>
            </a:r>
            <a:endParaRPr sz="1200"/>
          </a:p>
        </p:txBody>
      </p:sp>
      <p:sp>
        <p:nvSpPr>
          <p:cNvPr id="97" name="Google Shape;97;p16"/>
          <p:cNvSpPr txBox="1"/>
          <p:nvPr/>
        </p:nvSpPr>
        <p:spPr>
          <a:xfrm>
            <a:off x="2909225" y="152400"/>
            <a:ext cx="1882200" cy="1402200"/>
          </a:xfrm>
          <a:prstGeom prst="rect">
            <a:avLst/>
          </a:prstGeom>
          <a:solidFill>
            <a:srgbClr val="999999"/>
          </a:solid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200"/>
              <a:t>Users can always return to this scan member page to add more members to their carpool by clicking on the “scan member” tab at the top of the screen</a:t>
            </a:r>
            <a:endParaRPr sz="1200"/>
          </a:p>
        </p:txBody>
      </p:sp>
      <p:cxnSp>
        <p:nvCxnSpPr>
          <p:cNvPr id="98" name="Google Shape;98;p16"/>
          <p:cNvCxnSpPr>
            <a:stCxn id="97" idx="1"/>
          </p:cNvCxnSpPr>
          <p:nvPr/>
        </p:nvCxnSpPr>
        <p:spPr>
          <a:xfrm flipH="1">
            <a:off x="1622825" y="853500"/>
            <a:ext cx="1286400" cy="308100"/>
          </a:xfrm>
          <a:prstGeom prst="straightConnector1">
            <a:avLst/>
          </a:prstGeom>
          <a:noFill/>
          <a:ln cap="flat" cmpd="sng" w="19050">
            <a:solidFill>
              <a:srgbClr val="000000"/>
            </a:solidFill>
            <a:prstDash val="solid"/>
            <a:round/>
            <a:headEnd len="med" w="med" type="none"/>
            <a:tailEnd len="med" w="med" type="triangle"/>
          </a:ln>
        </p:spPr>
      </p:cxnSp>
      <p:cxnSp>
        <p:nvCxnSpPr>
          <p:cNvPr id="99" name="Google Shape;99;p16"/>
          <p:cNvCxnSpPr>
            <a:stCxn id="96" idx="1"/>
          </p:cNvCxnSpPr>
          <p:nvPr/>
        </p:nvCxnSpPr>
        <p:spPr>
          <a:xfrm flipH="1">
            <a:off x="2287925" y="3451675"/>
            <a:ext cx="621300" cy="62700"/>
          </a:xfrm>
          <a:prstGeom prst="straightConnector1">
            <a:avLst/>
          </a:prstGeom>
          <a:noFill/>
          <a:ln cap="flat" cmpd="sng" w="19050">
            <a:solidFill>
              <a:srgbClr val="000000"/>
            </a:solidFill>
            <a:prstDash val="solid"/>
            <a:round/>
            <a:headEnd len="med" w="med" type="none"/>
            <a:tailEnd len="med" w="med" type="triangle"/>
          </a:ln>
        </p:spPr>
      </p:cxnSp>
      <p:sp>
        <p:nvSpPr>
          <p:cNvPr id="100" name="Google Shape;100;p16"/>
          <p:cNvSpPr txBox="1"/>
          <p:nvPr/>
        </p:nvSpPr>
        <p:spPr>
          <a:xfrm>
            <a:off x="5154525" y="4262350"/>
            <a:ext cx="3989400" cy="881400"/>
          </a:xfrm>
          <a:prstGeom prst="rect">
            <a:avLst/>
          </a:prstGeom>
          <a:solidFill>
            <a:schemeClr val="accent1"/>
          </a:solid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200"/>
              <a:t>Once the provider has added all of the carpool members that will be joining this specific ride or if they want to see a list of all of the members that have been added to their carpool, they can click to see the carpool roster</a:t>
            </a:r>
            <a:endParaRPr sz="1200"/>
          </a:p>
        </p:txBody>
      </p:sp>
      <p:sp>
        <p:nvSpPr>
          <p:cNvPr id="101" name="Google Shape;101;p16"/>
          <p:cNvSpPr txBox="1"/>
          <p:nvPr/>
        </p:nvSpPr>
        <p:spPr>
          <a:xfrm>
            <a:off x="7292600" y="0"/>
            <a:ext cx="1882200" cy="2278200"/>
          </a:xfrm>
          <a:prstGeom prst="rect">
            <a:avLst/>
          </a:prstGeom>
          <a:solidFill>
            <a:srgbClr val="999999"/>
          </a:solid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rPr>
              <a:t>If the image of the QR code taken in the previous screen is clear and the QR code scanned belongs to an already registered member of the carpool group, the app will indicate that a member has been successfully added to the ride about to take place</a:t>
            </a:r>
            <a:endParaRPr sz="1200">
              <a:solidFill>
                <a:schemeClr val="dk1"/>
              </a:solidFill>
            </a:endParaRPr>
          </a:p>
          <a:p>
            <a:pPr indent="0" lvl="0" marL="0" rtl="0" algn="l">
              <a:spcBef>
                <a:spcPts val="0"/>
              </a:spcBef>
              <a:spcAft>
                <a:spcPts val="0"/>
              </a:spcAft>
              <a:buNone/>
            </a:pPr>
            <a:r>
              <a:t/>
            </a:r>
            <a:endParaRPr sz="1200"/>
          </a:p>
        </p:txBody>
      </p:sp>
      <p:sp>
        <p:nvSpPr>
          <p:cNvPr id="102" name="Google Shape;102;p16"/>
          <p:cNvSpPr txBox="1"/>
          <p:nvPr/>
        </p:nvSpPr>
        <p:spPr>
          <a:xfrm>
            <a:off x="7292600" y="2905675"/>
            <a:ext cx="1882200" cy="1215600"/>
          </a:xfrm>
          <a:prstGeom prst="rect">
            <a:avLst/>
          </a:prstGeom>
          <a:solidFill>
            <a:srgbClr val="999999"/>
          </a:solid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200"/>
              <a:t>The driver/provider can continue to add registered members to the carpool until all of the members have been added by pressing here</a:t>
            </a:r>
            <a:endParaRPr sz="1200"/>
          </a:p>
        </p:txBody>
      </p:sp>
      <p:cxnSp>
        <p:nvCxnSpPr>
          <p:cNvPr id="103" name="Google Shape;103;p16"/>
          <p:cNvCxnSpPr>
            <a:stCxn id="101" idx="1"/>
          </p:cNvCxnSpPr>
          <p:nvPr/>
        </p:nvCxnSpPr>
        <p:spPr>
          <a:xfrm flipH="1">
            <a:off x="6824600" y="1139100"/>
            <a:ext cx="468000" cy="579000"/>
          </a:xfrm>
          <a:prstGeom prst="straightConnector1">
            <a:avLst/>
          </a:prstGeom>
          <a:noFill/>
          <a:ln cap="flat" cmpd="sng" w="19050">
            <a:solidFill>
              <a:srgbClr val="000000"/>
            </a:solidFill>
            <a:prstDash val="solid"/>
            <a:round/>
            <a:headEnd len="med" w="med" type="none"/>
            <a:tailEnd len="med" w="med" type="triangle"/>
          </a:ln>
        </p:spPr>
      </p:cxnSp>
      <p:cxnSp>
        <p:nvCxnSpPr>
          <p:cNvPr id="104" name="Google Shape;104;p16"/>
          <p:cNvCxnSpPr>
            <a:stCxn id="102" idx="1"/>
          </p:cNvCxnSpPr>
          <p:nvPr/>
        </p:nvCxnSpPr>
        <p:spPr>
          <a:xfrm flipH="1">
            <a:off x="6587600" y="3513475"/>
            <a:ext cx="705000" cy="325200"/>
          </a:xfrm>
          <a:prstGeom prst="straightConnector1">
            <a:avLst/>
          </a:prstGeom>
          <a:noFill/>
          <a:ln cap="flat" cmpd="sng" w="19050">
            <a:solidFill>
              <a:srgbClr val="000000"/>
            </a:solidFill>
            <a:prstDash val="solid"/>
            <a:round/>
            <a:headEnd len="med" w="med" type="none"/>
            <a:tailEnd len="med" w="med" type="triangle"/>
          </a:ln>
        </p:spPr>
      </p:cxnSp>
      <p:pic>
        <p:nvPicPr>
          <p:cNvPr id="105" name="Google Shape;105;p16"/>
          <p:cNvPicPr preferRelativeResize="0"/>
          <p:nvPr/>
        </p:nvPicPr>
        <p:blipFill>
          <a:blip r:embed="rId5">
            <a:alphaModFix/>
          </a:blip>
          <a:stretch>
            <a:fillRect/>
          </a:stretch>
        </p:blipFill>
        <p:spPr>
          <a:xfrm rot="4537801">
            <a:off x="5228131" y="3909654"/>
            <a:ext cx="553714" cy="553714"/>
          </a:xfrm>
          <a:prstGeom prst="rect">
            <a:avLst/>
          </a:prstGeom>
          <a:noFill/>
          <a:ln>
            <a:noFill/>
          </a:ln>
        </p:spPr>
      </p:pic>
      <p:cxnSp>
        <p:nvCxnSpPr>
          <p:cNvPr id="106" name="Google Shape;106;p16"/>
          <p:cNvCxnSpPr/>
          <p:nvPr/>
        </p:nvCxnSpPr>
        <p:spPr>
          <a:xfrm flipH="1" rot="10800000">
            <a:off x="7788550" y="2410050"/>
            <a:ext cx="680700" cy="18600"/>
          </a:xfrm>
          <a:prstGeom prst="straightConnector1">
            <a:avLst/>
          </a:prstGeom>
          <a:noFill/>
          <a:ln cap="flat" cmpd="sng" w="38100">
            <a:solidFill>
              <a:schemeClr val="accent1"/>
            </a:solidFill>
            <a:prstDash val="solid"/>
            <a:round/>
            <a:headEnd len="med" w="med" type="none"/>
            <a:tailEnd len="med" w="med" type="triangle"/>
          </a:ln>
        </p:spPr>
      </p:cxnSp>
      <p:cxnSp>
        <p:nvCxnSpPr>
          <p:cNvPr id="107" name="Google Shape;107;p16"/>
          <p:cNvCxnSpPr/>
          <p:nvPr/>
        </p:nvCxnSpPr>
        <p:spPr>
          <a:xfrm flipH="1" rot="10800000">
            <a:off x="3357975" y="2351100"/>
            <a:ext cx="680700" cy="18600"/>
          </a:xfrm>
          <a:prstGeom prst="straightConnector1">
            <a:avLst/>
          </a:prstGeom>
          <a:noFill/>
          <a:ln cap="flat" cmpd="sng" w="38100">
            <a:solidFill>
              <a:schemeClr val="accent1"/>
            </a:solidFill>
            <a:prstDash val="solid"/>
            <a:round/>
            <a:headEnd len="med" w="med" type="none"/>
            <a:tailEnd len="med" w="med" type="triangle"/>
          </a:ln>
        </p:spPr>
      </p:cxnSp>
      <p:cxnSp>
        <p:nvCxnSpPr>
          <p:cNvPr id="108" name="Google Shape;108;p16"/>
          <p:cNvCxnSpPr/>
          <p:nvPr/>
        </p:nvCxnSpPr>
        <p:spPr>
          <a:xfrm flipH="1" rot="10800000">
            <a:off x="-105100" y="2351100"/>
            <a:ext cx="680700" cy="18600"/>
          </a:xfrm>
          <a:prstGeom prst="straightConnector1">
            <a:avLst/>
          </a:prstGeom>
          <a:noFill/>
          <a:ln cap="flat" cmpd="sng" w="38100">
            <a:solidFill>
              <a:schemeClr val="accent1"/>
            </a:solidFill>
            <a:prstDash val="solid"/>
            <a:round/>
            <a:headEnd len="med" w="med" type="none"/>
            <a:tailEnd len="med" w="med" type="triangl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990000"/>
        </a:solidFill>
      </p:bgPr>
    </p:bg>
    <p:spTree>
      <p:nvGrpSpPr>
        <p:cNvPr id="112" name="Shape 112"/>
        <p:cNvGrpSpPr/>
        <p:nvPr/>
      </p:nvGrpSpPr>
      <p:grpSpPr>
        <a:xfrm>
          <a:off x="0" y="0"/>
          <a:ext cx="0" cy="0"/>
          <a:chOff x="0" y="0"/>
          <a:chExt cx="0" cy="0"/>
        </a:xfrm>
      </p:grpSpPr>
      <p:pic>
        <p:nvPicPr>
          <p:cNvPr id="113" name="Google Shape;113;p17"/>
          <p:cNvPicPr preferRelativeResize="0"/>
          <p:nvPr/>
        </p:nvPicPr>
        <p:blipFill rotWithShape="1">
          <a:blip r:embed="rId3">
            <a:alphaModFix/>
          </a:blip>
          <a:srcRect b="0" l="79" r="69" t="0"/>
          <a:stretch/>
        </p:blipFill>
        <p:spPr>
          <a:xfrm>
            <a:off x="3332710" y="0"/>
            <a:ext cx="2499995" cy="4838700"/>
          </a:xfrm>
          <a:prstGeom prst="rect">
            <a:avLst/>
          </a:prstGeom>
          <a:noFill/>
          <a:ln>
            <a:noFill/>
          </a:ln>
        </p:spPr>
      </p:pic>
      <p:cxnSp>
        <p:nvCxnSpPr>
          <p:cNvPr id="114" name="Google Shape;114;p17"/>
          <p:cNvCxnSpPr/>
          <p:nvPr/>
        </p:nvCxnSpPr>
        <p:spPr>
          <a:xfrm>
            <a:off x="0" y="2047675"/>
            <a:ext cx="438600" cy="0"/>
          </a:xfrm>
          <a:prstGeom prst="straightConnector1">
            <a:avLst/>
          </a:prstGeom>
          <a:noFill/>
          <a:ln cap="flat" cmpd="sng" w="28575">
            <a:solidFill>
              <a:schemeClr val="accent1"/>
            </a:solidFill>
            <a:prstDash val="solid"/>
            <a:round/>
            <a:headEnd len="med" w="med" type="none"/>
            <a:tailEnd len="med" w="med" type="triangle"/>
          </a:ln>
        </p:spPr>
      </p:cxnSp>
      <p:cxnSp>
        <p:nvCxnSpPr>
          <p:cNvPr id="115" name="Google Shape;115;p17"/>
          <p:cNvCxnSpPr/>
          <p:nvPr/>
        </p:nvCxnSpPr>
        <p:spPr>
          <a:xfrm>
            <a:off x="8726825" y="2047675"/>
            <a:ext cx="438600" cy="0"/>
          </a:xfrm>
          <a:prstGeom prst="straightConnector1">
            <a:avLst/>
          </a:prstGeom>
          <a:noFill/>
          <a:ln cap="flat" cmpd="sng" w="28575">
            <a:solidFill>
              <a:schemeClr val="accent1"/>
            </a:solidFill>
            <a:prstDash val="solid"/>
            <a:round/>
            <a:headEnd len="med" w="med" type="none"/>
            <a:tailEnd len="med" w="med" type="triangle"/>
          </a:ln>
        </p:spPr>
      </p:cxnSp>
      <p:pic>
        <p:nvPicPr>
          <p:cNvPr id="116" name="Google Shape;116;p17"/>
          <p:cNvPicPr preferRelativeResize="0"/>
          <p:nvPr/>
        </p:nvPicPr>
        <p:blipFill>
          <a:blip r:embed="rId4">
            <a:alphaModFix/>
          </a:blip>
          <a:stretch>
            <a:fillRect/>
          </a:stretch>
        </p:blipFill>
        <p:spPr>
          <a:xfrm rot="-1316357">
            <a:off x="4955094" y="3623629"/>
            <a:ext cx="553715" cy="553715"/>
          </a:xfrm>
          <a:prstGeom prst="rect">
            <a:avLst/>
          </a:prstGeom>
          <a:noFill/>
          <a:ln>
            <a:noFill/>
          </a:ln>
        </p:spPr>
      </p:pic>
      <p:sp>
        <p:nvSpPr>
          <p:cNvPr id="117" name="Google Shape;117;p17"/>
          <p:cNvSpPr/>
          <p:nvPr/>
        </p:nvSpPr>
        <p:spPr>
          <a:xfrm>
            <a:off x="3332688" y="0"/>
            <a:ext cx="345600" cy="372000"/>
          </a:xfrm>
          <a:prstGeom prst="ellipse">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t>6</a:t>
            </a:r>
            <a:endParaRPr b="1"/>
          </a:p>
        </p:txBody>
      </p:sp>
      <p:sp>
        <p:nvSpPr>
          <p:cNvPr id="118" name="Google Shape;118;p17"/>
          <p:cNvSpPr txBox="1"/>
          <p:nvPr/>
        </p:nvSpPr>
        <p:spPr>
          <a:xfrm>
            <a:off x="424475" y="1462175"/>
            <a:ext cx="2599500" cy="1217700"/>
          </a:xfrm>
          <a:prstGeom prst="rect">
            <a:avLst/>
          </a:prstGeom>
          <a:solidFill>
            <a:srgbClr val="999999"/>
          </a:solid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200"/>
              <a:t>The arrived members list contains all of the names of the members of the carpool group whose QR codes have been scanned and successfully added to the carpool ride</a:t>
            </a:r>
            <a:endParaRPr sz="1200"/>
          </a:p>
        </p:txBody>
      </p:sp>
      <p:sp>
        <p:nvSpPr>
          <p:cNvPr id="119" name="Google Shape;119;p17"/>
          <p:cNvSpPr txBox="1"/>
          <p:nvPr/>
        </p:nvSpPr>
        <p:spPr>
          <a:xfrm>
            <a:off x="37775" y="2747575"/>
            <a:ext cx="1882200" cy="1462500"/>
          </a:xfrm>
          <a:prstGeom prst="rect">
            <a:avLst/>
          </a:prstGeom>
          <a:solidFill>
            <a:srgbClr val="999999"/>
          </a:solid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200"/>
              <a:t>The late members list has contains all of the members that are registered to be a part of the carpool group, but have not shown up at the agreed upon time</a:t>
            </a:r>
            <a:endParaRPr sz="1200"/>
          </a:p>
        </p:txBody>
      </p:sp>
      <p:sp>
        <p:nvSpPr>
          <p:cNvPr id="120" name="Google Shape;120;p17"/>
          <p:cNvSpPr txBox="1"/>
          <p:nvPr/>
        </p:nvSpPr>
        <p:spPr>
          <a:xfrm>
            <a:off x="5832700" y="999875"/>
            <a:ext cx="2922300" cy="1462500"/>
          </a:xfrm>
          <a:prstGeom prst="rect">
            <a:avLst/>
          </a:prstGeom>
          <a:solidFill>
            <a:srgbClr val="999999"/>
          </a:solid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200"/>
              <a:t>Providers/Drivers earn extra points that can be used for discounts on future rides or cashed out for money when they have to wait for riders. The late members list will show how many extra points the provider is earning by waiting for a late carpool member</a:t>
            </a:r>
            <a:endParaRPr sz="1200"/>
          </a:p>
        </p:txBody>
      </p:sp>
      <p:sp>
        <p:nvSpPr>
          <p:cNvPr id="121" name="Google Shape;121;p17"/>
          <p:cNvSpPr txBox="1"/>
          <p:nvPr/>
        </p:nvSpPr>
        <p:spPr>
          <a:xfrm>
            <a:off x="6205325" y="0"/>
            <a:ext cx="2148900" cy="920100"/>
          </a:xfrm>
          <a:prstGeom prst="rect">
            <a:avLst/>
          </a:prstGeom>
          <a:solidFill>
            <a:srgbClr val="999999"/>
          </a:solid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200"/>
              <a:t>The Carpool Roster can be accessed at any time during the ride process by  using the “Carpool Roster” tab</a:t>
            </a:r>
            <a:endParaRPr sz="1200"/>
          </a:p>
        </p:txBody>
      </p:sp>
      <p:sp>
        <p:nvSpPr>
          <p:cNvPr id="122" name="Google Shape;122;p17"/>
          <p:cNvSpPr txBox="1"/>
          <p:nvPr/>
        </p:nvSpPr>
        <p:spPr>
          <a:xfrm>
            <a:off x="5904700" y="2542150"/>
            <a:ext cx="3156900" cy="1383000"/>
          </a:xfrm>
          <a:prstGeom prst="rect">
            <a:avLst/>
          </a:prstGeom>
          <a:solidFill>
            <a:srgbClr val="999999"/>
          </a:solid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200"/>
              <a:t>The Carpool Roster offers an “emergency ride” feature. If a rider has missed their own carpool group’s ride, the provider can add a carpool member that is not a member of their carpool group to their roster for a one time ride. The provider earns extra points for adding emergency riders.</a:t>
            </a:r>
            <a:endParaRPr sz="1200"/>
          </a:p>
        </p:txBody>
      </p:sp>
      <p:sp>
        <p:nvSpPr>
          <p:cNvPr id="123" name="Google Shape;123;p17"/>
          <p:cNvSpPr txBox="1"/>
          <p:nvPr/>
        </p:nvSpPr>
        <p:spPr>
          <a:xfrm>
            <a:off x="37775" y="71575"/>
            <a:ext cx="2922300" cy="1276200"/>
          </a:xfrm>
          <a:prstGeom prst="rect">
            <a:avLst/>
          </a:prstGeom>
          <a:solidFill>
            <a:srgbClr val="999999"/>
          </a:solid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200"/>
              <a:t>When the time the carpool has agreed to meet has past, a timer will start on the carpool roster that tells the provider how long the group has decided they must wait for late members before they can leave without being penalized.</a:t>
            </a:r>
            <a:endParaRPr sz="1200"/>
          </a:p>
        </p:txBody>
      </p:sp>
      <p:sp>
        <p:nvSpPr>
          <p:cNvPr id="124" name="Google Shape;124;p17"/>
          <p:cNvSpPr txBox="1"/>
          <p:nvPr/>
        </p:nvSpPr>
        <p:spPr>
          <a:xfrm>
            <a:off x="1654675" y="3655800"/>
            <a:ext cx="1463400" cy="1217700"/>
          </a:xfrm>
          <a:prstGeom prst="rect">
            <a:avLst/>
          </a:prstGeom>
          <a:solidFill>
            <a:srgbClr val="999999"/>
          </a:solid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200"/>
              <a:t>Providers can see how much money they’re earning from the current ride on the carpool roster form</a:t>
            </a:r>
            <a:endParaRPr sz="1200"/>
          </a:p>
        </p:txBody>
      </p:sp>
      <p:cxnSp>
        <p:nvCxnSpPr>
          <p:cNvPr id="125" name="Google Shape;125;p17"/>
          <p:cNvCxnSpPr>
            <a:stCxn id="123" idx="3"/>
          </p:cNvCxnSpPr>
          <p:nvPr/>
        </p:nvCxnSpPr>
        <p:spPr>
          <a:xfrm>
            <a:off x="2960075" y="709675"/>
            <a:ext cx="829800" cy="1022700"/>
          </a:xfrm>
          <a:prstGeom prst="straightConnector1">
            <a:avLst/>
          </a:prstGeom>
          <a:noFill/>
          <a:ln cap="flat" cmpd="sng" w="19050">
            <a:solidFill>
              <a:srgbClr val="000000"/>
            </a:solidFill>
            <a:prstDash val="solid"/>
            <a:round/>
            <a:headEnd len="med" w="med" type="none"/>
            <a:tailEnd len="med" w="med" type="triangle"/>
          </a:ln>
        </p:spPr>
      </p:cxnSp>
      <p:cxnSp>
        <p:nvCxnSpPr>
          <p:cNvPr id="126" name="Google Shape;126;p17"/>
          <p:cNvCxnSpPr>
            <a:stCxn id="118" idx="3"/>
          </p:cNvCxnSpPr>
          <p:nvPr/>
        </p:nvCxnSpPr>
        <p:spPr>
          <a:xfrm>
            <a:off x="3023975" y="2071025"/>
            <a:ext cx="780300" cy="666600"/>
          </a:xfrm>
          <a:prstGeom prst="straightConnector1">
            <a:avLst/>
          </a:prstGeom>
          <a:noFill/>
          <a:ln cap="flat" cmpd="sng" w="19050">
            <a:solidFill>
              <a:srgbClr val="000000"/>
            </a:solidFill>
            <a:prstDash val="solid"/>
            <a:round/>
            <a:headEnd len="med" w="med" type="none"/>
            <a:tailEnd len="med" w="med" type="triangle"/>
          </a:ln>
        </p:spPr>
      </p:cxnSp>
      <p:cxnSp>
        <p:nvCxnSpPr>
          <p:cNvPr id="127" name="Google Shape;127;p17"/>
          <p:cNvCxnSpPr>
            <a:stCxn id="119" idx="3"/>
          </p:cNvCxnSpPr>
          <p:nvPr/>
        </p:nvCxnSpPr>
        <p:spPr>
          <a:xfrm flipH="1" rot="10800000">
            <a:off x="1919975" y="3307525"/>
            <a:ext cx="1855800" cy="171300"/>
          </a:xfrm>
          <a:prstGeom prst="straightConnector1">
            <a:avLst/>
          </a:prstGeom>
          <a:noFill/>
          <a:ln cap="flat" cmpd="sng" w="19050">
            <a:solidFill>
              <a:srgbClr val="000000"/>
            </a:solidFill>
            <a:prstDash val="solid"/>
            <a:round/>
            <a:headEnd len="med" w="med" type="none"/>
            <a:tailEnd len="med" w="med" type="triangle"/>
          </a:ln>
        </p:spPr>
      </p:cxnSp>
      <p:cxnSp>
        <p:nvCxnSpPr>
          <p:cNvPr id="128" name="Google Shape;128;p17"/>
          <p:cNvCxnSpPr>
            <a:stCxn id="124" idx="3"/>
          </p:cNvCxnSpPr>
          <p:nvPr/>
        </p:nvCxnSpPr>
        <p:spPr>
          <a:xfrm flipH="1" rot="10800000">
            <a:off x="3118075" y="3834450"/>
            <a:ext cx="700500" cy="430200"/>
          </a:xfrm>
          <a:prstGeom prst="straightConnector1">
            <a:avLst/>
          </a:prstGeom>
          <a:noFill/>
          <a:ln cap="flat" cmpd="sng" w="19050">
            <a:solidFill>
              <a:srgbClr val="000000"/>
            </a:solidFill>
            <a:prstDash val="solid"/>
            <a:round/>
            <a:headEnd len="med" w="med" type="none"/>
            <a:tailEnd len="med" w="med" type="triangle"/>
          </a:ln>
        </p:spPr>
      </p:cxnSp>
      <p:cxnSp>
        <p:nvCxnSpPr>
          <p:cNvPr id="129" name="Google Shape;129;p17"/>
          <p:cNvCxnSpPr>
            <a:stCxn id="121" idx="1"/>
          </p:cNvCxnSpPr>
          <p:nvPr/>
        </p:nvCxnSpPr>
        <p:spPr>
          <a:xfrm flipH="1">
            <a:off x="4146125" y="460050"/>
            <a:ext cx="2059200" cy="616800"/>
          </a:xfrm>
          <a:prstGeom prst="straightConnector1">
            <a:avLst/>
          </a:prstGeom>
          <a:noFill/>
          <a:ln cap="flat" cmpd="sng" w="19050">
            <a:solidFill>
              <a:srgbClr val="000000"/>
            </a:solidFill>
            <a:prstDash val="solid"/>
            <a:round/>
            <a:headEnd len="med" w="med" type="none"/>
            <a:tailEnd len="med" w="med" type="triangle"/>
          </a:ln>
        </p:spPr>
      </p:cxnSp>
      <p:cxnSp>
        <p:nvCxnSpPr>
          <p:cNvPr id="130" name="Google Shape;130;p17"/>
          <p:cNvCxnSpPr>
            <a:stCxn id="120" idx="1"/>
          </p:cNvCxnSpPr>
          <p:nvPr/>
        </p:nvCxnSpPr>
        <p:spPr>
          <a:xfrm flipH="1">
            <a:off x="4758700" y="1731125"/>
            <a:ext cx="1074000" cy="1633200"/>
          </a:xfrm>
          <a:prstGeom prst="straightConnector1">
            <a:avLst/>
          </a:prstGeom>
          <a:noFill/>
          <a:ln cap="flat" cmpd="sng" w="19050">
            <a:solidFill>
              <a:srgbClr val="000000"/>
            </a:solidFill>
            <a:prstDash val="solid"/>
            <a:round/>
            <a:headEnd len="med" w="med" type="none"/>
            <a:tailEnd len="med" w="med" type="triangle"/>
          </a:ln>
        </p:spPr>
      </p:cxnSp>
      <p:cxnSp>
        <p:nvCxnSpPr>
          <p:cNvPr id="131" name="Google Shape;131;p17"/>
          <p:cNvCxnSpPr>
            <a:stCxn id="122" idx="1"/>
          </p:cNvCxnSpPr>
          <p:nvPr/>
        </p:nvCxnSpPr>
        <p:spPr>
          <a:xfrm flipH="1">
            <a:off x="4559200" y="3233650"/>
            <a:ext cx="1345500" cy="315900"/>
          </a:xfrm>
          <a:prstGeom prst="straightConnector1">
            <a:avLst/>
          </a:prstGeom>
          <a:noFill/>
          <a:ln cap="flat" cmpd="sng" w="19050">
            <a:solidFill>
              <a:srgbClr val="000000"/>
            </a:solidFill>
            <a:prstDash val="solid"/>
            <a:round/>
            <a:headEnd len="med" w="med" type="none"/>
            <a:tailEnd len="med" w="med" type="triangle"/>
          </a:ln>
        </p:spPr>
      </p:cxnSp>
      <p:sp>
        <p:nvSpPr>
          <p:cNvPr id="132" name="Google Shape;132;p17"/>
          <p:cNvSpPr txBox="1"/>
          <p:nvPr/>
        </p:nvSpPr>
        <p:spPr>
          <a:xfrm>
            <a:off x="3121550" y="4436650"/>
            <a:ext cx="2922300" cy="693600"/>
          </a:xfrm>
          <a:prstGeom prst="rect">
            <a:avLst/>
          </a:prstGeom>
          <a:solidFill>
            <a:schemeClr val="accent1"/>
          </a:solid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200"/>
              <a:t>The driver can check to see if their total profit listed on the roster is correct by choosing to view the cost breakdown</a:t>
            </a:r>
            <a:endParaRPr sz="1200"/>
          </a:p>
        </p:txBody>
      </p:sp>
      <p:sp>
        <p:nvSpPr>
          <p:cNvPr id="133" name="Google Shape;133;p17"/>
          <p:cNvSpPr txBox="1"/>
          <p:nvPr/>
        </p:nvSpPr>
        <p:spPr>
          <a:xfrm>
            <a:off x="6291075" y="4004925"/>
            <a:ext cx="2599500" cy="920100"/>
          </a:xfrm>
          <a:prstGeom prst="rect">
            <a:avLst/>
          </a:prstGeom>
          <a:solidFill>
            <a:srgbClr val="999999"/>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200"/>
              <a:t>If all of the members for the ride have been added, the provider can choose to start the ride by clicking here</a:t>
            </a:r>
            <a:endParaRPr sz="1200"/>
          </a:p>
        </p:txBody>
      </p:sp>
      <p:cxnSp>
        <p:nvCxnSpPr>
          <p:cNvPr id="134" name="Google Shape;134;p17"/>
          <p:cNvCxnSpPr>
            <a:stCxn id="133" idx="1"/>
          </p:cNvCxnSpPr>
          <p:nvPr/>
        </p:nvCxnSpPr>
        <p:spPr>
          <a:xfrm rot="10800000">
            <a:off x="5062575" y="4228275"/>
            <a:ext cx="1228500" cy="236700"/>
          </a:xfrm>
          <a:prstGeom prst="straightConnector1">
            <a:avLst/>
          </a:prstGeom>
          <a:noFill/>
          <a:ln cap="flat" cmpd="sng" w="28575">
            <a:solidFill>
              <a:srgbClr val="000000"/>
            </a:solidFill>
            <a:prstDash val="solid"/>
            <a:round/>
            <a:headEnd len="med" w="med" type="none"/>
            <a:tailEnd len="med" w="med" type="triangl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990000"/>
        </a:solidFill>
      </p:bgPr>
    </p:bg>
    <p:spTree>
      <p:nvGrpSpPr>
        <p:cNvPr id="138" name="Shape 138"/>
        <p:cNvGrpSpPr/>
        <p:nvPr/>
      </p:nvGrpSpPr>
      <p:grpSpPr>
        <a:xfrm>
          <a:off x="0" y="0"/>
          <a:ext cx="0" cy="0"/>
          <a:chOff x="0" y="0"/>
          <a:chExt cx="0" cy="0"/>
        </a:xfrm>
      </p:grpSpPr>
      <p:pic>
        <p:nvPicPr>
          <p:cNvPr id="139" name="Google Shape;139;p18"/>
          <p:cNvPicPr preferRelativeResize="0"/>
          <p:nvPr/>
        </p:nvPicPr>
        <p:blipFill rotWithShape="1">
          <a:blip r:embed="rId3">
            <a:alphaModFix/>
          </a:blip>
          <a:srcRect b="0" l="238" r="238" t="0"/>
          <a:stretch/>
        </p:blipFill>
        <p:spPr>
          <a:xfrm>
            <a:off x="3382688" y="0"/>
            <a:ext cx="2531012" cy="4838700"/>
          </a:xfrm>
          <a:prstGeom prst="rect">
            <a:avLst/>
          </a:prstGeom>
          <a:noFill/>
          <a:ln>
            <a:noFill/>
          </a:ln>
        </p:spPr>
      </p:pic>
      <p:pic>
        <p:nvPicPr>
          <p:cNvPr id="140" name="Google Shape;140;p18"/>
          <p:cNvPicPr preferRelativeResize="0"/>
          <p:nvPr/>
        </p:nvPicPr>
        <p:blipFill>
          <a:blip r:embed="rId4">
            <a:alphaModFix/>
          </a:blip>
          <a:stretch>
            <a:fillRect/>
          </a:stretch>
        </p:blipFill>
        <p:spPr>
          <a:xfrm rot="827280">
            <a:off x="4531868" y="3827879"/>
            <a:ext cx="553714" cy="553714"/>
          </a:xfrm>
          <a:prstGeom prst="rect">
            <a:avLst/>
          </a:prstGeom>
          <a:noFill/>
          <a:ln>
            <a:noFill/>
          </a:ln>
        </p:spPr>
      </p:pic>
      <p:sp>
        <p:nvSpPr>
          <p:cNvPr id="141" name="Google Shape;141;p18"/>
          <p:cNvSpPr/>
          <p:nvPr/>
        </p:nvSpPr>
        <p:spPr>
          <a:xfrm>
            <a:off x="3292738" y="0"/>
            <a:ext cx="345600" cy="372000"/>
          </a:xfrm>
          <a:prstGeom prst="ellipse">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t>7</a:t>
            </a:r>
            <a:endParaRPr b="1"/>
          </a:p>
        </p:txBody>
      </p:sp>
      <p:sp>
        <p:nvSpPr>
          <p:cNvPr id="142" name="Google Shape;142;p18"/>
          <p:cNvSpPr txBox="1"/>
          <p:nvPr/>
        </p:nvSpPr>
        <p:spPr>
          <a:xfrm>
            <a:off x="6383050" y="1553100"/>
            <a:ext cx="1460100" cy="1333800"/>
          </a:xfrm>
          <a:prstGeom prst="rect">
            <a:avLst/>
          </a:prstGeom>
          <a:solidFill>
            <a:srgbClr val="999999"/>
          </a:solid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200"/>
              <a:t>Drivers can click the question mark to see how price/ points distribution system the app uses operates</a:t>
            </a:r>
            <a:endParaRPr sz="1200"/>
          </a:p>
        </p:txBody>
      </p:sp>
      <p:sp>
        <p:nvSpPr>
          <p:cNvPr id="143" name="Google Shape;143;p18"/>
          <p:cNvSpPr txBox="1"/>
          <p:nvPr/>
        </p:nvSpPr>
        <p:spPr>
          <a:xfrm>
            <a:off x="1196825" y="217475"/>
            <a:ext cx="1837800" cy="1657200"/>
          </a:xfrm>
          <a:prstGeom prst="rect">
            <a:avLst/>
          </a:prstGeom>
          <a:solidFill>
            <a:srgbClr val="999999"/>
          </a:solid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200"/>
              <a:t>The Carpool Cost Breakdown page shows providers the total of how much money they’re earning from the ride and also how many points they’ve earned for the ride </a:t>
            </a:r>
            <a:endParaRPr sz="1200"/>
          </a:p>
        </p:txBody>
      </p:sp>
      <p:sp>
        <p:nvSpPr>
          <p:cNvPr id="144" name="Google Shape;144;p18"/>
          <p:cNvSpPr txBox="1"/>
          <p:nvPr/>
        </p:nvSpPr>
        <p:spPr>
          <a:xfrm>
            <a:off x="1396188" y="2121225"/>
            <a:ext cx="1591200" cy="1254600"/>
          </a:xfrm>
          <a:prstGeom prst="rect">
            <a:avLst/>
          </a:prstGeom>
          <a:solidFill>
            <a:srgbClr val="999999"/>
          </a:solid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200"/>
              <a:t>The profit break down shows the users how much money they’re earning from each carpool member</a:t>
            </a:r>
            <a:endParaRPr sz="1200"/>
          </a:p>
        </p:txBody>
      </p:sp>
      <p:sp>
        <p:nvSpPr>
          <p:cNvPr id="145" name="Google Shape;145;p18"/>
          <p:cNvSpPr txBox="1"/>
          <p:nvPr/>
        </p:nvSpPr>
        <p:spPr>
          <a:xfrm>
            <a:off x="6309000" y="3118425"/>
            <a:ext cx="2835000" cy="920100"/>
          </a:xfrm>
          <a:prstGeom prst="rect">
            <a:avLst/>
          </a:prstGeom>
          <a:solidFill>
            <a:srgbClr val="999999"/>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200"/>
              <a:t>If all of the members for the ride have been added and the profit for the ride is correct, the provider can choose to start the ride by clicking here</a:t>
            </a:r>
            <a:endParaRPr sz="1200"/>
          </a:p>
        </p:txBody>
      </p:sp>
      <p:sp>
        <p:nvSpPr>
          <p:cNvPr id="146" name="Google Shape;146;p18"/>
          <p:cNvSpPr txBox="1"/>
          <p:nvPr/>
        </p:nvSpPr>
        <p:spPr>
          <a:xfrm>
            <a:off x="6187000" y="203925"/>
            <a:ext cx="2599500" cy="1015500"/>
          </a:xfrm>
          <a:prstGeom prst="rect">
            <a:avLst/>
          </a:prstGeom>
          <a:solidFill>
            <a:srgbClr val="999999"/>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200"/>
              <a:t>The provider can access the carpool cost breakdown at any time during the ride by pressing the “Cost Breakdown” tab at the top of the screen</a:t>
            </a:r>
            <a:endParaRPr sz="1200"/>
          </a:p>
        </p:txBody>
      </p:sp>
      <p:cxnSp>
        <p:nvCxnSpPr>
          <p:cNvPr id="147" name="Google Shape;147;p18"/>
          <p:cNvCxnSpPr>
            <a:stCxn id="143" idx="3"/>
          </p:cNvCxnSpPr>
          <p:nvPr/>
        </p:nvCxnSpPr>
        <p:spPr>
          <a:xfrm>
            <a:off x="3034625" y="1046075"/>
            <a:ext cx="940500" cy="971100"/>
          </a:xfrm>
          <a:prstGeom prst="straightConnector1">
            <a:avLst/>
          </a:prstGeom>
          <a:noFill/>
          <a:ln cap="flat" cmpd="sng" w="19050">
            <a:solidFill>
              <a:srgbClr val="000000"/>
            </a:solidFill>
            <a:prstDash val="solid"/>
            <a:round/>
            <a:headEnd len="med" w="med" type="none"/>
            <a:tailEnd len="med" w="med" type="triangle"/>
          </a:ln>
        </p:spPr>
      </p:cxnSp>
      <p:cxnSp>
        <p:nvCxnSpPr>
          <p:cNvPr id="148" name="Google Shape;148;p18"/>
          <p:cNvCxnSpPr>
            <a:stCxn id="146" idx="1"/>
          </p:cNvCxnSpPr>
          <p:nvPr/>
        </p:nvCxnSpPr>
        <p:spPr>
          <a:xfrm flipH="1">
            <a:off x="5143600" y="711675"/>
            <a:ext cx="1043400" cy="536100"/>
          </a:xfrm>
          <a:prstGeom prst="straightConnector1">
            <a:avLst/>
          </a:prstGeom>
          <a:noFill/>
          <a:ln cap="flat" cmpd="sng" w="19050">
            <a:solidFill>
              <a:srgbClr val="000000"/>
            </a:solidFill>
            <a:prstDash val="solid"/>
            <a:round/>
            <a:headEnd len="med" w="med" type="none"/>
            <a:tailEnd len="med" w="med" type="triangle"/>
          </a:ln>
        </p:spPr>
      </p:cxnSp>
      <p:cxnSp>
        <p:nvCxnSpPr>
          <p:cNvPr id="149" name="Google Shape;149;p18"/>
          <p:cNvCxnSpPr>
            <a:stCxn id="142" idx="1"/>
          </p:cNvCxnSpPr>
          <p:nvPr/>
        </p:nvCxnSpPr>
        <p:spPr>
          <a:xfrm rot="10800000">
            <a:off x="5613550" y="1746600"/>
            <a:ext cx="769500" cy="473400"/>
          </a:xfrm>
          <a:prstGeom prst="straightConnector1">
            <a:avLst/>
          </a:prstGeom>
          <a:noFill/>
          <a:ln cap="flat" cmpd="sng" w="19050">
            <a:solidFill>
              <a:srgbClr val="000000"/>
            </a:solidFill>
            <a:prstDash val="solid"/>
            <a:round/>
            <a:headEnd len="med" w="med" type="none"/>
            <a:tailEnd len="med" w="med" type="triangle"/>
          </a:ln>
        </p:spPr>
      </p:cxnSp>
      <p:cxnSp>
        <p:nvCxnSpPr>
          <p:cNvPr id="150" name="Google Shape;150;p18"/>
          <p:cNvCxnSpPr>
            <a:stCxn id="145" idx="1"/>
          </p:cNvCxnSpPr>
          <p:nvPr/>
        </p:nvCxnSpPr>
        <p:spPr>
          <a:xfrm flipH="1">
            <a:off x="5500500" y="3578475"/>
            <a:ext cx="808500" cy="81900"/>
          </a:xfrm>
          <a:prstGeom prst="straightConnector1">
            <a:avLst/>
          </a:prstGeom>
          <a:noFill/>
          <a:ln cap="flat" cmpd="sng" w="19050">
            <a:solidFill>
              <a:srgbClr val="000000"/>
            </a:solidFill>
            <a:prstDash val="solid"/>
            <a:round/>
            <a:headEnd len="med" w="med" type="none"/>
            <a:tailEnd len="med" w="med" type="triangle"/>
          </a:ln>
        </p:spPr>
      </p:cxnSp>
      <p:cxnSp>
        <p:nvCxnSpPr>
          <p:cNvPr id="151" name="Google Shape;151;p18"/>
          <p:cNvCxnSpPr>
            <a:stCxn id="144" idx="3"/>
          </p:cNvCxnSpPr>
          <p:nvPr/>
        </p:nvCxnSpPr>
        <p:spPr>
          <a:xfrm>
            <a:off x="2987388" y="2748525"/>
            <a:ext cx="1020600" cy="35700"/>
          </a:xfrm>
          <a:prstGeom prst="straightConnector1">
            <a:avLst/>
          </a:prstGeom>
          <a:noFill/>
          <a:ln cap="flat" cmpd="sng" w="19050">
            <a:solidFill>
              <a:srgbClr val="000000"/>
            </a:solidFill>
            <a:prstDash val="solid"/>
            <a:round/>
            <a:headEnd len="med" w="med" type="none"/>
            <a:tailEnd len="med" w="med" type="triangle"/>
          </a:ln>
        </p:spPr>
      </p:cxnSp>
      <p:sp>
        <p:nvSpPr>
          <p:cNvPr id="152" name="Google Shape;152;p18"/>
          <p:cNvSpPr txBox="1"/>
          <p:nvPr/>
        </p:nvSpPr>
        <p:spPr>
          <a:xfrm>
            <a:off x="3004650" y="4473900"/>
            <a:ext cx="3134700" cy="669600"/>
          </a:xfrm>
          <a:prstGeom prst="rect">
            <a:avLst/>
          </a:prstGeom>
          <a:solidFill>
            <a:schemeClr val="accent1"/>
          </a:solid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200"/>
              <a:t>Right before the provider is about to drive home, they indicate that the ride will begin by pressing the “Start Ride” button.</a:t>
            </a:r>
            <a:endParaRPr sz="1200"/>
          </a:p>
        </p:txBody>
      </p:sp>
      <p:cxnSp>
        <p:nvCxnSpPr>
          <p:cNvPr id="153" name="Google Shape;153;p18"/>
          <p:cNvCxnSpPr/>
          <p:nvPr/>
        </p:nvCxnSpPr>
        <p:spPr>
          <a:xfrm flipH="1" rot="10800000">
            <a:off x="8035825" y="2411875"/>
            <a:ext cx="680700" cy="18600"/>
          </a:xfrm>
          <a:prstGeom prst="straightConnector1">
            <a:avLst/>
          </a:prstGeom>
          <a:noFill/>
          <a:ln cap="flat" cmpd="sng" w="38100">
            <a:solidFill>
              <a:schemeClr val="accent1"/>
            </a:solidFill>
            <a:prstDash val="solid"/>
            <a:round/>
            <a:headEnd len="med" w="med" type="none"/>
            <a:tailEnd len="med" w="med" type="triangle"/>
          </a:ln>
        </p:spPr>
      </p:cxnSp>
      <p:cxnSp>
        <p:nvCxnSpPr>
          <p:cNvPr id="154" name="Google Shape;154;p18"/>
          <p:cNvCxnSpPr/>
          <p:nvPr/>
        </p:nvCxnSpPr>
        <p:spPr>
          <a:xfrm flipH="1" rot="10800000">
            <a:off x="320200" y="2411875"/>
            <a:ext cx="680700" cy="18600"/>
          </a:xfrm>
          <a:prstGeom prst="straightConnector1">
            <a:avLst/>
          </a:prstGeom>
          <a:noFill/>
          <a:ln cap="flat" cmpd="sng" w="38100">
            <a:solidFill>
              <a:schemeClr val="accent1"/>
            </a:solidFill>
            <a:prstDash val="solid"/>
            <a:round/>
            <a:headEnd len="med" w="med" type="none"/>
            <a:tailEnd len="med" w="med" type="triangle"/>
          </a:ln>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990000"/>
        </a:solidFill>
      </p:bgPr>
    </p:bg>
    <p:spTree>
      <p:nvGrpSpPr>
        <p:cNvPr id="158" name="Shape 158"/>
        <p:cNvGrpSpPr/>
        <p:nvPr/>
      </p:nvGrpSpPr>
      <p:grpSpPr>
        <a:xfrm>
          <a:off x="0" y="0"/>
          <a:ext cx="0" cy="0"/>
          <a:chOff x="0" y="0"/>
          <a:chExt cx="0" cy="0"/>
        </a:xfrm>
      </p:grpSpPr>
      <p:pic>
        <p:nvPicPr>
          <p:cNvPr id="159" name="Google Shape;159;p19"/>
          <p:cNvPicPr preferRelativeResize="0"/>
          <p:nvPr/>
        </p:nvPicPr>
        <p:blipFill>
          <a:blip r:embed="rId3">
            <a:alphaModFix/>
          </a:blip>
          <a:stretch>
            <a:fillRect/>
          </a:stretch>
        </p:blipFill>
        <p:spPr>
          <a:xfrm>
            <a:off x="821913" y="185375"/>
            <a:ext cx="2371768" cy="4838700"/>
          </a:xfrm>
          <a:prstGeom prst="rect">
            <a:avLst/>
          </a:prstGeom>
          <a:noFill/>
          <a:ln>
            <a:noFill/>
          </a:ln>
        </p:spPr>
      </p:pic>
      <p:pic>
        <p:nvPicPr>
          <p:cNvPr id="160" name="Google Shape;160;p19"/>
          <p:cNvPicPr preferRelativeResize="0"/>
          <p:nvPr/>
        </p:nvPicPr>
        <p:blipFill>
          <a:blip r:embed="rId4">
            <a:alphaModFix/>
          </a:blip>
          <a:stretch>
            <a:fillRect/>
          </a:stretch>
        </p:blipFill>
        <p:spPr>
          <a:xfrm>
            <a:off x="6090981" y="152400"/>
            <a:ext cx="2549095" cy="4838701"/>
          </a:xfrm>
          <a:prstGeom prst="rect">
            <a:avLst/>
          </a:prstGeom>
          <a:noFill/>
          <a:ln>
            <a:noFill/>
          </a:ln>
        </p:spPr>
      </p:pic>
      <p:pic>
        <p:nvPicPr>
          <p:cNvPr id="161" name="Google Shape;161;p19"/>
          <p:cNvPicPr preferRelativeResize="0"/>
          <p:nvPr/>
        </p:nvPicPr>
        <p:blipFill>
          <a:blip r:embed="rId5">
            <a:alphaModFix/>
          </a:blip>
          <a:stretch>
            <a:fillRect/>
          </a:stretch>
        </p:blipFill>
        <p:spPr>
          <a:xfrm rot="1833128">
            <a:off x="1288956" y="3748179"/>
            <a:ext cx="553715" cy="553715"/>
          </a:xfrm>
          <a:prstGeom prst="rect">
            <a:avLst/>
          </a:prstGeom>
          <a:noFill/>
          <a:ln>
            <a:noFill/>
          </a:ln>
        </p:spPr>
      </p:pic>
      <p:pic>
        <p:nvPicPr>
          <p:cNvPr id="162" name="Google Shape;162;p19"/>
          <p:cNvPicPr preferRelativeResize="0"/>
          <p:nvPr/>
        </p:nvPicPr>
        <p:blipFill>
          <a:blip r:embed="rId5">
            <a:alphaModFix/>
          </a:blip>
          <a:stretch>
            <a:fillRect/>
          </a:stretch>
        </p:blipFill>
        <p:spPr>
          <a:xfrm rot="827280">
            <a:off x="6915893" y="3555729"/>
            <a:ext cx="553714" cy="553714"/>
          </a:xfrm>
          <a:prstGeom prst="rect">
            <a:avLst/>
          </a:prstGeom>
          <a:noFill/>
          <a:ln>
            <a:noFill/>
          </a:ln>
        </p:spPr>
      </p:pic>
      <p:sp>
        <p:nvSpPr>
          <p:cNvPr id="163" name="Google Shape;163;p19"/>
          <p:cNvSpPr/>
          <p:nvPr/>
        </p:nvSpPr>
        <p:spPr>
          <a:xfrm>
            <a:off x="639775" y="119425"/>
            <a:ext cx="345600" cy="372000"/>
          </a:xfrm>
          <a:prstGeom prst="ellipse">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t>8</a:t>
            </a:r>
            <a:endParaRPr b="1"/>
          </a:p>
        </p:txBody>
      </p:sp>
      <p:sp>
        <p:nvSpPr>
          <p:cNvPr id="164" name="Google Shape;164;p19"/>
          <p:cNvSpPr/>
          <p:nvPr/>
        </p:nvSpPr>
        <p:spPr>
          <a:xfrm>
            <a:off x="6090975" y="86450"/>
            <a:ext cx="345600" cy="372000"/>
          </a:xfrm>
          <a:prstGeom prst="ellipse">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t>9</a:t>
            </a:r>
            <a:endParaRPr b="1"/>
          </a:p>
        </p:txBody>
      </p:sp>
      <p:sp>
        <p:nvSpPr>
          <p:cNvPr id="165" name="Google Shape;165;p19"/>
          <p:cNvSpPr txBox="1"/>
          <p:nvPr/>
        </p:nvSpPr>
        <p:spPr>
          <a:xfrm>
            <a:off x="3871375" y="299350"/>
            <a:ext cx="1679700" cy="1443600"/>
          </a:xfrm>
          <a:prstGeom prst="rect">
            <a:avLst/>
          </a:prstGeom>
          <a:solidFill>
            <a:srgbClr val="999999"/>
          </a:solid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200"/>
              <a:t>When the carpool has begun, the app will show the directions for the suggested route home, but users are allowed to take their own routes</a:t>
            </a:r>
            <a:endParaRPr sz="1200"/>
          </a:p>
        </p:txBody>
      </p:sp>
      <p:sp>
        <p:nvSpPr>
          <p:cNvPr id="166" name="Google Shape;166;p19"/>
          <p:cNvSpPr txBox="1"/>
          <p:nvPr/>
        </p:nvSpPr>
        <p:spPr>
          <a:xfrm>
            <a:off x="647150" y="4404200"/>
            <a:ext cx="2721300" cy="669600"/>
          </a:xfrm>
          <a:prstGeom prst="rect">
            <a:avLst/>
          </a:prstGeom>
          <a:solidFill>
            <a:schemeClr val="accent1"/>
          </a:solid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200"/>
              <a:t>When the provider has arrived to the carpools final destination, they press “End Carpool” </a:t>
            </a:r>
            <a:endParaRPr sz="1200"/>
          </a:p>
        </p:txBody>
      </p:sp>
      <p:sp>
        <p:nvSpPr>
          <p:cNvPr id="167" name="Google Shape;167;p19"/>
          <p:cNvSpPr txBox="1"/>
          <p:nvPr/>
        </p:nvSpPr>
        <p:spPr>
          <a:xfrm>
            <a:off x="4773050" y="4404200"/>
            <a:ext cx="4370700" cy="669600"/>
          </a:xfrm>
          <a:prstGeom prst="rect">
            <a:avLst/>
          </a:prstGeom>
          <a:solidFill>
            <a:schemeClr val="accent1"/>
          </a:solid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200"/>
              <a:t>The provider will scan the new QR code that will appear on each consumer’s screen (shown later on Consumer Screen 4) to confirm that each consumer has arrived to the destination</a:t>
            </a:r>
            <a:endParaRPr sz="1200"/>
          </a:p>
        </p:txBody>
      </p:sp>
      <p:sp>
        <p:nvSpPr>
          <p:cNvPr id="168" name="Google Shape;168;p19"/>
          <p:cNvSpPr txBox="1"/>
          <p:nvPr/>
        </p:nvSpPr>
        <p:spPr>
          <a:xfrm>
            <a:off x="3871375" y="2613475"/>
            <a:ext cx="1679700" cy="1549800"/>
          </a:xfrm>
          <a:prstGeom prst="rect">
            <a:avLst/>
          </a:prstGeom>
          <a:solidFill>
            <a:srgbClr val="999999"/>
          </a:solid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200"/>
              <a:t>In the case that a rider’s conduct is extremely dangerous or inappropriate during the ride, the provider is given the option to immediately report the user</a:t>
            </a:r>
            <a:endParaRPr sz="1200"/>
          </a:p>
        </p:txBody>
      </p:sp>
      <p:cxnSp>
        <p:nvCxnSpPr>
          <p:cNvPr id="169" name="Google Shape;169;p19"/>
          <p:cNvCxnSpPr>
            <a:stCxn id="168" idx="1"/>
          </p:cNvCxnSpPr>
          <p:nvPr/>
        </p:nvCxnSpPr>
        <p:spPr>
          <a:xfrm flipH="1">
            <a:off x="2407975" y="3388375"/>
            <a:ext cx="1463400" cy="614700"/>
          </a:xfrm>
          <a:prstGeom prst="straightConnector1">
            <a:avLst/>
          </a:prstGeom>
          <a:noFill/>
          <a:ln cap="flat" cmpd="sng" w="19050">
            <a:solidFill>
              <a:srgbClr val="000000"/>
            </a:solidFill>
            <a:prstDash val="solid"/>
            <a:round/>
            <a:headEnd len="med" w="med" type="none"/>
            <a:tailEnd len="med" w="med" type="triangle"/>
          </a:ln>
        </p:spPr>
      </p:cxnSp>
      <p:cxnSp>
        <p:nvCxnSpPr>
          <p:cNvPr id="170" name="Google Shape;170;p19"/>
          <p:cNvCxnSpPr>
            <a:stCxn id="165" idx="1"/>
          </p:cNvCxnSpPr>
          <p:nvPr/>
        </p:nvCxnSpPr>
        <p:spPr>
          <a:xfrm flipH="1">
            <a:off x="2764075" y="1021150"/>
            <a:ext cx="1107300" cy="1072500"/>
          </a:xfrm>
          <a:prstGeom prst="straightConnector1">
            <a:avLst/>
          </a:prstGeom>
          <a:noFill/>
          <a:ln cap="flat" cmpd="sng" w="19050">
            <a:solidFill>
              <a:srgbClr val="000000"/>
            </a:solidFill>
            <a:prstDash val="solid"/>
            <a:round/>
            <a:headEnd len="med" w="med" type="none"/>
            <a:tailEnd len="med" w="med" type="triangle"/>
          </a:ln>
        </p:spPr>
      </p:cxnSp>
      <p:cxnSp>
        <p:nvCxnSpPr>
          <p:cNvPr id="171" name="Google Shape;171;p19"/>
          <p:cNvCxnSpPr/>
          <p:nvPr/>
        </p:nvCxnSpPr>
        <p:spPr>
          <a:xfrm flipH="1" rot="10800000">
            <a:off x="8376550" y="2130525"/>
            <a:ext cx="680700" cy="18600"/>
          </a:xfrm>
          <a:prstGeom prst="straightConnector1">
            <a:avLst/>
          </a:prstGeom>
          <a:noFill/>
          <a:ln cap="flat" cmpd="sng" w="38100">
            <a:solidFill>
              <a:schemeClr val="accent1"/>
            </a:solidFill>
            <a:prstDash val="solid"/>
            <a:round/>
            <a:headEnd len="med" w="med" type="none"/>
            <a:tailEnd len="med" w="med" type="triangle"/>
          </a:ln>
        </p:spPr>
      </p:cxnSp>
      <p:cxnSp>
        <p:nvCxnSpPr>
          <p:cNvPr id="172" name="Google Shape;172;p19"/>
          <p:cNvCxnSpPr/>
          <p:nvPr/>
        </p:nvCxnSpPr>
        <p:spPr>
          <a:xfrm flipH="1" rot="10800000">
            <a:off x="4301975" y="2111925"/>
            <a:ext cx="680700" cy="18600"/>
          </a:xfrm>
          <a:prstGeom prst="straightConnector1">
            <a:avLst/>
          </a:prstGeom>
          <a:noFill/>
          <a:ln cap="flat" cmpd="sng" w="38100">
            <a:solidFill>
              <a:schemeClr val="accent1"/>
            </a:solidFill>
            <a:prstDash val="solid"/>
            <a:round/>
            <a:headEnd len="med" w="med" type="none"/>
            <a:tailEnd len="med" w="med" type="triangle"/>
          </a:ln>
        </p:spPr>
      </p:cxnSp>
      <p:cxnSp>
        <p:nvCxnSpPr>
          <p:cNvPr id="173" name="Google Shape;173;p19"/>
          <p:cNvCxnSpPr/>
          <p:nvPr/>
        </p:nvCxnSpPr>
        <p:spPr>
          <a:xfrm flipH="1" rot="10800000">
            <a:off x="0" y="2111925"/>
            <a:ext cx="680700" cy="18600"/>
          </a:xfrm>
          <a:prstGeom prst="straightConnector1">
            <a:avLst/>
          </a:prstGeom>
          <a:noFill/>
          <a:ln cap="flat" cmpd="sng" w="38100">
            <a:solidFill>
              <a:schemeClr val="accent1"/>
            </a:solidFill>
            <a:prstDash val="solid"/>
            <a:round/>
            <a:headEnd len="med" w="med" type="none"/>
            <a:tailEnd len="med" w="med" type="triangle"/>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990000"/>
        </a:solidFill>
      </p:bgPr>
    </p:bg>
    <p:spTree>
      <p:nvGrpSpPr>
        <p:cNvPr id="177" name="Shape 177"/>
        <p:cNvGrpSpPr/>
        <p:nvPr/>
      </p:nvGrpSpPr>
      <p:grpSpPr>
        <a:xfrm>
          <a:off x="0" y="0"/>
          <a:ext cx="0" cy="0"/>
          <a:chOff x="0" y="0"/>
          <a:chExt cx="0" cy="0"/>
        </a:xfrm>
      </p:grpSpPr>
      <p:pic>
        <p:nvPicPr>
          <p:cNvPr id="178" name="Google Shape;178;p20"/>
          <p:cNvPicPr preferRelativeResize="0"/>
          <p:nvPr/>
        </p:nvPicPr>
        <p:blipFill>
          <a:blip r:embed="rId3">
            <a:alphaModFix/>
          </a:blip>
          <a:stretch>
            <a:fillRect/>
          </a:stretch>
        </p:blipFill>
        <p:spPr>
          <a:xfrm>
            <a:off x="943338" y="185375"/>
            <a:ext cx="2549824" cy="4838701"/>
          </a:xfrm>
          <a:prstGeom prst="rect">
            <a:avLst/>
          </a:prstGeom>
          <a:noFill/>
          <a:ln>
            <a:noFill/>
          </a:ln>
        </p:spPr>
      </p:pic>
      <p:pic>
        <p:nvPicPr>
          <p:cNvPr id="179" name="Google Shape;179;p20"/>
          <p:cNvPicPr preferRelativeResize="0"/>
          <p:nvPr/>
        </p:nvPicPr>
        <p:blipFill>
          <a:blip r:embed="rId4">
            <a:alphaModFix/>
          </a:blip>
          <a:stretch>
            <a:fillRect/>
          </a:stretch>
        </p:blipFill>
        <p:spPr>
          <a:xfrm>
            <a:off x="5973749" y="185375"/>
            <a:ext cx="2533853" cy="4838700"/>
          </a:xfrm>
          <a:prstGeom prst="rect">
            <a:avLst/>
          </a:prstGeom>
          <a:noFill/>
          <a:ln>
            <a:noFill/>
          </a:ln>
        </p:spPr>
      </p:pic>
      <p:pic>
        <p:nvPicPr>
          <p:cNvPr id="180" name="Google Shape;180;p20"/>
          <p:cNvPicPr preferRelativeResize="0"/>
          <p:nvPr/>
        </p:nvPicPr>
        <p:blipFill>
          <a:blip r:embed="rId5">
            <a:alphaModFix/>
          </a:blip>
          <a:stretch>
            <a:fillRect/>
          </a:stretch>
        </p:blipFill>
        <p:spPr>
          <a:xfrm rot="827280">
            <a:off x="1367606" y="3985879"/>
            <a:ext cx="553714" cy="553714"/>
          </a:xfrm>
          <a:prstGeom prst="rect">
            <a:avLst/>
          </a:prstGeom>
          <a:noFill/>
          <a:ln>
            <a:noFill/>
          </a:ln>
        </p:spPr>
      </p:pic>
      <p:pic>
        <p:nvPicPr>
          <p:cNvPr id="181" name="Google Shape;181;p20"/>
          <p:cNvPicPr preferRelativeResize="0"/>
          <p:nvPr/>
        </p:nvPicPr>
        <p:blipFill>
          <a:blip r:embed="rId5">
            <a:alphaModFix/>
          </a:blip>
          <a:stretch>
            <a:fillRect/>
          </a:stretch>
        </p:blipFill>
        <p:spPr>
          <a:xfrm rot="-2890238">
            <a:off x="7651381" y="3839329"/>
            <a:ext cx="553714" cy="553714"/>
          </a:xfrm>
          <a:prstGeom prst="rect">
            <a:avLst/>
          </a:prstGeom>
          <a:noFill/>
          <a:ln>
            <a:noFill/>
          </a:ln>
        </p:spPr>
      </p:pic>
      <p:sp>
        <p:nvSpPr>
          <p:cNvPr id="182" name="Google Shape;182;p20"/>
          <p:cNvSpPr/>
          <p:nvPr/>
        </p:nvSpPr>
        <p:spPr>
          <a:xfrm>
            <a:off x="760600" y="119425"/>
            <a:ext cx="549000" cy="372000"/>
          </a:xfrm>
          <a:prstGeom prst="ellipse">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t>10</a:t>
            </a:r>
            <a:endParaRPr b="1"/>
          </a:p>
        </p:txBody>
      </p:sp>
      <p:sp>
        <p:nvSpPr>
          <p:cNvPr id="183" name="Google Shape;183;p20"/>
          <p:cNvSpPr/>
          <p:nvPr/>
        </p:nvSpPr>
        <p:spPr>
          <a:xfrm>
            <a:off x="5713025" y="119425"/>
            <a:ext cx="549000" cy="372000"/>
          </a:xfrm>
          <a:prstGeom prst="ellipse">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t>11</a:t>
            </a:r>
            <a:endParaRPr b="1"/>
          </a:p>
        </p:txBody>
      </p:sp>
      <p:sp>
        <p:nvSpPr>
          <p:cNvPr id="184" name="Google Shape;184;p20"/>
          <p:cNvSpPr txBox="1"/>
          <p:nvPr/>
        </p:nvSpPr>
        <p:spPr>
          <a:xfrm>
            <a:off x="62450" y="4404200"/>
            <a:ext cx="4311600" cy="669600"/>
          </a:xfrm>
          <a:prstGeom prst="rect">
            <a:avLst/>
          </a:prstGeom>
          <a:solidFill>
            <a:schemeClr val="accent1"/>
          </a:solid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200"/>
              <a:t>Once each member of the carpool ride has been confirmed to have made it to their location, the app will automatically transition to the next screen and the ride will officially end</a:t>
            </a:r>
            <a:endParaRPr sz="1200"/>
          </a:p>
        </p:txBody>
      </p:sp>
      <p:sp>
        <p:nvSpPr>
          <p:cNvPr id="185" name="Google Shape;185;p20"/>
          <p:cNvSpPr txBox="1"/>
          <p:nvPr/>
        </p:nvSpPr>
        <p:spPr>
          <a:xfrm>
            <a:off x="3634500" y="299350"/>
            <a:ext cx="1875000" cy="1689600"/>
          </a:xfrm>
          <a:prstGeom prst="rect">
            <a:avLst/>
          </a:prstGeom>
          <a:solidFill>
            <a:srgbClr val="999999"/>
          </a:solid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rPr>
              <a:t>The app will confirm on the screen when each member of the carpool ride has had their QR code successfully scanned to confirm that their ride has ended</a:t>
            </a:r>
            <a:endParaRPr sz="1200">
              <a:solidFill>
                <a:schemeClr val="dk1"/>
              </a:solidFill>
            </a:endParaRPr>
          </a:p>
          <a:p>
            <a:pPr indent="0" lvl="0" marL="0" rtl="0" algn="l">
              <a:spcBef>
                <a:spcPts val="0"/>
              </a:spcBef>
              <a:spcAft>
                <a:spcPts val="0"/>
              </a:spcAft>
              <a:buNone/>
            </a:pPr>
            <a:r>
              <a:t/>
            </a:r>
            <a:endParaRPr sz="1200"/>
          </a:p>
        </p:txBody>
      </p:sp>
      <p:sp>
        <p:nvSpPr>
          <p:cNvPr id="186" name="Google Shape;186;p20"/>
          <p:cNvSpPr txBox="1"/>
          <p:nvPr/>
        </p:nvSpPr>
        <p:spPr>
          <a:xfrm>
            <a:off x="5362675" y="4325450"/>
            <a:ext cx="3756000" cy="851100"/>
          </a:xfrm>
          <a:prstGeom prst="rect">
            <a:avLst/>
          </a:prstGeom>
          <a:solidFill>
            <a:schemeClr val="accent1"/>
          </a:solid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200"/>
              <a:t>Once the ride has ended, the total profit from the ride will be transferred into the provider’s account. And the rider will be given the opportunity to rate their carpool member’s</a:t>
            </a:r>
            <a:endParaRPr sz="1200"/>
          </a:p>
        </p:txBody>
      </p:sp>
      <p:cxnSp>
        <p:nvCxnSpPr>
          <p:cNvPr id="187" name="Google Shape;187;p20"/>
          <p:cNvCxnSpPr>
            <a:stCxn id="185" idx="1"/>
          </p:cNvCxnSpPr>
          <p:nvPr/>
        </p:nvCxnSpPr>
        <p:spPr>
          <a:xfrm flipH="1">
            <a:off x="2920800" y="1144150"/>
            <a:ext cx="713700" cy="887400"/>
          </a:xfrm>
          <a:prstGeom prst="straightConnector1">
            <a:avLst/>
          </a:prstGeom>
          <a:noFill/>
          <a:ln cap="flat" cmpd="sng" w="28575">
            <a:solidFill>
              <a:schemeClr val="dk1"/>
            </a:solidFill>
            <a:prstDash val="solid"/>
            <a:round/>
            <a:headEnd len="med" w="med" type="none"/>
            <a:tailEnd len="med" w="med" type="triangle"/>
          </a:ln>
        </p:spPr>
      </p:cxnSp>
      <p:cxnSp>
        <p:nvCxnSpPr>
          <p:cNvPr id="188" name="Google Shape;188;p20"/>
          <p:cNvCxnSpPr/>
          <p:nvPr/>
        </p:nvCxnSpPr>
        <p:spPr>
          <a:xfrm flipH="1" rot="10800000">
            <a:off x="4231650" y="2357850"/>
            <a:ext cx="680700" cy="18600"/>
          </a:xfrm>
          <a:prstGeom prst="straightConnector1">
            <a:avLst/>
          </a:prstGeom>
          <a:noFill/>
          <a:ln cap="flat" cmpd="sng" w="38100">
            <a:solidFill>
              <a:schemeClr val="accent1"/>
            </a:solidFill>
            <a:prstDash val="solid"/>
            <a:round/>
            <a:headEnd len="med" w="med" type="none"/>
            <a:tailEnd len="med" w="med" type="triangle"/>
          </a:ln>
        </p:spPr>
      </p:cxnSp>
      <p:cxnSp>
        <p:nvCxnSpPr>
          <p:cNvPr id="189" name="Google Shape;189;p20"/>
          <p:cNvCxnSpPr/>
          <p:nvPr/>
        </p:nvCxnSpPr>
        <p:spPr>
          <a:xfrm flipH="1" rot="10800000">
            <a:off x="8437975" y="2357850"/>
            <a:ext cx="680700" cy="18600"/>
          </a:xfrm>
          <a:prstGeom prst="straightConnector1">
            <a:avLst/>
          </a:prstGeom>
          <a:noFill/>
          <a:ln cap="flat" cmpd="sng" w="38100">
            <a:solidFill>
              <a:schemeClr val="accent1"/>
            </a:solidFill>
            <a:prstDash val="solid"/>
            <a:round/>
            <a:headEnd len="med" w="med" type="none"/>
            <a:tailEnd len="med" w="med" type="triangle"/>
          </a:ln>
        </p:spPr>
      </p:cxnSp>
      <p:cxnSp>
        <p:nvCxnSpPr>
          <p:cNvPr id="190" name="Google Shape;190;p20"/>
          <p:cNvCxnSpPr/>
          <p:nvPr/>
        </p:nvCxnSpPr>
        <p:spPr>
          <a:xfrm flipH="1" rot="10800000">
            <a:off x="62450" y="2357850"/>
            <a:ext cx="680700" cy="18600"/>
          </a:xfrm>
          <a:prstGeom prst="straightConnector1">
            <a:avLst/>
          </a:prstGeom>
          <a:noFill/>
          <a:ln cap="flat" cmpd="sng" w="38100">
            <a:solidFill>
              <a:schemeClr val="accent1"/>
            </a:solidFill>
            <a:prstDash val="solid"/>
            <a:round/>
            <a:headEnd len="med" w="med" type="none"/>
            <a:tailEnd len="med" w="med" type="triangle"/>
          </a:ln>
        </p:spPr>
      </p:cxn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990000"/>
        </a:solidFill>
      </p:bgPr>
    </p:bg>
    <p:spTree>
      <p:nvGrpSpPr>
        <p:cNvPr id="194" name="Shape 194"/>
        <p:cNvGrpSpPr/>
        <p:nvPr/>
      </p:nvGrpSpPr>
      <p:grpSpPr>
        <a:xfrm>
          <a:off x="0" y="0"/>
          <a:ext cx="0" cy="0"/>
          <a:chOff x="0" y="0"/>
          <a:chExt cx="0" cy="0"/>
        </a:xfrm>
      </p:grpSpPr>
      <p:sp>
        <p:nvSpPr>
          <p:cNvPr id="195" name="Google Shape;195;p21"/>
          <p:cNvSpPr txBox="1"/>
          <p:nvPr/>
        </p:nvSpPr>
        <p:spPr>
          <a:xfrm>
            <a:off x="-53250" y="0"/>
            <a:ext cx="9197100" cy="981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800">
                <a:solidFill>
                  <a:srgbClr val="F3F3F3"/>
                </a:solidFill>
              </a:rPr>
              <a:t>2 SLIDE DETOUR: because the producer’s benchmark involves the consumer’s screens  when the consumer is late for their carpool home, the screens of the consumer leading up to joining the carpool group and paying are being shown. Detour Starts after screen 2.</a:t>
            </a:r>
            <a:endParaRPr sz="1800">
              <a:solidFill>
                <a:srgbClr val="F3F3F3"/>
              </a:solidFill>
            </a:endParaRPr>
          </a:p>
          <a:p>
            <a:pPr indent="0" lvl="0" marL="0" rtl="0" algn="ctr">
              <a:spcBef>
                <a:spcPts val="0"/>
              </a:spcBef>
              <a:spcAft>
                <a:spcPts val="0"/>
              </a:spcAft>
              <a:buNone/>
            </a:pPr>
            <a:r>
              <a:t/>
            </a:r>
            <a:endParaRPr sz="1800">
              <a:solidFill>
                <a:srgbClr val="F3F3F3"/>
              </a:solidFill>
            </a:endParaRPr>
          </a:p>
        </p:txBody>
      </p:sp>
      <p:cxnSp>
        <p:nvCxnSpPr>
          <p:cNvPr id="196" name="Google Shape;196;p21"/>
          <p:cNvCxnSpPr/>
          <p:nvPr/>
        </p:nvCxnSpPr>
        <p:spPr>
          <a:xfrm flipH="1" rot="10800000">
            <a:off x="6600" y="954650"/>
            <a:ext cx="9130800" cy="26700"/>
          </a:xfrm>
          <a:prstGeom prst="straightConnector1">
            <a:avLst/>
          </a:prstGeom>
          <a:noFill/>
          <a:ln cap="flat" cmpd="sng" w="28575">
            <a:solidFill>
              <a:srgbClr val="FFFFFF"/>
            </a:solidFill>
            <a:prstDash val="solid"/>
            <a:round/>
            <a:headEnd len="med" w="med" type="none"/>
            <a:tailEnd len="med" w="med" type="none"/>
          </a:ln>
        </p:spPr>
      </p:cxnSp>
      <p:pic>
        <p:nvPicPr>
          <p:cNvPr id="197" name="Google Shape;197;p21"/>
          <p:cNvPicPr preferRelativeResize="0"/>
          <p:nvPr/>
        </p:nvPicPr>
        <p:blipFill>
          <a:blip r:embed="rId3">
            <a:alphaModFix/>
          </a:blip>
          <a:stretch>
            <a:fillRect/>
          </a:stretch>
        </p:blipFill>
        <p:spPr>
          <a:xfrm>
            <a:off x="549330" y="985316"/>
            <a:ext cx="1976780" cy="3972259"/>
          </a:xfrm>
          <a:prstGeom prst="rect">
            <a:avLst/>
          </a:prstGeom>
          <a:noFill/>
          <a:ln>
            <a:noFill/>
          </a:ln>
        </p:spPr>
      </p:pic>
      <p:cxnSp>
        <p:nvCxnSpPr>
          <p:cNvPr id="198" name="Google Shape;198;p21"/>
          <p:cNvCxnSpPr/>
          <p:nvPr/>
        </p:nvCxnSpPr>
        <p:spPr>
          <a:xfrm>
            <a:off x="66450" y="2102575"/>
            <a:ext cx="355500" cy="0"/>
          </a:xfrm>
          <a:prstGeom prst="straightConnector1">
            <a:avLst/>
          </a:prstGeom>
          <a:noFill/>
          <a:ln cap="flat" cmpd="sng" w="28575">
            <a:solidFill>
              <a:schemeClr val="accent1"/>
            </a:solidFill>
            <a:prstDash val="solid"/>
            <a:round/>
            <a:headEnd len="med" w="med" type="none"/>
            <a:tailEnd len="med" w="med" type="triangle"/>
          </a:ln>
        </p:spPr>
      </p:cxnSp>
      <p:cxnSp>
        <p:nvCxnSpPr>
          <p:cNvPr id="199" name="Google Shape;199;p21"/>
          <p:cNvCxnSpPr/>
          <p:nvPr/>
        </p:nvCxnSpPr>
        <p:spPr>
          <a:xfrm>
            <a:off x="2897477" y="2088325"/>
            <a:ext cx="355500" cy="0"/>
          </a:xfrm>
          <a:prstGeom prst="straightConnector1">
            <a:avLst/>
          </a:prstGeom>
          <a:noFill/>
          <a:ln cap="flat" cmpd="sng" w="28575">
            <a:solidFill>
              <a:schemeClr val="accent1"/>
            </a:solidFill>
            <a:prstDash val="solid"/>
            <a:round/>
            <a:headEnd len="med" w="med" type="none"/>
            <a:tailEnd len="med" w="med" type="triangle"/>
          </a:ln>
        </p:spPr>
      </p:cxnSp>
      <p:pic>
        <p:nvPicPr>
          <p:cNvPr id="200" name="Google Shape;200;p21"/>
          <p:cNvPicPr preferRelativeResize="0"/>
          <p:nvPr/>
        </p:nvPicPr>
        <p:blipFill>
          <a:blip r:embed="rId4">
            <a:alphaModFix/>
          </a:blip>
          <a:stretch>
            <a:fillRect/>
          </a:stretch>
        </p:blipFill>
        <p:spPr>
          <a:xfrm rot="837434">
            <a:off x="719596" y="3125523"/>
            <a:ext cx="449161" cy="454241"/>
          </a:xfrm>
          <a:prstGeom prst="rect">
            <a:avLst/>
          </a:prstGeom>
          <a:noFill/>
          <a:ln>
            <a:noFill/>
          </a:ln>
        </p:spPr>
      </p:pic>
      <p:sp>
        <p:nvSpPr>
          <p:cNvPr id="201" name="Google Shape;201;p21"/>
          <p:cNvSpPr/>
          <p:nvPr/>
        </p:nvSpPr>
        <p:spPr>
          <a:xfrm>
            <a:off x="66450" y="924850"/>
            <a:ext cx="1555200" cy="549900"/>
          </a:xfrm>
          <a:prstGeom prst="ellipse">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Consumer</a:t>
            </a:r>
            <a:endParaRPr b="1"/>
          </a:p>
          <a:p>
            <a:pPr indent="0" lvl="0" marL="0" rtl="0" algn="ctr">
              <a:spcBef>
                <a:spcPts val="0"/>
              </a:spcBef>
              <a:spcAft>
                <a:spcPts val="0"/>
              </a:spcAft>
              <a:buNone/>
            </a:pPr>
            <a:r>
              <a:rPr b="1" lang="en"/>
              <a:t>Screen 3</a:t>
            </a:r>
            <a:endParaRPr b="1"/>
          </a:p>
        </p:txBody>
      </p:sp>
      <p:pic>
        <p:nvPicPr>
          <p:cNvPr id="202" name="Google Shape;202;p21"/>
          <p:cNvPicPr preferRelativeResize="0"/>
          <p:nvPr/>
        </p:nvPicPr>
        <p:blipFill>
          <a:blip r:embed="rId5">
            <a:alphaModFix/>
          </a:blip>
          <a:stretch>
            <a:fillRect/>
          </a:stretch>
        </p:blipFill>
        <p:spPr>
          <a:xfrm>
            <a:off x="3751598" y="981288"/>
            <a:ext cx="2005999" cy="3980325"/>
          </a:xfrm>
          <a:prstGeom prst="rect">
            <a:avLst/>
          </a:prstGeom>
          <a:noFill/>
          <a:ln>
            <a:noFill/>
          </a:ln>
        </p:spPr>
      </p:pic>
      <p:pic>
        <p:nvPicPr>
          <p:cNvPr id="203" name="Google Shape;203;p21"/>
          <p:cNvPicPr preferRelativeResize="0"/>
          <p:nvPr/>
        </p:nvPicPr>
        <p:blipFill>
          <a:blip r:embed="rId6">
            <a:alphaModFix/>
          </a:blip>
          <a:stretch>
            <a:fillRect/>
          </a:stretch>
        </p:blipFill>
        <p:spPr>
          <a:xfrm>
            <a:off x="7033509" y="981288"/>
            <a:ext cx="2005999" cy="3980325"/>
          </a:xfrm>
          <a:prstGeom prst="rect">
            <a:avLst/>
          </a:prstGeom>
          <a:noFill/>
          <a:ln>
            <a:noFill/>
          </a:ln>
        </p:spPr>
      </p:pic>
      <p:sp>
        <p:nvSpPr>
          <p:cNvPr id="204" name="Google Shape;204;p21"/>
          <p:cNvSpPr/>
          <p:nvPr/>
        </p:nvSpPr>
        <p:spPr>
          <a:xfrm>
            <a:off x="2897475" y="981350"/>
            <a:ext cx="1555200" cy="549900"/>
          </a:xfrm>
          <a:prstGeom prst="ellipse">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Consumer</a:t>
            </a:r>
            <a:endParaRPr b="1"/>
          </a:p>
          <a:p>
            <a:pPr indent="0" lvl="0" marL="0" rtl="0" algn="ctr">
              <a:spcBef>
                <a:spcPts val="0"/>
              </a:spcBef>
              <a:spcAft>
                <a:spcPts val="0"/>
              </a:spcAft>
              <a:buNone/>
            </a:pPr>
            <a:r>
              <a:rPr b="1" lang="en"/>
              <a:t>Screen 4</a:t>
            </a:r>
            <a:endParaRPr b="1"/>
          </a:p>
        </p:txBody>
      </p:sp>
      <p:sp>
        <p:nvSpPr>
          <p:cNvPr id="205" name="Google Shape;205;p21"/>
          <p:cNvSpPr/>
          <p:nvPr/>
        </p:nvSpPr>
        <p:spPr>
          <a:xfrm>
            <a:off x="6192575" y="981350"/>
            <a:ext cx="1555200" cy="549900"/>
          </a:xfrm>
          <a:prstGeom prst="ellipse">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Consumer</a:t>
            </a:r>
            <a:endParaRPr b="1"/>
          </a:p>
          <a:p>
            <a:pPr indent="0" lvl="0" marL="0" rtl="0" algn="ctr">
              <a:spcBef>
                <a:spcPts val="0"/>
              </a:spcBef>
              <a:spcAft>
                <a:spcPts val="0"/>
              </a:spcAft>
              <a:buNone/>
            </a:pPr>
            <a:r>
              <a:rPr b="1" lang="en"/>
              <a:t>Screen 5</a:t>
            </a:r>
            <a:endParaRPr b="1"/>
          </a:p>
        </p:txBody>
      </p:sp>
      <p:cxnSp>
        <p:nvCxnSpPr>
          <p:cNvPr id="206" name="Google Shape;206;p21"/>
          <p:cNvCxnSpPr/>
          <p:nvPr/>
        </p:nvCxnSpPr>
        <p:spPr>
          <a:xfrm>
            <a:off x="8683989" y="2102575"/>
            <a:ext cx="355500" cy="0"/>
          </a:xfrm>
          <a:prstGeom prst="straightConnector1">
            <a:avLst/>
          </a:prstGeom>
          <a:noFill/>
          <a:ln cap="flat" cmpd="sng" w="28575">
            <a:solidFill>
              <a:schemeClr val="accent1"/>
            </a:solidFill>
            <a:prstDash val="solid"/>
            <a:round/>
            <a:headEnd len="med" w="med" type="none"/>
            <a:tailEnd len="med" w="med" type="triangle"/>
          </a:ln>
        </p:spPr>
      </p:cxnSp>
      <p:cxnSp>
        <p:nvCxnSpPr>
          <p:cNvPr id="207" name="Google Shape;207;p21"/>
          <p:cNvCxnSpPr/>
          <p:nvPr/>
        </p:nvCxnSpPr>
        <p:spPr>
          <a:xfrm>
            <a:off x="6192564" y="2102575"/>
            <a:ext cx="355500" cy="0"/>
          </a:xfrm>
          <a:prstGeom prst="straightConnector1">
            <a:avLst/>
          </a:prstGeom>
          <a:noFill/>
          <a:ln cap="flat" cmpd="sng" w="28575">
            <a:solidFill>
              <a:schemeClr val="accent1"/>
            </a:solidFill>
            <a:prstDash val="solid"/>
            <a:round/>
            <a:headEnd len="med" w="med" type="none"/>
            <a:tailEnd len="med" w="med" type="triangle"/>
          </a:ln>
        </p:spPr>
      </p:cxnSp>
      <p:pic>
        <p:nvPicPr>
          <p:cNvPr id="208" name="Google Shape;208;p21"/>
          <p:cNvPicPr preferRelativeResize="0"/>
          <p:nvPr/>
        </p:nvPicPr>
        <p:blipFill>
          <a:blip r:embed="rId4">
            <a:alphaModFix/>
          </a:blip>
          <a:stretch>
            <a:fillRect/>
          </a:stretch>
        </p:blipFill>
        <p:spPr>
          <a:xfrm rot="837434">
            <a:off x="7927471" y="3125523"/>
            <a:ext cx="449161" cy="454241"/>
          </a:xfrm>
          <a:prstGeom prst="rect">
            <a:avLst/>
          </a:prstGeom>
          <a:noFill/>
          <a:ln>
            <a:noFill/>
          </a:ln>
        </p:spPr>
      </p:pic>
      <p:sp>
        <p:nvSpPr>
          <p:cNvPr id="209" name="Google Shape;209;p21"/>
          <p:cNvSpPr txBox="1"/>
          <p:nvPr/>
        </p:nvSpPr>
        <p:spPr>
          <a:xfrm>
            <a:off x="148563" y="4449900"/>
            <a:ext cx="2778300" cy="693600"/>
          </a:xfrm>
          <a:prstGeom prst="rect">
            <a:avLst/>
          </a:prstGeom>
          <a:solidFill>
            <a:schemeClr val="accent1"/>
          </a:solid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200"/>
              <a:t>The rider/consumer would choose to join the carpool as a rider when it’s time to ride home</a:t>
            </a:r>
            <a:endParaRPr sz="1200"/>
          </a:p>
        </p:txBody>
      </p:sp>
      <p:sp>
        <p:nvSpPr>
          <p:cNvPr id="210" name="Google Shape;210;p21"/>
          <p:cNvSpPr txBox="1"/>
          <p:nvPr/>
        </p:nvSpPr>
        <p:spPr>
          <a:xfrm>
            <a:off x="3037651" y="4449925"/>
            <a:ext cx="3659700" cy="693600"/>
          </a:xfrm>
          <a:prstGeom prst="rect">
            <a:avLst/>
          </a:prstGeom>
          <a:solidFill>
            <a:schemeClr val="accent1"/>
          </a:solid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200"/>
              <a:t>The rider is given a timer for how long they have to get their QR code scanned by the driver (screen 4). before they’re counted as late for the carpool</a:t>
            </a:r>
            <a:endParaRPr sz="1200"/>
          </a:p>
        </p:txBody>
      </p:sp>
      <p:sp>
        <p:nvSpPr>
          <p:cNvPr id="211" name="Google Shape;211;p21"/>
          <p:cNvSpPr txBox="1"/>
          <p:nvPr/>
        </p:nvSpPr>
        <p:spPr>
          <a:xfrm>
            <a:off x="2466550" y="3195302"/>
            <a:ext cx="1344600" cy="1126800"/>
          </a:xfrm>
          <a:prstGeom prst="rect">
            <a:avLst/>
          </a:prstGeom>
          <a:solidFill>
            <a:srgbClr val="999999"/>
          </a:solid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200"/>
              <a:t>The price of the carpool ride they’re joining is listed on the screen</a:t>
            </a:r>
            <a:endParaRPr sz="1200"/>
          </a:p>
        </p:txBody>
      </p:sp>
      <p:cxnSp>
        <p:nvCxnSpPr>
          <p:cNvPr id="212" name="Google Shape;212;p21"/>
          <p:cNvCxnSpPr>
            <a:stCxn id="211" idx="3"/>
          </p:cNvCxnSpPr>
          <p:nvPr/>
        </p:nvCxnSpPr>
        <p:spPr>
          <a:xfrm flipH="1" rot="10800000">
            <a:off x="3811150" y="3269102"/>
            <a:ext cx="363600" cy="489600"/>
          </a:xfrm>
          <a:prstGeom prst="straightConnector1">
            <a:avLst/>
          </a:prstGeom>
          <a:noFill/>
          <a:ln cap="flat" cmpd="sng" w="19050">
            <a:solidFill>
              <a:srgbClr val="000000"/>
            </a:solidFill>
            <a:prstDash val="solid"/>
            <a:round/>
            <a:headEnd len="med" w="med" type="none"/>
            <a:tailEnd len="med" w="med" type="triangle"/>
          </a:ln>
        </p:spPr>
      </p:cxnSp>
      <p:sp>
        <p:nvSpPr>
          <p:cNvPr id="213" name="Google Shape;213;p21"/>
          <p:cNvSpPr txBox="1"/>
          <p:nvPr/>
        </p:nvSpPr>
        <p:spPr>
          <a:xfrm>
            <a:off x="6808150" y="4282725"/>
            <a:ext cx="2456700" cy="860700"/>
          </a:xfrm>
          <a:prstGeom prst="rect">
            <a:avLst/>
          </a:prstGeom>
          <a:solidFill>
            <a:schemeClr val="accent1"/>
          </a:solid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200"/>
              <a:t>The consumer is alerted when late. They are given the option to accept the late fees they’ve accrued or cancel their ride</a:t>
            </a:r>
            <a:endParaRPr sz="1200"/>
          </a:p>
        </p:txBody>
      </p:sp>
      <p:sp>
        <p:nvSpPr>
          <p:cNvPr id="214" name="Google Shape;214;p21"/>
          <p:cNvSpPr txBox="1"/>
          <p:nvPr/>
        </p:nvSpPr>
        <p:spPr>
          <a:xfrm>
            <a:off x="5757600" y="2474788"/>
            <a:ext cx="1396200" cy="1602900"/>
          </a:xfrm>
          <a:prstGeom prst="rect">
            <a:avLst/>
          </a:prstGeom>
          <a:solidFill>
            <a:srgbClr val="999999"/>
          </a:solid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200"/>
              <a:t>The alert tells consumers how late they are, how long they have to make it to the carpool, and how much their late fee will be</a:t>
            </a:r>
            <a:endParaRPr sz="1200"/>
          </a:p>
        </p:txBody>
      </p:sp>
      <p:cxnSp>
        <p:nvCxnSpPr>
          <p:cNvPr id="215" name="Google Shape;215;p21"/>
          <p:cNvCxnSpPr>
            <a:stCxn id="214" idx="3"/>
          </p:cNvCxnSpPr>
          <p:nvPr/>
        </p:nvCxnSpPr>
        <p:spPr>
          <a:xfrm flipH="1" rot="10800000">
            <a:off x="7153800" y="3014638"/>
            <a:ext cx="248700" cy="261600"/>
          </a:xfrm>
          <a:prstGeom prst="straightConnector1">
            <a:avLst/>
          </a:prstGeom>
          <a:noFill/>
          <a:ln cap="flat" cmpd="sng" w="19050">
            <a:solidFill>
              <a:srgbClr val="000000"/>
            </a:solidFill>
            <a:prstDash val="solid"/>
            <a:round/>
            <a:headEnd len="med" w="med" type="none"/>
            <a:tailEnd len="med" w="med" type="triangle"/>
          </a:ln>
        </p:spPr>
      </p:cxn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