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17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56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96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99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1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355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75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03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98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634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5/26/2021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5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17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douazerty/breast-cancer-images-classification"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8"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CCCEA9-DC41-4BBB-B1A2-42240EC43AEA}"/>
              </a:ext>
            </a:extLst>
          </p:cNvPr>
          <p:cNvSpPr>
            <a:spLocks noGrp="1"/>
          </p:cNvSpPr>
          <p:nvPr>
            <p:ph type="ctrTitle"/>
          </p:nvPr>
        </p:nvSpPr>
        <p:spPr>
          <a:xfrm>
            <a:off x="1198182" y="559813"/>
            <a:ext cx="5605358" cy="1664573"/>
          </a:xfrm>
        </p:spPr>
        <p:txBody>
          <a:bodyPr vert="horz" lIns="91440" tIns="45720" rIns="91440" bIns="45720" rtlCol="0" anchor="ctr">
            <a:normAutofit/>
          </a:bodyPr>
          <a:lstStyle/>
          <a:p>
            <a:pPr algn="l">
              <a:lnSpc>
                <a:spcPct val="90000"/>
              </a:lnSpc>
            </a:pPr>
            <a:r>
              <a:rPr lang="en-US" sz="3100" kern="1200">
                <a:solidFill>
                  <a:schemeClr val="tx2"/>
                </a:solidFill>
                <a:latin typeface="+mj-lt"/>
                <a:ea typeface="+mj-ea"/>
                <a:cs typeface="+mj-cs"/>
              </a:rPr>
              <a:t>Breast Cancer Prediction and Detection through Machine and Deep Learning</a:t>
            </a:r>
          </a:p>
        </p:txBody>
      </p:sp>
      <p:sp>
        <p:nvSpPr>
          <p:cNvPr id="3" name="Subtitle 2">
            <a:extLst>
              <a:ext uri="{FF2B5EF4-FFF2-40B4-BE49-F238E27FC236}">
                <a16:creationId xmlns:a16="http://schemas.microsoft.com/office/drawing/2014/main" id="{E4827AEE-AFE3-46B5-B980-EB65258B661E}"/>
              </a:ext>
            </a:extLst>
          </p:cNvPr>
          <p:cNvSpPr>
            <a:spLocks noGrp="1"/>
          </p:cNvSpPr>
          <p:nvPr>
            <p:ph type="subTitle" idx="1"/>
          </p:nvPr>
        </p:nvSpPr>
        <p:spPr>
          <a:xfrm>
            <a:off x="1185755" y="2384474"/>
            <a:ext cx="5604997" cy="3728613"/>
          </a:xfrm>
        </p:spPr>
        <p:txBody>
          <a:bodyPr vert="horz" lIns="91440" tIns="45720" rIns="91440" bIns="45720" rtlCol="0">
            <a:normAutofit/>
          </a:bodyPr>
          <a:lstStyle/>
          <a:p>
            <a:pPr indent="-228600" algn="l">
              <a:buFont typeface="Avenir Next LT Pro" panose="020B0504020202020204" pitchFamily="34" charset="0"/>
              <a:buChar char="+"/>
            </a:pPr>
            <a:r>
              <a:rPr lang="en-US" sz="1800"/>
              <a:t>David Kinney</a:t>
            </a:r>
          </a:p>
          <a:p>
            <a:pPr indent="-228600" algn="l">
              <a:buFont typeface="Avenir Next LT Pro" panose="020B0504020202020204" pitchFamily="34" charset="0"/>
              <a:buChar char="+"/>
            </a:pPr>
            <a:r>
              <a:rPr lang="en-US" sz="1800"/>
              <a:t>Bellevue University</a:t>
            </a:r>
          </a:p>
          <a:p>
            <a:pPr indent="-228600" algn="l">
              <a:buFont typeface="Avenir Next LT Pro" panose="020B0504020202020204" pitchFamily="34" charset="0"/>
              <a:buChar char="+"/>
            </a:pPr>
            <a:r>
              <a:rPr lang="en-US" sz="1800"/>
              <a:t>DSC 680 Applied Data Science</a:t>
            </a:r>
          </a:p>
          <a:p>
            <a:pPr indent="-228600" algn="l">
              <a:buFont typeface="Avenir Next LT Pro" panose="020B0504020202020204" pitchFamily="34" charset="0"/>
              <a:buChar char="+"/>
            </a:pPr>
            <a:r>
              <a:rPr lang="en-US" sz="1800"/>
              <a:t>Professor Catherine Williams</a:t>
            </a:r>
          </a:p>
          <a:p>
            <a:pPr indent="-228600" algn="l">
              <a:buFont typeface="Avenir Next LT Pro" panose="020B0504020202020204" pitchFamily="34" charset="0"/>
              <a:buChar char="+"/>
            </a:pPr>
            <a:r>
              <a:rPr lang="en-US" sz="1800"/>
              <a:t>June 5, 2021</a:t>
            </a:r>
          </a:p>
        </p:txBody>
      </p:sp>
      <p:pic>
        <p:nvPicPr>
          <p:cNvPr id="62" name="Picture 3">
            <a:extLst>
              <a:ext uri="{FF2B5EF4-FFF2-40B4-BE49-F238E27FC236}">
                <a16:creationId xmlns:a16="http://schemas.microsoft.com/office/drawing/2014/main" id="{FCFA5367-E66A-4115-B332-1D1D4D72905C}"/>
              </a:ext>
            </a:extLst>
          </p:cNvPr>
          <p:cNvPicPr>
            <a:picLocks noChangeAspect="1"/>
          </p:cNvPicPr>
          <p:nvPr/>
        </p:nvPicPr>
        <p:blipFill>
          <a:blip r:embed="rId2">
            <a:extLst>
              <a:ext uri="{28A0092B-C50C-407E-A947-70E740481C1C}">
                <a14:useLocalDpi xmlns:a14="http://schemas.microsoft.com/office/drawing/2010/main" val="0"/>
              </a:ext>
            </a:extLst>
          </a:blip>
          <a:srcRect l="13521" r="13521"/>
          <a:stretch/>
        </p:blipFill>
        <p:spPr>
          <a:xfrm>
            <a:off x="7188594" y="10"/>
            <a:ext cx="5003406" cy="6857990"/>
          </a:xfrm>
          <a:prstGeom prst="rect">
            <a:avLst/>
          </a:prstGeom>
        </p:spPr>
      </p:pic>
      <p:grpSp>
        <p:nvGrpSpPr>
          <p:cNvPr id="49"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0"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32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B7CA8E2-61DF-4558-9AA1-063F48928886}"/>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sz="4400" kern="1200">
                <a:solidFill>
                  <a:schemeClr val="tx2"/>
                </a:solidFill>
                <a:latin typeface="+mj-lt"/>
                <a:ea typeface="+mj-ea"/>
                <a:cs typeface="+mj-cs"/>
              </a:rPr>
              <a:t>Cold Statistics…</a:t>
            </a:r>
          </a:p>
        </p:txBody>
      </p:sp>
      <p:sp>
        <p:nvSpPr>
          <p:cNvPr id="4" name="Text Placeholder 3">
            <a:extLst>
              <a:ext uri="{FF2B5EF4-FFF2-40B4-BE49-F238E27FC236}">
                <a16:creationId xmlns:a16="http://schemas.microsoft.com/office/drawing/2014/main" id="{F2A69F2E-3D68-47FF-88E5-2C586525A74A}"/>
              </a:ext>
            </a:extLst>
          </p:cNvPr>
          <p:cNvSpPr>
            <a:spLocks noGrp="1"/>
          </p:cNvSpPr>
          <p:nvPr>
            <p:ph type="body" sz="half" idx="2"/>
          </p:nvPr>
        </p:nvSpPr>
        <p:spPr>
          <a:xfrm>
            <a:off x="1185756" y="2955401"/>
            <a:ext cx="3988112" cy="3157686"/>
          </a:xfrm>
        </p:spPr>
        <p:txBody>
          <a:bodyPr vert="horz" lIns="91440" tIns="45720" rIns="91440" bIns="45720" rtlCol="0">
            <a:normAutofit/>
          </a:bodyPr>
          <a:lstStyle/>
          <a:p>
            <a:pPr indent="-228600">
              <a:lnSpc>
                <a:spcPct val="100000"/>
              </a:lnSpc>
              <a:buFont typeface="Avenir Next LT Pro" panose="020B0504020202020204" pitchFamily="34" charset="0"/>
              <a:buChar char="+"/>
            </a:pPr>
            <a:r>
              <a:rPr lang="en-US" sz="1000" b="0" i="0" dirty="0">
                <a:effectLst/>
              </a:rPr>
              <a:t>About 1 in 8 U.S. women (about 13%) will develop invasive breast cancer over the course of her lifetime.</a:t>
            </a:r>
          </a:p>
          <a:p>
            <a:pPr indent="-228600">
              <a:lnSpc>
                <a:spcPct val="100000"/>
              </a:lnSpc>
              <a:buFont typeface="Avenir Next LT Pro" panose="020B0504020202020204" pitchFamily="34" charset="0"/>
              <a:buChar char="+"/>
            </a:pPr>
            <a:r>
              <a:rPr lang="en-US" sz="1000" b="0" i="0" dirty="0">
                <a:effectLst/>
              </a:rPr>
              <a:t>For women in the U.S., breast cancer death rates are higher than those for any other cancer, besides lung cancer.</a:t>
            </a:r>
          </a:p>
          <a:p>
            <a:pPr indent="-228600">
              <a:lnSpc>
                <a:spcPct val="100000"/>
              </a:lnSpc>
              <a:buFont typeface="Avenir Next LT Pro" panose="020B0504020202020204" pitchFamily="34" charset="0"/>
              <a:buChar char="+"/>
            </a:pPr>
            <a:r>
              <a:rPr lang="en-US" sz="1000" b="0" i="0" dirty="0">
                <a:effectLst/>
              </a:rPr>
              <a:t>As of January 2021, there are more than 3.8 million women with a history of breast cancer in the U.S. This includes women currently being treated and women who have finished treatment.</a:t>
            </a:r>
          </a:p>
          <a:p>
            <a:pPr indent="-228600">
              <a:lnSpc>
                <a:spcPct val="100000"/>
              </a:lnSpc>
              <a:buFont typeface="Avenir Next LT Pro" panose="020B0504020202020204" pitchFamily="34" charset="0"/>
              <a:buChar char="+"/>
            </a:pPr>
            <a:r>
              <a:rPr lang="en-US" sz="1000" b="0" i="0" dirty="0">
                <a:effectLst/>
              </a:rPr>
              <a:t>Breast cancer is the most commonly diagnosed cancer among American women. In 2021, it's estimated that about 30% of newly diagnosed cancers in women will be breast cancers.</a:t>
            </a:r>
          </a:p>
          <a:p>
            <a:pPr indent="-228600">
              <a:lnSpc>
                <a:spcPct val="100000"/>
              </a:lnSpc>
              <a:buFont typeface="Avenir Next LT Pro" panose="020B0504020202020204" pitchFamily="34" charset="0"/>
              <a:buChar char="+"/>
            </a:pPr>
            <a:r>
              <a:rPr lang="en-US" sz="1000" b="1" i="0" dirty="0">
                <a:effectLst/>
              </a:rPr>
              <a:t>Breast cancer became the most common cancer globally as of 2021, accounting for 12% of all new annual cancer cases worldwide, according to the World Health Organization.</a:t>
            </a:r>
          </a:p>
          <a:p>
            <a:pPr>
              <a:lnSpc>
                <a:spcPct val="100000"/>
              </a:lnSpc>
            </a:pPr>
            <a:r>
              <a:rPr lang="en-US" sz="1000" dirty="0">
                <a:solidFill>
                  <a:schemeClr val="bg1">
                    <a:lumMod val="65000"/>
                  </a:schemeClr>
                </a:solidFill>
              </a:rPr>
              <a:t>Source: breastcancer.org</a:t>
            </a:r>
          </a:p>
        </p:txBody>
      </p:sp>
      <p:pic>
        <p:nvPicPr>
          <p:cNvPr id="6" name="Picture Placeholder 5" descr="Chart, line chart&#10;&#10;Description automatically generated">
            <a:extLst>
              <a:ext uri="{FF2B5EF4-FFF2-40B4-BE49-F238E27FC236}">
                <a16:creationId xmlns:a16="http://schemas.microsoft.com/office/drawing/2014/main" id="{D4E08D55-2DFF-44EF-A53B-33438B00F0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29" r="10829"/>
          <a:stretch>
            <a:fillRect/>
          </a:stretch>
        </p:blipFill>
        <p:spPr>
          <a:xfrm>
            <a:off x="5602903" y="909148"/>
            <a:ext cx="6387190" cy="5034450"/>
          </a:xfrm>
          <a:prstGeom prst="rect">
            <a:avLst/>
          </a:prstGeom>
        </p:spPr>
      </p:pic>
      <p:grpSp>
        <p:nvGrpSpPr>
          <p:cNvPr id="52"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BBE48008-4ADE-4A53-8197-4C8C478D29A1}"/>
              </a:ext>
            </a:extLst>
          </p:cNvPr>
          <p:cNvSpPr txBox="1"/>
          <p:nvPr/>
        </p:nvSpPr>
        <p:spPr>
          <a:xfrm>
            <a:off x="5589836" y="5733995"/>
            <a:ext cx="6387190" cy="50344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effectLst/>
              </a:rPr>
              <a:t>Source: </a:t>
            </a:r>
            <a:r>
              <a:rPr lang="en-US" sz="1300" u="sng" dirty="0">
                <a:solidFill>
                  <a:srgbClr val="FFFFFF"/>
                </a:solidFill>
                <a:effectLst/>
                <a:hlinkClick r:id="rId3">
                  <a:extLst>
                    <a:ext uri="{A12FA001-AC4F-418D-AE19-62706E023703}">
                      <ahyp:hlinkClr xmlns:ahyp="http://schemas.microsoft.com/office/drawing/2018/hyperlinkcolor" val="tx"/>
                    </a:ext>
                  </a:extLst>
                </a:hlinkClick>
              </a:rPr>
              <a:t>https://www.kaggle.com/midouazerty/breast-cancer-images-classification</a:t>
            </a:r>
            <a:endParaRPr lang="en-US" sz="1300" dirty="0">
              <a:solidFill>
                <a:srgbClr val="FFFFFF"/>
              </a:solidFill>
              <a:effectLst/>
            </a:endParaRPr>
          </a:p>
        </p:txBody>
      </p:sp>
    </p:spTree>
    <p:extLst>
      <p:ext uri="{BB962C8B-B14F-4D97-AF65-F5344CB8AC3E}">
        <p14:creationId xmlns:p14="http://schemas.microsoft.com/office/powerpoint/2010/main" val="1808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347-8E4B-4804-8449-F28D18559B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295F854-4BFC-431E-AB86-817AA016C733}"/>
              </a:ext>
            </a:extLst>
          </p:cNvPr>
          <p:cNvSpPr>
            <a:spLocks noGrp="1"/>
          </p:cNvSpPr>
          <p:nvPr>
            <p:ph sz="half" idx="1"/>
          </p:nvPr>
        </p:nvSpPr>
        <p:spPr/>
        <p:txBody>
          <a:bodyPr>
            <a:normAutofit fontScale="77500" lnSpcReduction="20000"/>
          </a:bodyPr>
          <a:lstStyle/>
          <a:p>
            <a:pPr marL="0" indent="0">
              <a:buNone/>
            </a:pPr>
            <a:r>
              <a:rPr lang="en-US" dirty="0"/>
              <a:t>False negatives</a:t>
            </a:r>
          </a:p>
          <a:p>
            <a:pPr>
              <a:buFont typeface="Wingdings" panose="05000000000000000000" pitchFamily="2" charset="2"/>
              <a:buChar char="Ø"/>
            </a:pPr>
            <a:r>
              <a:rPr lang="en-US" sz="2300" dirty="0"/>
              <a:t>In cancer screening, a negative result means no abnormality is present.</a:t>
            </a:r>
          </a:p>
          <a:p>
            <a:pPr>
              <a:buFont typeface="Wingdings" panose="05000000000000000000" pitchFamily="2" charset="2"/>
              <a:buChar char="Ø"/>
            </a:pPr>
            <a:r>
              <a:rPr lang="en-US" sz="2300" dirty="0"/>
              <a:t>False-negative results occur when mammograms appear normal even though breast cancer is present. </a:t>
            </a:r>
          </a:p>
          <a:p>
            <a:pPr>
              <a:buFont typeface="Wingdings" panose="05000000000000000000" pitchFamily="2" charset="2"/>
              <a:buChar char="Ø"/>
            </a:pPr>
            <a:r>
              <a:rPr lang="en-US" sz="2300" dirty="0"/>
              <a:t>Overall, screening mammograms miss about 20% of breast cancers that are present at the time of screening. [2] </a:t>
            </a:r>
          </a:p>
          <a:p>
            <a:pPr>
              <a:buFont typeface="Wingdings" panose="05000000000000000000" pitchFamily="2" charset="2"/>
              <a:buChar char="Ø"/>
            </a:pPr>
            <a:r>
              <a:rPr lang="en-US" sz="2300" dirty="0"/>
              <a:t>While a false positive result may lead to undue stress and worry, the end result is no cancer.</a:t>
            </a:r>
          </a:p>
          <a:p>
            <a:pPr>
              <a:buFont typeface="Wingdings" panose="05000000000000000000" pitchFamily="2" charset="2"/>
              <a:buChar char="Ø"/>
            </a:pPr>
            <a:r>
              <a:rPr lang="en-US" sz="2300" dirty="0"/>
              <a:t>False negatives are far more alarming, as the result in this case is a woman who believes she is cancer-free when she is not.</a:t>
            </a:r>
          </a:p>
          <a:p>
            <a:endParaRPr lang="en-US" dirty="0"/>
          </a:p>
        </p:txBody>
      </p:sp>
      <p:sp>
        <p:nvSpPr>
          <p:cNvPr id="4" name="Content Placeholder 3">
            <a:extLst>
              <a:ext uri="{FF2B5EF4-FFF2-40B4-BE49-F238E27FC236}">
                <a16:creationId xmlns:a16="http://schemas.microsoft.com/office/drawing/2014/main" id="{5351C78C-ED76-4875-A0E9-2D043B20585C}"/>
              </a:ext>
            </a:extLst>
          </p:cNvPr>
          <p:cNvSpPr>
            <a:spLocks noGrp="1"/>
          </p:cNvSpPr>
          <p:nvPr>
            <p:ph sz="half" idx="2"/>
          </p:nvPr>
        </p:nvSpPr>
        <p:spPr/>
        <p:txBody>
          <a:bodyPr>
            <a:normAutofit fontScale="77500" lnSpcReduction="20000"/>
          </a:bodyPr>
          <a:lstStyle/>
          <a:p>
            <a:pPr marL="0" indent="0">
              <a:buNone/>
            </a:pPr>
            <a:r>
              <a:rPr lang="en-US" dirty="0"/>
              <a:t>Hypothesis</a:t>
            </a:r>
          </a:p>
          <a:p>
            <a:pPr marL="0" indent="0">
              <a:buNone/>
            </a:pPr>
            <a:r>
              <a:rPr lang="en-US" sz="2600" dirty="0"/>
              <a:t>Great strides have been made in both Machine and Deep Learning in various medical fields regarding the prediction and detection of certain diseases. One of these areas showing promising results is breast cancer; both prediction based on observable measurements and detection regarding whether a tumor is benign or malignant. In this paper I hope to show two examples of models I trained that offer impressive results in this field.</a:t>
            </a:r>
          </a:p>
        </p:txBody>
      </p:sp>
    </p:spTree>
    <p:extLst>
      <p:ext uri="{BB962C8B-B14F-4D97-AF65-F5344CB8AC3E}">
        <p14:creationId xmlns:p14="http://schemas.microsoft.com/office/powerpoint/2010/main" val="28732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Machine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Cancer Wisconsin (Diagnostic) dataset</a:t>
            </a:r>
          </a:p>
          <a:p>
            <a:r>
              <a:rPr lang="en-US" dirty="0"/>
              <a:t>Modeling</a:t>
            </a:r>
          </a:p>
          <a:p>
            <a:pPr lvl="1"/>
            <a:r>
              <a:rPr lang="en-US" dirty="0" err="1"/>
              <a:t>PyCaret</a:t>
            </a:r>
            <a:r>
              <a:rPr lang="en-US" dirty="0"/>
              <a:t>: open source, low code Python library, providing wrappers around numerous machine learning frameworks such as scikit-learn, </a:t>
            </a:r>
            <a:r>
              <a:rPr lang="en-US" dirty="0" err="1"/>
              <a:t>XGBoost</a:t>
            </a:r>
            <a:r>
              <a:rPr lang="en-US" dirty="0"/>
              <a:t>, Microsoft </a:t>
            </a:r>
            <a:r>
              <a:rPr lang="en-US" dirty="0" err="1"/>
              <a:t>LightGBM</a:t>
            </a:r>
            <a:r>
              <a:rPr lang="en-US" dirty="0"/>
              <a:t>, </a:t>
            </a:r>
            <a:r>
              <a:rPr lang="en-US" dirty="0" err="1"/>
              <a:t>spaCy</a:t>
            </a:r>
            <a:r>
              <a:rPr lang="en-US" dirty="0"/>
              <a:t> and others.</a:t>
            </a:r>
          </a:p>
          <a:p>
            <a:pPr lvl="2"/>
            <a:r>
              <a:rPr lang="en-US" dirty="0"/>
              <a:t>Compare model baselines and create a best model</a:t>
            </a:r>
          </a:p>
          <a:p>
            <a:pPr lvl="2"/>
            <a:r>
              <a:rPr lang="en-US" dirty="0"/>
              <a:t>Leverage built-in function to tune hyperparameters</a:t>
            </a:r>
          </a:p>
          <a:p>
            <a:pPr lvl="2"/>
            <a:r>
              <a:rPr lang="en-US" dirty="0"/>
              <a:t>Plot results</a:t>
            </a:r>
          </a:p>
          <a:p>
            <a:pPr lvl="2"/>
            <a:r>
              <a:rPr lang="en-US" dirty="0"/>
              <a:t>Perform model prediction and evaluate results </a:t>
            </a:r>
          </a:p>
        </p:txBody>
      </p:sp>
    </p:spTree>
    <p:extLst>
      <p:ext uri="{BB962C8B-B14F-4D97-AF65-F5344CB8AC3E}">
        <p14:creationId xmlns:p14="http://schemas.microsoft.com/office/powerpoint/2010/main" val="21852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E2A9078-8FB7-430E-9D1A-DD3D595A6174}"/>
              </a:ext>
            </a:extLst>
          </p:cNvPr>
          <p:cNvSpPr>
            <a:spLocks noGrp="1"/>
          </p:cNvSpPr>
          <p:nvPr>
            <p:ph type="title"/>
          </p:nvPr>
        </p:nvSpPr>
        <p:spPr>
          <a:xfrm>
            <a:off x="1198182" y="559813"/>
            <a:ext cx="5605358" cy="1664573"/>
          </a:xfrm>
        </p:spPr>
        <p:txBody>
          <a:bodyPr vert="horz" lIns="91440" tIns="45720" rIns="91440" bIns="45720" rtlCol="0" anchor="ctr">
            <a:normAutofit fontScale="90000"/>
          </a:bodyPr>
          <a:lstStyle/>
          <a:p>
            <a:r>
              <a:rPr lang="en-US" sz="4400" kern="1200" dirty="0">
                <a:solidFill>
                  <a:schemeClr val="tx2"/>
                </a:solidFill>
                <a:latin typeface="+mj-lt"/>
                <a:ea typeface="+mj-ea"/>
                <a:cs typeface="+mj-cs"/>
              </a:rPr>
              <a:t>Breast Cancer Wisconsin (Diagnostic) dataset</a:t>
            </a:r>
          </a:p>
        </p:txBody>
      </p:sp>
      <p:sp>
        <p:nvSpPr>
          <p:cNvPr id="4" name="Text Placeholder 3">
            <a:extLst>
              <a:ext uri="{FF2B5EF4-FFF2-40B4-BE49-F238E27FC236}">
                <a16:creationId xmlns:a16="http://schemas.microsoft.com/office/drawing/2014/main" id="{7D38C7F0-2AE7-4F57-B72A-305DF0A11705}"/>
              </a:ext>
            </a:extLst>
          </p:cNvPr>
          <p:cNvSpPr>
            <a:spLocks noGrp="1"/>
          </p:cNvSpPr>
          <p:nvPr>
            <p:ph type="body" sz="half" idx="2"/>
          </p:nvPr>
        </p:nvSpPr>
        <p:spPr>
          <a:xfrm>
            <a:off x="1185755" y="2384474"/>
            <a:ext cx="5604997" cy="3728613"/>
          </a:xfrm>
        </p:spPr>
        <p:txBody>
          <a:bodyPr vert="horz" lIns="91440" tIns="45720" rIns="91440" bIns="45720" rtlCol="0">
            <a:normAutofit fontScale="92500"/>
          </a:bodyPr>
          <a:lstStyle/>
          <a:p>
            <a:pPr indent="-228600">
              <a:buFont typeface="Avenir Next LT Pro" panose="020B0504020202020204" pitchFamily="34" charset="0"/>
              <a:buChar char="+"/>
            </a:pPr>
            <a:r>
              <a:rPr lang="en-US" sz="1800" dirty="0"/>
              <a:t>162 whole mount slide images of breast cancer specimens scanned at 40x. </a:t>
            </a:r>
          </a:p>
          <a:p>
            <a:pPr indent="-228600">
              <a:buFont typeface="Avenir Next LT Pro" panose="020B0504020202020204" pitchFamily="34" charset="0"/>
              <a:buChar char="+"/>
            </a:pPr>
            <a:r>
              <a:rPr lang="en-US" sz="1800" dirty="0"/>
              <a:t>From that, 277,524 patches of size 50 x 50 were extracted (198,738 negative and 78,786 positive).</a:t>
            </a:r>
          </a:p>
          <a:p>
            <a:pPr indent="-228600">
              <a:buFont typeface="Avenir Next LT Pro" panose="020B0504020202020204" pitchFamily="34" charset="0"/>
              <a:buChar char="+"/>
            </a:pPr>
            <a:r>
              <a:rPr lang="en-US" sz="1800" dirty="0"/>
              <a:t>Class 0 represents benign tumors while Class 1 represents malignant tumors.</a:t>
            </a:r>
          </a:p>
          <a:p>
            <a:pPr indent="-228600">
              <a:buFont typeface="Avenir Next LT Pro" panose="020B0504020202020204" pitchFamily="34" charset="0"/>
              <a:buChar char="+"/>
            </a:pPr>
            <a:r>
              <a:rPr lang="en-US" sz="1800" dirty="0"/>
              <a:t>Ten real-valued features are computed for each cell nucleus.</a:t>
            </a:r>
          </a:p>
          <a:p>
            <a:pPr indent="-228600">
              <a:buFont typeface="Avenir Next LT Pro" panose="020B0504020202020204" pitchFamily="34" charset="0"/>
              <a:buChar char="+"/>
            </a:pPr>
            <a:r>
              <a:rPr lang="en-US" sz="1800" dirty="0"/>
              <a:t>The mean, standard error, and "worst" or largest (mean of the three largest values) of these features were computed for each image, resulting in 30 features. </a:t>
            </a:r>
          </a:p>
        </p:txBody>
      </p:sp>
      <p:pic>
        <p:nvPicPr>
          <p:cNvPr id="5" name="Content Placeholder 4">
            <a:extLst>
              <a:ext uri="{FF2B5EF4-FFF2-40B4-BE49-F238E27FC236}">
                <a16:creationId xmlns:a16="http://schemas.microsoft.com/office/drawing/2014/main" id="{A9A705F6-F2EB-4ECA-BFAD-0A57A18902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172627" y="910426"/>
            <a:ext cx="4817466" cy="5031893"/>
          </a:xfrm>
          <a:prstGeom prst="rect">
            <a:avLst/>
          </a:prstGeom>
        </p:spPr>
      </p:pic>
      <p:grpSp>
        <p:nvGrpSpPr>
          <p:cNvPr id="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 name="Freeform: Shape 50">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4E5A4ACF-8F68-4B94-B3F2-F9647F5CFA27}"/>
              </a:ext>
            </a:extLst>
          </p:cNvPr>
          <p:cNvSpPr txBox="1"/>
          <p:nvPr/>
        </p:nvSpPr>
        <p:spPr>
          <a:xfrm>
            <a:off x="7129142" y="5995663"/>
            <a:ext cx="4935489" cy="830997"/>
          </a:xfrm>
          <a:prstGeom prst="rect">
            <a:avLst/>
          </a:prstGeom>
          <a:noFill/>
        </p:spPr>
        <p:txBody>
          <a:bodyPr wrap="square" rtlCol="0">
            <a:spAutoFit/>
          </a:bodyPr>
          <a:lstStyle/>
          <a:p>
            <a:r>
              <a:rPr lang="en-US" sz="1200" dirty="0"/>
              <a:t>The features for the Breast Cancer Wisconsin dataset are computed from a digitized image of a fine needle aspirate (FNA) of a breast mass. They describe characteristics of the cell nuclei present in the image. [3] </a:t>
            </a:r>
          </a:p>
        </p:txBody>
      </p:sp>
    </p:spTree>
    <p:extLst>
      <p:ext uri="{BB962C8B-B14F-4D97-AF65-F5344CB8AC3E}">
        <p14:creationId xmlns:p14="http://schemas.microsoft.com/office/powerpoint/2010/main" val="41910995"/>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395</TotalTime>
  <Words>580</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AvenirNext LT Pro Medium</vt:lpstr>
      <vt:lpstr>Sagona Book</vt:lpstr>
      <vt:lpstr>Wingdings</vt:lpstr>
      <vt:lpstr>ExploreVTI</vt:lpstr>
      <vt:lpstr>Breast Cancer Prediction and Detection through Machine and Deep Learning</vt:lpstr>
      <vt:lpstr>Cold Statistics…</vt:lpstr>
      <vt:lpstr>Motivation…</vt:lpstr>
      <vt:lpstr>Prediction via Machine Learning</vt:lpstr>
      <vt:lpstr>Breast Cancer Wisconsin (Diagnostic)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and Detection through Machine and Deep Learning</dc:title>
  <dc:creator>David Kinney</dc:creator>
  <cp:lastModifiedBy>David Kinney</cp:lastModifiedBy>
  <cp:revision>8</cp:revision>
  <dcterms:created xsi:type="dcterms:W3CDTF">2021-05-26T14:54:51Z</dcterms:created>
  <dcterms:modified xsi:type="dcterms:W3CDTF">2021-05-26T21:30:48Z</dcterms:modified>
</cp:coreProperties>
</file>