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1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2" autoAdjust="0"/>
    <p:restoredTop sz="94279" autoAdjust="0"/>
  </p:normalViewPr>
  <p:slideViewPr>
    <p:cSldViewPr snapToGrid="0">
      <p:cViewPr varScale="1">
        <p:scale>
          <a:sx n="94" d="100"/>
          <a:sy n="94" d="100"/>
        </p:scale>
        <p:origin x="90"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23E571-5619-427C-A0C8-B4292C48003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D166C5A-D92A-427E-9A3D-1462630B57C6}">
      <dgm:prSet/>
      <dgm:spPr/>
      <dgm:t>
        <a:bodyPr/>
        <a:lstStyle/>
        <a:p>
          <a:r>
            <a:rPr lang="en-US"/>
            <a:t>Identification Columns</a:t>
          </a:r>
        </a:p>
      </dgm:t>
    </dgm:pt>
    <dgm:pt modelId="{5A5B896B-E32F-482F-B8FA-4CC31A605421}" type="parTrans" cxnId="{4FAE615B-A085-463D-94F5-5DF904591B4A}">
      <dgm:prSet/>
      <dgm:spPr/>
      <dgm:t>
        <a:bodyPr/>
        <a:lstStyle/>
        <a:p>
          <a:endParaRPr lang="en-US"/>
        </a:p>
      </dgm:t>
    </dgm:pt>
    <dgm:pt modelId="{79A386A6-186A-4619-B24E-59A3791AB26F}" type="sibTrans" cxnId="{4FAE615B-A085-463D-94F5-5DF904591B4A}">
      <dgm:prSet/>
      <dgm:spPr/>
      <dgm:t>
        <a:bodyPr/>
        <a:lstStyle/>
        <a:p>
          <a:endParaRPr lang="en-US"/>
        </a:p>
      </dgm:t>
    </dgm:pt>
    <dgm:pt modelId="{EE3BE3CB-89EB-4BFC-98E3-6D4FF6E61B01}">
      <dgm:prSet/>
      <dgm:spPr/>
      <dgm:t>
        <a:bodyPr/>
        <a:lstStyle/>
        <a:p>
          <a:r>
            <a:rPr lang="en-US"/>
            <a:t>Exoplanet Archive Information</a:t>
          </a:r>
        </a:p>
      </dgm:t>
    </dgm:pt>
    <dgm:pt modelId="{ECA9930E-97EA-41A8-B99E-52C1F32DAFC6}" type="parTrans" cxnId="{4EEFE720-BAD9-4269-95DD-6E2057E0F0CB}">
      <dgm:prSet/>
      <dgm:spPr/>
      <dgm:t>
        <a:bodyPr/>
        <a:lstStyle/>
        <a:p>
          <a:endParaRPr lang="en-US"/>
        </a:p>
      </dgm:t>
    </dgm:pt>
    <dgm:pt modelId="{775625D2-51B0-4692-A05C-AD89998F9AED}" type="sibTrans" cxnId="{4EEFE720-BAD9-4269-95DD-6E2057E0F0CB}">
      <dgm:prSet/>
      <dgm:spPr/>
      <dgm:t>
        <a:bodyPr/>
        <a:lstStyle/>
        <a:p>
          <a:endParaRPr lang="en-US"/>
        </a:p>
      </dgm:t>
    </dgm:pt>
    <dgm:pt modelId="{BB93709C-B105-4392-9381-8837F74DC70F}">
      <dgm:prSet/>
      <dgm:spPr/>
      <dgm:t>
        <a:bodyPr/>
        <a:lstStyle/>
        <a:p>
          <a:r>
            <a:rPr lang="en-US"/>
            <a:t>Project Disposition Columns</a:t>
          </a:r>
        </a:p>
      </dgm:t>
    </dgm:pt>
    <dgm:pt modelId="{52BAB986-5CBE-492E-8003-B7AA6464B959}" type="parTrans" cxnId="{B8D7EED2-23CD-4D88-A547-AECF2AF2A0C8}">
      <dgm:prSet/>
      <dgm:spPr/>
      <dgm:t>
        <a:bodyPr/>
        <a:lstStyle/>
        <a:p>
          <a:endParaRPr lang="en-US"/>
        </a:p>
      </dgm:t>
    </dgm:pt>
    <dgm:pt modelId="{FEB418D2-B38D-4DC5-B75A-7D461047AFB8}" type="sibTrans" cxnId="{B8D7EED2-23CD-4D88-A547-AECF2AF2A0C8}">
      <dgm:prSet/>
      <dgm:spPr/>
      <dgm:t>
        <a:bodyPr/>
        <a:lstStyle/>
        <a:p>
          <a:endParaRPr lang="en-US"/>
        </a:p>
      </dgm:t>
    </dgm:pt>
    <dgm:pt modelId="{B2AA19AE-1A7E-4E6B-BA90-FCA87AC18936}">
      <dgm:prSet/>
      <dgm:spPr/>
      <dgm:t>
        <a:bodyPr/>
        <a:lstStyle/>
        <a:p>
          <a:r>
            <a:rPr lang="en-US"/>
            <a:t>Transit Properties</a:t>
          </a:r>
        </a:p>
      </dgm:t>
    </dgm:pt>
    <dgm:pt modelId="{7D50D15E-871E-43DC-8ABB-F97CB0B2B28F}" type="parTrans" cxnId="{BF5ABE66-DEA9-49E4-80A1-CC16D8BDED61}">
      <dgm:prSet/>
      <dgm:spPr/>
      <dgm:t>
        <a:bodyPr/>
        <a:lstStyle/>
        <a:p>
          <a:endParaRPr lang="en-US"/>
        </a:p>
      </dgm:t>
    </dgm:pt>
    <dgm:pt modelId="{B478FE4B-E1AC-4D14-890D-1D37453B75DE}" type="sibTrans" cxnId="{BF5ABE66-DEA9-49E4-80A1-CC16D8BDED61}">
      <dgm:prSet/>
      <dgm:spPr/>
      <dgm:t>
        <a:bodyPr/>
        <a:lstStyle/>
        <a:p>
          <a:endParaRPr lang="en-US"/>
        </a:p>
      </dgm:t>
    </dgm:pt>
    <dgm:pt modelId="{06282E8A-9CD8-4429-A500-A02C769F0578}">
      <dgm:prSet/>
      <dgm:spPr/>
      <dgm:t>
        <a:bodyPr/>
        <a:lstStyle/>
        <a:p>
          <a:r>
            <a:rPr lang="en-US"/>
            <a:t>Threshold-Crossing Event (TCE) Information</a:t>
          </a:r>
        </a:p>
      </dgm:t>
    </dgm:pt>
    <dgm:pt modelId="{C843B259-AD5F-4BEC-B4DC-45B52DEAA1CE}" type="parTrans" cxnId="{E36BA8EE-BC11-4135-97E7-D5E87D88838A}">
      <dgm:prSet/>
      <dgm:spPr/>
      <dgm:t>
        <a:bodyPr/>
        <a:lstStyle/>
        <a:p>
          <a:endParaRPr lang="en-US"/>
        </a:p>
      </dgm:t>
    </dgm:pt>
    <dgm:pt modelId="{F6B38469-5FCC-4A9E-A228-281C3AC10192}" type="sibTrans" cxnId="{E36BA8EE-BC11-4135-97E7-D5E87D88838A}">
      <dgm:prSet/>
      <dgm:spPr/>
      <dgm:t>
        <a:bodyPr/>
        <a:lstStyle/>
        <a:p>
          <a:endParaRPr lang="en-US"/>
        </a:p>
      </dgm:t>
    </dgm:pt>
    <dgm:pt modelId="{374C6F80-7CA0-479F-BC2C-562DA9049A2B}">
      <dgm:prSet/>
      <dgm:spPr/>
      <dgm:t>
        <a:bodyPr/>
        <a:lstStyle/>
        <a:p>
          <a:r>
            <a:rPr lang="en-US"/>
            <a:t>Stellar Parameters</a:t>
          </a:r>
        </a:p>
      </dgm:t>
    </dgm:pt>
    <dgm:pt modelId="{CACDAC78-46B8-495F-A6B2-7AAABA2E397B}" type="parTrans" cxnId="{74EC9455-EB8E-49DB-848A-4BD46841F277}">
      <dgm:prSet/>
      <dgm:spPr/>
      <dgm:t>
        <a:bodyPr/>
        <a:lstStyle/>
        <a:p>
          <a:endParaRPr lang="en-US"/>
        </a:p>
      </dgm:t>
    </dgm:pt>
    <dgm:pt modelId="{8F23142F-3223-4A8B-AAB0-645C3C9D9C5F}" type="sibTrans" cxnId="{74EC9455-EB8E-49DB-848A-4BD46841F277}">
      <dgm:prSet/>
      <dgm:spPr/>
      <dgm:t>
        <a:bodyPr/>
        <a:lstStyle/>
        <a:p>
          <a:endParaRPr lang="en-US"/>
        </a:p>
      </dgm:t>
    </dgm:pt>
    <dgm:pt modelId="{52A5DE44-08AF-4D49-8CD1-242A070E578A}">
      <dgm:prSet/>
      <dgm:spPr/>
      <dgm:t>
        <a:bodyPr/>
        <a:lstStyle/>
        <a:p>
          <a:r>
            <a:rPr lang="en-US"/>
            <a:t>KIC Parameters</a:t>
          </a:r>
        </a:p>
      </dgm:t>
    </dgm:pt>
    <dgm:pt modelId="{C0D81479-2EB5-40B3-9C9A-BB011811DCC9}" type="parTrans" cxnId="{257D8497-C09D-427F-9840-4D07EEFC5DA6}">
      <dgm:prSet/>
      <dgm:spPr/>
      <dgm:t>
        <a:bodyPr/>
        <a:lstStyle/>
        <a:p>
          <a:endParaRPr lang="en-US"/>
        </a:p>
      </dgm:t>
    </dgm:pt>
    <dgm:pt modelId="{05107903-9682-434A-8AE5-5E311A25CD86}" type="sibTrans" cxnId="{257D8497-C09D-427F-9840-4D07EEFC5DA6}">
      <dgm:prSet/>
      <dgm:spPr/>
      <dgm:t>
        <a:bodyPr/>
        <a:lstStyle/>
        <a:p>
          <a:endParaRPr lang="en-US"/>
        </a:p>
      </dgm:t>
    </dgm:pt>
    <dgm:pt modelId="{FC861460-F980-4BE8-A680-D3066506FA16}">
      <dgm:prSet/>
      <dgm:spPr/>
      <dgm:t>
        <a:bodyPr/>
        <a:lstStyle/>
        <a:p>
          <a:r>
            <a:rPr lang="en-US"/>
            <a:t>Pixel-Based KOI Vetting Statistics</a:t>
          </a:r>
        </a:p>
      </dgm:t>
    </dgm:pt>
    <dgm:pt modelId="{8D49FE54-966D-41A8-966B-D32E1AE0DD10}" type="parTrans" cxnId="{4EB4B9E8-E7BE-406A-9F51-6B2C73CADF41}">
      <dgm:prSet/>
      <dgm:spPr/>
      <dgm:t>
        <a:bodyPr/>
        <a:lstStyle/>
        <a:p>
          <a:endParaRPr lang="en-US"/>
        </a:p>
      </dgm:t>
    </dgm:pt>
    <dgm:pt modelId="{D4757616-EC72-45B3-BEDA-9FEF6C86783B}" type="sibTrans" cxnId="{4EB4B9E8-E7BE-406A-9F51-6B2C73CADF41}">
      <dgm:prSet/>
      <dgm:spPr/>
      <dgm:t>
        <a:bodyPr/>
        <a:lstStyle/>
        <a:p>
          <a:endParaRPr lang="en-US"/>
        </a:p>
      </dgm:t>
    </dgm:pt>
    <dgm:pt modelId="{19252CBE-FAF6-42A7-B909-733CDAD50406}" type="pres">
      <dgm:prSet presAssocID="{D623E571-5619-427C-A0C8-B4292C480030}" presName="linear" presStyleCnt="0">
        <dgm:presLayoutVars>
          <dgm:animLvl val="lvl"/>
          <dgm:resizeHandles val="exact"/>
        </dgm:presLayoutVars>
      </dgm:prSet>
      <dgm:spPr/>
    </dgm:pt>
    <dgm:pt modelId="{E27B5653-1EF9-463E-BF3C-7BFDC777362D}" type="pres">
      <dgm:prSet presAssocID="{8D166C5A-D92A-427E-9A3D-1462630B57C6}" presName="parentText" presStyleLbl="node1" presStyleIdx="0" presStyleCnt="8">
        <dgm:presLayoutVars>
          <dgm:chMax val="0"/>
          <dgm:bulletEnabled val="1"/>
        </dgm:presLayoutVars>
      </dgm:prSet>
      <dgm:spPr/>
    </dgm:pt>
    <dgm:pt modelId="{02A6FEBC-3316-4E4F-A991-A426AD2E5290}" type="pres">
      <dgm:prSet presAssocID="{79A386A6-186A-4619-B24E-59A3791AB26F}" presName="spacer" presStyleCnt="0"/>
      <dgm:spPr/>
    </dgm:pt>
    <dgm:pt modelId="{701335A7-EA98-46F8-AC72-669347418A41}" type="pres">
      <dgm:prSet presAssocID="{EE3BE3CB-89EB-4BFC-98E3-6D4FF6E61B01}" presName="parentText" presStyleLbl="node1" presStyleIdx="1" presStyleCnt="8">
        <dgm:presLayoutVars>
          <dgm:chMax val="0"/>
          <dgm:bulletEnabled val="1"/>
        </dgm:presLayoutVars>
      </dgm:prSet>
      <dgm:spPr/>
    </dgm:pt>
    <dgm:pt modelId="{2BFF9F2A-8C00-4B6B-85E3-ED76BE96E944}" type="pres">
      <dgm:prSet presAssocID="{775625D2-51B0-4692-A05C-AD89998F9AED}" presName="spacer" presStyleCnt="0"/>
      <dgm:spPr/>
    </dgm:pt>
    <dgm:pt modelId="{3ADEFD57-CDCB-4DE7-BB6C-4E1E91670226}" type="pres">
      <dgm:prSet presAssocID="{BB93709C-B105-4392-9381-8837F74DC70F}" presName="parentText" presStyleLbl="node1" presStyleIdx="2" presStyleCnt="8">
        <dgm:presLayoutVars>
          <dgm:chMax val="0"/>
          <dgm:bulletEnabled val="1"/>
        </dgm:presLayoutVars>
      </dgm:prSet>
      <dgm:spPr/>
    </dgm:pt>
    <dgm:pt modelId="{BB2E3F50-CF77-45D0-A983-9F3BFEB05A9B}" type="pres">
      <dgm:prSet presAssocID="{FEB418D2-B38D-4DC5-B75A-7D461047AFB8}" presName="spacer" presStyleCnt="0"/>
      <dgm:spPr/>
    </dgm:pt>
    <dgm:pt modelId="{CC539567-72EB-4227-885F-425049282BEF}" type="pres">
      <dgm:prSet presAssocID="{B2AA19AE-1A7E-4E6B-BA90-FCA87AC18936}" presName="parentText" presStyleLbl="node1" presStyleIdx="3" presStyleCnt="8">
        <dgm:presLayoutVars>
          <dgm:chMax val="0"/>
          <dgm:bulletEnabled val="1"/>
        </dgm:presLayoutVars>
      </dgm:prSet>
      <dgm:spPr/>
    </dgm:pt>
    <dgm:pt modelId="{D367FD44-07F5-46E1-9C5E-0C61915C799D}" type="pres">
      <dgm:prSet presAssocID="{B478FE4B-E1AC-4D14-890D-1D37453B75DE}" presName="spacer" presStyleCnt="0"/>
      <dgm:spPr/>
    </dgm:pt>
    <dgm:pt modelId="{71B6A074-EB84-4FBF-BB2A-F9EE15A6AEE9}" type="pres">
      <dgm:prSet presAssocID="{06282E8A-9CD8-4429-A500-A02C769F0578}" presName="parentText" presStyleLbl="node1" presStyleIdx="4" presStyleCnt="8">
        <dgm:presLayoutVars>
          <dgm:chMax val="0"/>
          <dgm:bulletEnabled val="1"/>
        </dgm:presLayoutVars>
      </dgm:prSet>
      <dgm:spPr/>
    </dgm:pt>
    <dgm:pt modelId="{492CF15E-057F-4BC5-84D2-B962E5553308}" type="pres">
      <dgm:prSet presAssocID="{F6B38469-5FCC-4A9E-A228-281C3AC10192}" presName="spacer" presStyleCnt="0"/>
      <dgm:spPr/>
    </dgm:pt>
    <dgm:pt modelId="{AFE55FAA-ECD7-41D8-9C68-431A7DBE9E37}" type="pres">
      <dgm:prSet presAssocID="{374C6F80-7CA0-479F-BC2C-562DA9049A2B}" presName="parentText" presStyleLbl="node1" presStyleIdx="5" presStyleCnt="8">
        <dgm:presLayoutVars>
          <dgm:chMax val="0"/>
          <dgm:bulletEnabled val="1"/>
        </dgm:presLayoutVars>
      </dgm:prSet>
      <dgm:spPr/>
    </dgm:pt>
    <dgm:pt modelId="{FD9C84EF-6743-4AD2-9C22-DF7449AFD32E}" type="pres">
      <dgm:prSet presAssocID="{8F23142F-3223-4A8B-AAB0-645C3C9D9C5F}" presName="spacer" presStyleCnt="0"/>
      <dgm:spPr/>
    </dgm:pt>
    <dgm:pt modelId="{B026E42E-5749-40C2-99AC-65EAE93F3B0D}" type="pres">
      <dgm:prSet presAssocID="{52A5DE44-08AF-4D49-8CD1-242A070E578A}" presName="parentText" presStyleLbl="node1" presStyleIdx="6" presStyleCnt="8">
        <dgm:presLayoutVars>
          <dgm:chMax val="0"/>
          <dgm:bulletEnabled val="1"/>
        </dgm:presLayoutVars>
      </dgm:prSet>
      <dgm:spPr/>
    </dgm:pt>
    <dgm:pt modelId="{39660771-7341-4142-97DB-0175ED2B91A9}" type="pres">
      <dgm:prSet presAssocID="{05107903-9682-434A-8AE5-5E311A25CD86}" presName="spacer" presStyleCnt="0"/>
      <dgm:spPr/>
    </dgm:pt>
    <dgm:pt modelId="{6D1E21C2-5D4B-4CB9-BE1F-DC89C1A4A829}" type="pres">
      <dgm:prSet presAssocID="{FC861460-F980-4BE8-A680-D3066506FA16}" presName="parentText" presStyleLbl="node1" presStyleIdx="7" presStyleCnt="8">
        <dgm:presLayoutVars>
          <dgm:chMax val="0"/>
          <dgm:bulletEnabled val="1"/>
        </dgm:presLayoutVars>
      </dgm:prSet>
      <dgm:spPr/>
    </dgm:pt>
  </dgm:ptLst>
  <dgm:cxnLst>
    <dgm:cxn modelId="{4EEFE720-BAD9-4269-95DD-6E2057E0F0CB}" srcId="{D623E571-5619-427C-A0C8-B4292C480030}" destId="{EE3BE3CB-89EB-4BFC-98E3-6D4FF6E61B01}" srcOrd="1" destOrd="0" parTransId="{ECA9930E-97EA-41A8-B99E-52C1F32DAFC6}" sibTransId="{775625D2-51B0-4692-A05C-AD89998F9AED}"/>
    <dgm:cxn modelId="{DB800725-A988-42D3-B810-58E7CCF844EA}" type="presOf" srcId="{D623E571-5619-427C-A0C8-B4292C480030}" destId="{19252CBE-FAF6-42A7-B909-733CDAD50406}" srcOrd="0" destOrd="0" presId="urn:microsoft.com/office/officeart/2005/8/layout/vList2"/>
    <dgm:cxn modelId="{3359B225-8A69-4484-A7F6-09ADB8AF2E16}" type="presOf" srcId="{BB93709C-B105-4392-9381-8837F74DC70F}" destId="{3ADEFD57-CDCB-4DE7-BB6C-4E1E91670226}" srcOrd="0" destOrd="0" presId="urn:microsoft.com/office/officeart/2005/8/layout/vList2"/>
    <dgm:cxn modelId="{4FAE615B-A085-463D-94F5-5DF904591B4A}" srcId="{D623E571-5619-427C-A0C8-B4292C480030}" destId="{8D166C5A-D92A-427E-9A3D-1462630B57C6}" srcOrd="0" destOrd="0" parTransId="{5A5B896B-E32F-482F-B8FA-4CC31A605421}" sibTransId="{79A386A6-186A-4619-B24E-59A3791AB26F}"/>
    <dgm:cxn modelId="{7EDC4A5D-DECA-4C88-B15F-7EEB8671E902}" type="presOf" srcId="{52A5DE44-08AF-4D49-8CD1-242A070E578A}" destId="{B026E42E-5749-40C2-99AC-65EAE93F3B0D}" srcOrd="0" destOrd="0" presId="urn:microsoft.com/office/officeart/2005/8/layout/vList2"/>
    <dgm:cxn modelId="{BF5ABE66-DEA9-49E4-80A1-CC16D8BDED61}" srcId="{D623E571-5619-427C-A0C8-B4292C480030}" destId="{B2AA19AE-1A7E-4E6B-BA90-FCA87AC18936}" srcOrd="3" destOrd="0" parTransId="{7D50D15E-871E-43DC-8ABB-F97CB0B2B28F}" sibTransId="{B478FE4B-E1AC-4D14-890D-1D37453B75DE}"/>
    <dgm:cxn modelId="{8FF9F84D-51DE-4A1A-B8A5-1B8DB0884D2E}" type="presOf" srcId="{B2AA19AE-1A7E-4E6B-BA90-FCA87AC18936}" destId="{CC539567-72EB-4227-885F-425049282BEF}" srcOrd="0" destOrd="0" presId="urn:microsoft.com/office/officeart/2005/8/layout/vList2"/>
    <dgm:cxn modelId="{74EC9455-EB8E-49DB-848A-4BD46841F277}" srcId="{D623E571-5619-427C-A0C8-B4292C480030}" destId="{374C6F80-7CA0-479F-BC2C-562DA9049A2B}" srcOrd="5" destOrd="0" parTransId="{CACDAC78-46B8-495F-A6B2-7AAABA2E397B}" sibTransId="{8F23142F-3223-4A8B-AAB0-645C3C9D9C5F}"/>
    <dgm:cxn modelId="{257D8497-C09D-427F-9840-4D07EEFC5DA6}" srcId="{D623E571-5619-427C-A0C8-B4292C480030}" destId="{52A5DE44-08AF-4D49-8CD1-242A070E578A}" srcOrd="6" destOrd="0" parTransId="{C0D81479-2EB5-40B3-9C9A-BB011811DCC9}" sibTransId="{05107903-9682-434A-8AE5-5E311A25CD86}"/>
    <dgm:cxn modelId="{3670DCC7-4A47-4927-85FF-735AC7B1B6FB}" type="presOf" srcId="{374C6F80-7CA0-479F-BC2C-562DA9049A2B}" destId="{AFE55FAA-ECD7-41D8-9C68-431A7DBE9E37}" srcOrd="0" destOrd="0" presId="urn:microsoft.com/office/officeart/2005/8/layout/vList2"/>
    <dgm:cxn modelId="{B8D7EED2-23CD-4D88-A547-AECF2AF2A0C8}" srcId="{D623E571-5619-427C-A0C8-B4292C480030}" destId="{BB93709C-B105-4392-9381-8837F74DC70F}" srcOrd="2" destOrd="0" parTransId="{52BAB986-5CBE-492E-8003-B7AA6464B959}" sibTransId="{FEB418D2-B38D-4DC5-B75A-7D461047AFB8}"/>
    <dgm:cxn modelId="{6F0C20DC-3407-451B-8134-95BD13330415}" type="presOf" srcId="{8D166C5A-D92A-427E-9A3D-1462630B57C6}" destId="{E27B5653-1EF9-463E-BF3C-7BFDC777362D}" srcOrd="0" destOrd="0" presId="urn:microsoft.com/office/officeart/2005/8/layout/vList2"/>
    <dgm:cxn modelId="{4EB4B9E8-E7BE-406A-9F51-6B2C73CADF41}" srcId="{D623E571-5619-427C-A0C8-B4292C480030}" destId="{FC861460-F980-4BE8-A680-D3066506FA16}" srcOrd="7" destOrd="0" parTransId="{8D49FE54-966D-41A8-966B-D32E1AE0DD10}" sibTransId="{D4757616-EC72-45B3-BEDA-9FEF6C86783B}"/>
    <dgm:cxn modelId="{E36BA8EE-BC11-4135-97E7-D5E87D88838A}" srcId="{D623E571-5619-427C-A0C8-B4292C480030}" destId="{06282E8A-9CD8-4429-A500-A02C769F0578}" srcOrd="4" destOrd="0" parTransId="{C843B259-AD5F-4BEC-B4DC-45B52DEAA1CE}" sibTransId="{F6B38469-5FCC-4A9E-A228-281C3AC10192}"/>
    <dgm:cxn modelId="{E5DCDDF0-067A-44D0-9AAB-0D0D86419CD4}" type="presOf" srcId="{06282E8A-9CD8-4429-A500-A02C769F0578}" destId="{71B6A074-EB84-4FBF-BB2A-F9EE15A6AEE9}" srcOrd="0" destOrd="0" presId="urn:microsoft.com/office/officeart/2005/8/layout/vList2"/>
    <dgm:cxn modelId="{5933C6F5-8681-47B1-BCB8-D33D85CA1652}" type="presOf" srcId="{FC861460-F980-4BE8-A680-D3066506FA16}" destId="{6D1E21C2-5D4B-4CB9-BE1F-DC89C1A4A829}" srcOrd="0" destOrd="0" presId="urn:microsoft.com/office/officeart/2005/8/layout/vList2"/>
    <dgm:cxn modelId="{C8DD66F7-0FDF-4FA6-BC0E-8D41564A0C90}" type="presOf" srcId="{EE3BE3CB-89EB-4BFC-98E3-6D4FF6E61B01}" destId="{701335A7-EA98-46F8-AC72-669347418A41}" srcOrd="0" destOrd="0" presId="urn:microsoft.com/office/officeart/2005/8/layout/vList2"/>
    <dgm:cxn modelId="{768A2C34-D1E8-426B-98DF-E52965E8EE9A}" type="presParOf" srcId="{19252CBE-FAF6-42A7-B909-733CDAD50406}" destId="{E27B5653-1EF9-463E-BF3C-7BFDC777362D}" srcOrd="0" destOrd="0" presId="urn:microsoft.com/office/officeart/2005/8/layout/vList2"/>
    <dgm:cxn modelId="{24952846-967C-429A-A042-002DA90478B6}" type="presParOf" srcId="{19252CBE-FAF6-42A7-B909-733CDAD50406}" destId="{02A6FEBC-3316-4E4F-A991-A426AD2E5290}" srcOrd="1" destOrd="0" presId="urn:microsoft.com/office/officeart/2005/8/layout/vList2"/>
    <dgm:cxn modelId="{21A1E527-49ED-4111-9725-26966FEE1FCD}" type="presParOf" srcId="{19252CBE-FAF6-42A7-B909-733CDAD50406}" destId="{701335A7-EA98-46F8-AC72-669347418A41}" srcOrd="2" destOrd="0" presId="urn:microsoft.com/office/officeart/2005/8/layout/vList2"/>
    <dgm:cxn modelId="{5DF0D7AE-D3F1-4B67-B7F8-AEB4FEB6A49B}" type="presParOf" srcId="{19252CBE-FAF6-42A7-B909-733CDAD50406}" destId="{2BFF9F2A-8C00-4B6B-85E3-ED76BE96E944}" srcOrd="3" destOrd="0" presId="urn:microsoft.com/office/officeart/2005/8/layout/vList2"/>
    <dgm:cxn modelId="{8BE7803A-6EB9-4AB0-83A4-B063F79E8CAA}" type="presParOf" srcId="{19252CBE-FAF6-42A7-B909-733CDAD50406}" destId="{3ADEFD57-CDCB-4DE7-BB6C-4E1E91670226}" srcOrd="4" destOrd="0" presId="urn:microsoft.com/office/officeart/2005/8/layout/vList2"/>
    <dgm:cxn modelId="{55362C26-86D7-474A-968D-C68B468C2D0C}" type="presParOf" srcId="{19252CBE-FAF6-42A7-B909-733CDAD50406}" destId="{BB2E3F50-CF77-45D0-A983-9F3BFEB05A9B}" srcOrd="5" destOrd="0" presId="urn:microsoft.com/office/officeart/2005/8/layout/vList2"/>
    <dgm:cxn modelId="{E695009E-5DF2-489F-9537-74FB3F461AEA}" type="presParOf" srcId="{19252CBE-FAF6-42A7-B909-733CDAD50406}" destId="{CC539567-72EB-4227-885F-425049282BEF}" srcOrd="6" destOrd="0" presId="urn:microsoft.com/office/officeart/2005/8/layout/vList2"/>
    <dgm:cxn modelId="{4F8F1031-A103-4FE6-B4C0-46842853D7EF}" type="presParOf" srcId="{19252CBE-FAF6-42A7-B909-733CDAD50406}" destId="{D367FD44-07F5-46E1-9C5E-0C61915C799D}" srcOrd="7" destOrd="0" presId="urn:microsoft.com/office/officeart/2005/8/layout/vList2"/>
    <dgm:cxn modelId="{37F438D7-BA00-4981-87DE-06A6ABAAE6E6}" type="presParOf" srcId="{19252CBE-FAF6-42A7-B909-733CDAD50406}" destId="{71B6A074-EB84-4FBF-BB2A-F9EE15A6AEE9}" srcOrd="8" destOrd="0" presId="urn:microsoft.com/office/officeart/2005/8/layout/vList2"/>
    <dgm:cxn modelId="{D7A4BB79-780C-441A-B949-C942920B1CF0}" type="presParOf" srcId="{19252CBE-FAF6-42A7-B909-733CDAD50406}" destId="{492CF15E-057F-4BC5-84D2-B962E5553308}" srcOrd="9" destOrd="0" presId="urn:microsoft.com/office/officeart/2005/8/layout/vList2"/>
    <dgm:cxn modelId="{62F61BC1-B434-4A01-BB97-C5162AB48295}" type="presParOf" srcId="{19252CBE-FAF6-42A7-B909-733CDAD50406}" destId="{AFE55FAA-ECD7-41D8-9C68-431A7DBE9E37}" srcOrd="10" destOrd="0" presId="urn:microsoft.com/office/officeart/2005/8/layout/vList2"/>
    <dgm:cxn modelId="{3E294A24-C5C7-45E3-8236-A5D35FF12780}" type="presParOf" srcId="{19252CBE-FAF6-42A7-B909-733CDAD50406}" destId="{FD9C84EF-6743-4AD2-9C22-DF7449AFD32E}" srcOrd="11" destOrd="0" presId="urn:microsoft.com/office/officeart/2005/8/layout/vList2"/>
    <dgm:cxn modelId="{ADCC20E1-E3D2-4C83-876F-302D9BCD001E}" type="presParOf" srcId="{19252CBE-FAF6-42A7-B909-733CDAD50406}" destId="{B026E42E-5749-40C2-99AC-65EAE93F3B0D}" srcOrd="12" destOrd="0" presId="urn:microsoft.com/office/officeart/2005/8/layout/vList2"/>
    <dgm:cxn modelId="{FAC425C8-C195-48E4-A882-C162445534EE}" type="presParOf" srcId="{19252CBE-FAF6-42A7-B909-733CDAD50406}" destId="{39660771-7341-4142-97DB-0175ED2B91A9}" srcOrd="13" destOrd="0" presId="urn:microsoft.com/office/officeart/2005/8/layout/vList2"/>
    <dgm:cxn modelId="{471390F3-AC07-41AB-B45D-D985F6C70CE6}" type="presParOf" srcId="{19252CBE-FAF6-42A7-B909-733CDAD50406}" destId="{6D1E21C2-5D4B-4CB9-BE1F-DC89C1A4A82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2A0D37-3273-4CBD-A2D2-2E6C83D133D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9596A48-B109-41F9-925E-B122B46B635D}">
      <dgm:prSet/>
      <dgm:spPr/>
      <dgm:t>
        <a:bodyPr/>
        <a:lstStyle/>
        <a:p>
          <a:pPr>
            <a:lnSpc>
              <a:spcPct val="100000"/>
            </a:lnSpc>
          </a:pPr>
          <a:r>
            <a:rPr lang="en-US"/>
            <a:t>Dimensionality Reduction</a:t>
          </a:r>
        </a:p>
      </dgm:t>
    </dgm:pt>
    <dgm:pt modelId="{4DD872A7-CBDA-42E1-9EE0-3FB96F6D689E}" type="parTrans" cxnId="{4E1150E1-04A1-46C6-9D0E-7111705840F8}">
      <dgm:prSet/>
      <dgm:spPr/>
      <dgm:t>
        <a:bodyPr/>
        <a:lstStyle/>
        <a:p>
          <a:endParaRPr lang="en-US"/>
        </a:p>
      </dgm:t>
    </dgm:pt>
    <dgm:pt modelId="{6A22DD64-2052-468C-A5B9-C1E25B7EBFFF}" type="sibTrans" cxnId="{4E1150E1-04A1-46C6-9D0E-7111705840F8}">
      <dgm:prSet/>
      <dgm:spPr/>
      <dgm:t>
        <a:bodyPr/>
        <a:lstStyle/>
        <a:p>
          <a:endParaRPr lang="en-US"/>
        </a:p>
      </dgm:t>
    </dgm:pt>
    <dgm:pt modelId="{15CB9C1F-A076-42A0-B193-D8A1E476E748}">
      <dgm:prSet/>
      <dgm:spPr/>
      <dgm:t>
        <a:bodyPr/>
        <a:lstStyle/>
        <a:p>
          <a:pPr>
            <a:lnSpc>
              <a:spcPct val="100000"/>
            </a:lnSpc>
          </a:pPr>
          <a:r>
            <a:rPr lang="en-US"/>
            <a:t>Reduced features from 53 to 29</a:t>
          </a:r>
        </a:p>
      </dgm:t>
    </dgm:pt>
    <dgm:pt modelId="{BB8FB1A9-D6E6-4F0B-AC89-B2CB6FD3AFDD}" type="parTrans" cxnId="{851A5783-A85B-480B-9823-A035D8E39894}">
      <dgm:prSet/>
      <dgm:spPr/>
      <dgm:t>
        <a:bodyPr/>
        <a:lstStyle/>
        <a:p>
          <a:endParaRPr lang="en-US"/>
        </a:p>
      </dgm:t>
    </dgm:pt>
    <dgm:pt modelId="{DA3FBB63-FAD5-4B43-8410-8E535DBC981D}" type="sibTrans" cxnId="{851A5783-A85B-480B-9823-A035D8E39894}">
      <dgm:prSet/>
      <dgm:spPr/>
      <dgm:t>
        <a:bodyPr/>
        <a:lstStyle/>
        <a:p>
          <a:endParaRPr lang="en-US"/>
        </a:p>
      </dgm:t>
    </dgm:pt>
    <dgm:pt modelId="{5905AAFF-E73B-4332-9259-E35F11168086}">
      <dgm:prSet/>
      <dgm:spPr/>
      <dgm:t>
        <a:bodyPr/>
        <a:lstStyle/>
        <a:p>
          <a:pPr>
            <a:lnSpc>
              <a:spcPct val="100000"/>
            </a:lnSpc>
          </a:pPr>
          <a:r>
            <a:rPr lang="en-US"/>
            <a:t>Split dataset</a:t>
          </a:r>
        </a:p>
      </dgm:t>
    </dgm:pt>
    <dgm:pt modelId="{19AD83C7-D7FC-454D-B1CD-A66ED04BFA31}" type="parTrans" cxnId="{011275C9-4BFA-473C-976C-25F10DB70C43}">
      <dgm:prSet/>
      <dgm:spPr/>
      <dgm:t>
        <a:bodyPr/>
        <a:lstStyle/>
        <a:p>
          <a:endParaRPr lang="en-US"/>
        </a:p>
      </dgm:t>
    </dgm:pt>
    <dgm:pt modelId="{294C7F4C-6E0F-4994-A639-52283344F7FE}" type="sibTrans" cxnId="{011275C9-4BFA-473C-976C-25F10DB70C43}">
      <dgm:prSet/>
      <dgm:spPr/>
      <dgm:t>
        <a:bodyPr/>
        <a:lstStyle/>
        <a:p>
          <a:endParaRPr lang="en-US"/>
        </a:p>
      </dgm:t>
    </dgm:pt>
    <dgm:pt modelId="{9C89344F-0228-420E-946B-A16EAC64D73B}">
      <dgm:prSet/>
      <dgm:spPr/>
      <dgm:t>
        <a:bodyPr/>
        <a:lstStyle/>
        <a:p>
          <a:pPr>
            <a:lnSpc>
              <a:spcPct val="100000"/>
            </a:lnSpc>
          </a:pPr>
          <a:r>
            <a:rPr lang="en-US"/>
            <a:t>Dataset was split into 75% Train and 25% Test datasets</a:t>
          </a:r>
        </a:p>
      </dgm:t>
    </dgm:pt>
    <dgm:pt modelId="{C60AA615-7919-4813-A8D4-EB3E744DA424}" type="parTrans" cxnId="{F88E122B-E221-4A65-85CB-603F3828F86F}">
      <dgm:prSet/>
      <dgm:spPr/>
      <dgm:t>
        <a:bodyPr/>
        <a:lstStyle/>
        <a:p>
          <a:endParaRPr lang="en-US"/>
        </a:p>
      </dgm:t>
    </dgm:pt>
    <dgm:pt modelId="{D4F255C3-6773-4BB1-8156-76EC50810D01}" type="sibTrans" cxnId="{F88E122B-E221-4A65-85CB-603F3828F86F}">
      <dgm:prSet/>
      <dgm:spPr/>
      <dgm:t>
        <a:bodyPr/>
        <a:lstStyle/>
        <a:p>
          <a:endParaRPr lang="en-US"/>
        </a:p>
      </dgm:t>
    </dgm:pt>
    <dgm:pt modelId="{F1D472C5-86AD-4CFA-B3A5-3CE168F693D5}">
      <dgm:prSet/>
      <dgm:spPr/>
      <dgm:t>
        <a:bodyPr/>
        <a:lstStyle/>
        <a:p>
          <a:pPr>
            <a:lnSpc>
              <a:spcPct val="100000"/>
            </a:lnSpc>
          </a:pPr>
          <a:r>
            <a:rPr lang="en-US"/>
            <a:t>Models trained:</a:t>
          </a:r>
        </a:p>
      </dgm:t>
    </dgm:pt>
    <dgm:pt modelId="{8321FB1A-9F02-4E3D-951A-33BB84990311}" type="parTrans" cxnId="{7AFF5CBB-F2F9-4CF2-9A0F-DE3A038FAA7D}">
      <dgm:prSet/>
      <dgm:spPr/>
      <dgm:t>
        <a:bodyPr/>
        <a:lstStyle/>
        <a:p>
          <a:endParaRPr lang="en-US"/>
        </a:p>
      </dgm:t>
    </dgm:pt>
    <dgm:pt modelId="{CC04FE19-8217-42C4-8533-42FCBD739D26}" type="sibTrans" cxnId="{7AFF5CBB-F2F9-4CF2-9A0F-DE3A038FAA7D}">
      <dgm:prSet/>
      <dgm:spPr/>
      <dgm:t>
        <a:bodyPr/>
        <a:lstStyle/>
        <a:p>
          <a:endParaRPr lang="en-US"/>
        </a:p>
      </dgm:t>
    </dgm:pt>
    <dgm:pt modelId="{88EA29BF-7F41-427E-9544-5261E3228DAF}">
      <dgm:prSet/>
      <dgm:spPr/>
      <dgm:t>
        <a:bodyPr/>
        <a:lstStyle/>
        <a:p>
          <a:pPr>
            <a:lnSpc>
              <a:spcPct val="100000"/>
            </a:lnSpc>
          </a:pPr>
          <a:r>
            <a:rPr lang="en-US"/>
            <a:t>Random Forest Classifier: base and with randomized search</a:t>
          </a:r>
        </a:p>
      </dgm:t>
    </dgm:pt>
    <dgm:pt modelId="{359508B8-FC95-4E91-841D-ADBD3E0A9BB0}" type="parTrans" cxnId="{FC6D0CD7-8C98-496B-AA7F-ADAC6C1452AD}">
      <dgm:prSet/>
      <dgm:spPr/>
      <dgm:t>
        <a:bodyPr/>
        <a:lstStyle/>
        <a:p>
          <a:endParaRPr lang="en-US"/>
        </a:p>
      </dgm:t>
    </dgm:pt>
    <dgm:pt modelId="{2855EE81-67EC-49FD-9362-64F2D215DFD0}" type="sibTrans" cxnId="{FC6D0CD7-8C98-496B-AA7F-ADAC6C1452AD}">
      <dgm:prSet/>
      <dgm:spPr/>
      <dgm:t>
        <a:bodyPr/>
        <a:lstStyle/>
        <a:p>
          <a:endParaRPr lang="en-US"/>
        </a:p>
      </dgm:t>
    </dgm:pt>
    <dgm:pt modelId="{CCB147A8-BCE3-4D07-8C0D-C57CEFC608BF}">
      <dgm:prSet/>
      <dgm:spPr/>
      <dgm:t>
        <a:bodyPr/>
        <a:lstStyle/>
        <a:p>
          <a:pPr>
            <a:lnSpc>
              <a:spcPct val="100000"/>
            </a:lnSpc>
          </a:pPr>
          <a:r>
            <a:rPr lang="en-US"/>
            <a:t>SVM, ADABoost, XGBoost, TPOT</a:t>
          </a:r>
        </a:p>
      </dgm:t>
    </dgm:pt>
    <dgm:pt modelId="{146FA158-BA80-42CC-A712-E086949B643E}" type="parTrans" cxnId="{37546409-872B-4514-9B9E-AFACFAF4DA49}">
      <dgm:prSet/>
      <dgm:spPr/>
      <dgm:t>
        <a:bodyPr/>
        <a:lstStyle/>
        <a:p>
          <a:endParaRPr lang="en-US"/>
        </a:p>
      </dgm:t>
    </dgm:pt>
    <dgm:pt modelId="{4D066E33-BB39-4EE7-BAB6-4ABF1EE96F45}" type="sibTrans" cxnId="{37546409-872B-4514-9B9E-AFACFAF4DA49}">
      <dgm:prSet/>
      <dgm:spPr/>
      <dgm:t>
        <a:bodyPr/>
        <a:lstStyle/>
        <a:p>
          <a:endParaRPr lang="en-US"/>
        </a:p>
      </dgm:t>
    </dgm:pt>
    <dgm:pt modelId="{6D5FC36D-B786-4E5F-BA64-23AB50F856A7}" type="pres">
      <dgm:prSet presAssocID="{EE2A0D37-3273-4CBD-A2D2-2E6C83D133D5}" presName="root" presStyleCnt="0">
        <dgm:presLayoutVars>
          <dgm:dir/>
          <dgm:resizeHandles val="exact"/>
        </dgm:presLayoutVars>
      </dgm:prSet>
      <dgm:spPr/>
    </dgm:pt>
    <dgm:pt modelId="{CD27D3CB-9CCE-4D40-9984-57B96B88A5E6}" type="pres">
      <dgm:prSet presAssocID="{99596A48-B109-41F9-925E-B122B46B635D}" presName="compNode" presStyleCnt="0"/>
      <dgm:spPr/>
    </dgm:pt>
    <dgm:pt modelId="{0ABAAD3F-AA2D-41BD-921C-8F33382AF9A1}" type="pres">
      <dgm:prSet presAssocID="{99596A48-B109-41F9-925E-B122B46B635D}" presName="bgRect" presStyleLbl="bgShp" presStyleIdx="0" presStyleCnt="3"/>
      <dgm:spPr/>
    </dgm:pt>
    <dgm:pt modelId="{E2656837-9670-4FB2-AF80-B6877F760628}" type="pres">
      <dgm:prSet presAssocID="{99596A48-B109-41F9-925E-B122B46B635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EEC457A2-9892-4157-ADF4-AAD0A8C73173}" type="pres">
      <dgm:prSet presAssocID="{99596A48-B109-41F9-925E-B122B46B635D}" presName="spaceRect" presStyleCnt="0"/>
      <dgm:spPr/>
    </dgm:pt>
    <dgm:pt modelId="{BE74BD18-44BD-436E-B418-FC5298A1015E}" type="pres">
      <dgm:prSet presAssocID="{99596A48-B109-41F9-925E-B122B46B635D}" presName="parTx" presStyleLbl="revTx" presStyleIdx="0" presStyleCnt="6">
        <dgm:presLayoutVars>
          <dgm:chMax val="0"/>
          <dgm:chPref val="0"/>
        </dgm:presLayoutVars>
      </dgm:prSet>
      <dgm:spPr/>
    </dgm:pt>
    <dgm:pt modelId="{63F59C8A-D377-46E0-89C1-1123AD7958BC}" type="pres">
      <dgm:prSet presAssocID="{99596A48-B109-41F9-925E-B122B46B635D}" presName="desTx" presStyleLbl="revTx" presStyleIdx="1" presStyleCnt="6">
        <dgm:presLayoutVars/>
      </dgm:prSet>
      <dgm:spPr/>
    </dgm:pt>
    <dgm:pt modelId="{3B2B10E7-BCBD-449D-9476-1519E7B85EF3}" type="pres">
      <dgm:prSet presAssocID="{6A22DD64-2052-468C-A5B9-C1E25B7EBFFF}" presName="sibTrans" presStyleCnt="0"/>
      <dgm:spPr/>
    </dgm:pt>
    <dgm:pt modelId="{BEC440B7-EE1A-4FBC-A577-8424C4D9970D}" type="pres">
      <dgm:prSet presAssocID="{5905AAFF-E73B-4332-9259-E35F11168086}" presName="compNode" presStyleCnt="0"/>
      <dgm:spPr/>
    </dgm:pt>
    <dgm:pt modelId="{3B7F2598-2559-4E2E-9AAB-C39171E71567}" type="pres">
      <dgm:prSet presAssocID="{5905AAFF-E73B-4332-9259-E35F11168086}" presName="bgRect" presStyleLbl="bgShp" presStyleIdx="1" presStyleCnt="3"/>
      <dgm:spPr/>
    </dgm:pt>
    <dgm:pt modelId="{30FD4B1C-270F-4021-9CEF-30D040125E4A}" type="pres">
      <dgm:prSet presAssocID="{5905AAFF-E73B-4332-9259-E35F111680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44B4AC3F-9834-45A0-9ECF-0C4725BF94AE}" type="pres">
      <dgm:prSet presAssocID="{5905AAFF-E73B-4332-9259-E35F11168086}" presName="spaceRect" presStyleCnt="0"/>
      <dgm:spPr/>
    </dgm:pt>
    <dgm:pt modelId="{27ED208A-6029-4225-8A41-58B7AD8173EF}" type="pres">
      <dgm:prSet presAssocID="{5905AAFF-E73B-4332-9259-E35F11168086}" presName="parTx" presStyleLbl="revTx" presStyleIdx="2" presStyleCnt="6">
        <dgm:presLayoutVars>
          <dgm:chMax val="0"/>
          <dgm:chPref val="0"/>
        </dgm:presLayoutVars>
      </dgm:prSet>
      <dgm:spPr/>
    </dgm:pt>
    <dgm:pt modelId="{DFECA8FA-535D-4F0D-8E0C-61F2F1E69812}" type="pres">
      <dgm:prSet presAssocID="{5905AAFF-E73B-4332-9259-E35F11168086}" presName="desTx" presStyleLbl="revTx" presStyleIdx="3" presStyleCnt="6">
        <dgm:presLayoutVars/>
      </dgm:prSet>
      <dgm:spPr/>
    </dgm:pt>
    <dgm:pt modelId="{71D5CF89-1C17-46C5-8AA1-1CFA6B668F94}" type="pres">
      <dgm:prSet presAssocID="{294C7F4C-6E0F-4994-A639-52283344F7FE}" presName="sibTrans" presStyleCnt="0"/>
      <dgm:spPr/>
    </dgm:pt>
    <dgm:pt modelId="{9211F96F-6C33-4276-A135-A01AC5072B7D}" type="pres">
      <dgm:prSet presAssocID="{F1D472C5-86AD-4CFA-B3A5-3CE168F693D5}" presName="compNode" presStyleCnt="0"/>
      <dgm:spPr/>
    </dgm:pt>
    <dgm:pt modelId="{56A68E6A-62F8-4296-B7F8-B8CB1CBE444D}" type="pres">
      <dgm:prSet presAssocID="{F1D472C5-86AD-4CFA-B3A5-3CE168F693D5}" presName="bgRect" presStyleLbl="bgShp" presStyleIdx="2" presStyleCnt="3"/>
      <dgm:spPr/>
    </dgm:pt>
    <dgm:pt modelId="{1F284758-679D-4825-95A1-4DFCDB072D15}" type="pres">
      <dgm:prSet presAssocID="{F1D472C5-86AD-4CFA-B3A5-3CE168F693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7D8AE5D0-9CE8-4816-8519-413ACB858E43}" type="pres">
      <dgm:prSet presAssocID="{F1D472C5-86AD-4CFA-B3A5-3CE168F693D5}" presName="spaceRect" presStyleCnt="0"/>
      <dgm:spPr/>
    </dgm:pt>
    <dgm:pt modelId="{1592B671-80A6-42AD-B0E8-A0FF4950117F}" type="pres">
      <dgm:prSet presAssocID="{F1D472C5-86AD-4CFA-B3A5-3CE168F693D5}" presName="parTx" presStyleLbl="revTx" presStyleIdx="4" presStyleCnt="6">
        <dgm:presLayoutVars>
          <dgm:chMax val="0"/>
          <dgm:chPref val="0"/>
        </dgm:presLayoutVars>
      </dgm:prSet>
      <dgm:spPr/>
    </dgm:pt>
    <dgm:pt modelId="{956A12BE-D455-4667-A441-2CE0639909F9}" type="pres">
      <dgm:prSet presAssocID="{F1D472C5-86AD-4CFA-B3A5-3CE168F693D5}" presName="desTx" presStyleLbl="revTx" presStyleIdx="5" presStyleCnt="6">
        <dgm:presLayoutVars/>
      </dgm:prSet>
      <dgm:spPr/>
    </dgm:pt>
  </dgm:ptLst>
  <dgm:cxnLst>
    <dgm:cxn modelId="{37546409-872B-4514-9B9E-AFACFAF4DA49}" srcId="{F1D472C5-86AD-4CFA-B3A5-3CE168F693D5}" destId="{CCB147A8-BCE3-4D07-8C0D-C57CEFC608BF}" srcOrd="1" destOrd="0" parTransId="{146FA158-BA80-42CC-A712-E086949B643E}" sibTransId="{4D066E33-BB39-4EE7-BAB6-4ABF1EE96F45}"/>
    <dgm:cxn modelId="{F88E122B-E221-4A65-85CB-603F3828F86F}" srcId="{5905AAFF-E73B-4332-9259-E35F11168086}" destId="{9C89344F-0228-420E-946B-A16EAC64D73B}" srcOrd="0" destOrd="0" parTransId="{C60AA615-7919-4813-A8D4-EB3E744DA424}" sibTransId="{D4F255C3-6773-4BB1-8156-76EC50810D01}"/>
    <dgm:cxn modelId="{66CD2B3D-20AE-4189-931B-F6735FA76999}" type="presOf" srcId="{F1D472C5-86AD-4CFA-B3A5-3CE168F693D5}" destId="{1592B671-80A6-42AD-B0E8-A0FF4950117F}" srcOrd="0" destOrd="0" presId="urn:microsoft.com/office/officeart/2018/2/layout/IconVerticalSolidList"/>
    <dgm:cxn modelId="{1C231943-8A30-4D54-A6EB-E08DAC828F16}" type="presOf" srcId="{5905AAFF-E73B-4332-9259-E35F11168086}" destId="{27ED208A-6029-4225-8A41-58B7AD8173EF}" srcOrd="0" destOrd="0" presId="urn:microsoft.com/office/officeart/2018/2/layout/IconVerticalSolidList"/>
    <dgm:cxn modelId="{E3D55052-5A8C-4661-9B66-B5AF28A460C7}" type="presOf" srcId="{15CB9C1F-A076-42A0-B193-D8A1E476E748}" destId="{63F59C8A-D377-46E0-89C1-1123AD7958BC}" srcOrd="0" destOrd="0" presId="urn:microsoft.com/office/officeart/2018/2/layout/IconVerticalSolidList"/>
    <dgm:cxn modelId="{F17A5A78-8D70-47DC-B439-8BE7B4A19181}" type="presOf" srcId="{9C89344F-0228-420E-946B-A16EAC64D73B}" destId="{DFECA8FA-535D-4F0D-8E0C-61F2F1E69812}" srcOrd="0" destOrd="0" presId="urn:microsoft.com/office/officeart/2018/2/layout/IconVerticalSolidList"/>
    <dgm:cxn modelId="{8F15E65A-DDC1-43E2-B00B-6DC92F4212F0}" type="presOf" srcId="{88EA29BF-7F41-427E-9544-5261E3228DAF}" destId="{956A12BE-D455-4667-A441-2CE0639909F9}" srcOrd="0" destOrd="0" presId="urn:microsoft.com/office/officeart/2018/2/layout/IconVerticalSolidList"/>
    <dgm:cxn modelId="{851A5783-A85B-480B-9823-A035D8E39894}" srcId="{99596A48-B109-41F9-925E-B122B46B635D}" destId="{15CB9C1F-A076-42A0-B193-D8A1E476E748}" srcOrd="0" destOrd="0" parTransId="{BB8FB1A9-D6E6-4F0B-AC89-B2CB6FD3AFDD}" sibTransId="{DA3FBB63-FAD5-4B43-8410-8E535DBC981D}"/>
    <dgm:cxn modelId="{73CAF6B1-A34A-4F47-9FEA-B1B2DC3E8CC8}" type="presOf" srcId="{EE2A0D37-3273-4CBD-A2D2-2E6C83D133D5}" destId="{6D5FC36D-B786-4E5F-BA64-23AB50F856A7}" srcOrd="0" destOrd="0" presId="urn:microsoft.com/office/officeart/2018/2/layout/IconVerticalSolidList"/>
    <dgm:cxn modelId="{7AFF5CBB-F2F9-4CF2-9A0F-DE3A038FAA7D}" srcId="{EE2A0D37-3273-4CBD-A2D2-2E6C83D133D5}" destId="{F1D472C5-86AD-4CFA-B3A5-3CE168F693D5}" srcOrd="2" destOrd="0" parTransId="{8321FB1A-9F02-4E3D-951A-33BB84990311}" sibTransId="{CC04FE19-8217-42C4-8533-42FCBD739D26}"/>
    <dgm:cxn modelId="{003DA5C6-0CA4-4371-BE0A-4541F53AF45A}" type="presOf" srcId="{CCB147A8-BCE3-4D07-8C0D-C57CEFC608BF}" destId="{956A12BE-D455-4667-A441-2CE0639909F9}" srcOrd="0" destOrd="1" presId="urn:microsoft.com/office/officeart/2018/2/layout/IconVerticalSolidList"/>
    <dgm:cxn modelId="{011275C9-4BFA-473C-976C-25F10DB70C43}" srcId="{EE2A0D37-3273-4CBD-A2D2-2E6C83D133D5}" destId="{5905AAFF-E73B-4332-9259-E35F11168086}" srcOrd="1" destOrd="0" parTransId="{19AD83C7-D7FC-454D-B1CD-A66ED04BFA31}" sibTransId="{294C7F4C-6E0F-4994-A639-52283344F7FE}"/>
    <dgm:cxn modelId="{FC6D0CD7-8C98-496B-AA7F-ADAC6C1452AD}" srcId="{F1D472C5-86AD-4CFA-B3A5-3CE168F693D5}" destId="{88EA29BF-7F41-427E-9544-5261E3228DAF}" srcOrd="0" destOrd="0" parTransId="{359508B8-FC95-4E91-841D-ADBD3E0A9BB0}" sibTransId="{2855EE81-67EC-49FD-9362-64F2D215DFD0}"/>
    <dgm:cxn modelId="{4CC395DE-086D-4084-AB98-07B05749646A}" type="presOf" srcId="{99596A48-B109-41F9-925E-B122B46B635D}" destId="{BE74BD18-44BD-436E-B418-FC5298A1015E}" srcOrd="0" destOrd="0" presId="urn:microsoft.com/office/officeart/2018/2/layout/IconVerticalSolidList"/>
    <dgm:cxn modelId="{4E1150E1-04A1-46C6-9D0E-7111705840F8}" srcId="{EE2A0D37-3273-4CBD-A2D2-2E6C83D133D5}" destId="{99596A48-B109-41F9-925E-B122B46B635D}" srcOrd="0" destOrd="0" parTransId="{4DD872A7-CBDA-42E1-9EE0-3FB96F6D689E}" sibTransId="{6A22DD64-2052-468C-A5B9-C1E25B7EBFFF}"/>
    <dgm:cxn modelId="{6BC7538F-E146-49F0-A2FF-D00840DF45D0}" type="presParOf" srcId="{6D5FC36D-B786-4E5F-BA64-23AB50F856A7}" destId="{CD27D3CB-9CCE-4D40-9984-57B96B88A5E6}" srcOrd="0" destOrd="0" presId="urn:microsoft.com/office/officeart/2018/2/layout/IconVerticalSolidList"/>
    <dgm:cxn modelId="{8E4FFFA6-5B0E-4F85-A516-AFCDFF0533E1}" type="presParOf" srcId="{CD27D3CB-9CCE-4D40-9984-57B96B88A5E6}" destId="{0ABAAD3F-AA2D-41BD-921C-8F33382AF9A1}" srcOrd="0" destOrd="0" presId="urn:microsoft.com/office/officeart/2018/2/layout/IconVerticalSolidList"/>
    <dgm:cxn modelId="{BF081B93-4BAD-462A-97B2-72264D0807A5}" type="presParOf" srcId="{CD27D3CB-9CCE-4D40-9984-57B96B88A5E6}" destId="{E2656837-9670-4FB2-AF80-B6877F760628}" srcOrd="1" destOrd="0" presId="urn:microsoft.com/office/officeart/2018/2/layout/IconVerticalSolidList"/>
    <dgm:cxn modelId="{69DDA968-F956-4F58-BDC2-243383C9A018}" type="presParOf" srcId="{CD27D3CB-9CCE-4D40-9984-57B96B88A5E6}" destId="{EEC457A2-9892-4157-ADF4-AAD0A8C73173}" srcOrd="2" destOrd="0" presId="urn:microsoft.com/office/officeart/2018/2/layout/IconVerticalSolidList"/>
    <dgm:cxn modelId="{E72F7E83-6D34-4989-94A4-692FEC35C87C}" type="presParOf" srcId="{CD27D3CB-9CCE-4D40-9984-57B96B88A5E6}" destId="{BE74BD18-44BD-436E-B418-FC5298A1015E}" srcOrd="3" destOrd="0" presId="urn:microsoft.com/office/officeart/2018/2/layout/IconVerticalSolidList"/>
    <dgm:cxn modelId="{A6679107-A24E-4C7F-A037-FC81E2DAF741}" type="presParOf" srcId="{CD27D3CB-9CCE-4D40-9984-57B96B88A5E6}" destId="{63F59C8A-D377-46E0-89C1-1123AD7958BC}" srcOrd="4" destOrd="0" presId="urn:microsoft.com/office/officeart/2018/2/layout/IconVerticalSolidList"/>
    <dgm:cxn modelId="{5BECB5CE-AB0D-4A7E-901C-4B761813EADE}" type="presParOf" srcId="{6D5FC36D-B786-4E5F-BA64-23AB50F856A7}" destId="{3B2B10E7-BCBD-449D-9476-1519E7B85EF3}" srcOrd="1" destOrd="0" presId="urn:microsoft.com/office/officeart/2018/2/layout/IconVerticalSolidList"/>
    <dgm:cxn modelId="{A493129F-1B21-4791-81A0-88501CB511D8}" type="presParOf" srcId="{6D5FC36D-B786-4E5F-BA64-23AB50F856A7}" destId="{BEC440B7-EE1A-4FBC-A577-8424C4D9970D}" srcOrd="2" destOrd="0" presId="urn:microsoft.com/office/officeart/2018/2/layout/IconVerticalSolidList"/>
    <dgm:cxn modelId="{7E36D56D-439E-4E33-A3D9-306C972A33AF}" type="presParOf" srcId="{BEC440B7-EE1A-4FBC-A577-8424C4D9970D}" destId="{3B7F2598-2559-4E2E-9AAB-C39171E71567}" srcOrd="0" destOrd="0" presId="urn:microsoft.com/office/officeart/2018/2/layout/IconVerticalSolidList"/>
    <dgm:cxn modelId="{8F253CAB-B17F-450C-B865-AC36E51E4912}" type="presParOf" srcId="{BEC440B7-EE1A-4FBC-A577-8424C4D9970D}" destId="{30FD4B1C-270F-4021-9CEF-30D040125E4A}" srcOrd="1" destOrd="0" presId="urn:microsoft.com/office/officeart/2018/2/layout/IconVerticalSolidList"/>
    <dgm:cxn modelId="{196E3AA0-087C-4D7B-9ED4-B10654A5D91F}" type="presParOf" srcId="{BEC440B7-EE1A-4FBC-A577-8424C4D9970D}" destId="{44B4AC3F-9834-45A0-9ECF-0C4725BF94AE}" srcOrd="2" destOrd="0" presId="urn:microsoft.com/office/officeart/2018/2/layout/IconVerticalSolidList"/>
    <dgm:cxn modelId="{692A2666-36E6-4CCC-A191-0EC7FE001620}" type="presParOf" srcId="{BEC440B7-EE1A-4FBC-A577-8424C4D9970D}" destId="{27ED208A-6029-4225-8A41-58B7AD8173EF}" srcOrd="3" destOrd="0" presId="urn:microsoft.com/office/officeart/2018/2/layout/IconVerticalSolidList"/>
    <dgm:cxn modelId="{46BE2FEF-D7E7-4DA7-99D5-CEB445C59778}" type="presParOf" srcId="{BEC440B7-EE1A-4FBC-A577-8424C4D9970D}" destId="{DFECA8FA-535D-4F0D-8E0C-61F2F1E69812}" srcOrd="4" destOrd="0" presId="urn:microsoft.com/office/officeart/2018/2/layout/IconVerticalSolidList"/>
    <dgm:cxn modelId="{E4B2C49B-1895-4BFE-9213-A5BE16680CE7}" type="presParOf" srcId="{6D5FC36D-B786-4E5F-BA64-23AB50F856A7}" destId="{71D5CF89-1C17-46C5-8AA1-1CFA6B668F94}" srcOrd="3" destOrd="0" presId="urn:microsoft.com/office/officeart/2018/2/layout/IconVerticalSolidList"/>
    <dgm:cxn modelId="{31DA45CA-B1F1-4774-A2F5-D523321214A3}" type="presParOf" srcId="{6D5FC36D-B786-4E5F-BA64-23AB50F856A7}" destId="{9211F96F-6C33-4276-A135-A01AC5072B7D}" srcOrd="4" destOrd="0" presId="urn:microsoft.com/office/officeart/2018/2/layout/IconVerticalSolidList"/>
    <dgm:cxn modelId="{54267EA1-761C-4AF7-A1D5-15DA665EA210}" type="presParOf" srcId="{9211F96F-6C33-4276-A135-A01AC5072B7D}" destId="{56A68E6A-62F8-4296-B7F8-B8CB1CBE444D}" srcOrd="0" destOrd="0" presId="urn:microsoft.com/office/officeart/2018/2/layout/IconVerticalSolidList"/>
    <dgm:cxn modelId="{48E37A99-B605-466A-97C2-51C70FD1B7D5}" type="presParOf" srcId="{9211F96F-6C33-4276-A135-A01AC5072B7D}" destId="{1F284758-679D-4825-95A1-4DFCDB072D15}" srcOrd="1" destOrd="0" presId="urn:microsoft.com/office/officeart/2018/2/layout/IconVerticalSolidList"/>
    <dgm:cxn modelId="{9CDBB2F0-B39B-4B09-9FB6-9C1F2D3DB51A}" type="presParOf" srcId="{9211F96F-6C33-4276-A135-A01AC5072B7D}" destId="{7D8AE5D0-9CE8-4816-8519-413ACB858E43}" srcOrd="2" destOrd="0" presId="urn:microsoft.com/office/officeart/2018/2/layout/IconVerticalSolidList"/>
    <dgm:cxn modelId="{E40C6BCE-7A46-4284-AFA8-C4AE5F0886E8}" type="presParOf" srcId="{9211F96F-6C33-4276-A135-A01AC5072B7D}" destId="{1592B671-80A6-42AD-B0E8-A0FF4950117F}" srcOrd="3" destOrd="0" presId="urn:microsoft.com/office/officeart/2018/2/layout/IconVerticalSolidList"/>
    <dgm:cxn modelId="{BD5BD92C-E3E6-46E8-9518-D608F9C559FB}" type="presParOf" srcId="{9211F96F-6C33-4276-A135-A01AC5072B7D}" destId="{956A12BE-D455-4667-A441-2CE0639909F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B5653-1EF9-463E-BF3C-7BFDC777362D}">
      <dsp:nvSpPr>
        <dsp:cNvPr id="0" name=""/>
        <dsp:cNvSpPr/>
      </dsp:nvSpPr>
      <dsp:spPr>
        <a:xfrm>
          <a:off x="0" y="101843"/>
          <a:ext cx="6263640" cy="5996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Identification Columns</a:t>
          </a:r>
        </a:p>
      </dsp:txBody>
      <dsp:txXfrm>
        <a:off x="29271" y="131114"/>
        <a:ext cx="6205098" cy="541083"/>
      </dsp:txXfrm>
    </dsp:sp>
    <dsp:sp modelId="{701335A7-EA98-46F8-AC72-669347418A41}">
      <dsp:nvSpPr>
        <dsp:cNvPr id="0" name=""/>
        <dsp:cNvSpPr/>
      </dsp:nvSpPr>
      <dsp:spPr>
        <a:xfrm>
          <a:off x="0" y="773468"/>
          <a:ext cx="6263640" cy="599625"/>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Exoplanet Archive Information</a:t>
          </a:r>
        </a:p>
      </dsp:txBody>
      <dsp:txXfrm>
        <a:off x="29271" y="802739"/>
        <a:ext cx="6205098" cy="541083"/>
      </dsp:txXfrm>
    </dsp:sp>
    <dsp:sp modelId="{3ADEFD57-CDCB-4DE7-BB6C-4E1E91670226}">
      <dsp:nvSpPr>
        <dsp:cNvPr id="0" name=""/>
        <dsp:cNvSpPr/>
      </dsp:nvSpPr>
      <dsp:spPr>
        <a:xfrm>
          <a:off x="0" y="1445093"/>
          <a:ext cx="6263640" cy="599625"/>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Project Disposition Columns</a:t>
          </a:r>
        </a:p>
      </dsp:txBody>
      <dsp:txXfrm>
        <a:off x="29271" y="1474364"/>
        <a:ext cx="6205098" cy="541083"/>
      </dsp:txXfrm>
    </dsp:sp>
    <dsp:sp modelId="{CC539567-72EB-4227-885F-425049282BEF}">
      <dsp:nvSpPr>
        <dsp:cNvPr id="0" name=""/>
        <dsp:cNvSpPr/>
      </dsp:nvSpPr>
      <dsp:spPr>
        <a:xfrm>
          <a:off x="0" y="2116718"/>
          <a:ext cx="6263640" cy="599625"/>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Transit Properties</a:t>
          </a:r>
        </a:p>
      </dsp:txBody>
      <dsp:txXfrm>
        <a:off x="29271" y="2145989"/>
        <a:ext cx="6205098" cy="541083"/>
      </dsp:txXfrm>
    </dsp:sp>
    <dsp:sp modelId="{71B6A074-EB84-4FBF-BB2A-F9EE15A6AEE9}">
      <dsp:nvSpPr>
        <dsp:cNvPr id="0" name=""/>
        <dsp:cNvSpPr/>
      </dsp:nvSpPr>
      <dsp:spPr>
        <a:xfrm>
          <a:off x="0" y="2788343"/>
          <a:ext cx="6263640" cy="599625"/>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Threshold-Crossing Event (TCE) Information</a:t>
          </a:r>
        </a:p>
      </dsp:txBody>
      <dsp:txXfrm>
        <a:off x="29271" y="2817614"/>
        <a:ext cx="6205098" cy="541083"/>
      </dsp:txXfrm>
    </dsp:sp>
    <dsp:sp modelId="{AFE55FAA-ECD7-41D8-9C68-431A7DBE9E37}">
      <dsp:nvSpPr>
        <dsp:cNvPr id="0" name=""/>
        <dsp:cNvSpPr/>
      </dsp:nvSpPr>
      <dsp:spPr>
        <a:xfrm>
          <a:off x="0" y="3459969"/>
          <a:ext cx="6263640" cy="599625"/>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Stellar Parameters</a:t>
          </a:r>
        </a:p>
      </dsp:txBody>
      <dsp:txXfrm>
        <a:off x="29271" y="3489240"/>
        <a:ext cx="6205098" cy="541083"/>
      </dsp:txXfrm>
    </dsp:sp>
    <dsp:sp modelId="{B026E42E-5749-40C2-99AC-65EAE93F3B0D}">
      <dsp:nvSpPr>
        <dsp:cNvPr id="0" name=""/>
        <dsp:cNvSpPr/>
      </dsp:nvSpPr>
      <dsp:spPr>
        <a:xfrm>
          <a:off x="0" y="4131594"/>
          <a:ext cx="6263640" cy="599625"/>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KIC Parameters</a:t>
          </a:r>
        </a:p>
      </dsp:txBody>
      <dsp:txXfrm>
        <a:off x="29271" y="4160865"/>
        <a:ext cx="6205098" cy="541083"/>
      </dsp:txXfrm>
    </dsp:sp>
    <dsp:sp modelId="{6D1E21C2-5D4B-4CB9-BE1F-DC89C1A4A829}">
      <dsp:nvSpPr>
        <dsp:cNvPr id="0" name=""/>
        <dsp:cNvSpPr/>
      </dsp:nvSpPr>
      <dsp:spPr>
        <a:xfrm>
          <a:off x="0" y="4803219"/>
          <a:ext cx="6263640" cy="5996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Pixel-Based KOI Vetting Statistics</a:t>
          </a:r>
        </a:p>
      </dsp:txBody>
      <dsp:txXfrm>
        <a:off x="29271" y="4832490"/>
        <a:ext cx="6205098"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BAAD3F-AA2D-41BD-921C-8F33382AF9A1}">
      <dsp:nvSpPr>
        <dsp:cNvPr id="0" name=""/>
        <dsp:cNvSpPr/>
      </dsp:nvSpPr>
      <dsp:spPr>
        <a:xfrm>
          <a:off x="0" y="2655"/>
          <a:ext cx="5181600" cy="12417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56837-9670-4FB2-AF80-B6877F760628}">
      <dsp:nvSpPr>
        <dsp:cNvPr id="0" name=""/>
        <dsp:cNvSpPr/>
      </dsp:nvSpPr>
      <dsp:spPr>
        <a:xfrm>
          <a:off x="375620" y="282042"/>
          <a:ext cx="682947" cy="6829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74BD18-44BD-436E-B418-FC5298A1015E}">
      <dsp:nvSpPr>
        <dsp:cNvPr id="0" name=""/>
        <dsp:cNvSpPr/>
      </dsp:nvSpPr>
      <dsp:spPr>
        <a:xfrm>
          <a:off x="1434189" y="2655"/>
          <a:ext cx="2331720"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1111250">
            <a:lnSpc>
              <a:spcPct val="100000"/>
            </a:lnSpc>
            <a:spcBef>
              <a:spcPct val="0"/>
            </a:spcBef>
            <a:spcAft>
              <a:spcPct val="35000"/>
            </a:spcAft>
            <a:buNone/>
          </a:pPr>
          <a:r>
            <a:rPr lang="en-US" sz="2500" kern="1200"/>
            <a:t>Dimensionality Reduction</a:t>
          </a:r>
        </a:p>
      </dsp:txBody>
      <dsp:txXfrm>
        <a:off x="1434189" y="2655"/>
        <a:ext cx="2331720" cy="1241722"/>
      </dsp:txXfrm>
    </dsp:sp>
    <dsp:sp modelId="{63F59C8A-D377-46E0-89C1-1123AD7958BC}">
      <dsp:nvSpPr>
        <dsp:cNvPr id="0" name=""/>
        <dsp:cNvSpPr/>
      </dsp:nvSpPr>
      <dsp:spPr>
        <a:xfrm>
          <a:off x="3765909" y="2655"/>
          <a:ext cx="1414289"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488950">
            <a:lnSpc>
              <a:spcPct val="100000"/>
            </a:lnSpc>
            <a:spcBef>
              <a:spcPct val="0"/>
            </a:spcBef>
            <a:spcAft>
              <a:spcPct val="35000"/>
            </a:spcAft>
            <a:buNone/>
          </a:pPr>
          <a:r>
            <a:rPr lang="en-US" sz="1100" kern="1200"/>
            <a:t>Reduced features from 53 to 29</a:t>
          </a:r>
        </a:p>
      </dsp:txBody>
      <dsp:txXfrm>
        <a:off x="3765909" y="2655"/>
        <a:ext cx="1414289" cy="1241722"/>
      </dsp:txXfrm>
    </dsp:sp>
    <dsp:sp modelId="{3B7F2598-2559-4E2E-9AAB-C39171E71567}">
      <dsp:nvSpPr>
        <dsp:cNvPr id="0" name=""/>
        <dsp:cNvSpPr/>
      </dsp:nvSpPr>
      <dsp:spPr>
        <a:xfrm>
          <a:off x="0" y="1554807"/>
          <a:ext cx="5181600" cy="12417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D4B1C-270F-4021-9CEF-30D040125E4A}">
      <dsp:nvSpPr>
        <dsp:cNvPr id="0" name=""/>
        <dsp:cNvSpPr/>
      </dsp:nvSpPr>
      <dsp:spPr>
        <a:xfrm>
          <a:off x="375620" y="1834195"/>
          <a:ext cx="682947" cy="6829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ED208A-6029-4225-8A41-58B7AD8173EF}">
      <dsp:nvSpPr>
        <dsp:cNvPr id="0" name=""/>
        <dsp:cNvSpPr/>
      </dsp:nvSpPr>
      <dsp:spPr>
        <a:xfrm>
          <a:off x="1434189" y="1554807"/>
          <a:ext cx="2331720"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1111250">
            <a:lnSpc>
              <a:spcPct val="100000"/>
            </a:lnSpc>
            <a:spcBef>
              <a:spcPct val="0"/>
            </a:spcBef>
            <a:spcAft>
              <a:spcPct val="35000"/>
            </a:spcAft>
            <a:buNone/>
          </a:pPr>
          <a:r>
            <a:rPr lang="en-US" sz="2500" kern="1200"/>
            <a:t>Split dataset</a:t>
          </a:r>
        </a:p>
      </dsp:txBody>
      <dsp:txXfrm>
        <a:off x="1434189" y="1554807"/>
        <a:ext cx="2331720" cy="1241722"/>
      </dsp:txXfrm>
    </dsp:sp>
    <dsp:sp modelId="{DFECA8FA-535D-4F0D-8E0C-61F2F1E69812}">
      <dsp:nvSpPr>
        <dsp:cNvPr id="0" name=""/>
        <dsp:cNvSpPr/>
      </dsp:nvSpPr>
      <dsp:spPr>
        <a:xfrm>
          <a:off x="3765909" y="1554807"/>
          <a:ext cx="1414289"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488950">
            <a:lnSpc>
              <a:spcPct val="100000"/>
            </a:lnSpc>
            <a:spcBef>
              <a:spcPct val="0"/>
            </a:spcBef>
            <a:spcAft>
              <a:spcPct val="35000"/>
            </a:spcAft>
            <a:buNone/>
          </a:pPr>
          <a:r>
            <a:rPr lang="en-US" sz="1100" kern="1200"/>
            <a:t>Dataset was split into 75% Train and 25% Test datasets</a:t>
          </a:r>
        </a:p>
      </dsp:txBody>
      <dsp:txXfrm>
        <a:off x="3765909" y="1554807"/>
        <a:ext cx="1414289" cy="1241722"/>
      </dsp:txXfrm>
    </dsp:sp>
    <dsp:sp modelId="{56A68E6A-62F8-4296-B7F8-B8CB1CBE444D}">
      <dsp:nvSpPr>
        <dsp:cNvPr id="0" name=""/>
        <dsp:cNvSpPr/>
      </dsp:nvSpPr>
      <dsp:spPr>
        <a:xfrm>
          <a:off x="0" y="3106960"/>
          <a:ext cx="5181600" cy="12417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284758-679D-4825-95A1-4DFCDB072D15}">
      <dsp:nvSpPr>
        <dsp:cNvPr id="0" name=""/>
        <dsp:cNvSpPr/>
      </dsp:nvSpPr>
      <dsp:spPr>
        <a:xfrm>
          <a:off x="375620" y="3386348"/>
          <a:ext cx="682947" cy="6829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92B671-80A6-42AD-B0E8-A0FF4950117F}">
      <dsp:nvSpPr>
        <dsp:cNvPr id="0" name=""/>
        <dsp:cNvSpPr/>
      </dsp:nvSpPr>
      <dsp:spPr>
        <a:xfrm>
          <a:off x="1434189" y="3106960"/>
          <a:ext cx="2331720"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1111250">
            <a:lnSpc>
              <a:spcPct val="100000"/>
            </a:lnSpc>
            <a:spcBef>
              <a:spcPct val="0"/>
            </a:spcBef>
            <a:spcAft>
              <a:spcPct val="35000"/>
            </a:spcAft>
            <a:buNone/>
          </a:pPr>
          <a:r>
            <a:rPr lang="en-US" sz="2500" kern="1200"/>
            <a:t>Models trained:</a:t>
          </a:r>
        </a:p>
      </dsp:txBody>
      <dsp:txXfrm>
        <a:off x="1434189" y="3106960"/>
        <a:ext cx="2331720" cy="1241722"/>
      </dsp:txXfrm>
    </dsp:sp>
    <dsp:sp modelId="{956A12BE-D455-4667-A441-2CE0639909F9}">
      <dsp:nvSpPr>
        <dsp:cNvPr id="0" name=""/>
        <dsp:cNvSpPr/>
      </dsp:nvSpPr>
      <dsp:spPr>
        <a:xfrm>
          <a:off x="3765909" y="3106960"/>
          <a:ext cx="1414289"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488950">
            <a:lnSpc>
              <a:spcPct val="100000"/>
            </a:lnSpc>
            <a:spcBef>
              <a:spcPct val="0"/>
            </a:spcBef>
            <a:spcAft>
              <a:spcPct val="35000"/>
            </a:spcAft>
            <a:buNone/>
          </a:pPr>
          <a:r>
            <a:rPr lang="en-US" sz="1100" kern="1200"/>
            <a:t>Random Forest Classifier: base and with randomized search</a:t>
          </a:r>
        </a:p>
        <a:p>
          <a:pPr marL="0" lvl="0" indent="0" algn="l" defTabSz="488950">
            <a:lnSpc>
              <a:spcPct val="100000"/>
            </a:lnSpc>
            <a:spcBef>
              <a:spcPct val="0"/>
            </a:spcBef>
            <a:spcAft>
              <a:spcPct val="35000"/>
            </a:spcAft>
            <a:buNone/>
          </a:pPr>
          <a:r>
            <a:rPr lang="en-US" sz="1100" kern="1200"/>
            <a:t>SVM, ADABoost, XGBoost, TPOT</a:t>
          </a:r>
        </a:p>
      </dsp:txBody>
      <dsp:txXfrm>
        <a:off x="3765909" y="3106960"/>
        <a:ext cx="1414289" cy="12417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D97F4-9053-4026-B0BD-4CE940DB3F57}" type="datetimeFigureOut">
              <a:rPr lang="en-US" smtClean="0"/>
              <a:t>4/11/2021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F86E3-9D16-4623-B444-BDAE2BE03F69}" type="slidenum">
              <a:rPr lang="en-US" smtClean="0"/>
              <a:t>‹#›</a:t>
            </a:fld>
            <a:endParaRPr lang="en-US"/>
          </a:p>
        </p:txBody>
      </p:sp>
    </p:spTree>
    <p:extLst>
      <p:ext uri="{BB962C8B-B14F-4D97-AF65-F5344CB8AC3E}">
        <p14:creationId xmlns:p14="http://schemas.microsoft.com/office/powerpoint/2010/main" val="28171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exoplanet passes in front of a more distant star, its gravity bends the trajectory of a background star's light. If the alignment is right, the background star briefly brightens. This phenomenon of gravitational microlensing enables scientists to search for exoplanets that are too distant and dark to detect any other way. Source: NASA Ames / JPL-Caltech / T. Pyle</a:t>
            </a:r>
          </a:p>
        </p:txBody>
      </p:sp>
      <p:sp>
        <p:nvSpPr>
          <p:cNvPr id="4" name="Slide Number Placeholder 3"/>
          <p:cNvSpPr>
            <a:spLocks noGrp="1"/>
          </p:cNvSpPr>
          <p:nvPr>
            <p:ph type="sldNum" sz="quarter" idx="5"/>
          </p:nvPr>
        </p:nvSpPr>
        <p:spPr/>
        <p:txBody>
          <a:bodyPr/>
          <a:lstStyle/>
          <a:p>
            <a:fld id="{8E6F86E3-9D16-4623-B444-BDAE2BE03F69}" type="slidenum">
              <a:rPr lang="en-US" smtClean="0"/>
              <a:t>3</a:t>
            </a:fld>
            <a:endParaRPr lang="en-US"/>
          </a:p>
        </p:txBody>
      </p:sp>
    </p:spTree>
    <p:extLst>
      <p:ext uri="{BB962C8B-B14F-4D97-AF65-F5344CB8AC3E}">
        <p14:creationId xmlns:p14="http://schemas.microsoft.com/office/powerpoint/2010/main" val="1354818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6F86E3-9D16-4623-B444-BDAE2BE03F69}" type="slidenum">
              <a:rPr lang="en-US" smtClean="0"/>
              <a:t>4</a:t>
            </a:fld>
            <a:endParaRPr lang="en-US"/>
          </a:p>
        </p:txBody>
      </p:sp>
    </p:spTree>
    <p:extLst>
      <p:ext uri="{BB962C8B-B14F-4D97-AF65-F5344CB8AC3E}">
        <p14:creationId xmlns:p14="http://schemas.microsoft.com/office/powerpoint/2010/main" val="4283712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to your separate notes…</a:t>
            </a:r>
          </a:p>
        </p:txBody>
      </p:sp>
      <p:sp>
        <p:nvSpPr>
          <p:cNvPr id="4" name="Slide Number Placeholder 3"/>
          <p:cNvSpPr>
            <a:spLocks noGrp="1"/>
          </p:cNvSpPr>
          <p:nvPr>
            <p:ph type="sldNum" sz="quarter" idx="5"/>
          </p:nvPr>
        </p:nvSpPr>
        <p:spPr/>
        <p:txBody>
          <a:bodyPr/>
          <a:lstStyle/>
          <a:p>
            <a:fld id="{8E6F86E3-9D16-4623-B444-BDAE2BE03F69}" type="slidenum">
              <a:rPr lang="en-US" smtClean="0"/>
              <a:t>6</a:t>
            </a:fld>
            <a:endParaRPr lang="en-US"/>
          </a:p>
        </p:txBody>
      </p:sp>
    </p:spTree>
    <p:extLst>
      <p:ext uri="{BB962C8B-B14F-4D97-AF65-F5344CB8AC3E}">
        <p14:creationId xmlns:p14="http://schemas.microsoft.com/office/powerpoint/2010/main" val="3986230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Elaborate on “wisdom of the crowd”</a:t>
            </a:r>
          </a:p>
        </p:txBody>
      </p:sp>
      <p:sp>
        <p:nvSpPr>
          <p:cNvPr id="4" name="Slide Number Placeholder 3"/>
          <p:cNvSpPr>
            <a:spLocks noGrp="1"/>
          </p:cNvSpPr>
          <p:nvPr>
            <p:ph type="sldNum" sz="quarter" idx="5"/>
          </p:nvPr>
        </p:nvSpPr>
        <p:spPr/>
        <p:txBody>
          <a:bodyPr/>
          <a:lstStyle/>
          <a:p>
            <a:fld id="{8E6F86E3-9D16-4623-B444-BDAE2BE03F69}" type="slidenum">
              <a:rPr lang="en-US" smtClean="0"/>
              <a:t>7</a:t>
            </a:fld>
            <a:endParaRPr lang="en-US"/>
          </a:p>
        </p:txBody>
      </p:sp>
    </p:spTree>
    <p:extLst>
      <p:ext uri="{BB962C8B-B14F-4D97-AF65-F5344CB8AC3E}">
        <p14:creationId xmlns:p14="http://schemas.microsoft.com/office/powerpoint/2010/main" val="3255784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an “err” column is and why you removed them. Explain why you removed the categorical variables. Note the size of the original dataset and the split statistics. Define the other models tested</a:t>
            </a:r>
          </a:p>
        </p:txBody>
      </p:sp>
      <p:sp>
        <p:nvSpPr>
          <p:cNvPr id="4" name="Slide Number Placeholder 3"/>
          <p:cNvSpPr>
            <a:spLocks noGrp="1"/>
          </p:cNvSpPr>
          <p:nvPr>
            <p:ph type="sldNum" sz="quarter" idx="5"/>
          </p:nvPr>
        </p:nvSpPr>
        <p:spPr/>
        <p:txBody>
          <a:bodyPr/>
          <a:lstStyle/>
          <a:p>
            <a:fld id="{8E6F86E3-9D16-4623-B444-BDAE2BE03F69}" type="slidenum">
              <a:rPr lang="en-US" smtClean="0"/>
              <a:t>8</a:t>
            </a:fld>
            <a:endParaRPr lang="en-US"/>
          </a:p>
        </p:txBody>
      </p:sp>
    </p:spTree>
    <p:extLst>
      <p:ext uri="{BB962C8B-B14F-4D97-AF65-F5344CB8AC3E}">
        <p14:creationId xmlns:p14="http://schemas.microsoft.com/office/powerpoint/2010/main" val="3481008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would’ve liked to see accuracy above 90%, but that might be achievable with a larger dataset and some additional tuning or model selection. Overall, I’m confident there is a valid case for a ML model.</a:t>
            </a:r>
          </a:p>
        </p:txBody>
      </p:sp>
      <p:sp>
        <p:nvSpPr>
          <p:cNvPr id="4" name="Slide Number Placeholder 3"/>
          <p:cNvSpPr>
            <a:spLocks noGrp="1"/>
          </p:cNvSpPr>
          <p:nvPr>
            <p:ph type="sldNum" sz="quarter" idx="5"/>
          </p:nvPr>
        </p:nvSpPr>
        <p:spPr/>
        <p:txBody>
          <a:bodyPr/>
          <a:lstStyle/>
          <a:p>
            <a:fld id="{8E6F86E3-9D16-4623-B444-BDAE2BE03F69}" type="slidenum">
              <a:rPr lang="en-US" smtClean="0"/>
              <a:t>9</a:t>
            </a:fld>
            <a:endParaRPr lang="en-US"/>
          </a:p>
        </p:txBody>
      </p:sp>
    </p:spTree>
    <p:extLst>
      <p:ext uri="{BB962C8B-B14F-4D97-AF65-F5344CB8AC3E}">
        <p14:creationId xmlns:p14="http://schemas.microsoft.com/office/powerpoint/2010/main" val="128256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BF19-7422-44CD-B453-079009E9C3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D4DE2A-A4A0-4916-9237-40844D3A1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DCD088-C1E1-4018-AB73-37D53E34758D}"/>
              </a:ext>
            </a:extLst>
          </p:cNvPr>
          <p:cNvSpPr>
            <a:spLocks noGrp="1"/>
          </p:cNvSpPr>
          <p:nvPr>
            <p:ph type="dt" sz="half" idx="10"/>
          </p:nvPr>
        </p:nvSpPr>
        <p:spPr/>
        <p:txBody>
          <a:bodyPr/>
          <a:lstStyle/>
          <a:p>
            <a:fld id="{CADFD962-9AC7-486F-9AFF-B8BE949B6E78}" type="datetimeFigureOut">
              <a:rPr lang="en-US" smtClean="0"/>
              <a:t>4/11/2021</a:t>
            </a:fld>
            <a:endParaRPr lang="en-US"/>
          </a:p>
        </p:txBody>
      </p:sp>
      <p:sp>
        <p:nvSpPr>
          <p:cNvPr id="5" name="Footer Placeholder 4">
            <a:extLst>
              <a:ext uri="{FF2B5EF4-FFF2-40B4-BE49-F238E27FC236}">
                <a16:creationId xmlns:a16="http://schemas.microsoft.com/office/drawing/2014/main" id="{947D2C4D-F19F-4109-A8D6-D0BD1CD59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CFE91-1F97-46B6-AFF6-5758902B6BDC}"/>
              </a:ext>
            </a:extLst>
          </p:cNvPr>
          <p:cNvSpPr>
            <a:spLocks noGrp="1"/>
          </p:cNvSpPr>
          <p:nvPr>
            <p:ph type="sldNum" sz="quarter" idx="12"/>
          </p:nvPr>
        </p:nvSpPr>
        <p:spPr/>
        <p:txBody>
          <a:bodyPr/>
          <a:lstStyle/>
          <a:p>
            <a:fld id="{B3FF56B1-45EC-48C6-BBD6-01DB83CBA8EB}" type="slidenum">
              <a:rPr lang="en-US" smtClean="0"/>
              <a:t>‹#›</a:t>
            </a:fld>
            <a:endParaRPr lang="en-US"/>
          </a:p>
        </p:txBody>
      </p:sp>
    </p:spTree>
    <p:extLst>
      <p:ext uri="{BB962C8B-B14F-4D97-AF65-F5344CB8AC3E}">
        <p14:creationId xmlns:p14="http://schemas.microsoft.com/office/powerpoint/2010/main" val="72348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8930-24FA-4183-918A-E99F19DBC1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28F138-5BB3-420C-AD07-EB1188443C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F5C25-8F80-4832-911D-6FF01E4A70DD}"/>
              </a:ext>
            </a:extLst>
          </p:cNvPr>
          <p:cNvSpPr>
            <a:spLocks noGrp="1"/>
          </p:cNvSpPr>
          <p:nvPr>
            <p:ph type="dt" sz="half" idx="10"/>
          </p:nvPr>
        </p:nvSpPr>
        <p:spPr/>
        <p:txBody>
          <a:bodyPr/>
          <a:lstStyle/>
          <a:p>
            <a:fld id="{CADFD962-9AC7-486F-9AFF-B8BE949B6E78}" type="datetimeFigureOut">
              <a:rPr lang="en-US" smtClean="0"/>
              <a:t>4/11/2021</a:t>
            </a:fld>
            <a:endParaRPr lang="en-US"/>
          </a:p>
        </p:txBody>
      </p:sp>
      <p:sp>
        <p:nvSpPr>
          <p:cNvPr id="5" name="Footer Placeholder 4">
            <a:extLst>
              <a:ext uri="{FF2B5EF4-FFF2-40B4-BE49-F238E27FC236}">
                <a16:creationId xmlns:a16="http://schemas.microsoft.com/office/drawing/2014/main" id="{4248E6C8-EDB8-43C6-8A15-E7383D262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7CED0-D489-4DD9-8DA8-8E67F5FAFBBE}"/>
              </a:ext>
            </a:extLst>
          </p:cNvPr>
          <p:cNvSpPr>
            <a:spLocks noGrp="1"/>
          </p:cNvSpPr>
          <p:nvPr>
            <p:ph type="sldNum" sz="quarter" idx="12"/>
          </p:nvPr>
        </p:nvSpPr>
        <p:spPr/>
        <p:txBody>
          <a:bodyPr/>
          <a:lstStyle/>
          <a:p>
            <a:fld id="{B3FF56B1-45EC-48C6-BBD6-01DB83CBA8EB}" type="slidenum">
              <a:rPr lang="en-US" smtClean="0"/>
              <a:t>‹#›</a:t>
            </a:fld>
            <a:endParaRPr lang="en-US"/>
          </a:p>
        </p:txBody>
      </p:sp>
    </p:spTree>
    <p:extLst>
      <p:ext uri="{BB962C8B-B14F-4D97-AF65-F5344CB8AC3E}">
        <p14:creationId xmlns:p14="http://schemas.microsoft.com/office/powerpoint/2010/main" val="326539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E4BE5C-3300-4073-9C3D-DAACDC2A0D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508437-B29C-4C69-8547-C1052661B7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D1CA3A-1C5C-4D43-A40C-E28FCFFCE50F}"/>
              </a:ext>
            </a:extLst>
          </p:cNvPr>
          <p:cNvSpPr>
            <a:spLocks noGrp="1"/>
          </p:cNvSpPr>
          <p:nvPr>
            <p:ph type="dt" sz="half" idx="10"/>
          </p:nvPr>
        </p:nvSpPr>
        <p:spPr/>
        <p:txBody>
          <a:bodyPr/>
          <a:lstStyle/>
          <a:p>
            <a:fld id="{CADFD962-9AC7-486F-9AFF-B8BE949B6E78}" type="datetimeFigureOut">
              <a:rPr lang="en-US" smtClean="0"/>
              <a:t>4/11/2021</a:t>
            </a:fld>
            <a:endParaRPr lang="en-US"/>
          </a:p>
        </p:txBody>
      </p:sp>
      <p:sp>
        <p:nvSpPr>
          <p:cNvPr id="5" name="Footer Placeholder 4">
            <a:extLst>
              <a:ext uri="{FF2B5EF4-FFF2-40B4-BE49-F238E27FC236}">
                <a16:creationId xmlns:a16="http://schemas.microsoft.com/office/drawing/2014/main" id="{A1403298-AE16-48A1-8831-82CC895CD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95B5B-0D11-4F16-928D-3A9A3C55A024}"/>
              </a:ext>
            </a:extLst>
          </p:cNvPr>
          <p:cNvSpPr>
            <a:spLocks noGrp="1"/>
          </p:cNvSpPr>
          <p:nvPr>
            <p:ph type="sldNum" sz="quarter" idx="12"/>
          </p:nvPr>
        </p:nvSpPr>
        <p:spPr/>
        <p:txBody>
          <a:bodyPr/>
          <a:lstStyle/>
          <a:p>
            <a:fld id="{B3FF56B1-45EC-48C6-BBD6-01DB83CBA8EB}" type="slidenum">
              <a:rPr lang="en-US" smtClean="0"/>
              <a:t>‹#›</a:t>
            </a:fld>
            <a:endParaRPr lang="en-US"/>
          </a:p>
        </p:txBody>
      </p:sp>
    </p:spTree>
    <p:extLst>
      <p:ext uri="{BB962C8B-B14F-4D97-AF65-F5344CB8AC3E}">
        <p14:creationId xmlns:p14="http://schemas.microsoft.com/office/powerpoint/2010/main" val="215537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7C08-EEF4-45A9-B0FD-405DEC9F0A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72A194-47D8-4B4F-9CFD-6D4ECE1379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C0D7B-0F09-4E23-8CCD-8163387EC4B8}"/>
              </a:ext>
            </a:extLst>
          </p:cNvPr>
          <p:cNvSpPr>
            <a:spLocks noGrp="1"/>
          </p:cNvSpPr>
          <p:nvPr>
            <p:ph type="dt" sz="half" idx="10"/>
          </p:nvPr>
        </p:nvSpPr>
        <p:spPr/>
        <p:txBody>
          <a:bodyPr/>
          <a:lstStyle/>
          <a:p>
            <a:fld id="{CADFD962-9AC7-486F-9AFF-B8BE949B6E78}" type="datetimeFigureOut">
              <a:rPr lang="en-US" smtClean="0"/>
              <a:t>4/11/2021</a:t>
            </a:fld>
            <a:endParaRPr lang="en-US"/>
          </a:p>
        </p:txBody>
      </p:sp>
      <p:sp>
        <p:nvSpPr>
          <p:cNvPr id="5" name="Footer Placeholder 4">
            <a:extLst>
              <a:ext uri="{FF2B5EF4-FFF2-40B4-BE49-F238E27FC236}">
                <a16:creationId xmlns:a16="http://schemas.microsoft.com/office/drawing/2014/main" id="{D6CB8D60-0F41-4386-BA8E-47D36E309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5DD38-C553-4DCB-AEFA-EA823F6D1DD8}"/>
              </a:ext>
            </a:extLst>
          </p:cNvPr>
          <p:cNvSpPr>
            <a:spLocks noGrp="1"/>
          </p:cNvSpPr>
          <p:nvPr>
            <p:ph type="sldNum" sz="quarter" idx="12"/>
          </p:nvPr>
        </p:nvSpPr>
        <p:spPr/>
        <p:txBody>
          <a:bodyPr/>
          <a:lstStyle/>
          <a:p>
            <a:fld id="{B3FF56B1-45EC-48C6-BBD6-01DB83CBA8EB}" type="slidenum">
              <a:rPr lang="en-US" smtClean="0"/>
              <a:t>‹#›</a:t>
            </a:fld>
            <a:endParaRPr lang="en-US"/>
          </a:p>
        </p:txBody>
      </p:sp>
    </p:spTree>
    <p:extLst>
      <p:ext uri="{BB962C8B-B14F-4D97-AF65-F5344CB8AC3E}">
        <p14:creationId xmlns:p14="http://schemas.microsoft.com/office/powerpoint/2010/main" val="40510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71FD-2498-4CBD-AA4B-D171A8F3B8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A27B13-87E2-41EF-843D-46420FCB54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082C54-B620-44E7-AA34-FE4104929244}"/>
              </a:ext>
            </a:extLst>
          </p:cNvPr>
          <p:cNvSpPr>
            <a:spLocks noGrp="1"/>
          </p:cNvSpPr>
          <p:nvPr>
            <p:ph type="dt" sz="half" idx="10"/>
          </p:nvPr>
        </p:nvSpPr>
        <p:spPr/>
        <p:txBody>
          <a:bodyPr/>
          <a:lstStyle/>
          <a:p>
            <a:fld id="{CADFD962-9AC7-486F-9AFF-B8BE949B6E78}" type="datetimeFigureOut">
              <a:rPr lang="en-US" smtClean="0"/>
              <a:t>4/11/2021</a:t>
            </a:fld>
            <a:endParaRPr lang="en-US"/>
          </a:p>
        </p:txBody>
      </p:sp>
      <p:sp>
        <p:nvSpPr>
          <p:cNvPr id="5" name="Footer Placeholder 4">
            <a:extLst>
              <a:ext uri="{FF2B5EF4-FFF2-40B4-BE49-F238E27FC236}">
                <a16:creationId xmlns:a16="http://schemas.microsoft.com/office/drawing/2014/main" id="{7957FBE0-A7B4-4B5D-80BB-D0BF19FB9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F5831-D634-4B0D-AC43-E0448F892DA1}"/>
              </a:ext>
            </a:extLst>
          </p:cNvPr>
          <p:cNvSpPr>
            <a:spLocks noGrp="1"/>
          </p:cNvSpPr>
          <p:nvPr>
            <p:ph type="sldNum" sz="quarter" idx="12"/>
          </p:nvPr>
        </p:nvSpPr>
        <p:spPr/>
        <p:txBody>
          <a:bodyPr/>
          <a:lstStyle/>
          <a:p>
            <a:fld id="{B3FF56B1-45EC-48C6-BBD6-01DB83CBA8EB}" type="slidenum">
              <a:rPr lang="en-US" smtClean="0"/>
              <a:t>‹#›</a:t>
            </a:fld>
            <a:endParaRPr lang="en-US"/>
          </a:p>
        </p:txBody>
      </p:sp>
    </p:spTree>
    <p:extLst>
      <p:ext uri="{BB962C8B-B14F-4D97-AF65-F5344CB8AC3E}">
        <p14:creationId xmlns:p14="http://schemas.microsoft.com/office/powerpoint/2010/main" val="344499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BD2C2-722C-4ADA-B27F-E631325616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64311-8B4F-4FAE-84C8-CB13ED0D4B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92F1C8-BED3-4EC9-A9BD-D2686B2E20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8DDFA1-CB61-463E-B4A3-18681E81623F}"/>
              </a:ext>
            </a:extLst>
          </p:cNvPr>
          <p:cNvSpPr>
            <a:spLocks noGrp="1"/>
          </p:cNvSpPr>
          <p:nvPr>
            <p:ph type="dt" sz="half" idx="10"/>
          </p:nvPr>
        </p:nvSpPr>
        <p:spPr/>
        <p:txBody>
          <a:bodyPr/>
          <a:lstStyle/>
          <a:p>
            <a:fld id="{CADFD962-9AC7-486F-9AFF-B8BE949B6E78}" type="datetimeFigureOut">
              <a:rPr lang="en-US" smtClean="0"/>
              <a:t>4/11/2021</a:t>
            </a:fld>
            <a:endParaRPr lang="en-US"/>
          </a:p>
        </p:txBody>
      </p:sp>
      <p:sp>
        <p:nvSpPr>
          <p:cNvPr id="6" name="Footer Placeholder 5">
            <a:extLst>
              <a:ext uri="{FF2B5EF4-FFF2-40B4-BE49-F238E27FC236}">
                <a16:creationId xmlns:a16="http://schemas.microsoft.com/office/drawing/2014/main" id="{DE049BF9-A422-429C-97BA-0954635B0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813DA5-C1E7-4905-BCA7-AA72824400D5}"/>
              </a:ext>
            </a:extLst>
          </p:cNvPr>
          <p:cNvSpPr>
            <a:spLocks noGrp="1"/>
          </p:cNvSpPr>
          <p:nvPr>
            <p:ph type="sldNum" sz="quarter" idx="12"/>
          </p:nvPr>
        </p:nvSpPr>
        <p:spPr/>
        <p:txBody>
          <a:bodyPr/>
          <a:lstStyle/>
          <a:p>
            <a:fld id="{B3FF56B1-45EC-48C6-BBD6-01DB83CBA8EB}" type="slidenum">
              <a:rPr lang="en-US" smtClean="0"/>
              <a:t>‹#›</a:t>
            </a:fld>
            <a:endParaRPr lang="en-US"/>
          </a:p>
        </p:txBody>
      </p:sp>
    </p:spTree>
    <p:extLst>
      <p:ext uri="{BB962C8B-B14F-4D97-AF65-F5344CB8AC3E}">
        <p14:creationId xmlns:p14="http://schemas.microsoft.com/office/powerpoint/2010/main" val="399463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7F689-3FBD-408D-974D-8881A0CF4E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B8FD85-1BD4-4BD3-BD4B-E236EAAF4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D57BAC-36F1-4B65-9503-C96385FD63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FC501-4689-40D2-B496-D46A82FCD8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B5C7C6-BBC4-4563-9156-7D1A54F038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BA26C4-0934-41B9-AECE-E6F911F08F4E}"/>
              </a:ext>
            </a:extLst>
          </p:cNvPr>
          <p:cNvSpPr>
            <a:spLocks noGrp="1"/>
          </p:cNvSpPr>
          <p:nvPr>
            <p:ph type="dt" sz="half" idx="10"/>
          </p:nvPr>
        </p:nvSpPr>
        <p:spPr/>
        <p:txBody>
          <a:bodyPr/>
          <a:lstStyle/>
          <a:p>
            <a:fld id="{CADFD962-9AC7-486F-9AFF-B8BE949B6E78}" type="datetimeFigureOut">
              <a:rPr lang="en-US" smtClean="0"/>
              <a:t>4/11/2021</a:t>
            </a:fld>
            <a:endParaRPr lang="en-US"/>
          </a:p>
        </p:txBody>
      </p:sp>
      <p:sp>
        <p:nvSpPr>
          <p:cNvPr id="8" name="Footer Placeholder 7">
            <a:extLst>
              <a:ext uri="{FF2B5EF4-FFF2-40B4-BE49-F238E27FC236}">
                <a16:creationId xmlns:a16="http://schemas.microsoft.com/office/drawing/2014/main" id="{5DC0C57E-8DD7-4668-9346-A23F4B02B0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C58932-6FF4-42F4-8DAF-D78F0275084A}"/>
              </a:ext>
            </a:extLst>
          </p:cNvPr>
          <p:cNvSpPr>
            <a:spLocks noGrp="1"/>
          </p:cNvSpPr>
          <p:nvPr>
            <p:ph type="sldNum" sz="quarter" idx="12"/>
          </p:nvPr>
        </p:nvSpPr>
        <p:spPr/>
        <p:txBody>
          <a:bodyPr/>
          <a:lstStyle/>
          <a:p>
            <a:fld id="{B3FF56B1-45EC-48C6-BBD6-01DB83CBA8EB}" type="slidenum">
              <a:rPr lang="en-US" smtClean="0"/>
              <a:t>‹#›</a:t>
            </a:fld>
            <a:endParaRPr lang="en-US"/>
          </a:p>
        </p:txBody>
      </p:sp>
    </p:spTree>
    <p:extLst>
      <p:ext uri="{BB962C8B-B14F-4D97-AF65-F5344CB8AC3E}">
        <p14:creationId xmlns:p14="http://schemas.microsoft.com/office/powerpoint/2010/main" val="1938235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A27A-7DC2-410B-A7AD-370038A193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B41561-5518-4CE5-AE38-0BD946924FEE}"/>
              </a:ext>
            </a:extLst>
          </p:cNvPr>
          <p:cNvSpPr>
            <a:spLocks noGrp="1"/>
          </p:cNvSpPr>
          <p:nvPr>
            <p:ph type="dt" sz="half" idx="10"/>
          </p:nvPr>
        </p:nvSpPr>
        <p:spPr/>
        <p:txBody>
          <a:bodyPr/>
          <a:lstStyle/>
          <a:p>
            <a:fld id="{CADFD962-9AC7-486F-9AFF-B8BE949B6E78}" type="datetimeFigureOut">
              <a:rPr lang="en-US" smtClean="0"/>
              <a:t>4/11/2021</a:t>
            </a:fld>
            <a:endParaRPr lang="en-US"/>
          </a:p>
        </p:txBody>
      </p:sp>
      <p:sp>
        <p:nvSpPr>
          <p:cNvPr id="4" name="Footer Placeholder 3">
            <a:extLst>
              <a:ext uri="{FF2B5EF4-FFF2-40B4-BE49-F238E27FC236}">
                <a16:creationId xmlns:a16="http://schemas.microsoft.com/office/drawing/2014/main" id="{BDE8EDA3-077B-4F4A-BF09-F72B711EA9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CB3E4-C564-46BB-BF13-2E8C627BA8B1}"/>
              </a:ext>
            </a:extLst>
          </p:cNvPr>
          <p:cNvSpPr>
            <a:spLocks noGrp="1"/>
          </p:cNvSpPr>
          <p:nvPr>
            <p:ph type="sldNum" sz="quarter" idx="12"/>
          </p:nvPr>
        </p:nvSpPr>
        <p:spPr/>
        <p:txBody>
          <a:bodyPr/>
          <a:lstStyle/>
          <a:p>
            <a:fld id="{B3FF56B1-45EC-48C6-BBD6-01DB83CBA8EB}" type="slidenum">
              <a:rPr lang="en-US" smtClean="0"/>
              <a:t>‹#›</a:t>
            </a:fld>
            <a:endParaRPr lang="en-US"/>
          </a:p>
        </p:txBody>
      </p:sp>
    </p:spTree>
    <p:extLst>
      <p:ext uri="{BB962C8B-B14F-4D97-AF65-F5344CB8AC3E}">
        <p14:creationId xmlns:p14="http://schemas.microsoft.com/office/powerpoint/2010/main" val="2835741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DC3BD-980E-4DB9-A382-A0612455408A}"/>
              </a:ext>
            </a:extLst>
          </p:cNvPr>
          <p:cNvSpPr>
            <a:spLocks noGrp="1"/>
          </p:cNvSpPr>
          <p:nvPr>
            <p:ph type="dt" sz="half" idx="10"/>
          </p:nvPr>
        </p:nvSpPr>
        <p:spPr/>
        <p:txBody>
          <a:bodyPr/>
          <a:lstStyle/>
          <a:p>
            <a:fld id="{CADFD962-9AC7-486F-9AFF-B8BE949B6E78}" type="datetimeFigureOut">
              <a:rPr lang="en-US" smtClean="0"/>
              <a:t>4/11/2021</a:t>
            </a:fld>
            <a:endParaRPr lang="en-US"/>
          </a:p>
        </p:txBody>
      </p:sp>
      <p:sp>
        <p:nvSpPr>
          <p:cNvPr id="3" name="Footer Placeholder 2">
            <a:extLst>
              <a:ext uri="{FF2B5EF4-FFF2-40B4-BE49-F238E27FC236}">
                <a16:creationId xmlns:a16="http://schemas.microsoft.com/office/drawing/2014/main" id="{5BB62A34-5A62-443A-AC6B-E8220CC74F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C49944-DF76-48C2-A37A-D950CEBF00B6}"/>
              </a:ext>
            </a:extLst>
          </p:cNvPr>
          <p:cNvSpPr>
            <a:spLocks noGrp="1"/>
          </p:cNvSpPr>
          <p:nvPr>
            <p:ph type="sldNum" sz="quarter" idx="12"/>
          </p:nvPr>
        </p:nvSpPr>
        <p:spPr/>
        <p:txBody>
          <a:bodyPr/>
          <a:lstStyle/>
          <a:p>
            <a:fld id="{B3FF56B1-45EC-48C6-BBD6-01DB83CBA8EB}" type="slidenum">
              <a:rPr lang="en-US" smtClean="0"/>
              <a:t>‹#›</a:t>
            </a:fld>
            <a:endParaRPr lang="en-US"/>
          </a:p>
        </p:txBody>
      </p:sp>
    </p:spTree>
    <p:extLst>
      <p:ext uri="{BB962C8B-B14F-4D97-AF65-F5344CB8AC3E}">
        <p14:creationId xmlns:p14="http://schemas.microsoft.com/office/powerpoint/2010/main" val="424399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1786B-0BD1-4145-BFE3-28B251BB3F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1B1951-D0C2-46C0-927C-BFA42C3983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21D06C-2FB7-4F75-A82C-9E4488912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4E5C7-1F6C-443C-A844-628939B3702D}"/>
              </a:ext>
            </a:extLst>
          </p:cNvPr>
          <p:cNvSpPr>
            <a:spLocks noGrp="1"/>
          </p:cNvSpPr>
          <p:nvPr>
            <p:ph type="dt" sz="half" idx="10"/>
          </p:nvPr>
        </p:nvSpPr>
        <p:spPr/>
        <p:txBody>
          <a:bodyPr/>
          <a:lstStyle/>
          <a:p>
            <a:fld id="{CADFD962-9AC7-486F-9AFF-B8BE949B6E78}" type="datetimeFigureOut">
              <a:rPr lang="en-US" smtClean="0"/>
              <a:t>4/11/2021</a:t>
            </a:fld>
            <a:endParaRPr lang="en-US"/>
          </a:p>
        </p:txBody>
      </p:sp>
      <p:sp>
        <p:nvSpPr>
          <p:cNvPr id="6" name="Footer Placeholder 5">
            <a:extLst>
              <a:ext uri="{FF2B5EF4-FFF2-40B4-BE49-F238E27FC236}">
                <a16:creationId xmlns:a16="http://schemas.microsoft.com/office/drawing/2014/main" id="{4BA05A8C-2F7B-4A16-B710-FB61F21AB6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C4E0B0-51CB-4960-AA29-70026B13E726}"/>
              </a:ext>
            </a:extLst>
          </p:cNvPr>
          <p:cNvSpPr>
            <a:spLocks noGrp="1"/>
          </p:cNvSpPr>
          <p:nvPr>
            <p:ph type="sldNum" sz="quarter" idx="12"/>
          </p:nvPr>
        </p:nvSpPr>
        <p:spPr/>
        <p:txBody>
          <a:bodyPr/>
          <a:lstStyle/>
          <a:p>
            <a:fld id="{B3FF56B1-45EC-48C6-BBD6-01DB83CBA8EB}" type="slidenum">
              <a:rPr lang="en-US" smtClean="0"/>
              <a:t>‹#›</a:t>
            </a:fld>
            <a:endParaRPr lang="en-US"/>
          </a:p>
        </p:txBody>
      </p:sp>
    </p:spTree>
    <p:extLst>
      <p:ext uri="{BB962C8B-B14F-4D97-AF65-F5344CB8AC3E}">
        <p14:creationId xmlns:p14="http://schemas.microsoft.com/office/powerpoint/2010/main" val="205343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23B2-CD9B-4370-BB01-3F2DDE1F6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820828-9569-479B-9BD8-09927C52E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230552-9550-49F3-97D1-F1521DCDB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B051DD-CB6B-46BC-BAFB-9FF2AC972522}"/>
              </a:ext>
            </a:extLst>
          </p:cNvPr>
          <p:cNvSpPr>
            <a:spLocks noGrp="1"/>
          </p:cNvSpPr>
          <p:nvPr>
            <p:ph type="dt" sz="half" idx="10"/>
          </p:nvPr>
        </p:nvSpPr>
        <p:spPr/>
        <p:txBody>
          <a:bodyPr/>
          <a:lstStyle/>
          <a:p>
            <a:fld id="{CADFD962-9AC7-486F-9AFF-B8BE949B6E78}" type="datetimeFigureOut">
              <a:rPr lang="en-US" smtClean="0"/>
              <a:t>4/11/2021</a:t>
            </a:fld>
            <a:endParaRPr lang="en-US"/>
          </a:p>
        </p:txBody>
      </p:sp>
      <p:sp>
        <p:nvSpPr>
          <p:cNvPr id="6" name="Footer Placeholder 5">
            <a:extLst>
              <a:ext uri="{FF2B5EF4-FFF2-40B4-BE49-F238E27FC236}">
                <a16:creationId xmlns:a16="http://schemas.microsoft.com/office/drawing/2014/main" id="{ED474EA5-140A-4EF3-BC55-6B5CDEF586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12C97-C8AD-413B-B24C-E5D05572A569}"/>
              </a:ext>
            </a:extLst>
          </p:cNvPr>
          <p:cNvSpPr>
            <a:spLocks noGrp="1"/>
          </p:cNvSpPr>
          <p:nvPr>
            <p:ph type="sldNum" sz="quarter" idx="12"/>
          </p:nvPr>
        </p:nvSpPr>
        <p:spPr/>
        <p:txBody>
          <a:bodyPr/>
          <a:lstStyle/>
          <a:p>
            <a:fld id="{B3FF56B1-45EC-48C6-BBD6-01DB83CBA8EB}" type="slidenum">
              <a:rPr lang="en-US" smtClean="0"/>
              <a:t>‹#›</a:t>
            </a:fld>
            <a:endParaRPr lang="en-US"/>
          </a:p>
        </p:txBody>
      </p:sp>
    </p:spTree>
    <p:extLst>
      <p:ext uri="{BB962C8B-B14F-4D97-AF65-F5344CB8AC3E}">
        <p14:creationId xmlns:p14="http://schemas.microsoft.com/office/powerpoint/2010/main" val="13934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B87B7-3691-4516-B0E6-F92CAF7AE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82F0DD-8683-4D4F-AC8C-4E650572D6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F745F-97F3-45ED-8B18-1191026DFE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FD962-9AC7-486F-9AFF-B8BE949B6E78}" type="datetimeFigureOut">
              <a:rPr lang="en-US" smtClean="0"/>
              <a:t>4/11/2021</a:t>
            </a:fld>
            <a:endParaRPr lang="en-US"/>
          </a:p>
        </p:txBody>
      </p:sp>
      <p:sp>
        <p:nvSpPr>
          <p:cNvPr id="5" name="Footer Placeholder 4">
            <a:extLst>
              <a:ext uri="{FF2B5EF4-FFF2-40B4-BE49-F238E27FC236}">
                <a16:creationId xmlns:a16="http://schemas.microsoft.com/office/drawing/2014/main" id="{FFDBE72C-8ADF-43B0-B57F-225DD15447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2A126C-84F6-4971-A662-AE3C2E64DA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F56B1-45EC-48C6-BBD6-01DB83CBA8EB}" type="slidenum">
              <a:rPr lang="en-US" smtClean="0"/>
              <a:t>‹#›</a:t>
            </a:fld>
            <a:endParaRPr lang="en-US"/>
          </a:p>
        </p:txBody>
      </p:sp>
    </p:spTree>
    <p:extLst>
      <p:ext uri="{BB962C8B-B14F-4D97-AF65-F5344CB8AC3E}">
        <p14:creationId xmlns:p14="http://schemas.microsoft.com/office/powerpoint/2010/main" val="16321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spaceplace.nasa.gov/all-about-exoplanets/en/" TargetMode="External"/><Relationship Id="rId2" Type="http://schemas.openxmlformats.org/officeDocument/2006/relationships/image" Target="../media/image2.gi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hyperlink" Target="https://skyandtelescope.org/astronomy-news/nasa-kepler-spacecraft-recovered-from-emergency-mod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5.gif"/><Relationship Id="rId4" Type="http://schemas.openxmlformats.org/officeDocument/2006/relationships/hyperlink" Target="https://spaceplace.nasa.gov/venus-transi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1C5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BCD87-5B17-4D81-925D-09C3869CED0C}"/>
              </a:ext>
            </a:extLst>
          </p:cNvPr>
          <p:cNvSpPr>
            <a:spLocks noGrp="1"/>
          </p:cNvSpPr>
          <p:nvPr>
            <p:ph type="ctrTitle"/>
          </p:nvPr>
        </p:nvSpPr>
        <p:spPr>
          <a:xfrm>
            <a:off x="7464614" y="1783959"/>
            <a:ext cx="4087306" cy="2889114"/>
          </a:xfrm>
        </p:spPr>
        <p:txBody>
          <a:bodyPr anchor="b">
            <a:normAutofit/>
          </a:bodyPr>
          <a:lstStyle/>
          <a:p>
            <a:pPr algn="l"/>
            <a:r>
              <a:rPr lang="en-US" sz="5400" dirty="0"/>
              <a:t>Exoplanet Prediction</a:t>
            </a:r>
          </a:p>
        </p:txBody>
      </p:sp>
      <p:sp>
        <p:nvSpPr>
          <p:cNvPr id="3" name="Subtitle 2">
            <a:extLst>
              <a:ext uri="{FF2B5EF4-FFF2-40B4-BE49-F238E27FC236}">
                <a16:creationId xmlns:a16="http://schemas.microsoft.com/office/drawing/2014/main" id="{E6333811-801D-4F10-A14A-91EBE8DB76FD}"/>
              </a:ext>
            </a:extLst>
          </p:cNvPr>
          <p:cNvSpPr>
            <a:spLocks noGrp="1"/>
          </p:cNvSpPr>
          <p:nvPr>
            <p:ph type="subTitle" idx="1"/>
          </p:nvPr>
        </p:nvSpPr>
        <p:spPr>
          <a:xfrm>
            <a:off x="7464612" y="4750893"/>
            <a:ext cx="4087305" cy="1147863"/>
          </a:xfrm>
        </p:spPr>
        <p:txBody>
          <a:bodyPr anchor="t">
            <a:normAutofit lnSpcReduction="10000"/>
          </a:bodyPr>
          <a:lstStyle/>
          <a:p>
            <a:pPr algn="l"/>
            <a:r>
              <a:rPr lang="en-US" sz="2000"/>
              <a:t>David Kinney – DSC680 – Spring 2021</a:t>
            </a:r>
          </a:p>
          <a:p>
            <a:pPr algn="l"/>
            <a:r>
              <a:rPr lang="en-US" sz="2000"/>
              <a:t>Professor Catherine Williams</a:t>
            </a:r>
          </a:p>
          <a:p>
            <a:pPr algn="l"/>
            <a:r>
              <a:rPr lang="en-US" sz="2000"/>
              <a:t>Project 1</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1F05FB8D-3066-49AF-AC21-73098272BE8E}"/>
              </a:ext>
            </a:extLst>
          </p:cNvPr>
          <p:cNvPicPr>
            <a:picLocks noChangeAspect="1"/>
          </p:cNvPicPr>
          <p:nvPr/>
        </p:nvPicPr>
        <p:blipFill rotWithShape="1">
          <a:blip r:embed="rId2"/>
          <a:srcRect l="18011"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6636507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21C5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C05D-8FC2-49F7-850F-DD9BD652E553}"/>
              </a:ext>
            </a:extLst>
          </p:cNvPr>
          <p:cNvSpPr>
            <a:spLocks noGrp="1"/>
          </p:cNvSpPr>
          <p:nvPr>
            <p:ph type="title"/>
          </p:nvPr>
        </p:nvSpPr>
        <p:spPr>
          <a:xfrm>
            <a:off x="6053668" y="803325"/>
            <a:ext cx="5314536" cy="1325563"/>
          </a:xfrm>
        </p:spPr>
        <p:txBody>
          <a:bodyPr vert="horz" lIns="91440" tIns="45720" rIns="91440" bIns="45720" rtlCol="0" anchor="ctr">
            <a:normAutofit/>
          </a:bodyPr>
          <a:lstStyle/>
          <a:p>
            <a:r>
              <a:rPr lang="en-US" kern="1200">
                <a:solidFill>
                  <a:schemeClr val="tx1"/>
                </a:solidFill>
                <a:latin typeface="+mj-lt"/>
                <a:ea typeface="+mj-ea"/>
                <a:cs typeface="+mj-cs"/>
              </a:rPr>
              <a:t>Questions…</a:t>
            </a:r>
          </a:p>
        </p:txBody>
      </p:sp>
      <p:sp>
        <p:nvSpPr>
          <p:cNvPr id="18" name="Freeform: Shape 17">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Graphic 14" descr="Questions">
            <a:extLst>
              <a:ext uri="{FF2B5EF4-FFF2-40B4-BE49-F238E27FC236}">
                <a16:creationId xmlns:a16="http://schemas.microsoft.com/office/drawing/2014/main" id="{CF83F18E-CD9F-4941-82EE-B16F6065FE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784BCCB1-3E6C-4AC0-A067-51726DFCB735}"/>
              </a:ext>
            </a:extLst>
          </p:cNvPr>
          <p:cNvSpPr>
            <a:spLocks noGrp="1"/>
          </p:cNvSpPr>
          <p:nvPr>
            <p:ph sz="half" idx="1"/>
          </p:nvPr>
        </p:nvSpPr>
        <p:spPr>
          <a:xfrm>
            <a:off x="6053667" y="1849120"/>
            <a:ext cx="5681133" cy="4064000"/>
          </a:xfrm>
        </p:spPr>
        <p:txBody>
          <a:bodyPr vert="horz" lIns="91440" tIns="45720" rIns="91440" bIns="45720" rtlCol="0" anchor="t">
            <a:normAutofit fontScale="92500" lnSpcReduction="10000"/>
          </a:bodyPr>
          <a:lstStyle/>
          <a:p>
            <a:pPr marL="342900" marR="0" lvl="0">
              <a:spcBef>
                <a:spcPts val="0"/>
              </a:spcBef>
              <a:spcAft>
                <a:spcPts val="0"/>
              </a:spcAft>
            </a:pPr>
            <a:r>
              <a:rPr lang="en-US" sz="1800" dirty="0">
                <a:effectLst/>
              </a:rPr>
              <a:t>Regarding the decision to exclude the 8 categorical variables, can you elaborate on what they represented?</a:t>
            </a:r>
          </a:p>
          <a:p>
            <a:pPr marL="342900" marR="0" lvl="0">
              <a:spcBef>
                <a:spcPts val="0"/>
              </a:spcBef>
              <a:spcAft>
                <a:spcPts val="0"/>
              </a:spcAft>
            </a:pPr>
            <a:r>
              <a:rPr lang="en-US" sz="1800" dirty="0">
                <a:effectLst/>
              </a:rPr>
              <a:t>In retrospect, would any of them add any value to the model’s accuracy?</a:t>
            </a:r>
          </a:p>
          <a:p>
            <a:pPr marL="342900" marR="0" lvl="0">
              <a:spcBef>
                <a:spcPts val="0"/>
              </a:spcBef>
              <a:spcAft>
                <a:spcPts val="0"/>
              </a:spcAft>
            </a:pPr>
            <a:r>
              <a:rPr lang="en-US" sz="1800" dirty="0">
                <a:effectLst/>
              </a:rPr>
              <a:t>Why did you decide to employ a standard scaler, as opposed to say, a min/max scaler?</a:t>
            </a:r>
          </a:p>
          <a:p>
            <a:pPr marL="342900" marR="0" lvl="0">
              <a:spcBef>
                <a:spcPts val="0"/>
              </a:spcBef>
              <a:spcAft>
                <a:spcPts val="0"/>
              </a:spcAft>
            </a:pPr>
            <a:r>
              <a:rPr lang="en-US" sz="1800" dirty="0">
                <a:effectLst/>
              </a:rPr>
              <a:t>In your initial proposal, you were going to train the model on subsets based on the 6 categories. What changed your mind?</a:t>
            </a:r>
          </a:p>
          <a:p>
            <a:pPr marL="342900" marR="0" lvl="0">
              <a:spcBef>
                <a:spcPts val="0"/>
              </a:spcBef>
              <a:spcAft>
                <a:spcPts val="0"/>
              </a:spcAft>
            </a:pPr>
            <a:r>
              <a:rPr lang="en-US" sz="1800" dirty="0">
                <a:effectLst/>
              </a:rPr>
              <a:t>Do you feel this is still something worth pursuing?</a:t>
            </a:r>
          </a:p>
          <a:p>
            <a:pPr marL="342900" marR="0" lvl="0" fontAlgn="auto">
              <a:spcBef>
                <a:spcPts val="0"/>
              </a:spcBef>
              <a:spcAft>
                <a:spcPts val="0"/>
              </a:spcAft>
              <a:buClrTx/>
              <a:buSzTx/>
              <a:tabLst/>
              <a:defRPr/>
            </a:pPr>
            <a:r>
              <a:rPr kumimoji="0" lang="en-US" sz="1800" b="0" i="0" u="none" strike="noStrike" cap="none" spc="0" normalizeH="0" baseline="0" noProof="0" dirty="0">
                <a:ln>
                  <a:noFill/>
                </a:ln>
                <a:effectLst/>
                <a:uLnTx/>
                <a:uFillTx/>
              </a:rPr>
              <a:t>Why did you decide to employ a Random Forest Classifier?</a:t>
            </a:r>
          </a:p>
          <a:p>
            <a:pPr marL="342900" marR="0" lvl="0" fontAlgn="auto">
              <a:spcBef>
                <a:spcPts val="0"/>
              </a:spcBef>
              <a:spcAft>
                <a:spcPts val="0"/>
              </a:spcAft>
              <a:buClrTx/>
              <a:buSzTx/>
              <a:tabLst/>
              <a:defRPr/>
            </a:pPr>
            <a:r>
              <a:rPr kumimoji="0" lang="en-US" sz="1800" b="0" i="0" u="none" strike="noStrike" cap="none" spc="0" normalizeH="0" baseline="0" noProof="0" dirty="0">
                <a:ln>
                  <a:noFill/>
                </a:ln>
                <a:effectLst/>
                <a:uLnTx/>
                <a:uFillTx/>
              </a:rPr>
              <a:t>Are there any other models you feel may give you better results?</a:t>
            </a:r>
          </a:p>
          <a:p>
            <a:pPr marL="342900" marR="0" lvl="0" fontAlgn="auto">
              <a:spcBef>
                <a:spcPts val="0"/>
              </a:spcBef>
              <a:spcAft>
                <a:spcPts val="0"/>
              </a:spcAft>
              <a:buClrTx/>
              <a:buSzTx/>
              <a:tabLst/>
              <a:defRPr/>
            </a:pPr>
            <a:r>
              <a:rPr kumimoji="0" lang="en-US" sz="1800" b="0" i="0" u="none" strike="noStrike" cap="none" spc="0" normalizeH="0" baseline="0" noProof="0" dirty="0">
                <a:ln>
                  <a:noFill/>
                </a:ln>
                <a:effectLst/>
                <a:uLnTx/>
                <a:uFillTx/>
              </a:rPr>
              <a:t>What other methods might you employ to improve the accuracy of your model?</a:t>
            </a:r>
          </a:p>
          <a:p>
            <a:pPr marL="342900" marR="0" lvl="0" fontAlgn="auto">
              <a:spcBef>
                <a:spcPts val="0"/>
              </a:spcBef>
              <a:spcAft>
                <a:spcPts val="0"/>
              </a:spcAft>
              <a:buClrTx/>
              <a:buSzTx/>
              <a:tabLst/>
              <a:defRPr/>
            </a:pPr>
            <a:r>
              <a:rPr kumimoji="0" lang="en-US" sz="1800" b="0" i="0" u="none" strike="noStrike" cap="none" spc="0" normalizeH="0" baseline="0" noProof="0" dirty="0">
                <a:ln>
                  <a:noFill/>
                </a:ln>
                <a:effectLst/>
                <a:uLnTx/>
                <a:uFillTx/>
              </a:rPr>
              <a:t>You state in your paper that a randomized grid search did not result in model improvement. Had you considered applying a genetic algorithm to perform hyperparameter tuning?</a:t>
            </a:r>
            <a:endParaRPr lang="en-US" sz="1800" dirty="0">
              <a:effectLst/>
            </a:endParaRPr>
          </a:p>
          <a:p>
            <a:endParaRPr lang="en-US" sz="1600" dirty="0"/>
          </a:p>
        </p:txBody>
      </p:sp>
    </p:spTree>
    <p:extLst>
      <p:ext uri="{BB962C8B-B14F-4D97-AF65-F5344CB8AC3E}">
        <p14:creationId xmlns:p14="http://schemas.microsoft.com/office/powerpoint/2010/main" val="3861707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32A5-BAF1-406B-8FE3-A60BDBC75FBA}"/>
              </a:ext>
            </a:extLst>
          </p:cNvPr>
          <p:cNvSpPr>
            <a:spLocks noGrp="1"/>
          </p:cNvSpPr>
          <p:nvPr>
            <p:ph type="title"/>
          </p:nvPr>
        </p:nvSpPr>
        <p:spPr>
          <a:xfrm>
            <a:off x="648929" y="629266"/>
            <a:ext cx="6422849" cy="1676603"/>
          </a:xfrm>
        </p:spPr>
        <p:txBody>
          <a:bodyPr vert="horz" lIns="91440" tIns="45720" rIns="91440" bIns="45720" rtlCol="0" anchor="ctr">
            <a:normAutofit/>
          </a:bodyPr>
          <a:lstStyle/>
          <a:p>
            <a:r>
              <a:rPr lang="en-US" sz="4400" kern="1200">
                <a:solidFill>
                  <a:schemeClr val="tx1"/>
                </a:solidFill>
                <a:latin typeface="+mj-lt"/>
                <a:ea typeface="+mj-ea"/>
                <a:cs typeface="+mj-cs"/>
              </a:rPr>
              <a:t>What is an exoplanet (and how do we find them)?</a:t>
            </a:r>
          </a:p>
        </p:txBody>
      </p:sp>
      <p:sp>
        <p:nvSpPr>
          <p:cNvPr id="4" name="Text Placeholder 3">
            <a:extLst>
              <a:ext uri="{FF2B5EF4-FFF2-40B4-BE49-F238E27FC236}">
                <a16:creationId xmlns:a16="http://schemas.microsoft.com/office/drawing/2014/main" id="{6E734236-AE01-4E6C-9A3B-8A16CE2E05DA}"/>
              </a:ext>
            </a:extLst>
          </p:cNvPr>
          <p:cNvSpPr>
            <a:spLocks noGrp="1"/>
          </p:cNvSpPr>
          <p:nvPr>
            <p:ph type="body" sz="half" idx="2"/>
          </p:nvPr>
        </p:nvSpPr>
        <p:spPr>
          <a:xfrm>
            <a:off x="648931" y="2438400"/>
            <a:ext cx="6422848" cy="3785419"/>
          </a:xfrm>
        </p:spPr>
        <p:txBody>
          <a:bodyPr vert="horz" lIns="91440" tIns="45720" rIns="91440" bIns="45720" rtlCol="0">
            <a:normAutofit/>
          </a:bodyPr>
          <a:lstStyle/>
          <a:p>
            <a:pPr marL="285750" indent="-228600">
              <a:buFont typeface="Arial" panose="020B0604020202020204" pitchFamily="34" charset="0"/>
              <a:buChar char="•"/>
            </a:pPr>
            <a:r>
              <a:rPr lang="en-US" sz="2000"/>
              <a:t>Stellar objects that revolve around a star.</a:t>
            </a:r>
          </a:p>
          <a:p>
            <a:pPr marL="285750" indent="-228600">
              <a:buFont typeface="Arial" panose="020B0604020202020204" pitchFamily="34" charset="0"/>
              <a:buChar char="•"/>
            </a:pPr>
            <a:r>
              <a:rPr lang="en-US" sz="2000"/>
              <a:t>Exoplanets are very hard to see directly with telescopes. They are hidden by the bright glare of the stars they orbit.</a:t>
            </a:r>
          </a:p>
          <a:p>
            <a:pPr marL="285750" indent="-228600">
              <a:buFont typeface="Arial" panose="020B0604020202020204" pitchFamily="34" charset="0"/>
              <a:buChar char="•"/>
            </a:pPr>
            <a:r>
              <a:rPr lang="en-US" sz="2000"/>
              <a:t>One way to search for exoplanets is to look for "wobbly" stars. A star that has planets doesn’t orbit perfectly around its center. From far away, this off-center orbit makes the star look like it’s wobbling.</a:t>
            </a:r>
          </a:p>
          <a:p>
            <a:pPr marL="285750" indent="-228600">
              <a:buFont typeface="Arial" panose="020B0604020202020204" pitchFamily="34" charset="0"/>
              <a:buChar char="•"/>
            </a:pPr>
            <a:endParaRPr lang="en-US" sz="2000" dirty="0"/>
          </a:p>
        </p:txBody>
      </p:sp>
      <p:sp>
        <p:nvSpPr>
          <p:cNvPr id="135" name="Rectangle 134">
            <a:extLst>
              <a:ext uri="{FF2B5EF4-FFF2-40B4-BE49-F238E27FC236}">
                <a16:creationId xmlns:a16="http://schemas.microsoft.com/office/drawing/2014/main" id="{11C59EDF-5A1E-404D-B55D-8AEA5D8D6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1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9">
            <a:extLst>
              <a:ext uri="{FF2B5EF4-FFF2-40B4-BE49-F238E27FC236}">
                <a16:creationId xmlns:a16="http://schemas.microsoft.com/office/drawing/2014/main" id="{FEE0385D-4151-43AA-9C6B-0365E1031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2" y="557784"/>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n animation of a wobbling star and its transiting planet, from the side.">
            <a:extLst>
              <a:ext uri="{FF2B5EF4-FFF2-40B4-BE49-F238E27FC236}">
                <a16:creationId xmlns:a16="http://schemas.microsoft.com/office/drawing/2014/main" id="{8AF87298-BC84-47A0-A399-CF7148152AC0}"/>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tretch>
            <a:fillRect/>
          </a:stretch>
        </p:blipFill>
        <p:spPr bwMode="auto">
          <a:xfrm>
            <a:off x="8361082" y="2201578"/>
            <a:ext cx="3026664" cy="2451597"/>
          </a:xfrm>
          <a:prstGeom prst="rect">
            <a:avLst/>
          </a:prstGeom>
          <a:noFill/>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DBE8C3-ACF5-42C0-B94B-3E86AA8A1CF7}"/>
              </a:ext>
            </a:extLst>
          </p:cNvPr>
          <p:cNvSpPr txBox="1"/>
          <p:nvPr/>
        </p:nvSpPr>
        <p:spPr>
          <a:xfrm>
            <a:off x="8361082" y="4408016"/>
            <a:ext cx="3026664" cy="245159"/>
          </a:xfrm>
          <a:prstGeom prst="rect">
            <a:avLst/>
          </a:prstGeom>
          <a:solidFill>
            <a:srgbClr val="000000">
              <a:alpha val="50000"/>
            </a:srgbClr>
          </a:solidFill>
          <a:ln>
            <a:noFill/>
          </a:ln>
        </p:spPr>
        <p:txBody>
          <a:bodyPr wrap="square" rtlCol="0">
            <a:noAutofit/>
          </a:bodyPr>
          <a:lstStyle/>
          <a:p>
            <a:pPr algn="ctr">
              <a:spcAft>
                <a:spcPts val="600"/>
              </a:spcAft>
            </a:pPr>
            <a:r>
              <a:rPr lang="en-US" sz="800">
                <a:solidFill>
                  <a:srgbClr val="FFFFFF"/>
                </a:solidFill>
              </a:rPr>
              <a:t>Source: </a:t>
            </a:r>
            <a:r>
              <a:rPr lang="en-US" sz="800">
                <a:solidFill>
                  <a:srgbClr val="FFFFFF"/>
                </a:solidFill>
                <a:hlinkClick r:id="rId3">
                  <a:extLst>
                    <a:ext uri="{A12FA001-AC4F-418D-AE19-62706E023703}">
                      <ahyp:hlinkClr xmlns:ahyp="http://schemas.microsoft.com/office/drawing/2018/hyperlinkcolor" val="tx"/>
                    </a:ext>
                  </a:extLst>
                </a:hlinkClick>
              </a:rPr>
              <a:t>What Is an Exoplanet? | NASA Space Place – NASA Science for Kids</a:t>
            </a:r>
            <a:endParaRPr lang="en-US" sz="800">
              <a:solidFill>
                <a:srgbClr val="FFFFFF"/>
              </a:solidFill>
            </a:endParaRPr>
          </a:p>
        </p:txBody>
      </p:sp>
    </p:spTree>
    <p:extLst>
      <p:ext uri="{BB962C8B-B14F-4D97-AF65-F5344CB8AC3E}">
        <p14:creationId xmlns:p14="http://schemas.microsoft.com/office/powerpoint/2010/main" val="2214652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7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satellite in space&#10;&#10;Description automatically generated with medium confidence">
            <a:extLst>
              <a:ext uri="{FF2B5EF4-FFF2-40B4-BE49-F238E27FC236}">
                <a16:creationId xmlns:a16="http://schemas.microsoft.com/office/drawing/2014/main" id="{9D7E01CB-41E3-4C68-B34D-3B33C71B09BD}"/>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9091" r="23576"/>
          <a:stretch/>
        </p:blipFill>
        <p:spPr>
          <a:xfrm>
            <a:off x="3522468" y="10"/>
            <a:ext cx="8669532" cy="6857990"/>
          </a:xfrm>
          <a:prstGeom prst="rect">
            <a:avLst/>
          </a:prstGeom>
        </p:spPr>
      </p:pic>
      <p:sp>
        <p:nvSpPr>
          <p:cNvPr id="83" name="Rectangle 7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834EC8-C629-44D1-8194-691EEF862753}"/>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t>The Kepler Spacecraft</a:t>
            </a:r>
          </a:p>
        </p:txBody>
      </p:sp>
      <p:sp>
        <p:nvSpPr>
          <p:cNvPr id="80" name="Rectangle 7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 name="Rectangle 8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38EC410-8A01-4D92-AD8D-52FFC146BE08}"/>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28600">
              <a:buFont typeface="Arial" panose="020B0604020202020204" pitchFamily="34" charset="0"/>
              <a:buChar char="•"/>
            </a:pPr>
            <a:r>
              <a:rPr lang="en-US" sz="1700"/>
              <a:t>In 2009, NASA launched the Kepler spacecraft to look for exoplanets. </a:t>
            </a:r>
          </a:p>
          <a:p>
            <a:pPr marL="285750" indent="-228600">
              <a:buFont typeface="Arial" panose="020B0604020202020204" pitchFamily="34" charset="0"/>
              <a:buChar char="•"/>
            </a:pPr>
            <a:r>
              <a:rPr lang="en-US" sz="1700"/>
              <a:t>Planets in a wide range of sizes orbiting around stars that varied in size and temperature.</a:t>
            </a:r>
          </a:p>
          <a:p>
            <a:pPr marL="285750" indent="-228600">
              <a:buFont typeface="Arial" panose="020B0604020202020204" pitchFamily="34" charset="0"/>
              <a:buChar char="•"/>
            </a:pPr>
            <a:r>
              <a:rPr lang="en-US" sz="1700"/>
              <a:t>Some of the planets discovered by Kepler are rocky planets that are at a very special distance from their star. This sweet spot is called the </a:t>
            </a:r>
            <a:r>
              <a:rPr lang="en-US" sz="1700" b="1" i="1"/>
              <a:t>habitable zone</a:t>
            </a:r>
            <a:r>
              <a:rPr lang="en-US" sz="1700"/>
              <a:t>, where life might be possible.</a:t>
            </a:r>
          </a:p>
        </p:txBody>
      </p:sp>
      <p:sp>
        <p:nvSpPr>
          <p:cNvPr id="7" name="TextBox 6">
            <a:extLst>
              <a:ext uri="{FF2B5EF4-FFF2-40B4-BE49-F238E27FC236}">
                <a16:creationId xmlns:a16="http://schemas.microsoft.com/office/drawing/2014/main" id="{9A1ABEA1-2C7D-45BE-8310-D75A22F7961B}"/>
              </a:ext>
            </a:extLst>
          </p:cNvPr>
          <p:cNvSpPr txBox="1"/>
          <p:nvPr/>
        </p:nvSpPr>
        <p:spPr>
          <a:xfrm>
            <a:off x="3523488" y="6172201"/>
            <a:ext cx="8668512" cy="685799"/>
          </a:xfrm>
          <a:prstGeom prst="rect">
            <a:avLst/>
          </a:prstGeom>
          <a:solidFill>
            <a:srgbClr val="000000">
              <a:alpha val="50000"/>
            </a:srgbClr>
          </a:solidFill>
          <a:ln>
            <a:noFill/>
          </a:ln>
        </p:spPr>
        <p:txBody>
          <a:bodyPr wrap="square" rtlCol="0">
            <a:noAutofit/>
          </a:bodyPr>
          <a:lstStyle/>
          <a:p>
            <a:pPr algn="ctr">
              <a:spcAft>
                <a:spcPts val="600"/>
              </a:spcAft>
            </a:pPr>
            <a:r>
              <a:rPr lang="en-US" sz="1300">
                <a:solidFill>
                  <a:srgbClr val="FFFFFF"/>
                </a:solidFill>
              </a:rPr>
              <a:t>Source: </a:t>
            </a:r>
            <a:r>
              <a:rPr lang="en-US" sz="1300">
                <a:solidFill>
                  <a:srgbClr val="FFFFFF"/>
                </a:solidFill>
                <a:hlinkClick r:id="rId4">
                  <a:extLst>
                    <a:ext uri="{A12FA001-AC4F-418D-AE19-62706E023703}">
                      <ahyp:hlinkClr xmlns:ahyp="http://schemas.microsoft.com/office/drawing/2018/hyperlinkcolor" val="tx"/>
                    </a:ext>
                  </a:extLst>
                </a:hlinkClick>
              </a:rPr>
              <a:t>NASA's Kepler Spacecraft Recovered from Emergency Mode - Sky &amp; Telescope - Sky &amp; Telescope (skyandtelescope.org)</a:t>
            </a:r>
            <a:endParaRPr lang="en-US" sz="1300">
              <a:solidFill>
                <a:srgbClr val="FFFFFF"/>
              </a:solidFill>
            </a:endParaRPr>
          </a:p>
        </p:txBody>
      </p:sp>
    </p:spTree>
    <p:extLst>
      <p:ext uri="{BB962C8B-B14F-4D97-AF65-F5344CB8AC3E}">
        <p14:creationId xmlns:p14="http://schemas.microsoft.com/office/powerpoint/2010/main" val="133637847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21C5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491CB-F746-425E-A2B3-B553E5C036D1}"/>
              </a:ext>
            </a:extLst>
          </p:cNvPr>
          <p:cNvSpPr>
            <a:spLocks noGrp="1"/>
          </p:cNvSpPr>
          <p:nvPr>
            <p:ph type="title"/>
          </p:nvPr>
        </p:nvSpPr>
        <p:spPr>
          <a:xfrm>
            <a:off x="6234330" y="803325"/>
            <a:ext cx="5314536" cy="1325563"/>
          </a:xfrm>
        </p:spPr>
        <p:txBody>
          <a:bodyPr vert="horz" lIns="91440" tIns="45720" rIns="91440" bIns="45720" rtlCol="0" anchor="ctr">
            <a:normAutofit/>
          </a:bodyPr>
          <a:lstStyle/>
          <a:p>
            <a:r>
              <a:rPr lang="en-US" sz="4400"/>
              <a:t>The Transit method…</a:t>
            </a:r>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Placeholder 5" descr="A picture containing star, outdoor object, dark, orange&#10;&#10;Description automatically generated">
            <a:extLst>
              <a:ext uri="{FF2B5EF4-FFF2-40B4-BE49-F238E27FC236}">
                <a16:creationId xmlns:a16="http://schemas.microsoft.com/office/drawing/2014/main" id="{5C898FF7-0F51-445D-96B1-AD09AAA50D32}"/>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541" r="2225" b="-2"/>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4" name="Text Placeholder 3">
            <a:extLst>
              <a:ext uri="{FF2B5EF4-FFF2-40B4-BE49-F238E27FC236}">
                <a16:creationId xmlns:a16="http://schemas.microsoft.com/office/drawing/2014/main" id="{98A2E1C6-1447-451F-971E-A1333409907B}"/>
              </a:ext>
            </a:extLst>
          </p:cNvPr>
          <p:cNvSpPr>
            <a:spLocks noGrp="1"/>
          </p:cNvSpPr>
          <p:nvPr>
            <p:ph type="body" sz="half" idx="2"/>
          </p:nvPr>
        </p:nvSpPr>
        <p:spPr>
          <a:xfrm>
            <a:off x="6234329" y="2279018"/>
            <a:ext cx="5314543" cy="3375920"/>
          </a:xfrm>
        </p:spPr>
        <p:txBody>
          <a:bodyPr vert="horz" lIns="91440" tIns="45720" rIns="91440" bIns="45720" rtlCol="0" anchor="t">
            <a:normAutofit/>
          </a:bodyPr>
          <a:lstStyle/>
          <a:p>
            <a:pPr indent="-228600">
              <a:buFont typeface="Arial" panose="020B0604020202020204" pitchFamily="34" charset="0"/>
              <a:buChar char="•"/>
            </a:pPr>
            <a:r>
              <a:rPr lang="en-US" sz="1500"/>
              <a:t>Kepler detected exoplanets using something called the transit method. When a planet passes in front of its star, it’s called a transit. As the planet transits in front of the star, it blocks out a little bit of the star's light. That means a star will look a little less bright when the planet passes in front of it.</a:t>
            </a:r>
          </a:p>
          <a:p>
            <a:pPr indent="-228600">
              <a:buFont typeface="Arial" panose="020B0604020202020204" pitchFamily="34" charset="0"/>
              <a:buChar char="•"/>
            </a:pPr>
            <a:r>
              <a:rPr lang="en-US" sz="1500"/>
              <a:t>Astronomers can observe how the brightness of the star changes during a transit. This can help them figure out the size of the planet.</a:t>
            </a:r>
          </a:p>
          <a:p>
            <a:pPr indent="-228600">
              <a:buFont typeface="Arial" panose="020B0604020202020204" pitchFamily="34" charset="0"/>
              <a:buChar char="•"/>
            </a:pPr>
            <a:r>
              <a:rPr lang="en-US" sz="1500"/>
              <a:t>By studying the time between transits, astronomers can also find out how far away the planet is from its star. This tells us something about the planet’s temperature. If a planet is just the right temperature, it could contain liquid water—an important ingredient for life.</a:t>
            </a:r>
          </a:p>
        </p:txBody>
      </p:sp>
      <p:sp>
        <p:nvSpPr>
          <p:cNvPr id="7" name="TextBox 6">
            <a:extLst>
              <a:ext uri="{FF2B5EF4-FFF2-40B4-BE49-F238E27FC236}">
                <a16:creationId xmlns:a16="http://schemas.microsoft.com/office/drawing/2014/main" id="{DD9AFC26-C919-4777-9C3F-A16375907891}"/>
              </a:ext>
            </a:extLst>
          </p:cNvPr>
          <p:cNvSpPr txBox="1"/>
          <p:nvPr/>
        </p:nvSpPr>
        <p:spPr>
          <a:xfrm>
            <a:off x="264920" y="6127335"/>
            <a:ext cx="5916813" cy="276999"/>
          </a:xfrm>
          <a:prstGeom prst="rect">
            <a:avLst/>
          </a:prstGeom>
          <a:noFill/>
        </p:spPr>
        <p:txBody>
          <a:bodyPr wrap="none" rtlCol="0">
            <a:spAutoFit/>
          </a:bodyPr>
          <a:lstStyle/>
          <a:p>
            <a:r>
              <a:rPr lang="en-US" sz="1200" b="1" i="1" dirty="0">
                <a:solidFill>
                  <a:schemeClr val="tx1">
                    <a:lumMod val="65000"/>
                  </a:schemeClr>
                </a:solidFill>
                <a:effectLst/>
                <a:latin typeface="Arial" panose="020B0604020202020204" pitchFamily="34" charset="0"/>
                <a:hlinkClick r:id="rId4">
                  <a:extLst>
                    <a:ext uri="{A12FA001-AC4F-418D-AE19-62706E023703}">
                      <ahyp:hlinkClr xmlns:ahyp="http://schemas.microsoft.com/office/drawing/2018/hyperlinkcolor" val="tx"/>
                    </a:ext>
                  </a:extLst>
                </a:hlinkClick>
              </a:rPr>
              <a:t>Venus transiting our Sun</a:t>
            </a:r>
            <a:r>
              <a:rPr lang="en-US" sz="1200" b="0" i="1" dirty="0">
                <a:solidFill>
                  <a:schemeClr val="tx1">
                    <a:lumMod val="65000"/>
                  </a:schemeClr>
                </a:solidFill>
                <a:effectLst/>
                <a:latin typeface="Arial" panose="020B0604020202020204" pitchFamily="34" charset="0"/>
              </a:rPr>
              <a:t> back in 2012. Credit: NASA Solar Dynamics Observatory</a:t>
            </a:r>
            <a:endParaRPr lang="en-US" sz="1200" dirty="0">
              <a:solidFill>
                <a:schemeClr val="tx1">
                  <a:lumMod val="65000"/>
                </a:schemeClr>
              </a:solidFill>
            </a:endParaRPr>
          </a:p>
        </p:txBody>
      </p:sp>
      <p:pic>
        <p:nvPicPr>
          <p:cNvPr id="3074" name="Picture 2" descr="Gravitational microlensing animation">
            <a:extLst>
              <a:ext uri="{FF2B5EF4-FFF2-40B4-BE49-F238E27FC236}">
                <a16:creationId xmlns:a16="http://schemas.microsoft.com/office/drawing/2014/main" id="{0487E462-9315-4383-BDD9-093777FD7256}"/>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8409062" y="5143500"/>
            <a:ext cx="3048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8829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233F6408-E1FB-40EE-933F-488D38CC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23">
            <a:extLst>
              <a:ext uri="{FF2B5EF4-FFF2-40B4-BE49-F238E27FC236}">
                <a16:creationId xmlns:a16="http://schemas.microsoft.com/office/drawing/2014/main" id="{F055C0C5-567C-4C02-83F3-B427BC740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B3293A-D5AC-4FBE-ACD6-4EA9947D298E}"/>
              </a:ext>
            </a:extLst>
          </p:cNvPr>
          <p:cNvSpPr>
            <a:spLocks noGrp="1"/>
          </p:cNvSpPr>
          <p:nvPr>
            <p:ph type="title"/>
          </p:nvPr>
        </p:nvSpPr>
        <p:spPr>
          <a:xfrm>
            <a:off x="838200" y="365125"/>
            <a:ext cx="3200400" cy="1325563"/>
          </a:xfrm>
        </p:spPr>
        <p:txBody>
          <a:bodyPr vert="horz" lIns="91440" tIns="45720" rIns="91440" bIns="45720" rtlCol="0" anchor="ctr">
            <a:normAutofit/>
          </a:bodyPr>
          <a:lstStyle/>
          <a:p>
            <a:r>
              <a:rPr lang="en-US"/>
              <a:t>The NASA Exoplanet Archive</a:t>
            </a:r>
            <a:endParaRPr lang="en-US" dirty="0"/>
          </a:p>
        </p:txBody>
      </p:sp>
      <p:sp>
        <p:nvSpPr>
          <p:cNvPr id="4" name="Text Placeholder 3">
            <a:extLst>
              <a:ext uri="{FF2B5EF4-FFF2-40B4-BE49-F238E27FC236}">
                <a16:creationId xmlns:a16="http://schemas.microsoft.com/office/drawing/2014/main" id="{882E5C75-80F4-4A2D-B2A7-B7C2E2981BED}"/>
              </a:ext>
            </a:extLst>
          </p:cNvPr>
          <p:cNvSpPr>
            <a:spLocks noGrp="1"/>
          </p:cNvSpPr>
          <p:nvPr>
            <p:ph type="body" sz="half" idx="2"/>
          </p:nvPr>
        </p:nvSpPr>
        <p:spPr>
          <a:xfrm>
            <a:off x="838201" y="1825625"/>
            <a:ext cx="3200400" cy="4351338"/>
          </a:xfrm>
        </p:spPr>
        <p:txBody>
          <a:bodyPr vert="horz" lIns="91440" tIns="45720" rIns="91440" bIns="45720" rtlCol="0">
            <a:normAutofit/>
          </a:bodyPr>
          <a:lstStyle/>
          <a:p>
            <a:pPr marL="57150" indent="-285750">
              <a:buFont typeface="Wingdings" panose="05000000000000000000" pitchFamily="2" charset="2"/>
              <a:buChar char="Ø"/>
            </a:pPr>
            <a:r>
              <a:rPr lang="en-US" sz="1800" dirty="0"/>
              <a:t>Kepler Objects of Interest (KOI) database</a:t>
            </a:r>
          </a:p>
          <a:p>
            <a:pPr marL="57150" indent="-285750">
              <a:buFont typeface="Wingdings" panose="05000000000000000000" pitchFamily="2" charset="2"/>
              <a:buChar char="Ø"/>
            </a:pPr>
            <a:r>
              <a:rPr lang="en-US" sz="1800" dirty="0"/>
              <a:t>KOIs are well vetted, periodic, transit-like events in the Kepler data. </a:t>
            </a:r>
          </a:p>
          <a:p>
            <a:pPr marL="57150" indent="-285750">
              <a:buFont typeface="Wingdings" panose="05000000000000000000" pitchFamily="2" charset="2"/>
              <a:buChar char="Ø"/>
            </a:pPr>
            <a:r>
              <a:rPr lang="en-US" sz="1800" dirty="0"/>
              <a:t>The Kepler Project identifies these objects from the Threshold-crossing Event (TCE) list for further vetting. </a:t>
            </a:r>
          </a:p>
          <a:p>
            <a:pPr marL="57150" indent="-285750">
              <a:buFont typeface="Wingdings" panose="05000000000000000000" pitchFamily="2" charset="2"/>
              <a:buChar char="Ø"/>
            </a:pPr>
            <a:r>
              <a:rPr lang="en-US" sz="1800" dirty="0"/>
              <a:t>Some objects will be flagged as false positives.</a:t>
            </a:r>
          </a:p>
          <a:p>
            <a:pPr indent="-228600">
              <a:buFont typeface="Arial" panose="020B0604020202020204" pitchFamily="34" charset="0"/>
              <a:buChar char="•"/>
            </a:pPr>
            <a:endParaRPr lang="en-US" sz="1800" dirty="0"/>
          </a:p>
        </p:txBody>
      </p:sp>
      <p:sp>
        <p:nvSpPr>
          <p:cNvPr id="15" name="Rounded Rectangle 17">
            <a:extLst>
              <a:ext uri="{FF2B5EF4-FFF2-40B4-BE49-F238E27FC236}">
                <a16:creationId xmlns:a16="http://schemas.microsoft.com/office/drawing/2014/main" id="{E48B6BD6-5DED-4B86-A4B3-D35037F68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rgbClr val="FFFFFF"/>
          </a:solidFill>
          <a:ln w="15875">
            <a:solidFill>
              <a:srgbClr val="71753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screenshot of a computer&#10;&#10;Description automatically generated with medium confidence">
            <a:extLst>
              <a:ext uri="{FF2B5EF4-FFF2-40B4-BE49-F238E27FC236}">
                <a16:creationId xmlns:a16="http://schemas.microsoft.com/office/drawing/2014/main" id="{D10690D6-A9B5-4C4C-81C5-710920BC115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6567" b="1"/>
          <a:stretch/>
        </p:blipFill>
        <p:spPr>
          <a:xfrm>
            <a:off x="5603706" y="1258529"/>
            <a:ext cx="5638853" cy="4330205"/>
          </a:xfrm>
          <a:prstGeom prst="rect">
            <a:avLst/>
          </a:prstGeom>
        </p:spPr>
      </p:pic>
    </p:spTree>
    <p:extLst>
      <p:ext uri="{BB962C8B-B14F-4D97-AF65-F5344CB8AC3E}">
        <p14:creationId xmlns:p14="http://schemas.microsoft.com/office/powerpoint/2010/main" val="132149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9B21-5A9D-4EC3-A09B-FB07A95A4235}"/>
              </a:ext>
            </a:extLst>
          </p:cNvPr>
          <p:cNvSpPr>
            <a:spLocks noGrp="1"/>
          </p:cNvSpPr>
          <p:nvPr>
            <p:ph type="title"/>
          </p:nvPr>
        </p:nvSpPr>
        <p:spPr>
          <a:xfrm>
            <a:off x="524741" y="620392"/>
            <a:ext cx="3808268" cy="5504688"/>
          </a:xfrm>
        </p:spPr>
        <p:txBody>
          <a:bodyPr>
            <a:normAutofit/>
          </a:bodyPr>
          <a:lstStyle/>
          <a:p>
            <a:r>
              <a:rPr lang="en-US" sz="6000"/>
              <a:t>The Kepler Objects of Interest (KOI) Cumulative Database</a:t>
            </a:r>
          </a:p>
        </p:txBody>
      </p:sp>
      <p:sp>
        <p:nvSpPr>
          <p:cNvPr id="9" name="Rectangle 8">
            <a:extLst>
              <a:ext uri="{FF2B5EF4-FFF2-40B4-BE49-F238E27FC236}">
                <a16:creationId xmlns:a16="http://schemas.microsoft.com/office/drawing/2014/main" id="{5D84EFE8-C53A-44C4-B289-D1B42CF69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7953FE4-4B4C-44C2-A9AF-C5D2CF333E65}"/>
              </a:ext>
            </a:extLst>
          </p:cNvPr>
          <p:cNvGraphicFramePr>
            <a:graphicFrameLocks noGrp="1"/>
          </p:cNvGraphicFramePr>
          <p:nvPr>
            <p:ph idx="1"/>
            <p:extLst>
              <p:ext uri="{D42A27DB-BD31-4B8C-83A1-F6EECF244321}">
                <p14:modId xmlns:p14="http://schemas.microsoft.com/office/powerpoint/2010/main" val="2213483248"/>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44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AC8DC215-B178-4A78-ADD4-72FA2569FA43}"/>
              </a:ext>
            </a:extLst>
          </p:cNvPr>
          <p:cNvPicPr>
            <a:picLocks noChangeAspect="1"/>
          </p:cNvPicPr>
          <p:nvPr/>
        </p:nvPicPr>
        <p:blipFill rotWithShape="1">
          <a:blip r:embed="rId3"/>
          <a:srcRect l="8345" r="7282"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83820C-5AB9-439C-B4ED-45DA99D36F9E}"/>
              </a:ext>
            </a:extLst>
          </p:cNvPr>
          <p:cNvSpPr>
            <a:spLocks noGrp="1"/>
          </p:cNvSpPr>
          <p:nvPr>
            <p:ph type="title"/>
          </p:nvPr>
        </p:nvSpPr>
        <p:spPr>
          <a:xfrm>
            <a:off x="371094" y="1161288"/>
            <a:ext cx="3438144" cy="1124712"/>
          </a:xfrm>
        </p:spPr>
        <p:txBody>
          <a:bodyPr anchor="b">
            <a:normAutofit/>
          </a:bodyPr>
          <a:lstStyle/>
          <a:p>
            <a:r>
              <a:rPr lang="en-US" sz="2800"/>
              <a:t>Hypothesis and Approach…</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832EF-E6E0-4CF8-A39C-590319F76CF5}"/>
              </a:ext>
            </a:extLst>
          </p:cNvPr>
          <p:cNvSpPr>
            <a:spLocks noGrp="1"/>
          </p:cNvSpPr>
          <p:nvPr>
            <p:ph idx="1"/>
          </p:nvPr>
        </p:nvSpPr>
        <p:spPr>
          <a:xfrm>
            <a:off x="371094" y="2718054"/>
            <a:ext cx="3438906" cy="3207258"/>
          </a:xfrm>
        </p:spPr>
        <p:txBody>
          <a:bodyPr anchor="t">
            <a:normAutofit/>
          </a:bodyPr>
          <a:lstStyle/>
          <a:p>
            <a:r>
              <a:rPr lang="en-US" sz="1700" dirty="0"/>
              <a:t>Can a Machine Learning classifier be trained to categorize KOI observations as a confirmed exoplanet, a candidate, or a false positive</a:t>
            </a:r>
          </a:p>
          <a:p>
            <a:r>
              <a:rPr lang="en-US" sz="1700" dirty="0"/>
              <a:t>Random Forest:</a:t>
            </a:r>
          </a:p>
          <a:p>
            <a:pPr lvl="1"/>
            <a:r>
              <a:rPr lang="en-US" sz="1700" dirty="0"/>
              <a:t>Multi-class classification</a:t>
            </a:r>
          </a:p>
          <a:p>
            <a:pPr lvl="1"/>
            <a:r>
              <a:rPr lang="en-US" sz="1700" dirty="0"/>
              <a:t>Many decision trees are trained.</a:t>
            </a:r>
          </a:p>
          <a:p>
            <a:pPr lvl="1"/>
            <a:r>
              <a:rPr lang="en-US" sz="1700" dirty="0"/>
              <a:t>“Wisdom of the crowd”</a:t>
            </a:r>
          </a:p>
        </p:txBody>
      </p:sp>
    </p:spTree>
    <p:extLst>
      <p:ext uri="{BB962C8B-B14F-4D97-AF65-F5344CB8AC3E}">
        <p14:creationId xmlns:p14="http://schemas.microsoft.com/office/powerpoint/2010/main" val="230528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50EC6-FB60-4255-AE6D-4A3700F3EAF5}"/>
              </a:ext>
            </a:extLst>
          </p:cNvPr>
          <p:cNvSpPr>
            <a:spLocks noGrp="1"/>
          </p:cNvSpPr>
          <p:nvPr>
            <p:ph type="title"/>
          </p:nvPr>
        </p:nvSpPr>
        <p:spPr/>
        <p:txBody>
          <a:bodyPr/>
          <a:lstStyle/>
          <a:p>
            <a:r>
              <a:rPr lang="en-US" dirty="0"/>
              <a:t>The Machine Learning process…</a:t>
            </a:r>
          </a:p>
        </p:txBody>
      </p:sp>
      <p:sp>
        <p:nvSpPr>
          <p:cNvPr id="3" name="Content Placeholder 2">
            <a:extLst>
              <a:ext uri="{FF2B5EF4-FFF2-40B4-BE49-F238E27FC236}">
                <a16:creationId xmlns:a16="http://schemas.microsoft.com/office/drawing/2014/main" id="{C7C44A7A-4E13-4087-ADE0-4728B571667E}"/>
              </a:ext>
            </a:extLst>
          </p:cNvPr>
          <p:cNvSpPr>
            <a:spLocks noGrp="1"/>
          </p:cNvSpPr>
          <p:nvPr>
            <p:ph sz="half" idx="1"/>
          </p:nvPr>
        </p:nvSpPr>
        <p:spPr>
          <a:xfrm>
            <a:off x="838200" y="1825625"/>
            <a:ext cx="5181600" cy="2480368"/>
          </a:xfrm>
        </p:spPr>
        <p:txBody>
          <a:bodyPr/>
          <a:lstStyle/>
          <a:p>
            <a:pPr>
              <a:buFont typeface="Wingdings" panose="05000000000000000000" pitchFamily="2" charset="2"/>
              <a:buChar char="Ø"/>
            </a:pPr>
            <a:r>
              <a:rPr lang="en-US" dirty="0"/>
              <a:t>Features removed:</a:t>
            </a:r>
          </a:p>
          <a:p>
            <a:pPr lvl="1">
              <a:buFont typeface="Wingdings" panose="05000000000000000000" pitchFamily="2" charset="2"/>
              <a:buChar char="Ø"/>
            </a:pPr>
            <a:r>
              <a:rPr lang="en-US" dirty="0"/>
              <a:t>Descriptive/Informational</a:t>
            </a:r>
          </a:p>
          <a:p>
            <a:pPr lvl="1">
              <a:buFont typeface="Wingdings" panose="05000000000000000000" pitchFamily="2" charset="2"/>
              <a:buChar char="Ø"/>
            </a:pPr>
            <a:r>
              <a:rPr lang="en-US" dirty="0"/>
              <a:t>All values were </a:t>
            </a:r>
            <a:r>
              <a:rPr lang="en-US" dirty="0" err="1"/>
              <a:t>NaN</a:t>
            </a:r>
            <a:endParaRPr lang="en-US" dirty="0"/>
          </a:p>
          <a:p>
            <a:pPr lvl="1">
              <a:buFont typeface="Wingdings" panose="05000000000000000000" pitchFamily="2" charset="2"/>
              <a:buChar char="Ø"/>
            </a:pPr>
            <a:r>
              <a:rPr lang="en-US" dirty="0"/>
              <a:t>All values were 0 or 0.0</a:t>
            </a:r>
          </a:p>
          <a:p>
            <a:pPr lvl="1">
              <a:buFont typeface="Wingdings" panose="05000000000000000000" pitchFamily="2" charset="2"/>
              <a:buChar char="Ø"/>
            </a:pPr>
            <a:r>
              <a:rPr lang="en-US" dirty="0"/>
              <a:t>“err” columns</a:t>
            </a:r>
          </a:p>
          <a:p>
            <a:pPr lvl="1">
              <a:buFont typeface="Wingdings" panose="05000000000000000000" pitchFamily="2" charset="2"/>
              <a:buChar char="Ø"/>
            </a:pPr>
            <a:r>
              <a:rPr lang="en-US" dirty="0"/>
              <a:t>Categorical</a:t>
            </a:r>
          </a:p>
        </p:txBody>
      </p:sp>
      <p:graphicFrame>
        <p:nvGraphicFramePr>
          <p:cNvPr id="6" name="Content Placeholder 3">
            <a:extLst>
              <a:ext uri="{FF2B5EF4-FFF2-40B4-BE49-F238E27FC236}">
                <a16:creationId xmlns:a16="http://schemas.microsoft.com/office/drawing/2014/main" id="{72C776B5-9BDA-4FFA-A424-47012F4BE624}"/>
              </a:ext>
            </a:extLst>
          </p:cNvPr>
          <p:cNvGraphicFramePr>
            <a:graphicFrameLocks noGrp="1"/>
          </p:cNvGraphicFramePr>
          <p:nvPr>
            <p:ph sz="half" idx="2"/>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3B27F4FB-A118-49C5-9508-007EB440095A}"/>
              </a:ext>
            </a:extLst>
          </p:cNvPr>
          <p:cNvSpPr txBox="1"/>
          <p:nvPr/>
        </p:nvSpPr>
        <p:spPr>
          <a:xfrm>
            <a:off x="1245523" y="4305993"/>
            <a:ext cx="2715680" cy="2308324"/>
          </a:xfrm>
          <a:prstGeom prst="rect">
            <a:avLst/>
          </a:prstGeom>
          <a:noFill/>
        </p:spPr>
        <p:txBody>
          <a:bodyPr wrap="none" rtlCol="0">
            <a:spAutoFit/>
          </a:bodyPr>
          <a:lstStyle/>
          <a:p>
            <a:r>
              <a:rPr lang="en-US" dirty="0"/>
              <a:t>Training distribution:  </a:t>
            </a:r>
          </a:p>
          <a:p>
            <a:r>
              <a:rPr lang="en-US" dirty="0"/>
              <a:t>FALSE POSITIVE    0.508853</a:t>
            </a:r>
          </a:p>
          <a:p>
            <a:r>
              <a:rPr lang="en-US" dirty="0"/>
              <a:t>CANDIDATE           0.246062</a:t>
            </a:r>
          </a:p>
          <a:p>
            <a:r>
              <a:rPr lang="en-US" dirty="0"/>
              <a:t>CONFIRMED         0.245086</a:t>
            </a:r>
          </a:p>
          <a:p>
            <a:r>
              <a:rPr lang="en-US" dirty="0"/>
              <a:t>Test distribution:  </a:t>
            </a:r>
          </a:p>
          <a:p>
            <a:r>
              <a:rPr lang="en-US" dirty="0"/>
              <a:t>FALSE POSITIVE    0.497700</a:t>
            </a:r>
          </a:p>
          <a:p>
            <a:r>
              <a:rPr lang="en-US" dirty="0"/>
              <a:t>CANDIDATE           0.251359</a:t>
            </a:r>
          </a:p>
          <a:p>
            <a:r>
              <a:rPr lang="en-US" dirty="0"/>
              <a:t>CONFIRMED         0.250941</a:t>
            </a:r>
          </a:p>
        </p:txBody>
      </p:sp>
    </p:spTree>
    <p:extLst>
      <p:ext uri="{BB962C8B-B14F-4D97-AF65-F5344CB8AC3E}">
        <p14:creationId xmlns:p14="http://schemas.microsoft.com/office/powerpoint/2010/main" val="332933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CB1E-4E79-4B0A-8497-74075034C885}"/>
              </a:ext>
            </a:extLst>
          </p:cNvPr>
          <p:cNvSpPr>
            <a:spLocks noGrp="1"/>
          </p:cNvSpPr>
          <p:nvPr>
            <p:ph type="title"/>
          </p:nvPr>
        </p:nvSpPr>
        <p:spPr>
          <a:xfrm>
            <a:off x="839788" y="457200"/>
            <a:ext cx="3932237" cy="530225"/>
          </a:xfrm>
        </p:spPr>
        <p:txBody>
          <a:bodyPr>
            <a:normAutofit fontScale="90000"/>
          </a:bodyPr>
          <a:lstStyle/>
          <a:p>
            <a:r>
              <a:rPr lang="en-US" dirty="0"/>
              <a:t>Conclusions…</a:t>
            </a:r>
          </a:p>
        </p:txBody>
      </p:sp>
      <p:graphicFrame>
        <p:nvGraphicFramePr>
          <p:cNvPr id="5" name="Table 5">
            <a:extLst>
              <a:ext uri="{FF2B5EF4-FFF2-40B4-BE49-F238E27FC236}">
                <a16:creationId xmlns:a16="http://schemas.microsoft.com/office/drawing/2014/main" id="{9D970CD5-264B-4521-AA0B-63EF94BF29C5}"/>
              </a:ext>
            </a:extLst>
          </p:cNvPr>
          <p:cNvGraphicFramePr>
            <a:graphicFrameLocks noGrp="1"/>
          </p:cNvGraphicFramePr>
          <p:nvPr>
            <p:ph idx="1"/>
            <p:extLst>
              <p:ext uri="{D42A27DB-BD31-4B8C-83A1-F6EECF244321}">
                <p14:modId xmlns:p14="http://schemas.microsoft.com/office/powerpoint/2010/main" val="690268195"/>
              </p:ext>
            </p:extLst>
          </p:nvPr>
        </p:nvGraphicFramePr>
        <p:xfrm>
          <a:off x="5183188" y="987425"/>
          <a:ext cx="6172200" cy="2595880"/>
        </p:xfrm>
        <a:graphic>
          <a:graphicData uri="http://schemas.openxmlformats.org/drawingml/2006/table">
            <a:tbl>
              <a:tblPr firstRow="1" bandRow="1">
                <a:tableStyleId>{5C22544A-7EE6-4342-B048-85BDC9FD1C3A}</a:tableStyleId>
              </a:tblPr>
              <a:tblGrid>
                <a:gridCol w="1458681">
                  <a:extLst>
                    <a:ext uri="{9D8B030D-6E8A-4147-A177-3AD203B41FA5}">
                      <a16:colId xmlns:a16="http://schemas.microsoft.com/office/drawing/2014/main" val="4069170815"/>
                    </a:ext>
                  </a:extLst>
                </a:gridCol>
                <a:gridCol w="1080655">
                  <a:extLst>
                    <a:ext uri="{9D8B030D-6E8A-4147-A177-3AD203B41FA5}">
                      <a16:colId xmlns:a16="http://schemas.microsoft.com/office/drawing/2014/main" val="3502329882"/>
                    </a:ext>
                  </a:extLst>
                </a:gridCol>
                <a:gridCol w="1163984">
                  <a:extLst>
                    <a:ext uri="{9D8B030D-6E8A-4147-A177-3AD203B41FA5}">
                      <a16:colId xmlns:a16="http://schemas.microsoft.com/office/drawing/2014/main" val="2828730698"/>
                    </a:ext>
                  </a:extLst>
                </a:gridCol>
                <a:gridCol w="1234440">
                  <a:extLst>
                    <a:ext uri="{9D8B030D-6E8A-4147-A177-3AD203B41FA5}">
                      <a16:colId xmlns:a16="http://schemas.microsoft.com/office/drawing/2014/main" val="958945515"/>
                    </a:ext>
                  </a:extLst>
                </a:gridCol>
                <a:gridCol w="1234440">
                  <a:extLst>
                    <a:ext uri="{9D8B030D-6E8A-4147-A177-3AD203B41FA5}">
                      <a16:colId xmlns:a16="http://schemas.microsoft.com/office/drawing/2014/main" val="3253291159"/>
                    </a:ext>
                  </a:extLst>
                </a:gridCol>
              </a:tblGrid>
              <a:tr h="370840">
                <a:tc>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2318415582"/>
                  </a:ext>
                </a:extLst>
              </a:tr>
              <a:tr h="370840">
                <a:tc>
                  <a:txBody>
                    <a:bodyPr/>
                    <a:lstStyle/>
                    <a:p>
                      <a:r>
                        <a:rPr lang="en-US" dirty="0"/>
                        <a:t>Candidate</a:t>
                      </a:r>
                    </a:p>
                  </a:txBody>
                  <a:tcPr/>
                </a:tc>
                <a:tc>
                  <a:txBody>
                    <a:bodyPr/>
                    <a:lstStyle/>
                    <a:p>
                      <a:pPr algn="r"/>
                      <a:r>
                        <a:rPr lang="en-US" dirty="0"/>
                        <a:t>0.78</a:t>
                      </a:r>
                    </a:p>
                  </a:txBody>
                  <a:tcPr/>
                </a:tc>
                <a:tc>
                  <a:txBody>
                    <a:bodyPr/>
                    <a:lstStyle/>
                    <a:p>
                      <a:pPr algn="r"/>
                      <a:r>
                        <a:rPr lang="en-US" dirty="0"/>
                        <a:t>0.66</a:t>
                      </a:r>
                    </a:p>
                  </a:txBody>
                  <a:tcPr/>
                </a:tc>
                <a:tc>
                  <a:txBody>
                    <a:bodyPr/>
                    <a:lstStyle/>
                    <a:p>
                      <a:pPr algn="r"/>
                      <a:r>
                        <a:rPr lang="en-US" dirty="0"/>
                        <a:t>0.71</a:t>
                      </a:r>
                    </a:p>
                  </a:txBody>
                  <a:tcPr/>
                </a:tc>
                <a:tc>
                  <a:txBody>
                    <a:bodyPr/>
                    <a:lstStyle/>
                    <a:p>
                      <a:pPr algn="r"/>
                      <a:r>
                        <a:rPr lang="en-US" dirty="0"/>
                        <a:t>601</a:t>
                      </a:r>
                    </a:p>
                  </a:txBody>
                  <a:tcPr/>
                </a:tc>
                <a:extLst>
                  <a:ext uri="{0D108BD9-81ED-4DB2-BD59-A6C34878D82A}">
                    <a16:rowId xmlns:a16="http://schemas.microsoft.com/office/drawing/2014/main" val="3284997861"/>
                  </a:ext>
                </a:extLst>
              </a:tr>
              <a:tr h="370840">
                <a:tc>
                  <a:txBody>
                    <a:bodyPr/>
                    <a:lstStyle/>
                    <a:p>
                      <a:r>
                        <a:rPr lang="en-US" dirty="0"/>
                        <a:t>Confirmed</a:t>
                      </a:r>
                    </a:p>
                  </a:txBody>
                  <a:tcPr/>
                </a:tc>
                <a:tc>
                  <a:txBody>
                    <a:bodyPr/>
                    <a:lstStyle/>
                    <a:p>
                      <a:pPr algn="r"/>
                      <a:r>
                        <a:rPr lang="en-US" dirty="0"/>
                        <a:t>0.86</a:t>
                      </a:r>
                    </a:p>
                  </a:txBody>
                  <a:tcPr/>
                </a:tc>
                <a:tc>
                  <a:txBody>
                    <a:bodyPr/>
                    <a:lstStyle/>
                    <a:p>
                      <a:pPr algn="r"/>
                      <a:r>
                        <a:rPr lang="en-US" dirty="0"/>
                        <a:t>0.87</a:t>
                      </a:r>
                    </a:p>
                  </a:txBody>
                  <a:tcPr/>
                </a:tc>
                <a:tc>
                  <a:txBody>
                    <a:bodyPr/>
                    <a:lstStyle/>
                    <a:p>
                      <a:pPr algn="r"/>
                      <a:r>
                        <a:rPr lang="en-US" dirty="0"/>
                        <a:t>0.87</a:t>
                      </a:r>
                    </a:p>
                  </a:txBody>
                  <a:tcPr/>
                </a:tc>
                <a:tc>
                  <a:txBody>
                    <a:bodyPr/>
                    <a:lstStyle/>
                    <a:p>
                      <a:pPr algn="r"/>
                      <a:r>
                        <a:rPr lang="en-US" dirty="0"/>
                        <a:t>600</a:t>
                      </a:r>
                    </a:p>
                  </a:txBody>
                  <a:tcPr/>
                </a:tc>
                <a:extLst>
                  <a:ext uri="{0D108BD9-81ED-4DB2-BD59-A6C34878D82A}">
                    <a16:rowId xmlns:a16="http://schemas.microsoft.com/office/drawing/2014/main" val="3829245993"/>
                  </a:ext>
                </a:extLst>
              </a:tr>
              <a:tr h="370840">
                <a:tc>
                  <a:txBody>
                    <a:bodyPr/>
                    <a:lstStyle/>
                    <a:p>
                      <a:r>
                        <a:rPr lang="en-US" dirty="0"/>
                        <a:t>False Positive</a:t>
                      </a:r>
                    </a:p>
                  </a:txBody>
                  <a:tcPr/>
                </a:tc>
                <a:tc>
                  <a:txBody>
                    <a:bodyPr/>
                    <a:lstStyle/>
                    <a:p>
                      <a:pPr algn="r"/>
                      <a:r>
                        <a:rPr lang="en-US" dirty="0"/>
                        <a:t>0.89</a:t>
                      </a:r>
                    </a:p>
                  </a:txBody>
                  <a:tcPr/>
                </a:tc>
                <a:tc>
                  <a:txBody>
                    <a:bodyPr/>
                    <a:lstStyle/>
                    <a:p>
                      <a:pPr algn="r"/>
                      <a:r>
                        <a:rPr lang="en-US" dirty="0"/>
                        <a:t>0.96</a:t>
                      </a:r>
                    </a:p>
                  </a:txBody>
                  <a:tcPr/>
                </a:tc>
                <a:tc>
                  <a:txBody>
                    <a:bodyPr/>
                    <a:lstStyle/>
                    <a:p>
                      <a:pPr algn="r"/>
                      <a:r>
                        <a:rPr lang="en-US" dirty="0"/>
                        <a:t>0.93</a:t>
                      </a:r>
                    </a:p>
                  </a:txBody>
                  <a:tcPr/>
                </a:tc>
                <a:tc>
                  <a:txBody>
                    <a:bodyPr/>
                    <a:lstStyle/>
                    <a:p>
                      <a:pPr algn="r"/>
                      <a:r>
                        <a:rPr lang="en-US" dirty="0"/>
                        <a:t>1190</a:t>
                      </a:r>
                    </a:p>
                  </a:txBody>
                  <a:tcPr/>
                </a:tc>
                <a:extLst>
                  <a:ext uri="{0D108BD9-81ED-4DB2-BD59-A6C34878D82A}">
                    <a16:rowId xmlns:a16="http://schemas.microsoft.com/office/drawing/2014/main" val="3501860564"/>
                  </a:ext>
                </a:extLst>
              </a:tr>
              <a:tr h="370840">
                <a:tc>
                  <a:txBody>
                    <a:bodyPr/>
                    <a:lstStyle/>
                    <a:p>
                      <a:r>
                        <a:rPr lang="en-US" dirty="0"/>
                        <a:t>Accuracy</a:t>
                      </a:r>
                    </a:p>
                  </a:txBody>
                  <a:tcPr/>
                </a:tc>
                <a:tc>
                  <a:txBody>
                    <a:bodyPr/>
                    <a:lstStyle/>
                    <a:p>
                      <a:pPr algn="r"/>
                      <a:endParaRPr lang="en-US" dirty="0"/>
                    </a:p>
                  </a:txBody>
                  <a:tcPr/>
                </a:tc>
                <a:tc>
                  <a:txBody>
                    <a:bodyPr/>
                    <a:lstStyle/>
                    <a:p>
                      <a:pPr algn="r"/>
                      <a:endParaRPr lang="en-US" dirty="0"/>
                    </a:p>
                  </a:txBody>
                  <a:tcPr/>
                </a:tc>
                <a:tc>
                  <a:txBody>
                    <a:bodyPr/>
                    <a:lstStyle/>
                    <a:p>
                      <a:pPr algn="r"/>
                      <a:r>
                        <a:rPr lang="en-US" dirty="0"/>
                        <a:t>0.86</a:t>
                      </a:r>
                    </a:p>
                  </a:txBody>
                  <a:tcPr/>
                </a:tc>
                <a:tc>
                  <a:txBody>
                    <a:bodyPr/>
                    <a:lstStyle/>
                    <a:p>
                      <a:pPr algn="r"/>
                      <a:r>
                        <a:rPr lang="en-US" dirty="0"/>
                        <a:t>2391</a:t>
                      </a:r>
                    </a:p>
                  </a:txBody>
                  <a:tcPr/>
                </a:tc>
                <a:extLst>
                  <a:ext uri="{0D108BD9-81ED-4DB2-BD59-A6C34878D82A}">
                    <a16:rowId xmlns:a16="http://schemas.microsoft.com/office/drawing/2014/main" val="1266679356"/>
                  </a:ext>
                </a:extLst>
              </a:tr>
              <a:tr h="370840">
                <a:tc>
                  <a:txBody>
                    <a:bodyPr/>
                    <a:lstStyle/>
                    <a:p>
                      <a:r>
                        <a:rPr lang="en-US" dirty="0"/>
                        <a:t>Macro avg</a:t>
                      </a:r>
                    </a:p>
                  </a:txBody>
                  <a:tcPr/>
                </a:tc>
                <a:tc>
                  <a:txBody>
                    <a:bodyPr/>
                    <a:lstStyle/>
                    <a:p>
                      <a:pPr algn="r"/>
                      <a:r>
                        <a:rPr lang="en-US" dirty="0"/>
                        <a:t>0.85</a:t>
                      </a:r>
                    </a:p>
                  </a:txBody>
                  <a:tcPr/>
                </a:tc>
                <a:tc>
                  <a:txBody>
                    <a:bodyPr/>
                    <a:lstStyle/>
                    <a:p>
                      <a:pPr algn="r"/>
                      <a:r>
                        <a:rPr lang="en-US" dirty="0"/>
                        <a:t>0.83</a:t>
                      </a:r>
                    </a:p>
                  </a:txBody>
                  <a:tcPr/>
                </a:tc>
                <a:tc>
                  <a:txBody>
                    <a:bodyPr/>
                    <a:lstStyle/>
                    <a:p>
                      <a:pPr algn="r"/>
                      <a:r>
                        <a:rPr lang="en-US" dirty="0"/>
                        <a:t>0.84</a:t>
                      </a:r>
                    </a:p>
                  </a:txBody>
                  <a:tcPr/>
                </a:tc>
                <a:tc>
                  <a:txBody>
                    <a:bodyPr/>
                    <a:lstStyle/>
                    <a:p>
                      <a:pPr algn="r"/>
                      <a:r>
                        <a:rPr lang="en-US" dirty="0"/>
                        <a:t>2391</a:t>
                      </a:r>
                    </a:p>
                  </a:txBody>
                  <a:tcPr/>
                </a:tc>
                <a:extLst>
                  <a:ext uri="{0D108BD9-81ED-4DB2-BD59-A6C34878D82A}">
                    <a16:rowId xmlns:a16="http://schemas.microsoft.com/office/drawing/2014/main" val="3910405780"/>
                  </a:ext>
                </a:extLst>
              </a:tr>
              <a:tr h="370840">
                <a:tc>
                  <a:txBody>
                    <a:bodyPr/>
                    <a:lstStyle/>
                    <a:p>
                      <a:r>
                        <a:rPr lang="en-US" dirty="0"/>
                        <a:t>Weighted avg</a:t>
                      </a:r>
                    </a:p>
                  </a:txBody>
                  <a:tcPr/>
                </a:tc>
                <a:tc>
                  <a:txBody>
                    <a:bodyPr/>
                    <a:lstStyle/>
                    <a:p>
                      <a:pPr algn="r"/>
                      <a:r>
                        <a:rPr lang="en-US" dirty="0"/>
                        <a:t>0.86</a:t>
                      </a:r>
                    </a:p>
                  </a:txBody>
                  <a:tcPr/>
                </a:tc>
                <a:tc>
                  <a:txBody>
                    <a:bodyPr/>
                    <a:lstStyle/>
                    <a:p>
                      <a:pPr algn="r"/>
                      <a:r>
                        <a:rPr lang="en-US" dirty="0"/>
                        <a:t>0.86</a:t>
                      </a:r>
                    </a:p>
                  </a:txBody>
                  <a:tcPr/>
                </a:tc>
                <a:tc>
                  <a:txBody>
                    <a:bodyPr/>
                    <a:lstStyle/>
                    <a:p>
                      <a:pPr algn="r"/>
                      <a:r>
                        <a:rPr lang="en-US" dirty="0"/>
                        <a:t>0.86</a:t>
                      </a:r>
                    </a:p>
                  </a:txBody>
                  <a:tcPr/>
                </a:tc>
                <a:tc>
                  <a:txBody>
                    <a:bodyPr/>
                    <a:lstStyle/>
                    <a:p>
                      <a:pPr algn="r"/>
                      <a:r>
                        <a:rPr lang="en-US" dirty="0"/>
                        <a:t>2391</a:t>
                      </a:r>
                    </a:p>
                  </a:txBody>
                  <a:tcPr/>
                </a:tc>
                <a:extLst>
                  <a:ext uri="{0D108BD9-81ED-4DB2-BD59-A6C34878D82A}">
                    <a16:rowId xmlns:a16="http://schemas.microsoft.com/office/drawing/2014/main" val="3700002305"/>
                  </a:ext>
                </a:extLst>
              </a:tr>
            </a:tbl>
          </a:graphicData>
        </a:graphic>
      </p:graphicFrame>
      <p:sp>
        <p:nvSpPr>
          <p:cNvPr id="4" name="Text Placeholder 3">
            <a:extLst>
              <a:ext uri="{FF2B5EF4-FFF2-40B4-BE49-F238E27FC236}">
                <a16:creationId xmlns:a16="http://schemas.microsoft.com/office/drawing/2014/main" id="{14D8783C-9493-40F6-8552-0F15E73E96E9}"/>
              </a:ext>
            </a:extLst>
          </p:cNvPr>
          <p:cNvSpPr>
            <a:spLocks noGrp="1"/>
          </p:cNvSpPr>
          <p:nvPr>
            <p:ph type="body" sz="half" idx="2"/>
          </p:nvPr>
        </p:nvSpPr>
        <p:spPr>
          <a:xfrm>
            <a:off x="839788" y="987425"/>
            <a:ext cx="3932237" cy="3811588"/>
          </a:xfrm>
        </p:spPr>
        <p:txBody>
          <a:bodyPr/>
          <a:lstStyle/>
          <a:p>
            <a:pPr marL="285750" indent="-285750">
              <a:buFont typeface="Wingdings" panose="05000000000000000000" pitchFamily="2" charset="2"/>
              <a:buChar char="Ø"/>
            </a:pPr>
            <a:r>
              <a:rPr lang="en-US" dirty="0"/>
              <a:t>Accuracy was better without PCA (86% vs. 78)</a:t>
            </a:r>
          </a:p>
          <a:p>
            <a:pPr marL="285750" indent="-285750">
              <a:buFont typeface="Wingdings" panose="05000000000000000000" pitchFamily="2" charset="2"/>
              <a:buChar char="Ø"/>
            </a:pPr>
            <a:r>
              <a:rPr lang="en-US" dirty="0"/>
              <a:t>No other models performed better than a Random Forest Classifier.</a:t>
            </a:r>
          </a:p>
          <a:p>
            <a:pPr marL="285750" indent="-285750">
              <a:buFont typeface="Wingdings" panose="05000000000000000000" pitchFamily="2" charset="2"/>
              <a:buChar char="Ø"/>
            </a:pPr>
            <a:r>
              <a:rPr lang="en-US" dirty="0"/>
              <a:t>Model was best at predicting False Positives and worst at predicting Candidates.</a:t>
            </a:r>
          </a:p>
          <a:p>
            <a:pPr marL="285750" indent="-285750">
              <a:buFont typeface="Wingdings" panose="05000000000000000000" pitchFamily="2" charset="2"/>
              <a:buChar char="Ø"/>
            </a:pPr>
            <a:r>
              <a:rPr lang="en-US" dirty="0"/>
              <a:t>Accuracy may be improved with a larger dataset.</a:t>
            </a:r>
          </a:p>
        </p:txBody>
      </p:sp>
      <p:graphicFrame>
        <p:nvGraphicFramePr>
          <p:cNvPr id="6" name="Table 6">
            <a:extLst>
              <a:ext uri="{FF2B5EF4-FFF2-40B4-BE49-F238E27FC236}">
                <a16:creationId xmlns:a16="http://schemas.microsoft.com/office/drawing/2014/main" id="{62D3CE14-1BFF-4094-8734-AF309A01845D}"/>
              </a:ext>
            </a:extLst>
          </p:cNvPr>
          <p:cNvGraphicFramePr>
            <a:graphicFrameLocks noGrp="1"/>
          </p:cNvGraphicFramePr>
          <p:nvPr>
            <p:extLst>
              <p:ext uri="{D42A27DB-BD31-4B8C-83A1-F6EECF244321}">
                <p14:modId xmlns:p14="http://schemas.microsoft.com/office/powerpoint/2010/main" val="4109277404"/>
              </p:ext>
            </p:extLst>
          </p:nvPr>
        </p:nvGraphicFramePr>
        <p:xfrm>
          <a:off x="5180012" y="3853564"/>
          <a:ext cx="6172200" cy="1752600"/>
        </p:xfrm>
        <a:graphic>
          <a:graphicData uri="http://schemas.openxmlformats.org/drawingml/2006/table">
            <a:tbl>
              <a:tblPr firstRow="1" firstCol="1" bandRow="1">
                <a:tableStyleId>{5C22544A-7EE6-4342-B048-85BDC9FD1C3A}</a:tableStyleId>
              </a:tblPr>
              <a:tblGrid>
                <a:gridCol w="2193377">
                  <a:extLst>
                    <a:ext uri="{9D8B030D-6E8A-4147-A177-3AD203B41FA5}">
                      <a16:colId xmlns:a16="http://schemas.microsoft.com/office/drawing/2014/main" val="3129493846"/>
                    </a:ext>
                  </a:extLst>
                </a:gridCol>
                <a:gridCol w="1255017">
                  <a:extLst>
                    <a:ext uri="{9D8B030D-6E8A-4147-A177-3AD203B41FA5}">
                      <a16:colId xmlns:a16="http://schemas.microsoft.com/office/drawing/2014/main" val="3418573732"/>
                    </a:ext>
                  </a:extLst>
                </a:gridCol>
                <a:gridCol w="1210580">
                  <a:extLst>
                    <a:ext uri="{9D8B030D-6E8A-4147-A177-3AD203B41FA5}">
                      <a16:colId xmlns:a16="http://schemas.microsoft.com/office/drawing/2014/main" val="1305595255"/>
                    </a:ext>
                  </a:extLst>
                </a:gridCol>
                <a:gridCol w="1513226">
                  <a:extLst>
                    <a:ext uri="{9D8B030D-6E8A-4147-A177-3AD203B41FA5}">
                      <a16:colId xmlns:a16="http://schemas.microsoft.com/office/drawing/2014/main" val="1431195661"/>
                    </a:ext>
                  </a:extLst>
                </a:gridCol>
              </a:tblGrid>
              <a:tr h="370840">
                <a:tc>
                  <a:txBody>
                    <a:bodyPr/>
                    <a:lstStyle/>
                    <a:p>
                      <a:endParaRPr lang="en-US" dirty="0"/>
                    </a:p>
                  </a:txBody>
                  <a:tcPr/>
                </a:tc>
                <a:tc>
                  <a:txBody>
                    <a:bodyPr/>
                    <a:lstStyle/>
                    <a:p>
                      <a:r>
                        <a:rPr lang="en-US" dirty="0"/>
                        <a:t>Predicted Candidate</a:t>
                      </a:r>
                    </a:p>
                  </a:txBody>
                  <a:tcPr/>
                </a:tc>
                <a:tc>
                  <a:txBody>
                    <a:bodyPr/>
                    <a:lstStyle/>
                    <a:p>
                      <a:r>
                        <a:rPr lang="en-US" dirty="0"/>
                        <a:t>Predicted Confirmed</a:t>
                      </a:r>
                    </a:p>
                  </a:txBody>
                  <a:tcPr/>
                </a:tc>
                <a:tc>
                  <a:txBody>
                    <a:bodyPr/>
                    <a:lstStyle/>
                    <a:p>
                      <a:r>
                        <a:rPr lang="en-US" dirty="0"/>
                        <a:t>Predicted False Positive</a:t>
                      </a:r>
                    </a:p>
                  </a:txBody>
                  <a:tcPr/>
                </a:tc>
                <a:extLst>
                  <a:ext uri="{0D108BD9-81ED-4DB2-BD59-A6C34878D82A}">
                    <a16:rowId xmlns:a16="http://schemas.microsoft.com/office/drawing/2014/main" val="818980008"/>
                  </a:ext>
                </a:extLst>
              </a:tr>
              <a:tr h="370840">
                <a:tc>
                  <a:txBody>
                    <a:bodyPr/>
                    <a:lstStyle/>
                    <a:p>
                      <a:r>
                        <a:rPr lang="en-US" dirty="0"/>
                        <a:t>Actual Candidate</a:t>
                      </a:r>
                    </a:p>
                  </a:txBody>
                  <a:tcPr/>
                </a:tc>
                <a:tc>
                  <a:txBody>
                    <a:bodyPr/>
                    <a:lstStyle/>
                    <a:p>
                      <a:pPr algn="r"/>
                      <a:r>
                        <a:rPr lang="en-US" dirty="0"/>
                        <a:t>1104</a:t>
                      </a:r>
                    </a:p>
                  </a:txBody>
                  <a:tcPr/>
                </a:tc>
                <a:tc>
                  <a:txBody>
                    <a:bodyPr/>
                    <a:lstStyle/>
                    <a:p>
                      <a:pPr algn="r"/>
                      <a:r>
                        <a:rPr lang="en-US" dirty="0"/>
                        <a:t>289</a:t>
                      </a:r>
                    </a:p>
                  </a:txBody>
                  <a:tcPr/>
                </a:tc>
                <a:tc>
                  <a:txBody>
                    <a:bodyPr/>
                    <a:lstStyle/>
                    <a:p>
                      <a:pPr algn="r"/>
                      <a:r>
                        <a:rPr lang="en-US" dirty="0"/>
                        <a:t>372</a:t>
                      </a:r>
                    </a:p>
                  </a:txBody>
                  <a:tcPr/>
                </a:tc>
                <a:extLst>
                  <a:ext uri="{0D108BD9-81ED-4DB2-BD59-A6C34878D82A}">
                    <a16:rowId xmlns:a16="http://schemas.microsoft.com/office/drawing/2014/main" val="4220144427"/>
                  </a:ext>
                </a:extLst>
              </a:tr>
              <a:tr h="370840">
                <a:tc>
                  <a:txBody>
                    <a:bodyPr/>
                    <a:lstStyle/>
                    <a:p>
                      <a:r>
                        <a:rPr lang="en-US" dirty="0"/>
                        <a:t>Actual Confirmed</a:t>
                      </a:r>
                    </a:p>
                  </a:txBody>
                  <a:tcPr/>
                </a:tc>
                <a:tc>
                  <a:txBody>
                    <a:bodyPr/>
                    <a:lstStyle/>
                    <a:p>
                      <a:pPr algn="r"/>
                      <a:r>
                        <a:rPr lang="en-US" dirty="0"/>
                        <a:t>198</a:t>
                      </a:r>
                    </a:p>
                  </a:txBody>
                  <a:tcPr/>
                </a:tc>
                <a:tc>
                  <a:txBody>
                    <a:bodyPr/>
                    <a:lstStyle/>
                    <a:p>
                      <a:pPr algn="r"/>
                      <a:r>
                        <a:rPr lang="en-US" dirty="0"/>
                        <a:t>1517</a:t>
                      </a:r>
                    </a:p>
                  </a:txBody>
                  <a:tcPr/>
                </a:tc>
                <a:tc>
                  <a:txBody>
                    <a:bodyPr/>
                    <a:lstStyle/>
                    <a:p>
                      <a:pPr algn="r"/>
                      <a:r>
                        <a:rPr lang="en-US" dirty="0"/>
                        <a:t>43</a:t>
                      </a:r>
                    </a:p>
                  </a:txBody>
                  <a:tcPr/>
                </a:tc>
                <a:extLst>
                  <a:ext uri="{0D108BD9-81ED-4DB2-BD59-A6C34878D82A}">
                    <a16:rowId xmlns:a16="http://schemas.microsoft.com/office/drawing/2014/main" val="143407657"/>
                  </a:ext>
                </a:extLst>
              </a:tr>
              <a:tr h="370840">
                <a:tc>
                  <a:txBody>
                    <a:bodyPr/>
                    <a:lstStyle/>
                    <a:p>
                      <a:r>
                        <a:rPr lang="en-US" dirty="0"/>
                        <a:t>Actual False Positive</a:t>
                      </a:r>
                    </a:p>
                  </a:txBody>
                  <a:tcPr/>
                </a:tc>
                <a:tc>
                  <a:txBody>
                    <a:bodyPr/>
                    <a:lstStyle/>
                    <a:p>
                      <a:pPr algn="r"/>
                      <a:r>
                        <a:rPr lang="en-US" dirty="0"/>
                        <a:t>163</a:t>
                      </a:r>
                    </a:p>
                  </a:txBody>
                  <a:tcPr/>
                </a:tc>
                <a:tc>
                  <a:txBody>
                    <a:bodyPr/>
                    <a:lstStyle/>
                    <a:p>
                      <a:pPr algn="r"/>
                      <a:r>
                        <a:rPr lang="en-US" dirty="0"/>
                        <a:t>7</a:t>
                      </a:r>
                    </a:p>
                  </a:txBody>
                  <a:tcPr/>
                </a:tc>
                <a:tc>
                  <a:txBody>
                    <a:bodyPr/>
                    <a:lstStyle/>
                    <a:p>
                      <a:pPr algn="r"/>
                      <a:r>
                        <a:rPr lang="en-US" dirty="0"/>
                        <a:t>3480</a:t>
                      </a:r>
                    </a:p>
                  </a:txBody>
                  <a:tcPr/>
                </a:tc>
                <a:extLst>
                  <a:ext uri="{0D108BD9-81ED-4DB2-BD59-A6C34878D82A}">
                    <a16:rowId xmlns:a16="http://schemas.microsoft.com/office/drawing/2014/main" val="4013668739"/>
                  </a:ext>
                </a:extLst>
              </a:tr>
            </a:tbl>
          </a:graphicData>
        </a:graphic>
      </p:graphicFrame>
      <p:pic>
        <p:nvPicPr>
          <p:cNvPr id="8" name="Picture 7">
            <a:extLst>
              <a:ext uri="{FF2B5EF4-FFF2-40B4-BE49-F238E27FC236}">
                <a16:creationId xmlns:a16="http://schemas.microsoft.com/office/drawing/2014/main" id="{86A1A352-0FA9-4741-B10F-0DE99F5FDDCB}"/>
              </a:ext>
            </a:extLst>
          </p:cNvPr>
          <p:cNvPicPr>
            <a:picLocks noChangeAspect="1"/>
          </p:cNvPicPr>
          <p:nvPr/>
        </p:nvPicPr>
        <p:blipFill>
          <a:blip r:embed="rId3"/>
          <a:stretch>
            <a:fillRect/>
          </a:stretch>
        </p:blipFill>
        <p:spPr>
          <a:xfrm>
            <a:off x="836612" y="3545398"/>
            <a:ext cx="3695306" cy="3240087"/>
          </a:xfrm>
          <a:prstGeom prst="rect">
            <a:avLst/>
          </a:prstGeom>
        </p:spPr>
      </p:pic>
    </p:spTree>
    <p:extLst>
      <p:ext uri="{BB962C8B-B14F-4D97-AF65-F5344CB8AC3E}">
        <p14:creationId xmlns:p14="http://schemas.microsoft.com/office/powerpoint/2010/main" val="2847971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1015</Words>
  <Application>Microsoft Office PowerPoint</Application>
  <PresentationFormat>Widescreen</PresentationFormat>
  <Paragraphs>134</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Exoplanet Prediction</vt:lpstr>
      <vt:lpstr>What is an exoplanet (and how do we find them)?</vt:lpstr>
      <vt:lpstr>The Kepler Spacecraft</vt:lpstr>
      <vt:lpstr>The Transit method…</vt:lpstr>
      <vt:lpstr>The NASA Exoplanet Archive</vt:lpstr>
      <vt:lpstr>The Kepler Objects of Interest (KOI) Cumulative Database</vt:lpstr>
      <vt:lpstr>Hypothesis and Approach…</vt:lpstr>
      <vt:lpstr>The Machine Learning process…</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Exoplanet Prediction</dc:title>
  <dc:creator>David Kinney</dc:creator>
  <cp:lastModifiedBy>David Kinney</cp:lastModifiedBy>
  <cp:revision>22</cp:revision>
  <dcterms:created xsi:type="dcterms:W3CDTF">2021-04-11T13:59:51Z</dcterms:created>
  <dcterms:modified xsi:type="dcterms:W3CDTF">2021-04-11T16:28:55Z</dcterms:modified>
</cp:coreProperties>
</file>