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3" r:id="rId8"/>
    <p:sldId id="262" r:id="rId9"/>
    <p:sldId id="268" r:id="rId10"/>
    <p:sldId id="264" r:id="rId11"/>
    <p:sldId id="265" r:id="rId12"/>
    <p:sldId id="272" r:id="rId13"/>
    <p:sldId id="267" r:id="rId14"/>
    <p:sldId id="270" r:id="rId15"/>
    <p:sldId id="273"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6/5/2021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17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56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96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99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1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355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75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03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98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634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5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6/5/2021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17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douazerty/breast-cancer-images-classification"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8"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CCCEA9-DC41-4BBB-B1A2-42240EC43AEA}"/>
              </a:ext>
            </a:extLst>
          </p:cNvPr>
          <p:cNvSpPr>
            <a:spLocks noGrp="1"/>
          </p:cNvSpPr>
          <p:nvPr>
            <p:ph type="ctrTitle"/>
          </p:nvPr>
        </p:nvSpPr>
        <p:spPr>
          <a:xfrm>
            <a:off x="1198182" y="559813"/>
            <a:ext cx="5605358" cy="1664573"/>
          </a:xfrm>
        </p:spPr>
        <p:txBody>
          <a:bodyPr vert="horz" lIns="91440" tIns="45720" rIns="91440" bIns="45720" rtlCol="0" anchor="ctr">
            <a:normAutofit/>
          </a:bodyPr>
          <a:lstStyle/>
          <a:p>
            <a:pPr algn="l">
              <a:lnSpc>
                <a:spcPct val="90000"/>
              </a:lnSpc>
            </a:pPr>
            <a:r>
              <a:rPr lang="en-US" sz="3100" kern="1200">
                <a:solidFill>
                  <a:schemeClr val="tx2"/>
                </a:solidFill>
                <a:latin typeface="+mj-lt"/>
                <a:ea typeface="+mj-ea"/>
                <a:cs typeface="+mj-cs"/>
              </a:rPr>
              <a:t>Breast Cancer Prediction and Detection through Machine and Deep Learning</a:t>
            </a:r>
          </a:p>
        </p:txBody>
      </p:sp>
      <p:sp>
        <p:nvSpPr>
          <p:cNvPr id="3" name="Subtitle 2">
            <a:extLst>
              <a:ext uri="{FF2B5EF4-FFF2-40B4-BE49-F238E27FC236}">
                <a16:creationId xmlns:a16="http://schemas.microsoft.com/office/drawing/2014/main" id="{E4827AEE-AFE3-46B5-B980-EB65258B661E}"/>
              </a:ext>
            </a:extLst>
          </p:cNvPr>
          <p:cNvSpPr>
            <a:spLocks noGrp="1"/>
          </p:cNvSpPr>
          <p:nvPr>
            <p:ph type="subTitle" idx="1"/>
          </p:nvPr>
        </p:nvSpPr>
        <p:spPr>
          <a:xfrm>
            <a:off x="1185755" y="2384474"/>
            <a:ext cx="5604997" cy="3728613"/>
          </a:xfrm>
        </p:spPr>
        <p:txBody>
          <a:bodyPr vert="horz" lIns="91440" tIns="45720" rIns="91440" bIns="45720" rtlCol="0">
            <a:normAutofit/>
          </a:bodyPr>
          <a:lstStyle/>
          <a:p>
            <a:pPr indent="-228600" algn="l">
              <a:buFont typeface="Avenir Next LT Pro" panose="020B0504020202020204" pitchFamily="34" charset="0"/>
              <a:buChar char="+"/>
            </a:pPr>
            <a:r>
              <a:rPr lang="en-US" sz="1800"/>
              <a:t>David Kinney</a:t>
            </a:r>
          </a:p>
          <a:p>
            <a:pPr indent="-228600" algn="l">
              <a:buFont typeface="Avenir Next LT Pro" panose="020B0504020202020204" pitchFamily="34" charset="0"/>
              <a:buChar char="+"/>
            </a:pPr>
            <a:r>
              <a:rPr lang="en-US" sz="1800"/>
              <a:t>Bellevue University</a:t>
            </a:r>
          </a:p>
          <a:p>
            <a:pPr indent="-228600" algn="l">
              <a:buFont typeface="Avenir Next LT Pro" panose="020B0504020202020204" pitchFamily="34" charset="0"/>
              <a:buChar char="+"/>
            </a:pPr>
            <a:r>
              <a:rPr lang="en-US" sz="1800"/>
              <a:t>DSC 680 Applied Data Science</a:t>
            </a:r>
          </a:p>
          <a:p>
            <a:pPr indent="-228600" algn="l">
              <a:buFont typeface="Avenir Next LT Pro" panose="020B0504020202020204" pitchFamily="34" charset="0"/>
              <a:buChar char="+"/>
            </a:pPr>
            <a:r>
              <a:rPr lang="en-US" sz="1800"/>
              <a:t>Professor Catherine Williams</a:t>
            </a:r>
          </a:p>
          <a:p>
            <a:pPr indent="-228600" algn="l">
              <a:buFont typeface="Avenir Next LT Pro" panose="020B0504020202020204" pitchFamily="34" charset="0"/>
              <a:buChar char="+"/>
            </a:pPr>
            <a:r>
              <a:rPr lang="en-US" sz="1800"/>
              <a:t>June 5, 2021</a:t>
            </a:r>
          </a:p>
        </p:txBody>
      </p:sp>
      <p:pic>
        <p:nvPicPr>
          <p:cNvPr id="62" name="Picture 3">
            <a:extLst>
              <a:ext uri="{FF2B5EF4-FFF2-40B4-BE49-F238E27FC236}">
                <a16:creationId xmlns:a16="http://schemas.microsoft.com/office/drawing/2014/main" id="{FCFA5367-E66A-4115-B332-1D1D4D72905C}"/>
              </a:ext>
            </a:extLst>
          </p:cNvPr>
          <p:cNvPicPr>
            <a:picLocks noChangeAspect="1"/>
          </p:cNvPicPr>
          <p:nvPr/>
        </p:nvPicPr>
        <p:blipFill>
          <a:blip r:embed="rId2">
            <a:extLst>
              <a:ext uri="{28A0092B-C50C-407E-A947-70E740481C1C}">
                <a14:useLocalDpi xmlns:a14="http://schemas.microsoft.com/office/drawing/2010/main" val="0"/>
              </a:ext>
            </a:extLst>
          </a:blip>
          <a:srcRect l="13521" r="13521"/>
          <a:stretch/>
        </p:blipFill>
        <p:spPr>
          <a:xfrm>
            <a:off x="7188594" y="10"/>
            <a:ext cx="5003406" cy="6857990"/>
          </a:xfrm>
          <a:prstGeom prst="rect">
            <a:avLst/>
          </a:prstGeom>
          <a:effectLst>
            <a:outerShdw blurRad="50800" dist="38100" dir="2700000" algn="tl" rotWithShape="0">
              <a:prstClr val="black">
                <a:alpha val="40000"/>
              </a:prstClr>
            </a:outerShdw>
          </a:effectLst>
        </p:spPr>
      </p:pic>
      <p:grpSp>
        <p:nvGrpSpPr>
          <p:cNvPr id="49"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0"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327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5" name="Freeform: Shape 7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7" name="Freeform: Shape 7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0" name="Freeform: Shape 7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9" name="Freeform: Shape 8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7" name="Rectangle 9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Rectangle 9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1"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2" name="Freeform: Shape 101">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B9DC976-9B37-449B-8D85-6E9EB5DCE77C}"/>
              </a:ext>
            </a:extLst>
          </p:cNvPr>
          <p:cNvSpPr>
            <a:spLocks noGrp="1"/>
          </p:cNvSpPr>
          <p:nvPr>
            <p:ph type="title"/>
          </p:nvPr>
        </p:nvSpPr>
        <p:spPr>
          <a:xfrm>
            <a:off x="996275" y="163350"/>
            <a:ext cx="5996619" cy="2065889"/>
          </a:xfrm>
        </p:spPr>
        <p:txBody>
          <a:bodyPr vert="horz" lIns="91440" tIns="45720" rIns="91440" bIns="45720" rtlCol="0" anchor="ctr">
            <a:normAutofit/>
          </a:bodyPr>
          <a:lstStyle/>
          <a:p>
            <a:pPr>
              <a:lnSpc>
                <a:spcPct val="90000"/>
              </a:lnSpc>
            </a:pPr>
            <a:r>
              <a:rPr lang="en-US" sz="4600" kern="1200">
                <a:solidFill>
                  <a:schemeClr val="tx2"/>
                </a:solidFill>
                <a:latin typeface="+mj-lt"/>
                <a:ea typeface="+mj-ea"/>
                <a:cs typeface="+mj-cs"/>
              </a:rPr>
              <a:t>Create and train a ResNet34 CNN model</a:t>
            </a:r>
          </a:p>
        </p:txBody>
      </p:sp>
      <p:grpSp>
        <p:nvGrpSpPr>
          <p:cNvPr id="111"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2" name="Straight Connector 111">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3" name="Straight Connector 112">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Content Placeholder 7">
            <a:extLst>
              <a:ext uri="{FF2B5EF4-FFF2-40B4-BE49-F238E27FC236}">
                <a16:creationId xmlns:a16="http://schemas.microsoft.com/office/drawing/2014/main" id="{F2FA8ED7-A150-4735-BB5C-9D7A15C50260}"/>
              </a:ext>
            </a:extLst>
          </p:cNvPr>
          <p:cNvPicPr>
            <a:picLocks noGrp="1" noChangeAspect="1"/>
          </p:cNvPicPr>
          <p:nvPr>
            <p:ph sz="half" idx="2"/>
          </p:nvPr>
        </p:nvPicPr>
        <p:blipFill>
          <a:blip r:embed="rId2"/>
          <a:stretch>
            <a:fillRect/>
          </a:stretch>
        </p:blipFill>
        <p:spPr>
          <a:xfrm>
            <a:off x="838200" y="2642952"/>
            <a:ext cx="5151489" cy="3405221"/>
          </a:xfrm>
          <a:prstGeom prst="rect">
            <a:avLst/>
          </a:prstGeom>
        </p:spPr>
      </p:pic>
      <p:pic>
        <p:nvPicPr>
          <p:cNvPr id="6" name="Content Placeholder 5">
            <a:extLst>
              <a:ext uri="{FF2B5EF4-FFF2-40B4-BE49-F238E27FC236}">
                <a16:creationId xmlns:a16="http://schemas.microsoft.com/office/drawing/2014/main" id="{C6B05EEE-0959-454E-B00C-0615198E37E7}"/>
              </a:ext>
            </a:extLst>
          </p:cNvPr>
          <p:cNvPicPr>
            <a:picLocks noGrp="1" noChangeAspect="1"/>
          </p:cNvPicPr>
          <p:nvPr>
            <p:ph sz="half" idx="1"/>
          </p:nvPr>
        </p:nvPicPr>
        <p:blipFill>
          <a:blip r:embed="rId3"/>
          <a:stretch>
            <a:fillRect/>
          </a:stretch>
        </p:blipFill>
        <p:spPr>
          <a:xfrm>
            <a:off x="6177627" y="2653716"/>
            <a:ext cx="5151489" cy="3387104"/>
          </a:xfrm>
          <a:prstGeom prst="rect">
            <a:avLst/>
          </a:prstGeom>
        </p:spPr>
      </p:pic>
      <p:grpSp>
        <p:nvGrpSpPr>
          <p:cNvPr id="115"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6"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8" name="Freeform: Shape 117">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Arrow: Right 9">
            <a:extLst>
              <a:ext uri="{FF2B5EF4-FFF2-40B4-BE49-F238E27FC236}">
                <a16:creationId xmlns:a16="http://schemas.microsoft.com/office/drawing/2014/main" id="{79FBDED0-91F3-4F8B-A298-8EFC7FA9F1C6}"/>
              </a:ext>
            </a:extLst>
          </p:cNvPr>
          <p:cNvSpPr/>
          <p:nvPr/>
        </p:nvSpPr>
        <p:spPr>
          <a:xfrm>
            <a:off x="838200" y="4186122"/>
            <a:ext cx="541080" cy="39716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11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F65A-BB40-48F4-A959-41B922C73B77}"/>
              </a:ext>
            </a:extLst>
          </p:cNvPr>
          <p:cNvSpPr>
            <a:spLocks noGrp="1"/>
          </p:cNvSpPr>
          <p:nvPr>
            <p:ph type="title"/>
          </p:nvPr>
        </p:nvSpPr>
        <p:spPr/>
        <p:txBody>
          <a:bodyPr>
            <a:normAutofit fontScale="90000"/>
          </a:bodyPr>
          <a:lstStyle/>
          <a:p>
            <a:r>
              <a:rPr lang="en-US" dirty="0"/>
              <a:t>Results: 89% Accuracy, Negative Predictive Value of 92%...</a:t>
            </a:r>
          </a:p>
        </p:txBody>
      </p:sp>
      <p:pic>
        <p:nvPicPr>
          <p:cNvPr id="6" name="Content Placeholder 5">
            <a:extLst>
              <a:ext uri="{FF2B5EF4-FFF2-40B4-BE49-F238E27FC236}">
                <a16:creationId xmlns:a16="http://schemas.microsoft.com/office/drawing/2014/main" id="{7AB2A3C6-681D-4882-B059-8A1B51516708}"/>
              </a:ext>
            </a:extLst>
          </p:cNvPr>
          <p:cNvPicPr>
            <a:picLocks noGrp="1" noChangeAspect="1"/>
          </p:cNvPicPr>
          <p:nvPr>
            <p:ph sz="half" idx="1"/>
          </p:nvPr>
        </p:nvPicPr>
        <p:blipFill>
          <a:blip r:embed="rId2"/>
          <a:stretch>
            <a:fillRect/>
          </a:stretch>
        </p:blipFill>
        <p:spPr>
          <a:xfrm>
            <a:off x="1220859" y="1825626"/>
            <a:ext cx="4311196" cy="4247796"/>
          </a:xfrm>
        </p:spPr>
      </p:pic>
      <p:pic>
        <p:nvPicPr>
          <p:cNvPr id="8" name="Content Placeholder 7">
            <a:extLst>
              <a:ext uri="{FF2B5EF4-FFF2-40B4-BE49-F238E27FC236}">
                <a16:creationId xmlns:a16="http://schemas.microsoft.com/office/drawing/2014/main" id="{F88A0D0A-E4D4-4B27-AD64-266173651281}"/>
              </a:ext>
            </a:extLst>
          </p:cNvPr>
          <p:cNvPicPr>
            <a:picLocks noGrp="1" noChangeAspect="1"/>
          </p:cNvPicPr>
          <p:nvPr>
            <p:ph sz="half" idx="2"/>
          </p:nvPr>
        </p:nvPicPr>
        <p:blipFill>
          <a:blip r:embed="rId3"/>
          <a:stretch>
            <a:fillRect/>
          </a:stretch>
        </p:blipFill>
        <p:spPr>
          <a:xfrm>
            <a:off x="6660668" y="1825625"/>
            <a:ext cx="4204663" cy="4351338"/>
          </a:xfrm>
        </p:spPr>
      </p:pic>
    </p:spTree>
    <p:extLst>
      <p:ext uri="{BB962C8B-B14F-4D97-AF65-F5344CB8AC3E}">
        <p14:creationId xmlns:p14="http://schemas.microsoft.com/office/powerpoint/2010/main" val="157129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45C7352-7230-4FF8-9CCF-AC35CD4E6C3C}"/>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kern="1200">
                <a:solidFill>
                  <a:schemeClr val="tx2"/>
                </a:solidFill>
                <a:latin typeface="+mj-lt"/>
                <a:ea typeface="+mj-ea"/>
                <a:cs typeface="+mj-cs"/>
              </a:rPr>
              <a:t>Model results compared to Humans</a:t>
            </a:r>
          </a:p>
        </p:txBody>
      </p:sp>
      <p:sp>
        <p:nvSpPr>
          <p:cNvPr id="3" name="Content Placeholder 2">
            <a:extLst>
              <a:ext uri="{FF2B5EF4-FFF2-40B4-BE49-F238E27FC236}">
                <a16:creationId xmlns:a16="http://schemas.microsoft.com/office/drawing/2014/main" id="{A75B465D-1A53-46A8-BA0E-EB208B53E7FD}"/>
              </a:ext>
            </a:extLst>
          </p:cNvPr>
          <p:cNvSpPr>
            <a:spLocks noGrp="1"/>
          </p:cNvSpPr>
          <p:nvPr>
            <p:ph sz="half" idx="1"/>
          </p:nvPr>
        </p:nvSpPr>
        <p:spPr>
          <a:xfrm>
            <a:off x="1185756" y="2955401"/>
            <a:ext cx="3988112" cy="3157686"/>
          </a:xfrm>
        </p:spPr>
        <p:txBody>
          <a:bodyPr vert="horz" lIns="91440" tIns="45720" rIns="91440" bIns="45720" rtlCol="0">
            <a:normAutofit/>
          </a:bodyPr>
          <a:lstStyle/>
          <a:p>
            <a:r>
              <a:rPr lang="en-US" sz="1800"/>
              <a:t>Sensitivity: 0.7948609406087288</a:t>
            </a:r>
          </a:p>
          <a:p>
            <a:r>
              <a:rPr lang="en-US" sz="1800"/>
              <a:t>Specificity: 0.937267330717376</a:t>
            </a:r>
          </a:p>
          <a:p>
            <a:r>
              <a:rPr lang="en-US" sz="1800"/>
              <a:t>Accuracy: 0.8968615251570438</a:t>
            </a:r>
          </a:p>
          <a:p>
            <a:r>
              <a:rPr lang="en-US" sz="1800"/>
              <a:t>PPV: 0.8338662403410605</a:t>
            </a:r>
          </a:p>
          <a:p>
            <a:r>
              <a:rPr lang="en-US" sz="1800"/>
              <a:t>NPV: 0.9202160061904213</a:t>
            </a:r>
          </a:p>
        </p:txBody>
      </p:sp>
      <p:pic>
        <p:nvPicPr>
          <p:cNvPr id="6" name="Content Placeholder 5">
            <a:extLst>
              <a:ext uri="{FF2B5EF4-FFF2-40B4-BE49-F238E27FC236}">
                <a16:creationId xmlns:a16="http://schemas.microsoft.com/office/drawing/2014/main" id="{50EEB98B-D5E7-40C1-A495-F44096877443}"/>
              </a:ext>
            </a:extLst>
          </p:cNvPr>
          <p:cNvPicPr>
            <a:picLocks noGrp="1" noChangeAspect="1"/>
          </p:cNvPicPr>
          <p:nvPr>
            <p:ph sz="half" idx="2"/>
          </p:nvPr>
        </p:nvPicPr>
        <p:blipFill>
          <a:blip r:embed="rId2"/>
          <a:stretch>
            <a:fillRect/>
          </a:stretch>
        </p:blipFill>
        <p:spPr>
          <a:xfrm>
            <a:off x="5602903" y="1079081"/>
            <a:ext cx="6387190" cy="4694584"/>
          </a:xfrm>
          <a:prstGeom prst="rect">
            <a:avLst/>
          </a:prstGeom>
        </p:spPr>
      </p:pic>
      <p:grpSp>
        <p:nvGrpSpPr>
          <p:cNvPr id="51"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461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2"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41">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42">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43">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44">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45">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46">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extBox 3">
            <a:extLst>
              <a:ext uri="{FF2B5EF4-FFF2-40B4-BE49-F238E27FC236}">
                <a16:creationId xmlns:a16="http://schemas.microsoft.com/office/drawing/2014/main" id="{8545C8A5-1D47-4284-BF99-4F424B118232}"/>
              </a:ext>
            </a:extLst>
          </p:cNvPr>
          <p:cNvSpPr txBox="1"/>
          <p:nvPr/>
        </p:nvSpPr>
        <p:spPr>
          <a:xfrm>
            <a:off x="711468" y="1219744"/>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800" dirty="0">
                <a:solidFill>
                  <a:schemeClr val="tx2"/>
                </a:solidFill>
              </a:rPr>
              <a:t>Artificial Intelligence…</a:t>
            </a:r>
          </a:p>
          <a:p>
            <a:pPr indent="-228600">
              <a:lnSpc>
                <a:spcPct val="110000"/>
              </a:lnSpc>
              <a:spcAft>
                <a:spcPts val="600"/>
              </a:spcAft>
              <a:buClr>
                <a:schemeClr val="accent5"/>
              </a:buClr>
              <a:buFont typeface="Avenir Next LT Pro" panose="020B0504020202020204" pitchFamily="34" charset="0"/>
              <a:buChar char="+"/>
            </a:pPr>
            <a:r>
              <a:rPr lang="en-US" sz="2400" dirty="0" err="1">
                <a:solidFill>
                  <a:schemeClr val="tx2"/>
                </a:solidFill>
              </a:rPr>
              <a:t>FocalNet</a:t>
            </a:r>
            <a:endParaRPr lang="en-US" sz="2400" dirty="0">
              <a:solidFill>
                <a:schemeClr val="tx2"/>
              </a:solidFill>
            </a:endParaRP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Google</a:t>
            </a: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Dr. Constance Lehman</a:t>
            </a:r>
          </a:p>
        </p:txBody>
      </p:sp>
      <p:pic>
        <p:nvPicPr>
          <p:cNvPr id="3" name="Picture 2">
            <a:extLst>
              <a:ext uri="{FF2B5EF4-FFF2-40B4-BE49-F238E27FC236}">
                <a16:creationId xmlns:a16="http://schemas.microsoft.com/office/drawing/2014/main" id="{0E9E8657-B0F1-4A0E-B109-1118ADB75A85}"/>
              </a:ext>
            </a:extLst>
          </p:cNvPr>
          <p:cNvPicPr>
            <a:picLocks noChangeAspect="1"/>
          </p:cNvPicPr>
          <p:nvPr/>
        </p:nvPicPr>
        <p:blipFill>
          <a:blip r:embed="rId2"/>
          <a:stretch>
            <a:fillRect/>
          </a:stretch>
        </p:blipFill>
        <p:spPr>
          <a:xfrm>
            <a:off x="5602903" y="1222792"/>
            <a:ext cx="6387190" cy="4407161"/>
          </a:xfrm>
          <a:prstGeom prst="rect">
            <a:avLst/>
          </a:prstGeom>
          <a:effectLst>
            <a:glow rad="228600">
              <a:schemeClr val="accent5">
                <a:satMod val="175000"/>
                <a:alpha val="40000"/>
              </a:schemeClr>
            </a:glow>
          </a:effectLst>
        </p:spPr>
      </p:pic>
      <p:grpSp>
        <p:nvGrpSpPr>
          <p:cNvPr id="49"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0" name="Freeform: Shape 49">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9" name="Freeform: Shape 52">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53">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54">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55">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56">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57">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58">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6" name="Freeform: Shape 51">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1809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6" name="Rectangle 115">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50E1684-11E5-4FEC-A1B1-75DE85F47553}"/>
              </a:ext>
            </a:extLst>
          </p:cNvPr>
          <p:cNvPicPr>
            <a:picLocks noChangeAspect="1"/>
          </p:cNvPicPr>
          <p:nvPr/>
        </p:nvPicPr>
        <p:blipFill rotWithShape="1">
          <a:blip r:embed="rId2">
            <a:alphaModFix amt="60000"/>
          </a:blip>
          <a:srcRect r="-1" b="4655"/>
          <a:stretch/>
        </p:blipFill>
        <p:spPr>
          <a:xfrm>
            <a:off x="20" y="10"/>
            <a:ext cx="12188932" cy="6856614"/>
          </a:xfrm>
          <a:prstGeom prst="rect">
            <a:avLst/>
          </a:prstGeom>
        </p:spPr>
      </p:pic>
      <p:grpSp>
        <p:nvGrpSpPr>
          <p:cNvPr id="118"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9" name="Freeform: Shape 118">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C57F138-DDE3-4582-93AD-74E8CB795C7D}"/>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kern="1200">
                <a:solidFill>
                  <a:srgbClr val="FFFFFF"/>
                </a:solidFill>
                <a:latin typeface="+mj-lt"/>
                <a:ea typeface="+mj-ea"/>
                <a:cs typeface="+mj-cs"/>
              </a:rPr>
              <a:t>The problem and the solution…</a:t>
            </a:r>
          </a:p>
        </p:txBody>
      </p:sp>
      <p:grpSp>
        <p:nvGrpSpPr>
          <p:cNvPr id="127"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8"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0" name="Freeform: Shape 129">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9" name="Freeform: Shape 128">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5" name="TextBox 114">
            <a:extLst>
              <a:ext uri="{FF2B5EF4-FFF2-40B4-BE49-F238E27FC236}">
                <a16:creationId xmlns:a16="http://schemas.microsoft.com/office/drawing/2014/main" id="{E62D6BF5-2D4C-4818-94F9-AAD3DE12ECBC}"/>
              </a:ext>
            </a:extLst>
          </p:cNvPr>
          <p:cNvSpPr txBox="1"/>
          <p:nvPr/>
        </p:nvSpPr>
        <p:spPr>
          <a:xfrm>
            <a:off x="18825" y="7168444"/>
            <a:ext cx="6013249" cy="369332"/>
          </a:xfrm>
          <a:prstGeom prst="rect">
            <a:avLst/>
          </a:prstGeom>
          <a:noFill/>
        </p:spPr>
        <p:txBody>
          <a:bodyPr wrap="none" rtlCol="0">
            <a:spAutoFit/>
          </a:bodyPr>
          <a:lstStyle/>
          <a:p>
            <a:r>
              <a:rPr lang="en-US" dirty="0">
                <a:solidFill>
                  <a:schemeClr val="bg1">
                    <a:lumMod val="65000"/>
                  </a:schemeClr>
                </a:solidFill>
              </a:rPr>
              <a:t>Source: https://www.youtube.com/watch?v=sboje1e2EJE</a:t>
            </a:r>
          </a:p>
        </p:txBody>
      </p:sp>
    </p:spTree>
    <p:extLst>
      <p:ext uri="{BB962C8B-B14F-4D97-AF65-F5344CB8AC3E}">
        <p14:creationId xmlns:p14="http://schemas.microsoft.com/office/powerpoint/2010/main" val="348540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4" name="Freeform: Shape 7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7" name="Freeform: Shape 7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6" name="Freeform: Shape 8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4" name="Rectangle 9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9" name="Freeform: Shape 98">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Freeform: Shape 99">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C273E3-E716-4836-9ED8-79C7F8D48E27}"/>
              </a:ext>
            </a:extLst>
          </p:cNvPr>
          <p:cNvSpPr>
            <a:spLocks noGrp="1"/>
          </p:cNvSpPr>
          <p:nvPr>
            <p:ph type="title"/>
          </p:nvPr>
        </p:nvSpPr>
        <p:spPr>
          <a:xfrm>
            <a:off x="1005653" y="169452"/>
            <a:ext cx="10583117" cy="2056572"/>
          </a:xfrm>
        </p:spPr>
        <p:txBody>
          <a:bodyPr vert="horz" lIns="91440" tIns="45720" rIns="91440" bIns="45720" rtlCol="0" anchor="b">
            <a:normAutofit/>
          </a:bodyPr>
          <a:lstStyle/>
          <a:p>
            <a:r>
              <a:rPr lang="en-US" sz="5400" kern="1200" dirty="0">
                <a:solidFill>
                  <a:schemeClr val="tx2"/>
                </a:solidFill>
                <a:latin typeface="+mj-lt"/>
                <a:ea typeface="+mj-ea"/>
                <a:cs typeface="+mj-cs"/>
              </a:rPr>
              <a:t>The challenge for human radiologists</a:t>
            </a:r>
          </a:p>
        </p:txBody>
      </p:sp>
      <p:grpSp>
        <p:nvGrpSpPr>
          <p:cNvPr id="108"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9" name="Straight Connector 108">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2C997493-C0D7-4C2E-B3FE-99136420F2C4}"/>
              </a:ext>
            </a:extLst>
          </p:cNvPr>
          <p:cNvPicPr>
            <a:picLocks noChangeAspect="1"/>
          </p:cNvPicPr>
          <p:nvPr/>
        </p:nvPicPr>
        <p:blipFill>
          <a:blip r:embed="rId2"/>
          <a:stretch>
            <a:fillRect/>
          </a:stretch>
        </p:blipFill>
        <p:spPr>
          <a:xfrm>
            <a:off x="5711237" y="2395474"/>
            <a:ext cx="5352854" cy="3733616"/>
          </a:xfrm>
          <a:prstGeom prst="rect">
            <a:avLst/>
          </a:prstGeom>
        </p:spPr>
      </p:pic>
      <p:grpSp>
        <p:nvGrpSpPr>
          <p:cNvPr id="112"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3" name="Freeform: Shape 112">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6" name="Freeform: Shape 115">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7685861B-DFB5-4E11-A5C1-7926C4151DEC}"/>
              </a:ext>
            </a:extLst>
          </p:cNvPr>
          <p:cNvSpPr txBox="1"/>
          <p:nvPr/>
        </p:nvSpPr>
        <p:spPr>
          <a:xfrm>
            <a:off x="5711237" y="6354147"/>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27486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7"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8" name="Freeform: Shape 17">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18">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19">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20">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21">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22">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23">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24">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AE2D8BE-329E-413D-83BC-CF6A7D32B9E3}"/>
              </a:ext>
            </a:extLst>
          </p:cNvPr>
          <p:cNvSpPr>
            <a:spLocks noGrp="1"/>
          </p:cNvSpPr>
          <p:nvPr>
            <p:ph type="title"/>
          </p:nvPr>
        </p:nvSpPr>
        <p:spPr>
          <a:xfrm>
            <a:off x="1198181" y="168425"/>
            <a:ext cx="9516924" cy="2091782"/>
          </a:xfrm>
        </p:spPr>
        <p:txBody>
          <a:bodyPr anchor="ctr">
            <a:normAutofit/>
          </a:bodyPr>
          <a:lstStyle/>
          <a:p>
            <a:pPr>
              <a:lnSpc>
                <a:spcPct val="90000"/>
              </a:lnSpc>
            </a:pPr>
            <a:r>
              <a:rPr lang="en-US" sz="2100" dirty="0"/>
              <a:t>Dr. Constance Lehman, MD, PhD</a:t>
            </a:r>
            <a:br>
              <a:rPr lang="en-US" sz="2100" dirty="0"/>
            </a:br>
            <a:r>
              <a:rPr lang="en-US" sz="2100" dirty="0"/>
              <a:t>Director of Breast Imaging and Co-Director of the Avon Comprehensive Breast Evaluation Center at Massachusetts General Hospital </a:t>
            </a:r>
          </a:p>
        </p:txBody>
      </p:sp>
      <p:pic>
        <p:nvPicPr>
          <p:cNvPr id="6" name="Picture 5">
            <a:extLst>
              <a:ext uri="{FF2B5EF4-FFF2-40B4-BE49-F238E27FC236}">
                <a16:creationId xmlns:a16="http://schemas.microsoft.com/office/drawing/2014/main" id="{4F23C18E-E285-4271-B3A3-CD640BC314B6}"/>
              </a:ext>
            </a:extLst>
          </p:cNvPr>
          <p:cNvPicPr>
            <a:picLocks noChangeAspect="1"/>
          </p:cNvPicPr>
          <p:nvPr/>
        </p:nvPicPr>
        <p:blipFill>
          <a:blip r:embed="rId2"/>
          <a:stretch>
            <a:fillRect/>
          </a:stretch>
        </p:blipFill>
        <p:spPr>
          <a:xfrm>
            <a:off x="1235906" y="2184345"/>
            <a:ext cx="2184511" cy="2184511"/>
          </a:xfrm>
          <a:prstGeom prst="rect">
            <a:avLst/>
          </a:prstGeom>
        </p:spPr>
      </p:pic>
      <p:pic>
        <p:nvPicPr>
          <p:cNvPr id="5" name="Content Placeholder 4">
            <a:extLst>
              <a:ext uri="{FF2B5EF4-FFF2-40B4-BE49-F238E27FC236}">
                <a16:creationId xmlns:a16="http://schemas.microsoft.com/office/drawing/2014/main" id="{8CE4D8F4-2578-4AF6-8E19-07C553E7B1DC}"/>
              </a:ext>
            </a:extLst>
          </p:cNvPr>
          <p:cNvPicPr>
            <a:picLocks noChangeAspect="1"/>
          </p:cNvPicPr>
          <p:nvPr/>
        </p:nvPicPr>
        <p:blipFill>
          <a:blip r:embed="rId3"/>
          <a:stretch>
            <a:fillRect/>
          </a:stretch>
        </p:blipFill>
        <p:spPr>
          <a:xfrm>
            <a:off x="4031674" y="2212756"/>
            <a:ext cx="7297424" cy="4086556"/>
          </a:xfrm>
          <a:prstGeom prst="rect">
            <a:avLst/>
          </a:prstGeom>
        </p:spPr>
      </p:pic>
      <p:grpSp>
        <p:nvGrpSpPr>
          <p:cNvPr id="27"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6"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7" name="Freeform: Shape 29">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30">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31">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32">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33">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34">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3" name="Freeform: Shape 28">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4" name="TextBox 83">
            <a:extLst>
              <a:ext uri="{FF2B5EF4-FFF2-40B4-BE49-F238E27FC236}">
                <a16:creationId xmlns:a16="http://schemas.microsoft.com/office/drawing/2014/main" id="{0B89FA03-D53F-45ED-8A47-ACCE5A12AFD1}"/>
              </a:ext>
            </a:extLst>
          </p:cNvPr>
          <p:cNvSpPr txBox="1"/>
          <p:nvPr/>
        </p:nvSpPr>
        <p:spPr>
          <a:xfrm>
            <a:off x="3953571" y="6402463"/>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6718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7B4F8A39-20E3-4E05-9D49-ABED64C1D489}"/>
              </a:ext>
            </a:extLst>
          </p:cNvPr>
          <p:cNvPicPr>
            <a:picLocks noChangeAspect="1"/>
          </p:cNvPicPr>
          <p:nvPr/>
        </p:nvPicPr>
        <p:blipFill rotWithShape="1">
          <a:blip r:embed="rId2">
            <a:alphaModFix/>
          </a:blip>
          <a:srcRect r="8894"/>
          <a:stretch/>
        </p:blipFill>
        <p:spPr>
          <a:xfrm>
            <a:off x="20" y="10"/>
            <a:ext cx="12188932" cy="6856614"/>
          </a:xfrm>
          <a:prstGeom prst="rect">
            <a:avLst/>
          </a:prstGeom>
        </p:spPr>
      </p:pic>
      <p:sp>
        <p:nvSpPr>
          <p:cNvPr id="39" name="Rectangle 38">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66222-C0DE-4672-9830-E16C6C7793B1}"/>
              </a:ext>
            </a:extLst>
          </p:cNvPr>
          <p:cNvSpPr>
            <a:spLocks noGrp="1"/>
          </p:cNvSpPr>
          <p:nvPr>
            <p:ph type="title"/>
          </p:nvPr>
        </p:nvSpPr>
        <p:spPr>
          <a:xfrm>
            <a:off x="5095702" y="1517437"/>
            <a:ext cx="7524027" cy="1744535"/>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Thank you Bellevue University, and especially Professor Catherine Williams…</a:t>
            </a:r>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5683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B7CA8E2-61DF-4558-9AA1-063F48928886}"/>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sz="4400" kern="1200">
                <a:solidFill>
                  <a:schemeClr val="tx2"/>
                </a:solidFill>
                <a:latin typeface="+mj-lt"/>
                <a:ea typeface="+mj-ea"/>
                <a:cs typeface="+mj-cs"/>
              </a:rPr>
              <a:t>Cold Statistics…</a:t>
            </a:r>
          </a:p>
        </p:txBody>
      </p:sp>
      <p:sp>
        <p:nvSpPr>
          <p:cNvPr id="4" name="Text Placeholder 3">
            <a:extLst>
              <a:ext uri="{FF2B5EF4-FFF2-40B4-BE49-F238E27FC236}">
                <a16:creationId xmlns:a16="http://schemas.microsoft.com/office/drawing/2014/main" id="{F2A69F2E-3D68-47FF-88E5-2C586525A74A}"/>
              </a:ext>
            </a:extLst>
          </p:cNvPr>
          <p:cNvSpPr>
            <a:spLocks noGrp="1"/>
          </p:cNvSpPr>
          <p:nvPr>
            <p:ph type="body" sz="half" idx="2"/>
          </p:nvPr>
        </p:nvSpPr>
        <p:spPr>
          <a:xfrm>
            <a:off x="1185756" y="2955401"/>
            <a:ext cx="3988112" cy="3157686"/>
          </a:xfrm>
        </p:spPr>
        <p:txBody>
          <a:bodyPr vert="horz" lIns="91440" tIns="45720" rIns="91440" bIns="45720" rtlCol="0">
            <a:normAutofit/>
          </a:bodyPr>
          <a:lstStyle/>
          <a:p>
            <a:pPr indent="-228600">
              <a:lnSpc>
                <a:spcPct val="100000"/>
              </a:lnSpc>
              <a:buFont typeface="Avenir Next LT Pro" panose="020B0504020202020204" pitchFamily="34" charset="0"/>
              <a:buChar char="+"/>
            </a:pPr>
            <a:r>
              <a:rPr lang="en-US" sz="1000" b="0" i="0" dirty="0">
                <a:effectLst/>
              </a:rPr>
              <a:t>About 1 in 8 U.S. women (about 13%) will develop invasive breast cancer over the course of her lifetime.</a:t>
            </a:r>
          </a:p>
          <a:p>
            <a:pPr indent="-228600">
              <a:lnSpc>
                <a:spcPct val="100000"/>
              </a:lnSpc>
              <a:buFont typeface="Avenir Next LT Pro" panose="020B0504020202020204" pitchFamily="34" charset="0"/>
              <a:buChar char="+"/>
            </a:pPr>
            <a:r>
              <a:rPr lang="en-US" sz="1000" b="0" i="0" dirty="0">
                <a:effectLst/>
              </a:rPr>
              <a:t>For women in the U.S., breast cancer death rates are higher than those for any other cancer, besides lung cancer.</a:t>
            </a:r>
          </a:p>
          <a:p>
            <a:pPr indent="-228600">
              <a:lnSpc>
                <a:spcPct val="100000"/>
              </a:lnSpc>
              <a:buFont typeface="Avenir Next LT Pro" panose="020B0504020202020204" pitchFamily="34" charset="0"/>
              <a:buChar char="+"/>
            </a:pPr>
            <a:r>
              <a:rPr lang="en-US" sz="1000" b="0" i="0" dirty="0">
                <a:effectLst/>
              </a:rPr>
              <a:t>As of January 2021, there are more than 3.8 million women with a history of breast cancer in the U.S. This includes women currently being treated and women who have finished treatment.</a:t>
            </a:r>
          </a:p>
          <a:p>
            <a:pPr indent="-228600">
              <a:lnSpc>
                <a:spcPct val="100000"/>
              </a:lnSpc>
              <a:buFont typeface="Avenir Next LT Pro" panose="020B0504020202020204" pitchFamily="34" charset="0"/>
              <a:buChar char="+"/>
            </a:pPr>
            <a:r>
              <a:rPr lang="en-US" sz="1000" b="0" i="0" dirty="0">
                <a:effectLst/>
              </a:rPr>
              <a:t>Breast cancer is the most commonly diagnosed cancer among American women. In 2021, it's estimated that about 30% of newly diagnosed cancers in women will be breast cancers.</a:t>
            </a:r>
          </a:p>
          <a:p>
            <a:pPr indent="-228600">
              <a:lnSpc>
                <a:spcPct val="100000"/>
              </a:lnSpc>
              <a:buFont typeface="Avenir Next LT Pro" panose="020B0504020202020204" pitchFamily="34" charset="0"/>
              <a:buChar char="+"/>
            </a:pPr>
            <a:r>
              <a:rPr lang="en-US" sz="1000" b="1" i="0" dirty="0">
                <a:effectLst/>
              </a:rPr>
              <a:t>Breast cancer became the most common cancer globally as of 2021, accounting for 12% of all new annual cancer cases worldwide, according to the World Health Organization.</a:t>
            </a:r>
          </a:p>
          <a:p>
            <a:pPr>
              <a:lnSpc>
                <a:spcPct val="100000"/>
              </a:lnSpc>
            </a:pPr>
            <a:r>
              <a:rPr lang="en-US" sz="1000" dirty="0">
                <a:solidFill>
                  <a:schemeClr val="bg1">
                    <a:lumMod val="65000"/>
                  </a:schemeClr>
                </a:solidFill>
              </a:rPr>
              <a:t>Source: breastcancer.org</a:t>
            </a:r>
          </a:p>
        </p:txBody>
      </p:sp>
      <p:pic>
        <p:nvPicPr>
          <p:cNvPr id="6" name="Picture Placeholder 5" descr="Chart, line chart&#10;&#10;Description automatically generated">
            <a:extLst>
              <a:ext uri="{FF2B5EF4-FFF2-40B4-BE49-F238E27FC236}">
                <a16:creationId xmlns:a16="http://schemas.microsoft.com/office/drawing/2014/main" id="{D4E08D55-2DFF-44EF-A53B-33438B00F0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29" r="10829"/>
          <a:stretch>
            <a:fillRect/>
          </a:stretch>
        </p:blipFill>
        <p:spPr>
          <a:xfrm>
            <a:off x="5602903" y="909148"/>
            <a:ext cx="6387190" cy="5034450"/>
          </a:xfrm>
          <a:prstGeom prst="rect">
            <a:avLst/>
          </a:prstGeom>
          <a:effectLst>
            <a:glow rad="101600">
              <a:schemeClr val="accent1">
                <a:satMod val="175000"/>
                <a:alpha val="40000"/>
              </a:schemeClr>
            </a:glow>
          </a:effectLst>
        </p:spPr>
      </p:pic>
      <p:grpSp>
        <p:nvGrpSpPr>
          <p:cNvPr id="52"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BBE48008-4ADE-4A53-8197-4C8C478D29A1}"/>
              </a:ext>
            </a:extLst>
          </p:cNvPr>
          <p:cNvSpPr txBox="1"/>
          <p:nvPr/>
        </p:nvSpPr>
        <p:spPr>
          <a:xfrm>
            <a:off x="5589836" y="5733995"/>
            <a:ext cx="6387190" cy="50344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effectLst/>
              </a:rPr>
              <a:t>Source: </a:t>
            </a:r>
            <a:r>
              <a:rPr lang="en-US" sz="1300" u="sng" dirty="0">
                <a:solidFill>
                  <a:srgbClr val="FFFFFF"/>
                </a:solidFill>
                <a:effectLst/>
                <a:hlinkClick r:id="rId3">
                  <a:extLst>
                    <a:ext uri="{A12FA001-AC4F-418D-AE19-62706E023703}">
                      <ahyp:hlinkClr xmlns:ahyp="http://schemas.microsoft.com/office/drawing/2018/hyperlinkcolor" val="tx"/>
                    </a:ext>
                  </a:extLst>
                </a:hlinkClick>
              </a:rPr>
              <a:t>https://www.kaggle.com/midouazerty/breast-cancer-images-classification</a:t>
            </a:r>
            <a:endParaRPr lang="en-US" sz="1300" dirty="0">
              <a:solidFill>
                <a:srgbClr val="FFFFFF"/>
              </a:solidFill>
              <a:effectLst/>
            </a:endParaRPr>
          </a:p>
        </p:txBody>
      </p:sp>
    </p:spTree>
    <p:extLst>
      <p:ext uri="{BB962C8B-B14F-4D97-AF65-F5344CB8AC3E}">
        <p14:creationId xmlns:p14="http://schemas.microsoft.com/office/powerpoint/2010/main" val="1808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347-8E4B-4804-8449-F28D18559B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295F854-4BFC-431E-AB86-817AA016C733}"/>
              </a:ext>
            </a:extLst>
          </p:cNvPr>
          <p:cNvSpPr>
            <a:spLocks noGrp="1"/>
          </p:cNvSpPr>
          <p:nvPr>
            <p:ph sz="half" idx="1"/>
          </p:nvPr>
        </p:nvSpPr>
        <p:spPr/>
        <p:txBody>
          <a:bodyPr>
            <a:normAutofit fontScale="77500" lnSpcReduction="20000"/>
          </a:bodyPr>
          <a:lstStyle/>
          <a:p>
            <a:pPr marL="0" indent="0">
              <a:buNone/>
            </a:pPr>
            <a:r>
              <a:rPr lang="en-US" dirty="0"/>
              <a:t>False negatives</a:t>
            </a:r>
          </a:p>
          <a:p>
            <a:pPr>
              <a:buFont typeface="Wingdings" panose="05000000000000000000" pitchFamily="2" charset="2"/>
              <a:buChar char="Ø"/>
            </a:pPr>
            <a:r>
              <a:rPr lang="en-US" sz="2300" dirty="0"/>
              <a:t>In cancer screening, a negative result means no abnormality is present.</a:t>
            </a:r>
          </a:p>
          <a:p>
            <a:pPr>
              <a:buFont typeface="Wingdings" panose="05000000000000000000" pitchFamily="2" charset="2"/>
              <a:buChar char="Ø"/>
            </a:pPr>
            <a:r>
              <a:rPr lang="en-US" sz="2300" dirty="0"/>
              <a:t>False-negative results occur when mammograms appear normal even though breast cancer is present. </a:t>
            </a:r>
          </a:p>
          <a:p>
            <a:pPr>
              <a:buFont typeface="Wingdings" panose="05000000000000000000" pitchFamily="2" charset="2"/>
              <a:buChar char="Ø"/>
            </a:pPr>
            <a:r>
              <a:rPr lang="en-US" sz="2300" dirty="0"/>
              <a:t>Overall, screening mammograms miss about 20% of breast cancers that are present at the time of screening. [2] </a:t>
            </a:r>
          </a:p>
          <a:p>
            <a:pPr>
              <a:buFont typeface="Wingdings" panose="05000000000000000000" pitchFamily="2" charset="2"/>
              <a:buChar char="Ø"/>
            </a:pPr>
            <a:r>
              <a:rPr lang="en-US" sz="2300" dirty="0"/>
              <a:t>While a false positive result may lead to undue stress and worry, the end result is no cancer.</a:t>
            </a:r>
          </a:p>
          <a:p>
            <a:pPr>
              <a:buFont typeface="Wingdings" panose="05000000000000000000" pitchFamily="2" charset="2"/>
              <a:buChar char="Ø"/>
            </a:pPr>
            <a:r>
              <a:rPr lang="en-US" sz="2300" dirty="0"/>
              <a:t>False negatives are far more alarming, as the result in this case is a woman who believes she is cancer-free when she is not.</a:t>
            </a:r>
          </a:p>
          <a:p>
            <a:endParaRPr lang="en-US" dirty="0"/>
          </a:p>
        </p:txBody>
      </p:sp>
      <p:sp>
        <p:nvSpPr>
          <p:cNvPr id="4" name="Content Placeholder 3">
            <a:extLst>
              <a:ext uri="{FF2B5EF4-FFF2-40B4-BE49-F238E27FC236}">
                <a16:creationId xmlns:a16="http://schemas.microsoft.com/office/drawing/2014/main" id="{5351C78C-ED76-4875-A0E9-2D043B20585C}"/>
              </a:ext>
            </a:extLst>
          </p:cNvPr>
          <p:cNvSpPr>
            <a:spLocks noGrp="1"/>
          </p:cNvSpPr>
          <p:nvPr>
            <p:ph sz="half" idx="2"/>
          </p:nvPr>
        </p:nvSpPr>
        <p:spPr/>
        <p:txBody>
          <a:bodyPr>
            <a:normAutofit fontScale="77500" lnSpcReduction="20000"/>
          </a:bodyPr>
          <a:lstStyle/>
          <a:p>
            <a:pPr marL="0" indent="0">
              <a:buNone/>
            </a:pPr>
            <a:r>
              <a:rPr lang="en-US" dirty="0"/>
              <a:t>Hypothesis</a:t>
            </a:r>
          </a:p>
          <a:p>
            <a:pPr marL="0" indent="0">
              <a:buNone/>
            </a:pPr>
            <a:r>
              <a:rPr lang="en-US" sz="2600" dirty="0"/>
              <a:t>Great strides have been made in both Machine and Deep Learning in various medical fields regarding the prediction and detection of certain diseases. One of these areas showing promising results is breast cancer; both prediction based on observable measurements and detection regarding whether a tumor is benign or malignant. In this presentation I hope to show two examples of models I trained that offer impressive results in this field.</a:t>
            </a:r>
          </a:p>
        </p:txBody>
      </p:sp>
    </p:spTree>
    <p:extLst>
      <p:ext uri="{BB962C8B-B14F-4D97-AF65-F5344CB8AC3E}">
        <p14:creationId xmlns:p14="http://schemas.microsoft.com/office/powerpoint/2010/main" val="28732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Machine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Cancer Wisconsin (Diagnostic) dataset</a:t>
            </a:r>
          </a:p>
          <a:p>
            <a:r>
              <a:rPr lang="en-US" dirty="0"/>
              <a:t>Modeling</a:t>
            </a:r>
          </a:p>
          <a:p>
            <a:pPr lvl="1"/>
            <a:r>
              <a:rPr lang="en-US" dirty="0" err="1"/>
              <a:t>PyCaret</a:t>
            </a:r>
            <a:r>
              <a:rPr lang="en-US" dirty="0"/>
              <a:t>: open source, low code Python library, providing wrappers around numerous machine learning frameworks such as scikit-learn, </a:t>
            </a:r>
            <a:r>
              <a:rPr lang="en-US" dirty="0" err="1"/>
              <a:t>XGBoost</a:t>
            </a:r>
            <a:r>
              <a:rPr lang="en-US" dirty="0"/>
              <a:t>, Microsoft </a:t>
            </a:r>
            <a:r>
              <a:rPr lang="en-US" dirty="0" err="1"/>
              <a:t>LightGBM</a:t>
            </a:r>
            <a:r>
              <a:rPr lang="en-US" dirty="0"/>
              <a:t>, </a:t>
            </a:r>
            <a:r>
              <a:rPr lang="en-US" dirty="0" err="1"/>
              <a:t>spaCy</a:t>
            </a:r>
            <a:r>
              <a:rPr lang="en-US" dirty="0"/>
              <a:t> and others.</a:t>
            </a:r>
          </a:p>
          <a:p>
            <a:pPr lvl="2"/>
            <a:r>
              <a:rPr lang="en-US" dirty="0"/>
              <a:t>Compare model baselines and create a best model</a:t>
            </a:r>
          </a:p>
          <a:p>
            <a:pPr lvl="2"/>
            <a:r>
              <a:rPr lang="en-US" dirty="0"/>
              <a:t>Leverage built-in function to tune hyperparameters</a:t>
            </a:r>
          </a:p>
          <a:p>
            <a:pPr lvl="2"/>
            <a:r>
              <a:rPr lang="en-US" dirty="0"/>
              <a:t>Plot results</a:t>
            </a:r>
          </a:p>
          <a:p>
            <a:pPr lvl="2"/>
            <a:r>
              <a:rPr lang="en-US" dirty="0"/>
              <a:t>Perform model prediction and evaluate results </a:t>
            </a:r>
          </a:p>
        </p:txBody>
      </p:sp>
      <p:pic>
        <p:nvPicPr>
          <p:cNvPr id="5" name="Picture 4">
            <a:extLst>
              <a:ext uri="{FF2B5EF4-FFF2-40B4-BE49-F238E27FC236}">
                <a16:creationId xmlns:a16="http://schemas.microsoft.com/office/drawing/2014/main" id="{F798F4F5-4554-4CC4-B2EA-E6E86E01CA60}"/>
              </a:ext>
            </a:extLst>
          </p:cNvPr>
          <p:cNvPicPr>
            <a:picLocks noChangeAspect="1"/>
          </p:cNvPicPr>
          <p:nvPr/>
        </p:nvPicPr>
        <p:blipFill>
          <a:blip r:embed="rId2"/>
          <a:stretch>
            <a:fillRect/>
          </a:stretch>
        </p:blipFill>
        <p:spPr>
          <a:xfrm>
            <a:off x="4165311" y="2409969"/>
            <a:ext cx="1847850" cy="5048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52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E2A9078-8FB7-430E-9D1A-DD3D595A6174}"/>
              </a:ext>
            </a:extLst>
          </p:cNvPr>
          <p:cNvSpPr>
            <a:spLocks noGrp="1"/>
          </p:cNvSpPr>
          <p:nvPr>
            <p:ph type="title"/>
          </p:nvPr>
        </p:nvSpPr>
        <p:spPr>
          <a:xfrm>
            <a:off x="1198182" y="559813"/>
            <a:ext cx="5605358" cy="1664573"/>
          </a:xfrm>
        </p:spPr>
        <p:txBody>
          <a:bodyPr vert="horz" lIns="91440" tIns="45720" rIns="91440" bIns="45720" rtlCol="0" anchor="ctr">
            <a:normAutofit fontScale="90000"/>
          </a:bodyPr>
          <a:lstStyle/>
          <a:p>
            <a:r>
              <a:rPr lang="en-US" sz="4400" kern="1200" dirty="0">
                <a:solidFill>
                  <a:schemeClr val="tx2"/>
                </a:solidFill>
                <a:latin typeface="+mj-lt"/>
                <a:ea typeface="+mj-ea"/>
                <a:cs typeface="+mj-cs"/>
              </a:rPr>
              <a:t>Breast Cancer Wisconsin (Diagnostic) dataset</a:t>
            </a:r>
          </a:p>
        </p:txBody>
      </p:sp>
      <p:sp>
        <p:nvSpPr>
          <p:cNvPr id="4" name="Text Placeholder 3">
            <a:extLst>
              <a:ext uri="{FF2B5EF4-FFF2-40B4-BE49-F238E27FC236}">
                <a16:creationId xmlns:a16="http://schemas.microsoft.com/office/drawing/2014/main" id="{7D38C7F0-2AE7-4F57-B72A-305DF0A11705}"/>
              </a:ext>
            </a:extLst>
          </p:cNvPr>
          <p:cNvSpPr>
            <a:spLocks noGrp="1"/>
          </p:cNvSpPr>
          <p:nvPr>
            <p:ph type="body" sz="half" idx="2"/>
          </p:nvPr>
        </p:nvSpPr>
        <p:spPr>
          <a:xfrm>
            <a:off x="1185755" y="2384474"/>
            <a:ext cx="5604997" cy="3728613"/>
          </a:xfrm>
        </p:spPr>
        <p:txBody>
          <a:bodyPr vert="horz" lIns="91440" tIns="45720" rIns="91440" bIns="45720" rtlCol="0">
            <a:normAutofit fontScale="92500"/>
          </a:bodyPr>
          <a:lstStyle/>
          <a:p>
            <a:pPr indent="-228600">
              <a:buFont typeface="Avenir Next LT Pro" panose="020B0504020202020204" pitchFamily="34" charset="0"/>
              <a:buChar char="+"/>
            </a:pPr>
            <a:r>
              <a:rPr lang="en-US" sz="1800" dirty="0"/>
              <a:t>162 whole mount slide images of breast cancer specimens scanned at 40x. </a:t>
            </a:r>
          </a:p>
          <a:p>
            <a:pPr indent="-228600">
              <a:buFont typeface="Avenir Next LT Pro" panose="020B0504020202020204" pitchFamily="34" charset="0"/>
              <a:buChar char="+"/>
            </a:pPr>
            <a:r>
              <a:rPr lang="en-US" sz="1800" dirty="0"/>
              <a:t>From that, 277,524 patches of size 50 x 50 were extracted (198,738 negative and 78,786 positive).</a:t>
            </a:r>
          </a:p>
          <a:p>
            <a:pPr indent="-228600">
              <a:buFont typeface="Avenir Next LT Pro" panose="020B0504020202020204" pitchFamily="34" charset="0"/>
              <a:buChar char="+"/>
            </a:pPr>
            <a:r>
              <a:rPr lang="en-US" sz="1800" dirty="0"/>
              <a:t>Class 0 represents benign tumors while Class 1 represents malignant tumors.</a:t>
            </a:r>
          </a:p>
          <a:p>
            <a:pPr indent="-228600">
              <a:buFont typeface="Avenir Next LT Pro" panose="020B0504020202020204" pitchFamily="34" charset="0"/>
              <a:buChar char="+"/>
            </a:pPr>
            <a:r>
              <a:rPr lang="en-US" sz="1800" dirty="0"/>
              <a:t>Ten real-valued features are computed for each cell nucleus.</a:t>
            </a:r>
          </a:p>
          <a:p>
            <a:pPr indent="-228600">
              <a:buFont typeface="Avenir Next LT Pro" panose="020B0504020202020204" pitchFamily="34" charset="0"/>
              <a:buChar char="+"/>
            </a:pPr>
            <a:r>
              <a:rPr lang="en-US" sz="1800" dirty="0"/>
              <a:t>The mean, standard error, and "worst" or largest (mean of the three largest values) of these features were computed for each image, resulting in 30 features. </a:t>
            </a:r>
          </a:p>
        </p:txBody>
      </p:sp>
      <p:pic>
        <p:nvPicPr>
          <p:cNvPr id="5" name="Content Placeholder 4">
            <a:extLst>
              <a:ext uri="{FF2B5EF4-FFF2-40B4-BE49-F238E27FC236}">
                <a16:creationId xmlns:a16="http://schemas.microsoft.com/office/drawing/2014/main" id="{A9A705F6-F2EB-4ECA-BFAD-0A57A18902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172627" y="910426"/>
            <a:ext cx="4817466" cy="5031893"/>
          </a:xfrm>
          <a:prstGeom prst="rect">
            <a:avLst/>
          </a:prstGeom>
          <a:effectLst>
            <a:outerShdw blurRad="50800" dist="38100" dir="2700000" algn="tl" rotWithShape="0">
              <a:prstClr val="black">
                <a:alpha val="40000"/>
              </a:prstClr>
            </a:outerShdw>
          </a:effectLst>
        </p:spPr>
      </p:pic>
      <p:grpSp>
        <p:nvGrpSpPr>
          <p:cNvPr id="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 name="Freeform: Shape 50">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4E5A4ACF-8F68-4B94-B3F2-F9647F5CFA27}"/>
              </a:ext>
            </a:extLst>
          </p:cNvPr>
          <p:cNvSpPr txBox="1"/>
          <p:nvPr/>
        </p:nvSpPr>
        <p:spPr>
          <a:xfrm>
            <a:off x="7129142" y="5995663"/>
            <a:ext cx="4935489" cy="830997"/>
          </a:xfrm>
          <a:prstGeom prst="rect">
            <a:avLst/>
          </a:prstGeom>
          <a:noFill/>
        </p:spPr>
        <p:txBody>
          <a:bodyPr wrap="square" rtlCol="0">
            <a:spAutoFit/>
          </a:bodyPr>
          <a:lstStyle/>
          <a:p>
            <a:r>
              <a:rPr lang="en-US" sz="1200" dirty="0"/>
              <a:t>The features for the Breast Cancer Wisconsin dataset are computed from a digitized image of a fine needle aspirate (FNA) of a breast mass. They describe characteristics of the cell nuclei present in the image. [3] </a:t>
            </a:r>
          </a:p>
        </p:txBody>
      </p:sp>
    </p:spTree>
    <p:extLst>
      <p:ext uri="{BB962C8B-B14F-4D97-AF65-F5344CB8AC3E}">
        <p14:creationId xmlns:p14="http://schemas.microsoft.com/office/powerpoint/2010/main" val="4191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7445-CF62-4C6F-9B1E-2AC8D4730E04}"/>
              </a:ext>
            </a:extLst>
          </p:cNvPr>
          <p:cNvSpPr>
            <a:spLocks noGrp="1"/>
          </p:cNvSpPr>
          <p:nvPr>
            <p:ph type="title"/>
          </p:nvPr>
        </p:nvSpPr>
        <p:spPr>
          <a:xfrm>
            <a:off x="839788" y="457200"/>
            <a:ext cx="3932237" cy="671689"/>
          </a:xfrm>
        </p:spPr>
        <p:txBody>
          <a:bodyPr/>
          <a:lstStyle/>
          <a:p>
            <a:r>
              <a:rPr lang="en-US" dirty="0"/>
              <a:t>Functions…</a:t>
            </a:r>
          </a:p>
        </p:txBody>
      </p:sp>
      <p:sp>
        <p:nvSpPr>
          <p:cNvPr id="4" name="Text Placeholder 3">
            <a:extLst>
              <a:ext uri="{FF2B5EF4-FFF2-40B4-BE49-F238E27FC236}">
                <a16:creationId xmlns:a16="http://schemas.microsoft.com/office/drawing/2014/main" id="{DEC4F802-B160-401A-9AB3-12FEA7F73594}"/>
              </a:ext>
            </a:extLst>
          </p:cNvPr>
          <p:cNvSpPr>
            <a:spLocks noGrp="1"/>
          </p:cNvSpPr>
          <p:nvPr>
            <p:ph type="body" sz="half" idx="2"/>
          </p:nvPr>
        </p:nvSpPr>
        <p:spPr>
          <a:xfrm>
            <a:off x="839787" y="1281942"/>
            <a:ext cx="4341813" cy="4900475"/>
          </a:xfrm>
        </p:spPr>
        <p:txBody>
          <a:bodyPr>
            <a:normAutofit fontScale="92500" lnSpcReduction="20000"/>
          </a:bodyPr>
          <a:lstStyle/>
          <a:p>
            <a:r>
              <a:rPr lang="en-US" b="1" dirty="0"/>
              <a:t>setup</a:t>
            </a:r>
            <a:r>
              <a:rPr lang="en-US" dirty="0"/>
              <a:t> - initializes the environment in </a:t>
            </a:r>
            <a:r>
              <a:rPr lang="en-US" dirty="0" err="1"/>
              <a:t>pycaret</a:t>
            </a:r>
            <a:r>
              <a:rPr lang="en-US" dirty="0"/>
              <a:t> and creates the transformation pipeline to prepare the data for modeling and deployment.</a:t>
            </a:r>
          </a:p>
          <a:p>
            <a:r>
              <a:rPr lang="en-US" b="1" dirty="0" err="1"/>
              <a:t>compare_models</a:t>
            </a:r>
            <a:r>
              <a:rPr lang="en-US" b="1" dirty="0"/>
              <a:t> </a:t>
            </a:r>
            <a:r>
              <a:rPr lang="en-US" dirty="0"/>
              <a:t>- trains all models in the model library and scores them using stratified cross validation for metric evaluation.</a:t>
            </a:r>
          </a:p>
          <a:p>
            <a:r>
              <a:rPr lang="en-US" b="1" dirty="0" err="1"/>
              <a:t>create_model</a:t>
            </a:r>
            <a:r>
              <a:rPr lang="en-US" b="1" dirty="0"/>
              <a:t> </a:t>
            </a:r>
            <a:r>
              <a:rPr lang="en-US" dirty="0"/>
              <a:t>- trains and evaluates a model using cross validation.</a:t>
            </a:r>
          </a:p>
          <a:p>
            <a:r>
              <a:rPr lang="en-US" b="1" dirty="0" err="1"/>
              <a:t>tune_model</a:t>
            </a:r>
            <a:r>
              <a:rPr lang="en-US" b="1" dirty="0"/>
              <a:t> </a:t>
            </a:r>
            <a:r>
              <a:rPr lang="en-US" dirty="0"/>
              <a:t>- automatically tunes the hyperparameters of a model using Random Grid Search on a pre-defined search space.</a:t>
            </a:r>
          </a:p>
          <a:p>
            <a:r>
              <a:rPr lang="en-US" b="1" dirty="0" err="1"/>
              <a:t>plot_model</a:t>
            </a:r>
            <a:r>
              <a:rPr lang="en-US" b="1" dirty="0"/>
              <a:t> </a:t>
            </a:r>
            <a:r>
              <a:rPr lang="en-US" dirty="0"/>
              <a:t>- used to analyze the performance across different aspects such as AUC, </a:t>
            </a:r>
            <a:r>
              <a:rPr lang="en-US" dirty="0" err="1"/>
              <a:t>confusion_matrix</a:t>
            </a:r>
            <a:r>
              <a:rPr lang="en-US" dirty="0"/>
              <a:t>, decision boundary etc. This function takes a trained model object and returns a plot based on the test / hold-out set.</a:t>
            </a:r>
          </a:p>
          <a:p>
            <a:r>
              <a:rPr lang="en-US" b="1" dirty="0" err="1"/>
              <a:t>predict_model</a:t>
            </a:r>
            <a:r>
              <a:rPr lang="en-US" b="1" dirty="0"/>
              <a:t> </a:t>
            </a:r>
            <a:r>
              <a:rPr lang="en-US" dirty="0"/>
              <a:t>- predict against the hold-out sample and evaluate the metrics to see if they are materially different than the CV results.</a:t>
            </a:r>
          </a:p>
        </p:txBody>
      </p:sp>
      <p:pic>
        <p:nvPicPr>
          <p:cNvPr id="5" name="Content Placeholder 4">
            <a:extLst>
              <a:ext uri="{FF2B5EF4-FFF2-40B4-BE49-F238E27FC236}">
                <a16:creationId xmlns:a16="http://schemas.microsoft.com/office/drawing/2014/main" id="{BC67F7B4-0919-4CF8-A29B-4DA2ED31597B}"/>
              </a:ext>
            </a:extLst>
          </p:cNvPr>
          <p:cNvPicPr>
            <a:picLocks noGrp="1"/>
          </p:cNvPicPr>
          <p:nvPr>
            <p:ph idx="1"/>
          </p:nvPr>
        </p:nvPicPr>
        <p:blipFill>
          <a:blip r:embed="rId2"/>
          <a:stretch>
            <a:fillRect/>
          </a:stretch>
        </p:blipFill>
        <p:spPr>
          <a:xfrm>
            <a:off x="5328815" y="793044"/>
            <a:ext cx="6172200" cy="4294114"/>
          </a:xfrm>
          <a:prstGeom prst="rect">
            <a:avLst/>
          </a:prstGeom>
        </p:spPr>
      </p:pic>
      <p:pic>
        <p:nvPicPr>
          <p:cNvPr id="6" name="Picture 5">
            <a:extLst>
              <a:ext uri="{FF2B5EF4-FFF2-40B4-BE49-F238E27FC236}">
                <a16:creationId xmlns:a16="http://schemas.microsoft.com/office/drawing/2014/main" id="{38EB90E3-1BE2-4FA5-BB73-1FF00361656D}"/>
              </a:ext>
            </a:extLst>
          </p:cNvPr>
          <p:cNvPicPr>
            <a:picLocks noChangeAspect="1"/>
          </p:cNvPicPr>
          <p:nvPr/>
        </p:nvPicPr>
        <p:blipFill>
          <a:blip r:embed="rId3"/>
          <a:stretch>
            <a:fillRect/>
          </a:stretch>
        </p:blipFill>
        <p:spPr>
          <a:xfrm>
            <a:off x="5328815" y="5459941"/>
            <a:ext cx="6317827" cy="722477"/>
          </a:xfrm>
          <a:prstGeom prst="rect">
            <a:avLst/>
          </a:prstGeom>
        </p:spPr>
      </p:pic>
    </p:spTree>
    <p:extLst>
      <p:ext uri="{BB962C8B-B14F-4D97-AF65-F5344CB8AC3E}">
        <p14:creationId xmlns:p14="http://schemas.microsoft.com/office/powerpoint/2010/main" val="26135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FD013E-B99E-474C-9A30-5E3C2B10754F}"/>
              </a:ext>
            </a:extLst>
          </p:cNvPr>
          <p:cNvPicPr>
            <a:picLocks noChangeAspect="1"/>
          </p:cNvPicPr>
          <p:nvPr/>
        </p:nvPicPr>
        <p:blipFill>
          <a:blip r:embed="rId2"/>
          <a:stretch>
            <a:fillRect/>
          </a:stretch>
        </p:blipFill>
        <p:spPr>
          <a:xfrm>
            <a:off x="1668305" y="643467"/>
            <a:ext cx="3646189" cy="2543217"/>
          </a:xfrm>
          <a:prstGeom prst="rect">
            <a:avLst/>
          </a:prstGeom>
        </p:spPr>
      </p:pic>
      <p:cxnSp>
        <p:nvCxnSpPr>
          <p:cNvPr id="11"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FF8505-60CB-442B-AF22-21B543F04B78}"/>
              </a:ext>
            </a:extLst>
          </p:cNvPr>
          <p:cNvPicPr>
            <a:picLocks noChangeAspect="1"/>
          </p:cNvPicPr>
          <p:nvPr/>
        </p:nvPicPr>
        <p:blipFill>
          <a:blip r:embed="rId3"/>
          <a:stretch>
            <a:fillRect/>
          </a:stretch>
        </p:blipFill>
        <p:spPr>
          <a:xfrm>
            <a:off x="6763399" y="643467"/>
            <a:ext cx="3882774" cy="254321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99F9B09-814C-4529-B8B1-FAE0F8E67D9E}"/>
              </a:ext>
            </a:extLst>
          </p:cNvPr>
          <p:cNvPicPr>
            <a:picLocks noChangeAspect="1"/>
          </p:cNvPicPr>
          <p:nvPr/>
        </p:nvPicPr>
        <p:blipFill>
          <a:blip r:embed="rId4"/>
          <a:stretch>
            <a:fillRect/>
          </a:stretch>
        </p:blipFill>
        <p:spPr>
          <a:xfrm>
            <a:off x="1666409" y="3671316"/>
            <a:ext cx="3649981" cy="2545862"/>
          </a:xfrm>
          <a:prstGeom prst="rect">
            <a:avLst/>
          </a:prstGeom>
        </p:spPr>
      </p:pic>
      <p:pic>
        <p:nvPicPr>
          <p:cNvPr id="9" name="Picture 8">
            <a:extLst>
              <a:ext uri="{FF2B5EF4-FFF2-40B4-BE49-F238E27FC236}">
                <a16:creationId xmlns:a16="http://schemas.microsoft.com/office/drawing/2014/main" id="{A0659BA2-78C7-4622-A3B8-8D0442A34A45}"/>
              </a:ext>
            </a:extLst>
          </p:cNvPr>
          <p:cNvPicPr>
            <a:picLocks noChangeAspect="1"/>
          </p:cNvPicPr>
          <p:nvPr/>
        </p:nvPicPr>
        <p:blipFill>
          <a:blip r:embed="rId5"/>
          <a:stretch>
            <a:fillRect/>
          </a:stretch>
        </p:blipFill>
        <p:spPr>
          <a:xfrm>
            <a:off x="6943773" y="3671316"/>
            <a:ext cx="3522025" cy="2553469"/>
          </a:xfrm>
          <a:prstGeom prst="rect">
            <a:avLst/>
          </a:prstGeom>
        </p:spPr>
      </p:pic>
      <p:sp>
        <p:nvSpPr>
          <p:cNvPr id="12" name="TextBox 11">
            <a:extLst>
              <a:ext uri="{FF2B5EF4-FFF2-40B4-BE49-F238E27FC236}">
                <a16:creationId xmlns:a16="http://schemas.microsoft.com/office/drawing/2014/main" id="{5F746DB5-6E96-4BBA-8BA8-C8EC77F16545}"/>
              </a:ext>
            </a:extLst>
          </p:cNvPr>
          <p:cNvSpPr txBox="1"/>
          <p:nvPr/>
        </p:nvSpPr>
        <p:spPr>
          <a:xfrm>
            <a:off x="338667" y="-643467"/>
            <a:ext cx="5553700" cy="369332"/>
          </a:xfrm>
          <a:prstGeom prst="rect">
            <a:avLst/>
          </a:prstGeom>
          <a:noFill/>
        </p:spPr>
        <p:txBody>
          <a:bodyPr wrap="none" rtlCol="0">
            <a:spAutoFit/>
          </a:bodyPr>
          <a:lstStyle/>
          <a:p>
            <a:r>
              <a:rPr lang="en-US" dirty="0" err="1"/>
              <a:t>XGBoost</a:t>
            </a:r>
            <a:r>
              <a:rPr lang="en-US" dirty="0"/>
              <a:t> Classifier: 96% Accuracy, F1 score of .95…</a:t>
            </a:r>
          </a:p>
        </p:txBody>
      </p:sp>
    </p:spTree>
    <p:extLst>
      <p:ext uri="{BB962C8B-B14F-4D97-AF65-F5344CB8AC3E}">
        <p14:creationId xmlns:p14="http://schemas.microsoft.com/office/powerpoint/2010/main" val="53456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Deep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Histopathology Images</a:t>
            </a:r>
          </a:p>
          <a:p>
            <a:r>
              <a:rPr lang="en-US" dirty="0"/>
              <a:t>Modeling</a:t>
            </a:r>
          </a:p>
          <a:p>
            <a:pPr lvl="1"/>
            <a:r>
              <a:rPr lang="en-US" dirty="0"/>
              <a:t>fast.ai: a Deep Learning library with high-level components providing an abstracted layered API that leverages the </a:t>
            </a:r>
            <a:r>
              <a:rPr lang="en-US" dirty="0" err="1"/>
              <a:t>PyTorch</a:t>
            </a:r>
            <a:r>
              <a:rPr lang="en-US" dirty="0"/>
              <a:t> library.</a:t>
            </a:r>
          </a:p>
          <a:p>
            <a:pPr lvl="2"/>
            <a:r>
              <a:rPr lang="en-US" dirty="0"/>
              <a:t>Define a Convolutional Neural Network (CNN) object</a:t>
            </a:r>
          </a:p>
          <a:p>
            <a:pPr lvl="2"/>
            <a:r>
              <a:rPr lang="en-US" dirty="0"/>
              <a:t>Fine tune the model</a:t>
            </a:r>
          </a:p>
          <a:p>
            <a:pPr lvl="2"/>
            <a:r>
              <a:rPr lang="en-US" dirty="0"/>
              <a:t>Plot results</a:t>
            </a:r>
          </a:p>
          <a:p>
            <a:pPr lvl="2"/>
            <a:r>
              <a:rPr lang="en-US" dirty="0"/>
              <a:t>Perform model prediction and evaluate results </a:t>
            </a:r>
          </a:p>
        </p:txBody>
      </p:sp>
    </p:spTree>
    <p:extLst>
      <p:ext uri="{BB962C8B-B14F-4D97-AF65-F5344CB8AC3E}">
        <p14:creationId xmlns:p14="http://schemas.microsoft.com/office/powerpoint/2010/main" val="323168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6E4688-111D-499D-A7AE-DE304FA4BED3}"/>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3700" kern="1200">
                <a:solidFill>
                  <a:schemeClr val="tx2"/>
                </a:solidFill>
                <a:latin typeface="+mj-lt"/>
                <a:ea typeface="+mj-ea"/>
                <a:cs typeface="+mj-cs"/>
              </a:rPr>
              <a:t>Abstract Breast Cancer &amp; Invasive Ductal Carcinoma (IDC)</a:t>
            </a:r>
          </a:p>
        </p:txBody>
      </p:sp>
      <p:sp>
        <p:nvSpPr>
          <p:cNvPr id="4" name="Text Placeholder 3">
            <a:extLst>
              <a:ext uri="{FF2B5EF4-FFF2-40B4-BE49-F238E27FC236}">
                <a16:creationId xmlns:a16="http://schemas.microsoft.com/office/drawing/2014/main" id="{3D5A0245-03FC-434A-90EF-5FAEA34F8868}"/>
              </a:ext>
            </a:extLst>
          </p:cNvPr>
          <p:cNvSpPr>
            <a:spLocks noGrp="1"/>
          </p:cNvSpPr>
          <p:nvPr>
            <p:ph type="body" sz="half" idx="2"/>
          </p:nvPr>
        </p:nvSpPr>
        <p:spPr>
          <a:xfrm>
            <a:off x="1185755" y="2384474"/>
            <a:ext cx="5604997" cy="3728613"/>
          </a:xfrm>
        </p:spPr>
        <p:txBody>
          <a:bodyPr vert="horz" lIns="91440" tIns="45720" rIns="91440" bIns="45720" rtlCol="0">
            <a:normAutofit/>
          </a:bodyPr>
          <a:lstStyle/>
          <a:p>
            <a:pPr indent="-228600">
              <a:buFont typeface="Avenir Next LT Pro" panose="020B0504020202020204" pitchFamily="34" charset="0"/>
              <a:buChar char="+"/>
            </a:pPr>
            <a:r>
              <a:rPr lang="en-US" sz="1700"/>
              <a:t>Abstract Breast cancer is a common cancer in women, and one of the major causes of death among women around the world.</a:t>
            </a:r>
          </a:p>
          <a:p>
            <a:pPr indent="-228600">
              <a:buFont typeface="Avenir Next LT Pro" panose="020B0504020202020204" pitchFamily="34" charset="0"/>
              <a:buChar char="+"/>
            </a:pPr>
            <a:r>
              <a:rPr lang="en-US" sz="1700"/>
              <a:t>IDC is the most widespread type of breast cancer with about 80% of all diagnosed cases.</a:t>
            </a:r>
          </a:p>
          <a:p>
            <a:pPr indent="-228600">
              <a:buFont typeface="Avenir Next LT Pro" panose="020B0504020202020204" pitchFamily="34" charset="0"/>
              <a:buChar char="+"/>
            </a:pPr>
            <a:r>
              <a:rPr lang="en-US" sz="1700"/>
              <a:t>The distinctive feature of this dataset as compared to similar ones is that it contains an equal number of specimens from each of three grades of IDC, which leads to approximately 50 specimens for each grade.</a:t>
            </a:r>
          </a:p>
          <a:p>
            <a:pPr indent="-228600">
              <a:buFont typeface="Avenir Next LT Pro" panose="020B0504020202020204" pitchFamily="34" charset="0"/>
              <a:buChar char="+"/>
            </a:pPr>
            <a:r>
              <a:rPr lang="en-US" sz="1700"/>
              <a:t>Source: https://www.kaggle.com/midouazerty/breast-cancer-images-classification</a:t>
            </a:r>
          </a:p>
          <a:p>
            <a:pPr indent="-228600">
              <a:buFont typeface="Avenir Next LT Pro" panose="020B0504020202020204" pitchFamily="34" charset="0"/>
              <a:buChar char="+"/>
            </a:pPr>
            <a:endParaRPr lang="en-US" sz="1700"/>
          </a:p>
        </p:txBody>
      </p:sp>
      <p:pic>
        <p:nvPicPr>
          <p:cNvPr id="6" name="Content Placeholder 5" descr="Diagram&#10;&#10;Description automatically generated">
            <a:extLst>
              <a:ext uri="{FF2B5EF4-FFF2-40B4-BE49-F238E27FC236}">
                <a16:creationId xmlns:a16="http://schemas.microsoft.com/office/drawing/2014/main" id="{84626134-2FF1-45C2-A9B1-CC137C461FDC}"/>
              </a:ext>
            </a:extLst>
          </p:cNvPr>
          <p:cNvPicPr>
            <a:picLocks noGrp="1" noChangeAspect="1"/>
          </p:cNvPicPr>
          <p:nvPr>
            <p:ph idx="1"/>
          </p:nvPr>
        </p:nvPicPr>
        <p:blipFill>
          <a:blip r:embed="rId2"/>
          <a:stretch>
            <a:fillRect/>
          </a:stretch>
        </p:blipFill>
        <p:spPr>
          <a:xfrm>
            <a:off x="7173132" y="567942"/>
            <a:ext cx="4816456" cy="5716862"/>
          </a:xfrm>
          <a:prstGeom prst="rect">
            <a:avLst/>
          </a:prstGeom>
        </p:spPr>
      </p:pic>
      <p:grpSp>
        <p:nvGrpSpPr>
          <p:cNvPr id="51"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4675453"/>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500</TotalTime>
  <Words>1049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AvenirNext LT Pro Medium</vt:lpstr>
      <vt:lpstr>Sagona Book</vt:lpstr>
      <vt:lpstr>Wingdings</vt:lpstr>
      <vt:lpstr>ExploreVTI</vt:lpstr>
      <vt:lpstr>Breast Cancer Prediction and Detection through Machine and Deep Learning</vt:lpstr>
      <vt:lpstr>Cold Statistics…</vt:lpstr>
      <vt:lpstr>Motivation…</vt:lpstr>
      <vt:lpstr>Prediction via Machine Learning</vt:lpstr>
      <vt:lpstr>Breast Cancer Wisconsin (Diagnostic) dataset</vt:lpstr>
      <vt:lpstr>Functions…</vt:lpstr>
      <vt:lpstr>PowerPoint Presentation</vt:lpstr>
      <vt:lpstr>Prediction via Deep Learning</vt:lpstr>
      <vt:lpstr>Abstract Breast Cancer &amp; Invasive Ductal Carcinoma (IDC)</vt:lpstr>
      <vt:lpstr>Create and train a ResNet34 CNN model</vt:lpstr>
      <vt:lpstr>Results: 89% Accuracy, Negative Predictive Value of 92%...</vt:lpstr>
      <vt:lpstr>Model results compared to Humans</vt:lpstr>
      <vt:lpstr>PowerPoint Presentation</vt:lpstr>
      <vt:lpstr>The problem and the solution…</vt:lpstr>
      <vt:lpstr>The challenge for human radiologists</vt:lpstr>
      <vt:lpstr>Dr. Constance Lehman, MD, PhD Director of Breast Imaging and Co-Director of the Avon Comprehensive Breast Evaluation Center at Massachusetts General Hospital </vt:lpstr>
      <vt:lpstr>Thank you Bellevue University, and especially Professor Catherine Williams…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and Detection through Machine and Deep Learning</dc:title>
  <dc:creator>David Kinney</dc:creator>
  <cp:lastModifiedBy>David Kinney</cp:lastModifiedBy>
  <cp:revision>24</cp:revision>
  <dcterms:created xsi:type="dcterms:W3CDTF">2021-05-26T14:54:51Z</dcterms:created>
  <dcterms:modified xsi:type="dcterms:W3CDTF">2021-06-05T15:29:00Z</dcterms:modified>
</cp:coreProperties>
</file>