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4"/>
  </p:notesMasterIdLst>
  <p:sldIdLst>
    <p:sldId id="256" r:id="rId5"/>
    <p:sldId id="261" r:id="rId6"/>
    <p:sldId id="262" r:id="rId7"/>
    <p:sldId id="264" r:id="rId8"/>
    <p:sldId id="265" r:id="rId9"/>
    <p:sldId id="267" r:id="rId10"/>
    <p:sldId id="268"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36" d="100"/>
          <a:sy n="136" d="100"/>
        </p:scale>
        <p:origin x="150"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05850-C326-4FD8-B7A5-9B739829198E}"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86BBB-0F9B-42B8-9FC7-07F41484078E}" type="slidenum">
              <a:rPr lang="en-US" smtClean="0"/>
              <a:t>‹#›</a:t>
            </a:fld>
            <a:endParaRPr lang="en-US"/>
          </a:p>
        </p:txBody>
      </p:sp>
    </p:spTree>
    <p:extLst>
      <p:ext uri="{BB962C8B-B14F-4D97-AF65-F5344CB8AC3E}">
        <p14:creationId xmlns:p14="http://schemas.microsoft.com/office/powerpoint/2010/main" val="311476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E30380-C6A8-4AC1-817F-3AA19398B562}" type="datetime1">
              <a:rPr lang="en-US" smtClean="0"/>
              <a:t>5/9/2020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D5FDF-5306-41C2-BD0D-275A2C4793C8}"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4E7C1D-442F-48ED-A395-673F1EF18F9B}"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168606-80FB-460D-B4C7-FEB76B79D398}"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1A4D4-9F18-4A3A-BA43-3044B3D43FE5}"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95D12-869E-432B-B8FE-A8C3B790B166}" type="datetime1">
              <a:rPr lang="en-US" smtClean="0"/>
              <a:t>5/9/2020</a:t>
            </a:fld>
            <a:endParaRPr lang="en-US" dirty="0"/>
          </a:p>
        </p:txBody>
      </p:sp>
      <p:sp>
        <p:nvSpPr>
          <p:cNvPr id="4" name="Footer Placeholder 3"/>
          <p:cNvSpPr>
            <a:spLocks noGrp="1"/>
          </p:cNvSpPr>
          <p:nvPr>
            <p:ph type="ftr" sz="quarter" idx="11"/>
          </p:nvPr>
        </p:nvSpPr>
        <p:spPr/>
        <p:txBody>
          <a:bodyPr/>
          <a:lstStyle/>
          <a:p>
            <a:r>
              <a:rPr lang="en-US"/>
              <a:t>DSC 630 Spring 2020  Term Project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83435A-9E6F-441C-AEBE-269AC1DC1CA1}" type="datetime1">
              <a:rPr lang="en-US" smtClean="0"/>
              <a:t>5/9/2020</a:t>
            </a:fld>
            <a:endParaRPr lang="en-US" dirty="0"/>
          </a:p>
        </p:txBody>
      </p:sp>
      <p:sp>
        <p:nvSpPr>
          <p:cNvPr id="4" name="Footer Placeholder 3"/>
          <p:cNvSpPr>
            <a:spLocks noGrp="1"/>
          </p:cNvSpPr>
          <p:nvPr>
            <p:ph type="ftr" sz="quarter" idx="11"/>
          </p:nvPr>
        </p:nvSpPr>
        <p:spPr/>
        <p:txBody>
          <a:bodyPr/>
          <a:lstStyle/>
          <a:p>
            <a:r>
              <a:rPr lang="en-US"/>
              <a:t>DSC 630 Spring 2020  Term Project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F4DE4-143E-49FE-AB16-992EE2F2666F}"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5FAA2-BF7E-4DB7-A276-977DCD53A02C}"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BDDA7-BE1E-456D-83CE-3E524ECDFF0B}"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26252-075A-4F0E-86BD-CCFA7D44948E}"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29F94-8838-4455-BE07-884C2225EA6A}" type="datetime1">
              <a:rPr lang="en-US" smtClean="0"/>
              <a:t>5/9/2020</a:t>
            </a:fld>
            <a:endParaRPr lang="en-US" dirty="0"/>
          </a:p>
        </p:txBody>
      </p:sp>
      <p:sp>
        <p:nvSpPr>
          <p:cNvPr id="8" name="Footer Placeholder 7"/>
          <p:cNvSpPr>
            <a:spLocks noGrp="1"/>
          </p:cNvSpPr>
          <p:nvPr>
            <p:ph type="ftr" sz="quarter" idx="11"/>
          </p:nvPr>
        </p:nvSpPr>
        <p:spPr/>
        <p:txBody>
          <a:bodyPr/>
          <a:lstStyle/>
          <a:p>
            <a:r>
              <a:rPr lang="en-US"/>
              <a:t>DSC 630 Spring 2020  Term Project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AF40A-C10B-4997-8782-3B33006721B0}" type="datetime1">
              <a:rPr lang="en-US" smtClean="0"/>
              <a:t>5/9/2020</a:t>
            </a:fld>
            <a:endParaRPr lang="en-US" dirty="0"/>
          </a:p>
        </p:txBody>
      </p:sp>
      <p:sp>
        <p:nvSpPr>
          <p:cNvPr id="4" name="Footer Placeholder 3"/>
          <p:cNvSpPr>
            <a:spLocks noGrp="1"/>
          </p:cNvSpPr>
          <p:nvPr>
            <p:ph type="ftr" sz="quarter" idx="11"/>
          </p:nvPr>
        </p:nvSpPr>
        <p:spPr/>
        <p:txBody>
          <a:bodyPr/>
          <a:lstStyle/>
          <a:p>
            <a:r>
              <a:rPr lang="en-US"/>
              <a:t>DSC 630 Spring 2020  Term Project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C4A56-E543-4317-8FE7-53E605C7C1F3}" type="datetime1">
              <a:rPr lang="en-US" smtClean="0"/>
              <a:t>5/9/2020</a:t>
            </a:fld>
            <a:endParaRPr lang="en-US" dirty="0"/>
          </a:p>
        </p:txBody>
      </p:sp>
      <p:sp>
        <p:nvSpPr>
          <p:cNvPr id="3" name="Footer Placeholder 2"/>
          <p:cNvSpPr>
            <a:spLocks noGrp="1"/>
          </p:cNvSpPr>
          <p:nvPr>
            <p:ph type="ftr" sz="quarter" idx="11"/>
          </p:nvPr>
        </p:nvSpPr>
        <p:spPr/>
        <p:txBody>
          <a:bodyPr/>
          <a:lstStyle/>
          <a:p>
            <a:r>
              <a:rPr lang="en-US"/>
              <a:t>DSC 630 Spring 2020  Term Project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51168-0D40-4FBE-872A-08B1F3E3F2B8}"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DB104-CD3B-49F3-BD2C-3069BF950547}"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85EA77-407C-40FA-BD80-8CE802DC8FA5}" type="datetime1">
              <a:rPr lang="en-US" smtClean="0"/>
              <a:t>5/9/2020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DSC 630 Spring 2020  Term Project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ers.usda.gov/data-products/eating-and-health-module-atus/" TargetMode="External"/><Relationship Id="rId2" Type="http://schemas.openxmlformats.org/officeDocument/2006/relationships/hyperlink" Target="https://www.kaggle.com/bls/eating-health-module-datase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9E69-4954-4C93-8ED1-473F8BDFB9A8}"/>
              </a:ext>
            </a:extLst>
          </p:cNvPr>
          <p:cNvSpPr>
            <a:spLocks noGrp="1"/>
          </p:cNvSpPr>
          <p:nvPr>
            <p:ph type="ctrTitle"/>
          </p:nvPr>
        </p:nvSpPr>
        <p:spPr/>
        <p:txBody>
          <a:bodyPr/>
          <a:lstStyle/>
          <a:p>
            <a:pPr algn="ctr"/>
            <a:r>
              <a:rPr lang="en-US" cap="none" dirty="0">
                <a:ln w="0"/>
                <a:effectLst>
                  <a:outerShdw blurRad="38100" dist="19050" dir="2700000" algn="tl" rotWithShape="0">
                    <a:schemeClr val="dk1">
                      <a:alpha val="40000"/>
                    </a:schemeClr>
                  </a:outerShdw>
                </a:effectLst>
              </a:rPr>
              <a:t>DSC 630 Spring 2020 Term Course Project</a:t>
            </a:r>
          </a:p>
        </p:txBody>
      </p:sp>
      <p:sp>
        <p:nvSpPr>
          <p:cNvPr id="3" name="Subtitle 2">
            <a:extLst>
              <a:ext uri="{FF2B5EF4-FFF2-40B4-BE49-F238E27FC236}">
                <a16:creationId xmlns:a16="http://schemas.microsoft.com/office/drawing/2014/main" id="{13C92FE6-2BD1-4C04-9965-CBC683DBC13F}"/>
              </a:ext>
            </a:extLst>
          </p:cNvPr>
          <p:cNvSpPr>
            <a:spLocks noGrp="1"/>
          </p:cNvSpPr>
          <p:nvPr>
            <p:ph type="subTitle" idx="1"/>
          </p:nvPr>
        </p:nvSpPr>
        <p:spPr/>
        <p:txBody>
          <a:bodyPr/>
          <a:lstStyle/>
          <a:p>
            <a:pPr algn="ctr"/>
            <a:r>
              <a:rPr lang="en-US" sz="28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Analysis of eating habits and health in the United States</a:t>
            </a:r>
          </a:p>
          <a:p>
            <a:endPar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David Kinney					Professor Ashley Kern</a:t>
            </a:r>
          </a:p>
        </p:txBody>
      </p:sp>
    </p:spTree>
    <p:extLst>
      <p:ext uri="{BB962C8B-B14F-4D97-AF65-F5344CB8AC3E}">
        <p14:creationId xmlns:p14="http://schemas.microsoft.com/office/powerpoint/2010/main" val="22115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21F3-EF6D-41DA-8064-7C0FF4116A67}"/>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Project Overview</a:t>
            </a:r>
          </a:p>
        </p:txBody>
      </p:sp>
      <p:sp>
        <p:nvSpPr>
          <p:cNvPr id="3" name="Text Placeholder 2">
            <a:extLst>
              <a:ext uri="{FF2B5EF4-FFF2-40B4-BE49-F238E27FC236}">
                <a16:creationId xmlns:a16="http://schemas.microsoft.com/office/drawing/2014/main" id="{048C9D74-94B0-452F-9E74-26FB5A9C26D5}"/>
              </a:ext>
            </a:extLst>
          </p:cNvPr>
          <p:cNvSpPr>
            <a:spLocks noGrp="1"/>
          </p:cNvSpPr>
          <p:nvPr>
            <p:ph type="body" idx="1"/>
          </p:nvPr>
        </p:nvSpPr>
        <p:spPr/>
        <p:txBody>
          <a:bodyPr/>
          <a:lstStyle/>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Problem Statement</a:t>
            </a:r>
          </a:p>
        </p:txBody>
      </p:sp>
      <p:sp>
        <p:nvSpPr>
          <p:cNvPr id="4" name="Text Placeholder 3">
            <a:extLst>
              <a:ext uri="{FF2B5EF4-FFF2-40B4-BE49-F238E27FC236}">
                <a16:creationId xmlns:a16="http://schemas.microsoft.com/office/drawing/2014/main" id="{DA6EEE2F-4C7E-4102-80EF-D7BD3488F582}"/>
              </a:ext>
            </a:extLst>
          </p:cNvPr>
          <p:cNvSpPr>
            <a:spLocks noGrp="1"/>
          </p:cNvSpPr>
          <p:nvPr>
            <p:ph type="body" sz="half" idx="15"/>
          </p:nvPr>
        </p:nvSpPr>
        <p:spPr/>
        <p:txBody>
          <a:bodyPr>
            <a:normAutofit/>
          </a:bodyPr>
          <a:lstStyle/>
          <a:p>
            <a:pPr>
              <a:lnSpc>
                <a:spcPct val="100000"/>
              </a:lnSpc>
            </a:pPr>
            <a:r>
              <a:rPr lang="en-US" dirty="0"/>
              <a:t>It is generally accepted that “eating badly” results in poor health. However, over the course of my lifetime, what constitutes eating healthy has changed, sometimes drastically (such as consuming fat, dairy, etc.). I will analyze the effects of meal preparation, fresh vs. fast food and snacking patterns on health metrics, such as weight and BMI.</a:t>
            </a:r>
          </a:p>
          <a:p>
            <a:endParaRPr lang="en-US" dirty="0"/>
          </a:p>
        </p:txBody>
      </p:sp>
      <p:sp>
        <p:nvSpPr>
          <p:cNvPr id="5" name="Text Placeholder 4">
            <a:extLst>
              <a:ext uri="{FF2B5EF4-FFF2-40B4-BE49-F238E27FC236}">
                <a16:creationId xmlns:a16="http://schemas.microsoft.com/office/drawing/2014/main" id="{48234EEE-62B8-4C6E-8BFF-AAEF42DCE02B}"/>
              </a:ext>
            </a:extLst>
          </p:cNvPr>
          <p:cNvSpPr>
            <a:spLocks noGrp="1"/>
          </p:cNvSpPr>
          <p:nvPr>
            <p:ph type="body" sz="quarter" idx="3"/>
          </p:nvPr>
        </p:nvSpPr>
        <p:spPr/>
        <p:txBody>
          <a:bodyPr/>
          <a:lstStyle/>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Background</a:t>
            </a:r>
          </a:p>
        </p:txBody>
      </p:sp>
      <p:sp>
        <p:nvSpPr>
          <p:cNvPr id="6" name="Text Placeholder 5">
            <a:extLst>
              <a:ext uri="{FF2B5EF4-FFF2-40B4-BE49-F238E27FC236}">
                <a16:creationId xmlns:a16="http://schemas.microsoft.com/office/drawing/2014/main" id="{1E0D0CB8-E009-4D37-AE5D-680749995F6B}"/>
              </a:ext>
            </a:extLst>
          </p:cNvPr>
          <p:cNvSpPr>
            <a:spLocks noGrp="1"/>
          </p:cNvSpPr>
          <p:nvPr>
            <p:ph type="body" sz="half" idx="16"/>
          </p:nvPr>
        </p:nvSpPr>
        <p:spPr/>
        <p:txBody>
          <a:bodyPr>
            <a:normAutofit fontScale="77500" lnSpcReduction="20000"/>
          </a:bodyPr>
          <a:lstStyle/>
          <a:p>
            <a:r>
              <a:rPr lang="en-US" b="1" dirty="0"/>
              <a:t>Individual decisions about how to use the 24 hours in a day have short- and long-term implications for income and earnings, health, and other aspects of well-being. Understanding time use patterns can provide insight into economic behaviors associated with eating patterns as well as the diet and health status of individuals. Knowing more about eating patterns, grocery shopping, and meal preparation, as well as understanding whether participants in food and nutrition assistance programs face different time constraints than nonparticipants can inform the design of food assistance and nutrition policies and programs. [2]</a:t>
            </a:r>
            <a:endParaRPr lang="en-US" dirty="0"/>
          </a:p>
          <a:p>
            <a:endParaRPr lang="en-US" dirty="0"/>
          </a:p>
        </p:txBody>
      </p:sp>
      <p:sp>
        <p:nvSpPr>
          <p:cNvPr id="7" name="Text Placeholder 6">
            <a:extLst>
              <a:ext uri="{FF2B5EF4-FFF2-40B4-BE49-F238E27FC236}">
                <a16:creationId xmlns:a16="http://schemas.microsoft.com/office/drawing/2014/main" id="{CCDD7CE1-BAD9-4357-A9C2-37B06169658D}"/>
              </a:ext>
            </a:extLst>
          </p:cNvPr>
          <p:cNvSpPr>
            <a:spLocks noGrp="1"/>
          </p:cNvSpPr>
          <p:nvPr>
            <p:ph type="body" sz="quarter" idx="13"/>
          </p:nvPr>
        </p:nvSpPr>
        <p:spPr/>
        <p:txBody>
          <a:bodyPr/>
          <a:lstStyle/>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Scope</a:t>
            </a:r>
            <a:endParaRPr lang="en-US" dirty="0"/>
          </a:p>
        </p:txBody>
      </p:sp>
      <p:sp>
        <p:nvSpPr>
          <p:cNvPr id="8" name="Text Placeholder 7">
            <a:extLst>
              <a:ext uri="{FF2B5EF4-FFF2-40B4-BE49-F238E27FC236}">
                <a16:creationId xmlns:a16="http://schemas.microsoft.com/office/drawing/2014/main" id="{F2C06211-4F79-489E-881A-A230877814B9}"/>
              </a:ext>
            </a:extLst>
          </p:cNvPr>
          <p:cNvSpPr>
            <a:spLocks noGrp="1"/>
          </p:cNvSpPr>
          <p:nvPr>
            <p:ph type="body" sz="half" idx="17"/>
          </p:nvPr>
        </p:nvSpPr>
        <p:spPr/>
        <p:txBody>
          <a:bodyPr>
            <a:normAutofit fontScale="77500" lnSpcReduction="20000"/>
          </a:bodyPr>
          <a:lstStyle/>
          <a:p>
            <a:r>
              <a:rPr lang="en-US" dirty="0"/>
              <a:t>2014-2016 Eating and Health Module data:</a:t>
            </a:r>
          </a:p>
          <a:p>
            <a:pPr lvl="0"/>
            <a:r>
              <a:rPr lang="en-US" dirty="0"/>
              <a:t>The </a:t>
            </a:r>
            <a:r>
              <a:rPr lang="en-US" b="1" dirty="0"/>
              <a:t>EH Respondent</a:t>
            </a:r>
            <a:r>
              <a:rPr lang="en-US" dirty="0"/>
              <a:t> file, which contains information about EH respondents, including general health and body mass index. There are 37 variables.</a:t>
            </a:r>
          </a:p>
          <a:p>
            <a:pPr lvl="0"/>
            <a:r>
              <a:rPr lang="en-US" dirty="0"/>
              <a:t>The </a:t>
            </a:r>
            <a:r>
              <a:rPr lang="en-US" b="1" dirty="0"/>
              <a:t>EH Activity</a:t>
            </a:r>
            <a:r>
              <a:rPr lang="en-US" dirty="0"/>
              <a:t> file, which contains information such as the activity number, whether secondary eating occurred during the activity, and the duration of secondary eating. There are 5 variables.</a:t>
            </a:r>
          </a:p>
          <a:p>
            <a:r>
              <a:rPr lang="en-US" dirty="0"/>
              <a:t>The </a:t>
            </a:r>
            <a:r>
              <a:rPr lang="en-US" b="1" dirty="0"/>
              <a:t>EH Replicate weights</a:t>
            </a:r>
            <a:r>
              <a:rPr lang="en-US" dirty="0"/>
              <a:t> file, which contains miscellaneous EH weights. There are 161 variables.</a:t>
            </a:r>
          </a:p>
        </p:txBody>
      </p:sp>
      <p:sp>
        <p:nvSpPr>
          <p:cNvPr id="9" name="Date Placeholder 8">
            <a:extLst>
              <a:ext uri="{FF2B5EF4-FFF2-40B4-BE49-F238E27FC236}">
                <a16:creationId xmlns:a16="http://schemas.microsoft.com/office/drawing/2014/main" id="{53C8F874-565F-477D-BF66-5B24C3360F21}"/>
              </a:ext>
            </a:extLst>
          </p:cNvPr>
          <p:cNvSpPr>
            <a:spLocks noGrp="1"/>
          </p:cNvSpPr>
          <p:nvPr>
            <p:ph type="dt" sz="half" idx="10"/>
          </p:nvPr>
        </p:nvSpPr>
        <p:spPr/>
        <p:txBody>
          <a:bodyPr/>
          <a:lstStyle/>
          <a:p>
            <a:fld id="{97C95D12-869E-432B-B8FE-A8C3B790B166}" type="datetime1">
              <a:rPr lang="en-US" smtClean="0"/>
              <a:t>5/9/2020</a:t>
            </a:fld>
            <a:endParaRPr lang="en-US" dirty="0"/>
          </a:p>
        </p:txBody>
      </p:sp>
      <p:sp>
        <p:nvSpPr>
          <p:cNvPr id="10" name="Footer Placeholder 9">
            <a:extLst>
              <a:ext uri="{FF2B5EF4-FFF2-40B4-BE49-F238E27FC236}">
                <a16:creationId xmlns:a16="http://schemas.microsoft.com/office/drawing/2014/main" id="{944A7C56-A57A-482B-A23E-4C0D17919604}"/>
              </a:ext>
            </a:extLst>
          </p:cNvPr>
          <p:cNvSpPr>
            <a:spLocks noGrp="1"/>
          </p:cNvSpPr>
          <p:nvPr>
            <p:ph type="ftr" sz="quarter" idx="11"/>
          </p:nvPr>
        </p:nvSpPr>
        <p:spPr/>
        <p:txBody>
          <a:bodyPr/>
          <a:lstStyle/>
          <a:p>
            <a:r>
              <a:rPr lang="en-US"/>
              <a:t>DSC 630 Spring 2020  Term Project                                                           </a:t>
            </a:r>
            <a:endParaRPr lang="en-US" dirty="0"/>
          </a:p>
        </p:txBody>
      </p:sp>
      <p:sp>
        <p:nvSpPr>
          <p:cNvPr id="11" name="Slide Number Placeholder 10">
            <a:extLst>
              <a:ext uri="{FF2B5EF4-FFF2-40B4-BE49-F238E27FC236}">
                <a16:creationId xmlns:a16="http://schemas.microsoft.com/office/drawing/2014/main" id="{7F165895-1C5E-4897-928F-079730A4D8D7}"/>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6100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02D-0FAB-459E-8A2D-DF179396AA94}"/>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Issues and challenges</a:t>
            </a:r>
          </a:p>
        </p:txBody>
      </p:sp>
      <p:sp>
        <p:nvSpPr>
          <p:cNvPr id="3" name="Content Placeholder 2">
            <a:extLst>
              <a:ext uri="{FF2B5EF4-FFF2-40B4-BE49-F238E27FC236}">
                <a16:creationId xmlns:a16="http://schemas.microsoft.com/office/drawing/2014/main" id="{58CE4773-ED1E-4E3C-BECF-79B8A59A5EAA}"/>
              </a:ext>
            </a:extLst>
          </p:cNvPr>
          <p:cNvSpPr>
            <a:spLocks noGrp="1"/>
          </p:cNvSpPr>
          <p:nvPr>
            <p:ph idx="1"/>
          </p:nvPr>
        </p:nvSpPr>
        <p: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8100">
            <a:solidFill>
              <a:schemeClr val="tx1"/>
            </a:solidFill>
          </a:ln>
          <a:effectLst>
            <a:glow rad="139700">
              <a:schemeClr val="accent5">
                <a:satMod val="175000"/>
                <a:alpha val="40000"/>
              </a:schemeClr>
            </a:glow>
          </a:effectLst>
        </p:spPr>
        <p:style>
          <a:lnRef idx="0">
            <a:scrgbClr r="0" g="0" b="0"/>
          </a:lnRef>
          <a:fillRef idx="0">
            <a:scrgbClr r="0" g="0" b="0"/>
          </a:fillRef>
          <a:effectRef idx="0">
            <a:scrgbClr r="0" g="0" b="0"/>
          </a:effectRef>
          <a:fontRef idx="minor">
            <a:schemeClr val="lt1"/>
          </a:fontRef>
        </p:style>
        <p:txBody>
          <a:bodyPr>
            <a:normAutofit fontScale="92500"/>
          </a:bodyPr>
          <a:lstStyle/>
          <a:p>
            <a:r>
              <a:rPr lang="en-US" dirty="0">
                <a:ln w="0"/>
                <a:solidFill>
                  <a:schemeClr val="tx1"/>
                </a:solidFill>
                <a:effectLst>
                  <a:outerShdw blurRad="38100" dist="19050" dir="2700000" algn="tl" rotWithShape="0">
                    <a:schemeClr val="dk1">
                      <a:alpha val="40000"/>
                    </a:schemeClr>
                  </a:outerShdw>
                </a:effectLst>
              </a:rPr>
              <a:t>Multiple datasets – in-depth analysis is required to ascertain which datasets should be included in the analysis.</a:t>
            </a:r>
          </a:p>
          <a:p>
            <a:r>
              <a:rPr lang="en-US" dirty="0">
                <a:ln w="0"/>
                <a:solidFill>
                  <a:schemeClr val="tx1"/>
                </a:solidFill>
                <a:effectLst>
                  <a:outerShdw blurRad="38100" dist="19050" dir="2700000" algn="tl" rotWithShape="0">
                    <a:schemeClr val="dk1">
                      <a:alpha val="40000"/>
                    </a:schemeClr>
                  </a:outerShdw>
                </a:effectLst>
              </a:rPr>
              <a:t>Large number of features – preliminary analysis will reveal which of the many features can be eliminated, combined, or transformed.</a:t>
            </a:r>
          </a:p>
          <a:p>
            <a:r>
              <a:rPr lang="en-US" dirty="0">
                <a:ln w="0"/>
                <a:solidFill>
                  <a:schemeClr val="tx1"/>
                </a:solidFill>
                <a:effectLst>
                  <a:outerShdw blurRad="38100" dist="19050" dir="2700000" algn="tl" rotWithShape="0">
                    <a:schemeClr val="dk1">
                      <a:alpha val="40000"/>
                    </a:schemeClr>
                  </a:outerShdw>
                </a:effectLst>
              </a:rPr>
              <a:t>Data Coding and Quality issues.</a:t>
            </a:r>
          </a:p>
          <a:p>
            <a:r>
              <a:rPr lang="en-US" dirty="0">
                <a:ln w="0"/>
                <a:solidFill>
                  <a:schemeClr val="tx1"/>
                </a:solidFill>
                <a:effectLst>
                  <a:outerShdw blurRad="38100" dist="19050" dir="2700000" algn="tl" rotWithShape="0">
                    <a:schemeClr val="dk1">
                      <a:alpha val="40000"/>
                    </a:schemeClr>
                  </a:outerShdw>
                </a:effectLst>
              </a:rPr>
              <a:t>Can features from these datasets confidently predict obesity (defined as a BMI greater than 29) as a function of eating habits, overall health and exercise.</a:t>
            </a:r>
          </a:p>
        </p:txBody>
      </p:sp>
      <p:sp>
        <p:nvSpPr>
          <p:cNvPr id="4" name="Date Placeholder 3">
            <a:extLst>
              <a:ext uri="{FF2B5EF4-FFF2-40B4-BE49-F238E27FC236}">
                <a16:creationId xmlns:a16="http://schemas.microsoft.com/office/drawing/2014/main" id="{2E32DAAB-C531-4976-A532-E95BD097B240}"/>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956A9D72-1416-436B-A721-AEA262967D85}"/>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1D0DE584-A52B-41B1-AA2D-846AA7CDF9B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39044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0E97-1A5B-4E52-ACEA-072D649753D0}"/>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Understanding the Data</a:t>
            </a:r>
          </a:p>
        </p:txBody>
      </p:sp>
      <p:sp>
        <p:nvSpPr>
          <p:cNvPr id="3" name="Content Placeholder 2">
            <a:extLst>
              <a:ext uri="{FF2B5EF4-FFF2-40B4-BE49-F238E27FC236}">
                <a16:creationId xmlns:a16="http://schemas.microsoft.com/office/drawing/2014/main" id="{4839C6A4-55B2-479B-86CA-3F9858C47461}"/>
              </a:ext>
            </a:extLst>
          </p:cNvPr>
          <p:cNvSpPr>
            <a:spLocks noGrp="1"/>
          </p:cNvSpPr>
          <p:nvPr>
            <p:ph idx="1"/>
          </p:nvPr>
        </p:nvSpPr>
        <p:spPr/>
        <p:txBody>
          <a:bodyPr>
            <a:normAutofit fontScale="85000" lnSpcReduction="20000"/>
          </a:bodyPr>
          <a:lstStyle/>
          <a:p>
            <a:r>
              <a:rPr lang="en-US" dirty="0">
                <a:ln w="0"/>
                <a:effectLst>
                  <a:outerShdw blurRad="38100" dist="19050" dir="2700000" algn="tl" rotWithShape="0">
                    <a:schemeClr val="dk1">
                      <a:alpha val="40000"/>
                    </a:schemeClr>
                  </a:outerShdw>
                </a:effectLst>
              </a:rPr>
              <a:t>ATUS EH Module Survey Objectives:</a:t>
            </a:r>
          </a:p>
          <a:p>
            <a:pPr lvl="1"/>
            <a:r>
              <a:rPr lang="en-US" dirty="0">
                <a:ln w="0"/>
                <a:effectLst>
                  <a:outerShdw blurRad="38100" dist="19050" dir="2700000" algn="tl" rotWithShape="0">
                    <a:schemeClr val="dk1">
                      <a:alpha val="40000"/>
                    </a:schemeClr>
                  </a:outerShdw>
                </a:effectLst>
              </a:rPr>
              <a:t>The objective of the EH Module in ATUS is to collect data to analyze the relationships among time use patterns and eating patterns, nutrition, and obesity; food and nutrition assistance programs; food safety; and grocery shopping and meal preparation.</a:t>
            </a:r>
          </a:p>
          <a:p>
            <a:pPr lvl="1"/>
            <a:r>
              <a:rPr lang="en-US" dirty="0">
                <a:ln w="0"/>
                <a:effectLst>
                  <a:outerShdw blurRad="38100" dist="19050" dir="2700000" algn="tl" rotWithShape="0">
                    <a:schemeClr val="dk1">
                      <a:alpha val="40000"/>
                    </a:schemeClr>
                  </a:outerShdw>
                </a:effectLst>
              </a:rPr>
              <a:t>The decisions individuals make on how to use their 24 hours in a day have short- and long-term implications for income and earnings, health, and other aspects of well-being.</a:t>
            </a:r>
          </a:p>
          <a:p>
            <a:pPr lvl="1"/>
            <a:r>
              <a:rPr lang="en-US" dirty="0">
                <a:ln w="0"/>
                <a:effectLst>
                  <a:outerShdw blurRad="38100" dist="19050" dir="2700000" algn="tl" rotWithShape="0">
                    <a:schemeClr val="dk1">
                      <a:alpha val="40000"/>
                    </a:schemeClr>
                  </a:outerShdw>
                </a:effectLst>
              </a:rPr>
              <a:t>The Division of Cancer Control and Population Sciences of NCI has a long history of research and surveillance activities concerning health behaviors, such as diet, weight, and physical activity, that are linked to multiple health outcomes, including cardiovascular disease, diabetes, hypertension, and stroke.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Recent evidence indicates that obesity and sedentary behavior are also risk factors for cancer. </a:t>
            </a:r>
            <a:endParaRPr lang="en-US" dirty="0">
              <a:ln w="0"/>
              <a:effectLst>
                <a:outerShdw blurRad="38100" dist="19050" dir="2700000" algn="tl" rotWithShape="0">
                  <a:schemeClr val="dk1">
                    <a:alpha val="40000"/>
                  </a:schemeClr>
                </a:outerShdw>
              </a:effectLst>
            </a:endParaRPr>
          </a:p>
          <a:p>
            <a:pPr marL="457200" lvl="1" indent="0">
              <a:buNone/>
            </a:pPr>
            <a:r>
              <a:rPr lang="en-US" sz="1500" dirty="0">
                <a:solidFill>
                  <a:schemeClr val="tx1">
                    <a:lumMod val="75000"/>
                  </a:schemeClr>
                </a:solidFill>
              </a:rPr>
              <a:t>Source: Hamrick, Karen. 2014-16 Eating &amp; Health Module User’s Guide, AP-070, U.S. Department of Agriculture, Economic Research Service, May 2016.</a:t>
            </a:r>
          </a:p>
        </p:txBody>
      </p:sp>
      <p:sp>
        <p:nvSpPr>
          <p:cNvPr id="4" name="Date Placeholder 3">
            <a:extLst>
              <a:ext uri="{FF2B5EF4-FFF2-40B4-BE49-F238E27FC236}">
                <a16:creationId xmlns:a16="http://schemas.microsoft.com/office/drawing/2014/main" id="{6A927D9D-5662-475B-AF63-AA69125103EF}"/>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DC6862EE-C9D5-48D6-815A-296FA32F56CB}"/>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D437D52D-69AC-447A-A656-D45D80821D4A}"/>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2311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0E97-1A5B-4E52-ACEA-072D649753D0}"/>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Data Preparation</a:t>
            </a:r>
          </a:p>
        </p:txBody>
      </p:sp>
      <p:sp>
        <p:nvSpPr>
          <p:cNvPr id="3" name="Content Placeholder 2">
            <a:extLst>
              <a:ext uri="{FF2B5EF4-FFF2-40B4-BE49-F238E27FC236}">
                <a16:creationId xmlns:a16="http://schemas.microsoft.com/office/drawing/2014/main" id="{4839C6A4-55B2-479B-86CA-3F9858C47461}"/>
              </a:ext>
            </a:extLst>
          </p:cNvPr>
          <p:cNvSpPr>
            <a:spLocks noGrp="1"/>
          </p:cNvSpPr>
          <p:nvPr>
            <p:ph idx="1"/>
          </p:nvPr>
        </p:nvSpPr>
        <p:spPr/>
        <p:txBody>
          <a:bodyPr>
            <a:normAutofit fontScale="62500" lnSpcReduction="20000"/>
          </a:bodyPr>
          <a:lstStyle/>
          <a:p>
            <a:r>
              <a:rPr lang="en-US" dirty="0">
                <a:ln w="0"/>
                <a:effectLst>
                  <a:outerShdw blurRad="38100" dist="19050" dir="2700000" algn="tl" rotWithShape="0">
                    <a:schemeClr val="dk1">
                      <a:alpha val="40000"/>
                    </a:schemeClr>
                  </a:outerShdw>
                </a:effectLst>
              </a:rPr>
              <a:t>The 2014 EH Module data are contained in three files:</a:t>
            </a:r>
          </a:p>
          <a:p>
            <a:r>
              <a:rPr lang="en-US" dirty="0">
                <a:ln w="0"/>
                <a:effectLst>
                  <a:outerShdw blurRad="38100" dist="19050" dir="2700000" algn="tl" rotWithShape="0">
                    <a:schemeClr val="dk1">
                      <a:alpha val="40000"/>
                    </a:schemeClr>
                  </a:outerShdw>
                </a:effectLst>
              </a:rPr>
              <a:t>EH Respondent file -The EH Respondent file contains information about EH respondents, including variables about primary and secondary eating (summary variables); grocery shopping and meal preparation; food assistance participation; general health, height, and weight; and household income.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Eliminated variables for secondary eating, food assistance and household income as irrelevant for this project.</a:t>
            </a:r>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EH Activity file - The EH Activity file contains detailed information on respondents’ secondary eating—when and for how long.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This dataset was eliminated from this project. It was decided that it does not add anything of significant value towards the end goal of predicting obesity.</a:t>
            </a:r>
          </a:p>
          <a:p>
            <a:r>
              <a:rPr lang="en-US" dirty="0">
                <a:ln w="0"/>
                <a:effectLst>
                  <a:outerShdw blurRad="38100" dist="19050" dir="2700000" algn="tl" rotWithShape="0">
                    <a:schemeClr val="dk1">
                      <a:alpha val="40000"/>
                    </a:schemeClr>
                  </a:outerShdw>
                </a:effectLst>
              </a:rPr>
              <a:t>EH Replicate Weights file - The EH Replicate Weights file contains the 160 replicate final weights that can be used to calculate standard errors and variances for EH Module estimates.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While “in the real world” it would make sense to apply these weights to the data, this file was also eliminated for this project due to time constraints.</a:t>
            </a:r>
          </a:p>
          <a:p>
            <a:r>
              <a:rPr lang="en-US" sz="1500" dirty="0">
                <a:solidFill>
                  <a:schemeClr val="tx1">
                    <a:lumMod val="75000"/>
                  </a:schemeClr>
                </a:solidFill>
              </a:rPr>
              <a:t>Source: Hamrick, Karen. 2014-16 Eating &amp; Health Module User’s Guide, AP-070, U.S. Department of Agriculture, Economic Research Service, May 2016.</a:t>
            </a:r>
          </a:p>
        </p:txBody>
      </p:sp>
      <p:sp>
        <p:nvSpPr>
          <p:cNvPr id="4" name="Date Placeholder 3">
            <a:extLst>
              <a:ext uri="{FF2B5EF4-FFF2-40B4-BE49-F238E27FC236}">
                <a16:creationId xmlns:a16="http://schemas.microsoft.com/office/drawing/2014/main" id="{6A927D9D-5662-475B-AF63-AA69125103EF}"/>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DC6862EE-C9D5-48D6-815A-296FA32F56CB}"/>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D437D52D-69AC-447A-A656-D45D80821D4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9970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8F3-C067-4E7C-99FF-24A0ABD9AAB8}"/>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Data Preparation</a:t>
            </a:r>
            <a:endParaRPr lang="en-US" dirty="0"/>
          </a:p>
        </p:txBody>
      </p:sp>
      <p:sp>
        <p:nvSpPr>
          <p:cNvPr id="3" name="Content Placeholder 2">
            <a:extLst>
              <a:ext uri="{FF2B5EF4-FFF2-40B4-BE49-F238E27FC236}">
                <a16:creationId xmlns:a16="http://schemas.microsoft.com/office/drawing/2014/main" id="{1CC3DA5D-6DD2-4B11-ADD1-A620CCE8CB52}"/>
              </a:ext>
            </a:extLst>
          </p:cNvPr>
          <p:cNvSpPr>
            <a:spLocks noGrp="1"/>
          </p:cNvSpPr>
          <p:nvPr>
            <p:ph sz="half" idx="1"/>
          </p:nvPr>
        </p:nvSpPr>
        <p:spPr>
          <a:xfrm>
            <a:off x="641585" y="1685173"/>
            <a:ext cx="5260143" cy="3658262"/>
          </a:xfrm>
          <a:ln>
            <a:solidFill>
              <a:schemeClr val="tx2"/>
            </a:solidFill>
          </a:ln>
          <a:effectLst>
            <a:glow rad="101600">
              <a:schemeClr val="accent5">
                <a:satMod val="175000"/>
                <a:alpha val="40000"/>
              </a:schemeClr>
            </a:glow>
          </a:effectLst>
        </p:spPr>
        <p:txBody>
          <a:bodyPr>
            <a:normAutofit fontScale="55000" lnSpcReduction="20000"/>
          </a:bodyPr>
          <a:lstStyle/>
          <a:p>
            <a:pPr>
              <a:buFont typeface="Wingdings" panose="05000000000000000000" pitchFamily="2" charset="2"/>
              <a:buChar char="Ø"/>
            </a:pPr>
            <a:r>
              <a:rPr lang="en-US" dirty="0">
                <a:ln w="0"/>
                <a:effectLst>
                  <a:outerShdw blurRad="38100" dist="19050" dir="2700000" algn="tl" rotWithShape="0">
                    <a:schemeClr val="dk1">
                      <a:alpha val="40000"/>
                    </a:schemeClr>
                  </a:outerShdw>
                </a:effectLst>
              </a:rPr>
              <a:t>EH Respondent File: Feature Selection – </a:t>
            </a:r>
            <a:r>
              <a:rPr lang="en-US" sz="1800" dirty="0">
                <a:ln w="0"/>
                <a:effectLst>
                  <a:outerShdw blurRad="38100" dist="19050" dir="2700000" algn="tl" rotWithShape="0">
                    <a:schemeClr val="dk1">
                      <a:alpha val="40000"/>
                    </a:schemeClr>
                  </a:outerShdw>
                </a:effectLst>
              </a:rPr>
              <a:t>the following features were chosen out of the 37 in the dataset:</a:t>
            </a:r>
            <a:endParaRPr lang="en-US" dirty="0">
              <a:ln w="0"/>
              <a:effectLst>
                <a:outerShdw blurRad="38100" dist="19050" dir="2700000" algn="tl" rotWithShape="0">
                  <a:schemeClr val="dk1">
                    <a:alpha val="40000"/>
                  </a:schemeClr>
                </a:outerShdw>
              </a:effectLst>
            </a:endParaRP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SODA – did the respondent consume soda yesterday</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DIETSODA – if so, was the soda diet or “regular”</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FASTFD – over the last 7 days did the respondent purchase any “prepared” food (deli, carry-out, delivery or fast food)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FASTFD_FREQ – How many times in the last 7 days did the respondent purchase prepared food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MEAT – In the last 7 days, did the respondent prepare any meals with meat, poultry, or seafood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HEALTH – respondents were asked to self-describe their health, from Excellent to Poor *</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EXERCISE – has the respondent exercised within the last 7 days</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EXFREQ – how many times in the last 7 days has the respondent exercised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HEIGHT_IN – respondent’s height in inches</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WEIGHT_LB – respondent’s weight in pounds</a:t>
            </a:r>
          </a:p>
          <a:p>
            <a:endParaRPr lang="en-US" dirty="0"/>
          </a:p>
        </p:txBody>
      </p:sp>
      <p:sp>
        <p:nvSpPr>
          <p:cNvPr id="4" name="Content Placeholder 3">
            <a:extLst>
              <a:ext uri="{FF2B5EF4-FFF2-40B4-BE49-F238E27FC236}">
                <a16:creationId xmlns:a16="http://schemas.microsoft.com/office/drawing/2014/main" id="{32AD6D3A-DDAF-4279-BFCB-279CA68F3254}"/>
              </a:ext>
            </a:extLst>
          </p:cNvPr>
          <p:cNvSpPr>
            <a:spLocks noGrp="1"/>
          </p:cNvSpPr>
          <p:nvPr>
            <p:ph sz="half" idx="2"/>
          </p:nvPr>
        </p:nvSpPr>
        <p:spPr>
          <a:xfrm>
            <a:off x="6019802" y="1685173"/>
            <a:ext cx="5459435" cy="3658260"/>
          </a:xfrm>
          <a:ln>
            <a:solidFill>
              <a:schemeClr val="tx2"/>
            </a:solidFill>
          </a:ln>
          <a:effectLst>
            <a:glow rad="101600">
              <a:schemeClr val="accent5">
                <a:satMod val="175000"/>
                <a:alpha val="40000"/>
              </a:schemeClr>
            </a:glow>
          </a:effectLst>
        </p:spPr>
        <p:txBody>
          <a:bodyPr>
            <a:noAutofit/>
          </a:bodyPr>
          <a:lstStyle/>
          <a:p>
            <a:pPr>
              <a:buFont typeface="Wingdings" panose="05000000000000000000" pitchFamily="2" charset="2"/>
              <a:buChar char="Ø"/>
            </a:pPr>
            <a:r>
              <a:rPr lang="en-US" sz="1400" dirty="0">
                <a:ln w="0"/>
                <a:effectLst>
                  <a:outerShdw blurRad="38100" dist="19050" dir="2700000" algn="tl" rotWithShape="0">
                    <a:schemeClr val="dk1">
                      <a:alpha val="40000"/>
                    </a:schemeClr>
                  </a:outerShdw>
                </a:effectLst>
              </a:rPr>
              <a:t>Predictor Variable: </a:t>
            </a:r>
            <a:r>
              <a:rPr lang="en-US" sz="1400" b="1" spc="50" dirty="0">
                <a:ln w="9525" cmpd="sng">
                  <a:solidFill>
                    <a:schemeClr val="accent1"/>
                  </a:solidFill>
                  <a:prstDash val="solid"/>
                </a:ln>
                <a:solidFill>
                  <a:srgbClr val="70AD47">
                    <a:tint val="1000"/>
                  </a:srgbClr>
                </a:solidFill>
                <a:effectLst>
                  <a:glow rad="38100">
                    <a:schemeClr val="accent1">
                      <a:alpha val="40000"/>
                    </a:schemeClr>
                  </a:glow>
                </a:effectLst>
              </a:rPr>
              <a:t>Obesity</a:t>
            </a:r>
            <a:r>
              <a:rPr lang="en-US" sz="1400" dirty="0">
                <a:ln w="0"/>
                <a:effectLst>
                  <a:outerShdw blurRad="38100" dist="19050" dir="2700000" algn="tl" rotWithShape="0">
                    <a:schemeClr val="dk1">
                      <a:alpha val="40000"/>
                    </a:schemeClr>
                  </a:outerShdw>
                </a:effectLst>
              </a:rPr>
              <a:t> </a:t>
            </a:r>
          </a:p>
          <a:p>
            <a:pPr lvl="1">
              <a:lnSpc>
                <a:spcPct val="100000"/>
              </a:lnSpc>
              <a:buFont typeface="Wingdings" panose="05000000000000000000" pitchFamily="2" charset="2"/>
              <a:buChar char="Ø"/>
            </a:pPr>
            <a:r>
              <a:rPr lang="en-US" sz="1400" dirty="0">
                <a:ln w="0"/>
                <a:effectLst>
                  <a:outerShdw blurRad="38100" dist="19050" dir="2700000" algn="tl" rotWithShape="0">
                    <a:schemeClr val="dk1">
                      <a:alpha val="40000"/>
                    </a:schemeClr>
                  </a:outerShdw>
                </a:effectLst>
              </a:rPr>
              <a:t>Motivation: - Obesity is the most common food- and nutrition-related health problem in America. Health professionals and economists have been conducting research to discover whether excess caloric intake or insufficient exercise is to blame for America's growing obesity problem. The EH Module could reveal the types of activities and eating patterns that are associated with obesity. Body Mass Index (BMI), a widely used measure of weight status, can be analyzed in conjunction with the time diary information. Data on time spent in sedentary versus active pursuits, along with eating patterns will allow researchers to analyze time use for various subgroups by BMI.</a:t>
            </a:r>
          </a:p>
          <a:p>
            <a:pPr lvl="1">
              <a:lnSpc>
                <a:spcPct val="100000"/>
              </a:lnSpc>
              <a:buFont typeface="Wingdings" panose="05000000000000000000" pitchFamily="2" charset="2"/>
              <a:buChar char="Ø"/>
            </a:pPr>
            <a:r>
              <a:rPr lang="en-US" sz="1400" dirty="0">
                <a:ln w="0"/>
                <a:effectLst>
                  <a:outerShdw blurRad="38100" dist="19050" dir="2700000" algn="tl" rotWithShape="0">
                    <a:schemeClr val="dk1">
                      <a:alpha val="40000"/>
                    </a:schemeClr>
                  </a:outerShdw>
                </a:effectLst>
              </a:rPr>
              <a:t>New Variables created:</a:t>
            </a:r>
          </a:p>
          <a:p>
            <a:pPr lvl="2">
              <a:lnSpc>
                <a:spcPct val="100000"/>
              </a:lnSpc>
              <a:buFont typeface="Wingdings" panose="05000000000000000000" pitchFamily="2" charset="2"/>
              <a:buChar char="Ø"/>
            </a:pPr>
            <a:r>
              <a:rPr lang="en-US" sz="1200" dirty="0">
                <a:ln w="0"/>
                <a:effectLst>
                  <a:outerShdw blurRad="38100" dist="19050" dir="2700000" algn="tl" rotWithShape="0">
                    <a:schemeClr val="dk1">
                      <a:alpha val="40000"/>
                    </a:schemeClr>
                  </a:outerShdw>
                </a:effectLst>
              </a:rPr>
              <a:t>BMI - calculated as: weight (</a:t>
            </a:r>
            <a:r>
              <a:rPr lang="en-US" sz="1200" dirty="0" err="1">
                <a:ln w="0"/>
                <a:effectLst>
                  <a:outerShdw blurRad="38100" dist="19050" dir="2700000" algn="tl" rotWithShape="0">
                    <a:schemeClr val="dk1">
                      <a:alpha val="40000"/>
                    </a:schemeClr>
                  </a:outerShdw>
                </a:effectLst>
              </a:rPr>
              <a:t>lb</a:t>
            </a:r>
            <a:r>
              <a:rPr lang="en-US" sz="1200" dirty="0">
                <a:ln w="0"/>
                <a:effectLst>
                  <a:outerShdw blurRad="38100" dist="19050" dir="2700000" algn="tl" rotWithShape="0">
                    <a:schemeClr val="dk1">
                      <a:alpha val="40000"/>
                    </a:schemeClr>
                  </a:outerShdw>
                </a:effectLst>
              </a:rPr>
              <a:t>) / [height (in)]</a:t>
            </a:r>
            <a:r>
              <a:rPr lang="en-US" sz="1200" baseline="30000" dirty="0">
                <a:ln w="0"/>
                <a:effectLst>
                  <a:outerShdw blurRad="38100" dist="19050" dir="2700000" algn="tl" rotWithShape="0">
                    <a:schemeClr val="dk1">
                      <a:alpha val="40000"/>
                    </a:schemeClr>
                  </a:outerShdw>
                </a:effectLst>
              </a:rPr>
              <a:t>2</a:t>
            </a:r>
            <a:r>
              <a:rPr lang="en-US" sz="1200" dirty="0">
                <a:ln w="0"/>
                <a:effectLst>
                  <a:outerShdw blurRad="38100" dist="19050" dir="2700000" algn="tl" rotWithShape="0">
                    <a:schemeClr val="dk1">
                      <a:alpha val="40000"/>
                    </a:schemeClr>
                  </a:outerShdw>
                </a:effectLst>
              </a:rPr>
              <a:t> x 703</a:t>
            </a:r>
          </a:p>
          <a:p>
            <a:pPr lvl="2">
              <a:lnSpc>
                <a:spcPct val="100000"/>
              </a:lnSpc>
              <a:buFont typeface="Wingdings" panose="05000000000000000000" pitchFamily="2" charset="2"/>
              <a:buChar char="Ø"/>
            </a:pPr>
            <a:r>
              <a:rPr lang="en-US" sz="1200" b="1" spc="50" dirty="0">
                <a:ln w="9525" cmpd="sng">
                  <a:solidFill>
                    <a:schemeClr val="accent1"/>
                  </a:solidFill>
                  <a:prstDash val="solid"/>
                </a:ln>
                <a:solidFill>
                  <a:srgbClr val="70AD47">
                    <a:tint val="1000"/>
                  </a:srgbClr>
                </a:solidFill>
                <a:effectLst>
                  <a:glow rad="38100">
                    <a:schemeClr val="accent1">
                      <a:alpha val="40000"/>
                    </a:schemeClr>
                  </a:glow>
                </a:effectLst>
              </a:rPr>
              <a:t>Obesity</a:t>
            </a:r>
            <a:r>
              <a:rPr lang="en-US" sz="1200" dirty="0">
                <a:ln w="0"/>
                <a:effectLst>
                  <a:outerShdw blurRad="38100" dist="19050" dir="2700000" algn="tl" rotWithShape="0">
                    <a:schemeClr val="dk1">
                      <a:alpha val="40000"/>
                    </a:schemeClr>
                  </a:outerShdw>
                </a:effectLst>
              </a:rPr>
              <a:t> – 1 if BMI is greater than 29</a:t>
            </a:r>
          </a:p>
          <a:p>
            <a:pPr lvl="2">
              <a:lnSpc>
                <a:spcPct val="100000"/>
              </a:lnSpc>
            </a:pPr>
            <a:endParaRPr lang="en-US" sz="1200" dirty="0">
              <a:ln w="0"/>
              <a:effectLst>
                <a:outerShdw blurRad="38100" dist="19050" dir="2700000" algn="tl" rotWithShape="0">
                  <a:schemeClr val="dk1">
                    <a:alpha val="40000"/>
                  </a:schemeClr>
                </a:outerShdw>
              </a:effectLst>
            </a:endParaRPr>
          </a:p>
          <a:p>
            <a:pPr marL="0" indent="0">
              <a:buNone/>
            </a:pPr>
            <a:endParaRPr lang="en-US" sz="1400" dirty="0"/>
          </a:p>
        </p:txBody>
      </p:sp>
      <p:sp>
        <p:nvSpPr>
          <p:cNvPr id="5" name="Date Placeholder 4">
            <a:extLst>
              <a:ext uri="{FF2B5EF4-FFF2-40B4-BE49-F238E27FC236}">
                <a16:creationId xmlns:a16="http://schemas.microsoft.com/office/drawing/2014/main" id="{07890588-375E-42CD-B9ED-FD9ACED78B40}"/>
              </a:ext>
            </a:extLst>
          </p:cNvPr>
          <p:cNvSpPr>
            <a:spLocks noGrp="1"/>
          </p:cNvSpPr>
          <p:nvPr>
            <p:ph type="dt" sz="half" idx="10"/>
          </p:nvPr>
        </p:nvSpPr>
        <p:spPr/>
        <p:txBody>
          <a:bodyPr/>
          <a:lstStyle/>
          <a:p>
            <a:fld id="{ADA26252-075A-4F0E-86BD-CCFA7D44948E}" type="datetime1">
              <a:rPr lang="en-US" smtClean="0"/>
              <a:t>5/9/2020</a:t>
            </a:fld>
            <a:endParaRPr lang="en-US" dirty="0"/>
          </a:p>
        </p:txBody>
      </p:sp>
      <p:sp>
        <p:nvSpPr>
          <p:cNvPr id="6" name="Footer Placeholder 5">
            <a:extLst>
              <a:ext uri="{FF2B5EF4-FFF2-40B4-BE49-F238E27FC236}">
                <a16:creationId xmlns:a16="http://schemas.microsoft.com/office/drawing/2014/main" id="{715DB9F8-B179-4A81-B755-5D8B01EC81C6}"/>
              </a:ext>
            </a:extLst>
          </p:cNvPr>
          <p:cNvSpPr>
            <a:spLocks noGrp="1"/>
          </p:cNvSpPr>
          <p:nvPr>
            <p:ph type="ftr" sz="quarter" idx="11"/>
          </p:nvPr>
        </p:nvSpPr>
        <p:spPr/>
        <p:txBody>
          <a:bodyPr/>
          <a:lstStyle/>
          <a:p>
            <a:r>
              <a:rPr lang="en-US"/>
              <a:t>DSC 630 Spring 2020  Term Project                                                           </a:t>
            </a:r>
            <a:endParaRPr lang="en-US" dirty="0"/>
          </a:p>
        </p:txBody>
      </p:sp>
      <p:sp>
        <p:nvSpPr>
          <p:cNvPr id="7" name="Slide Number Placeholder 6">
            <a:extLst>
              <a:ext uri="{FF2B5EF4-FFF2-40B4-BE49-F238E27FC236}">
                <a16:creationId xmlns:a16="http://schemas.microsoft.com/office/drawing/2014/main" id="{35A8EE6F-B9E9-4A62-9B97-B04A73E67FA8}"/>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9" name="TextBox 8">
            <a:extLst>
              <a:ext uri="{FF2B5EF4-FFF2-40B4-BE49-F238E27FC236}">
                <a16:creationId xmlns:a16="http://schemas.microsoft.com/office/drawing/2014/main" id="{9086319B-4DD5-4BB8-B32C-6EBB58898284}"/>
              </a:ext>
            </a:extLst>
          </p:cNvPr>
          <p:cNvSpPr txBox="1"/>
          <p:nvPr/>
        </p:nvSpPr>
        <p:spPr>
          <a:xfrm>
            <a:off x="1315329" y="5343434"/>
            <a:ext cx="10281982" cy="577081"/>
          </a:xfrm>
          <a:prstGeom prst="rect">
            <a:avLst/>
          </a:prstGeom>
          <a:noFill/>
          <a:ln>
            <a:noFill/>
          </a:ln>
        </p:spPr>
        <p:txBody>
          <a:bodyPr wrap="none" rtlCol="0">
            <a:spAutoFit/>
          </a:bodyPr>
          <a:lstStyle/>
          <a:p>
            <a:r>
              <a:rPr lang="en-US" sz="1050" dirty="0">
                <a:ln w="0"/>
                <a:effectLst>
                  <a:outerShdw blurRad="38100" dist="19050" dir="2700000" algn="tl" rotWithShape="0">
                    <a:schemeClr val="dk1">
                      <a:alpha val="40000"/>
                    </a:schemeClr>
                  </a:outerShdw>
                </a:effectLst>
              </a:rPr>
              <a:t>* Self-reported general health status has been found to predict mortality and morbidity and is used in other Federal surveys to assess overall well-being. </a:t>
            </a:r>
          </a:p>
          <a:p>
            <a:r>
              <a:rPr lang="en-US" sz="1050" dirty="0">
                <a:ln w="0"/>
                <a:effectLst>
                  <a:outerShdw blurRad="38100" dist="19050" dir="2700000" algn="tl" rotWithShape="0">
                    <a:schemeClr val="dk1">
                      <a:alpha val="40000"/>
                    </a:schemeClr>
                  </a:outerShdw>
                </a:effectLst>
              </a:rPr>
              <a:t>(See Hennessy, C.H., D.G. Moriarty, M.M. Zack, P.A. Scherr, R. </a:t>
            </a:r>
            <a:r>
              <a:rPr lang="en-US" sz="1050" dirty="0" err="1">
                <a:ln w="0"/>
                <a:effectLst>
                  <a:outerShdw blurRad="38100" dist="19050" dir="2700000" algn="tl" rotWithShape="0">
                    <a:schemeClr val="dk1">
                      <a:alpha val="40000"/>
                    </a:schemeClr>
                  </a:outerShdw>
                </a:effectLst>
              </a:rPr>
              <a:t>Brackbill</a:t>
            </a:r>
            <a:r>
              <a:rPr lang="en-US" sz="1050" dirty="0">
                <a:ln w="0"/>
                <a:effectLst>
                  <a:outerShdw blurRad="38100" dist="19050" dir="2700000" algn="tl" rotWithShape="0">
                    <a:schemeClr val="dk1">
                      <a:alpha val="40000"/>
                    </a:schemeClr>
                  </a:outerShdw>
                </a:effectLst>
              </a:rPr>
              <a:t>, “Measuring Health-Related Quality of Life for Public Health Surveillance,” Public Health Report 1994; 109: 665-72).</a:t>
            </a:r>
          </a:p>
          <a:p>
            <a:r>
              <a:rPr lang="en-US" sz="1000" dirty="0">
                <a:solidFill>
                  <a:schemeClr val="tx1">
                    <a:lumMod val="75000"/>
                  </a:schemeClr>
                </a:solidFill>
              </a:rPr>
              <a:t>Source: The 2014-16 Eating &amp; Health Module (EHM) was collected under OMB control #1220-0187 with an expiration of December 31, 2016.</a:t>
            </a:r>
          </a:p>
        </p:txBody>
      </p:sp>
    </p:spTree>
    <p:extLst>
      <p:ext uri="{BB962C8B-B14F-4D97-AF65-F5344CB8AC3E}">
        <p14:creationId xmlns:p14="http://schemas.microsoft.com/office/powerpoint/2010/main" val="47261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4AB2-AAF7-45F4-83A1-AE487B6410DD}"/>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Exploratory Data Analysis</a:t>
            </a:r>
          </a:p>
        </p:txBody>
      </p:sp>
      <p:graphicFrame>
        <p:nvGraphicFramePr>
          <p:cNvPr id="7" name="Table 7">
            <a:extLst>
              <a:ext uri="{FF2B5EF4-FFF2-40B4-BE49-F238E27FC236}">
                <a16:creationId xmlns:a16="http://schemas.microsoft.com/office/drawing/2014/main" id="{67915D2E-AD84-4DA4-B5E3-A43AA602C430}"/>
              </a:ext>
            </a:extLst>
          </p:cNvPr>
          <p:cNvGraphicFramePr>
            <a:graphicFrameLocks noGrp="1"/>
          </p:cNvGraphicFramePr>
          <p:nvPr>
            <p:ph idx="1"/>
            <p:extLst>
              <p:ext uri="{D42A27DB-BD31-4B8C-83A1-F6EECF244321}">
                <p14:modId xmlns:p14="http://schemas.microsoft.com/office/powerpoint/2010/main" val="1825254278"/>
              </p:ext>
            </p:extLst>
          </p:nvPr>
        </p:nvGraphicFramePr>
        <p:xfrm>
          <a:off x="1435388" y="1845528"/>
          <a:ext cx="9226477" cy="228092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709345024"/>
                    </a:ext>
                  </a:extLst>
                </a:gridCol>
                <a:gridCol w="825500">
                  <a:extLst>
                    <a:ext uri="{9D8B030D-6E8A-4147-A177-3AD203B41FA5}">
                      <a16:colId xmlns:a16="http://schemas.microsoft.com/office/drawing/2014/main" val="3266302126"/>
                    </a:ext>
                  </a:extLst>
                </a:gridCol>
                <a:gridCol w="825500">
                  <a:extLst>
                    <a:ext uri="{9D8B030D-6E8A-4147-A177-3AD203B41FA5}">
                      <a16:colId xmlns:a16="http://schemas.microsoft.com/office/drawing/2014/main" val="2153016330"/>
                    </a:ext>
                  </a:extLst>
                </a:gridCol>
                <a:gridCol w="825500">
                  <a:extLst>
                    <a:ext uri="{9D8B030D-6E8A-4147-A177-3AD203B41FA5}">
                      <a16:colId xmlns:a16="http://schemas.microsoft.com/office/drawing/2014/main" val="2176721695"/>
                    </a:ext>
                  </a:extLst>
                </a:gridCol>
                <a:gridCol w="825500">
                  <a:extLst>
                    <a:ext uri="{9D8B030D-6E8A-4147-A177-3AD203B41FA5}">
                      <a16:colId xmlns:a16="http://schemas.microsoft.com/office/drawing/2014/main" val="3172445556"/>
                    </a:ext>
                  </a:extLst>
                </a:gridCol>
                <a:gridCol w="825500">
                  <a:extLst>
                    <a:ext uri="{9D8B030D-6E8A-4147-A177-3AD203B41FA5}">
                      <a16:colId xmlns:a16="http://schemas.microsoft.com/office/drawing/2014/main" val="379229066"/>
                    </a:ext>
                  </a:extLst>
                </a:gridCol>
                <a:gridCol w="825500">
                  <a:extLst>
                    <a:ext uri="{9D8B030D-6E8A-4147-A177-3AD203B41FA5}">
                      <a16:colId xmlns:a16="http://schemas.microsoft.com/office/drawing/2014/main" val="751626561"/>
                    </a:ext>
                  </a:extLst>
                </a:gridCol>
                <a:gridCol w="825500">
                  <a:extLst>
                    <a:ext uri="{9D8B030D-6E8A-4147-A177-3AD203B41FA5}">
                      <a16:colId xmlns:a16="http://schemas.microsoft.com/office/drawing/2014/main" val="3217810409"/>
                    </a:ext>
                  </a:extLst>
                </a:gridCol>
                <a:gridCol w="825500">
                  <a:extLst>
                    <a:ext uri="{9D8B030D-6E8A-4147-A177-3AD203B41FA5}">
                      <a16:colId xmlns:a16="http://schemas.microsoft.com/office/drawing/2014/main" val="2527098826"/>
                    </a:ext>
                  </a:extLst>
                </a:gridCol>
                <a:gridCol w="825500">
                  <a:extLst>
                    <a:ext uri="{9D8B030D-6E8A-4147-A177-3AD203B41FA5}">
                      <a16:colId xmlns:a16="http://schemas.microsoft.com/office/drawing/2014/main" val="3336979749"/>
                    </a:ext>
                  </a:extLst>
                </a:gridCol>
                <a:gridCol w="971477">
                  <a:extLst>
                    <a:ext uri="{9D8B030D-6E8A-4147-A177-3AD203B41FA5}">
                      <a16:colId xmlns:a16="http://schemas.microsoft.com/office/drawing/2014/main" val="141499243"/>
                    </a:ext>
                  </a:extLst>
                </a:gridCol>
              </a:tblGrid>
              <a:tr h="370840">
                <a:tc>
                  <a:txBody>
                    <a:bodyPr/>
                    <a:lstStyle/>
                    <a:p>
                      <a:pPr algn="r" fontAlgn="ctr"/>
                      <a:br>
                        <a:rPr lang="en-US" sz="1100" b="1" dirty="0">
                          <a:effectLst/>
                        </a:rPr>
                      </a:br>
                      <a:r>
                        <a:rPr lang="en-US" sz="1100" b="1" dirty="0" err="1">
                          <a:effectLst/>
                        </a:rPr>
                        <a:t>eusoda</a:t>
                      </a:r>
                      <a:endParaRPr lang="en-US" sz="1100" b="1" dirty="0">
                        <a:effectLst/>
                      </a:endParaRPr>
                    </a:p>
                  </a:txBody>
                  <a:tcPr anchor="ctr"/>
                </a:tc>
                <a:tc>
                  <a:txBody>
                    <a:bodyPr/>
                    <a:lstStyle/>
                    <a:p>
                      <a:pPr algn="r" fontAlgn="ctr"/>
                      <a:r>
                        <a:rPr lang="en-US" sz="1100" b="1" dirty="0" err="1">
                          <a:effectLst/>
                        </a:rPr>
                        <a:t>eudietsoda</a:t>
                      </a:r>
                      <a:endParaRPr lang="en-US" sz="1100" b="1" dirty="0">
                        <a:effectLst/>
                      </a:endParaRPr>
                    </a:p>
                  </a:txBody>
                  <a:tcPr anchor="ctr"/>
                </a:tc>
                <a:tc>
                  <a:txBody>
                    <a:bodyPr/>
                    <a:lstStyle/>
                    <a:p>
                      <a:pPr algn="r" fontAlgn="ctr"/>
                      <a:r>
                        <a:rPr lang="en-US" sz="1100" b="1" dirty="0" err="1">
                          <a:effectLst/>
                        </a:rPr>
                        <a:t>eufastfd</a:t>
                      </a:r>
                      <a:endParaRPr lang="en-US" sz="1100" b="1" dirty="0">
                        <a:effectLst/>
                      </a:endParaRPr>
                    </a:p>
                  </a:txBody>
                  <a:tcPr anchor="ctr"/>
                </a:tc>
                <a:tc>
                  <a:txBody>
                    <a:bodyPr/>
                    <a:lstStyle/>
                    <a:p>
                      <a:pPr algn="r" fontAlgn="ctr"/>
                      <a:r>
                        <a:rPr lang="en-US" sz="1100" b="1" dirty="0" err="1">
                          <a:effectLst/>
                        </a:rPr>
                        <a:t>eufastfdfrq</a:t>
                      </a:r>
                      <a:endParaRPr lang="en-US" sz="1100" b="1" dirty="0">
                        <a:effectLst/>
                      </a:endParaRPr>
                    </a:p>
                  </a:txBody>
                  <a:tcPr anchor="ctr"/>
                </a:tc>
                <a:tc>
                  <a:txBody>
                    <a:bodyPr/>
                    <a:lstStyle/>
                    <a:p>
                      <a:pPr algn="r" fontAlgn="ctr"/>
                      <a:r>
                        <a:rPr lang="en-US" sz="1100" b="1" dirty="0" err="1">
                          <a:effectLst/>
                        </a:rPr>
                        <a:t>eumeat</a:t>
                      </a:r>
                      <a:endParaRPr lang="en-US" sz="1100" b="1" dirty="0">
                        <a:effectLst/>
                      </a:endParaRPr>
                    </a:p>
                  </a:txBody>
                  <a:tcPr anchor="ctr"/>
                </a:tc>
                <a:tc>
                  <a:txBody>
                    <a:bodyPr/>
                    <a:lstStyle/>
                    <a:p>
                      <a:pPr algn="r" fontAlgn="ctr"/>
                      <a:r>
                        <a:rPr lang="en-US" sz="1100" b="1" dirty="0" err="1">
                          <a:effectLst/>
                        </a:rPr>
                        <a:t>eugenhth</a:t>
                      </a:r>
                      <a:endParaRPr lang="en-US" sz="1100" b="1" dirty="0">
                        <a:effectLst/>
                      </a:endParaRPr>
                    </a:p>
                  </a:txBody>
                  <a:tcPr anchor="ctr"/>
                </a:tc>
                <a:tc>
                  <a:txBody>
                    <a:bodyPr/>
                    <a:lstStyle/>
                    <a:p>
                      <a:pPr algn="r" fontAlgn="ctr"/>
                      <a:r>
                        <a:rPr lang="en-US" sz="1100" b="1" dirty="0" err="1">
                          <a:effectLst/>
                        </a:rPr>
                        <a:t>euexercise</a:t>
                      </a:r>
                      <a:endParaRPr lang="en-US" sz="1100" b="1" dirty="0">
                        <a:effectLst/>
                      </a:endParaRPr>
                    </a:p>
                  </a:txBody>
                  <a:tcPr anchor="ctr"/>
                </a:tc>
                <a:tc>
                  <a:txBody>
                    <a:bodyPr/>
                    <a:lstStyle/>
                    <a:p>
                      <a:pPr algn="r" fontAlgn="ctr"/>
                      <a:r>
                        <a:rPr lang="en-US" sz="1100" b="1" dirty="0" err="1">
                          <a:effectLst/>
                        </a:rPr>
                        <a:t>euexfreq</a:t>
                      </a:r>
                      <a:endParaRPr lang="en-US" sz="1100" b="1" dirty="0">
                        <a:effectLst/>
                      </a:endParaRPr>
                    </a:p>
                  </a:txBody>
                  <a:tcPr anchor="ctr"/>
                </a:tc>
                <a:tc>
                  <a:txBody>
                    <a:bodyPr/>
                    <a:lstStyle/>
                    <a:p>
                      <a:pPr algn="r" fontAlgn="ctr"/>
                      <a:r>
                        <a:rPr lang="en-US" sz="1100" b="1" dirty="0" err="1">
                          <a:effectLst/>
                        </a:rPr>
                        <a:t>euhgt</a:t>
                      </a:r>
                      <a:endParaRPr lang="en-US" sz="1100" b="1" dirty="0">
                        <a:effectLst/>
                      </a:endParaRPr>
                    </a:p>
                  </a:txBody>
                  <a:tcPr anchor="ctr"/>
                </a:tc>
                <a:tc>
                  <a:txBody>
                    <a:bodyPr/>
                    <a:lstStyle/>
                    <a:p>
                      <a:pPr algn="r" fontAlgn="ctr"/>
                      <a:r>
                        <a:rPr lang="en-US" sz="1100" b="1" dirty="0" err="1">
                          <a:effectLst/>
                        </a:rPr>
                        <a:t>euwgt</a:t>
                      </a:r>
                      <a:endParaRPr lang="en-US" sz="1100" b="1" dirty="0">
                        <a:effectLst/>
                      </a:endParaRPr>
                    </a:p>
                  </a:txBody>
                  <a:tcPr anchor="ctr"/>
                </a:tc>
                <a:tc>
                  <a:txBody>
                    <a:bodyPr/>
                    <a:lstStyle/>
                    <a:p>
                      <a:pPr algn="r" fontAlgn="ctr"/>
                      <a:r>
                        <a:rPr lang="en-US" sz="1100" b="1" dirty="0">
                          <a:effectLst/>
                        </a:rPr>
                        <a:t>BMI</a:t>
                      </a:r>
                    </a:p>
                  </a:txBody>
                  <a:tcPr anchor="ctr"/>
                </a:tc>
                <a:extLst>
                  <a:ext uri="{0D108BD9-81ED-4DB2-BD59-A6C34878D82A}">
                    <a16:rowId xmlns:a16="http://schemas.microsoft.com/office/drawing/2014/main" val="3377133078"/>
                  </a:ext>
                </a:extLst>
              </a:tr>
              <a:tr h="370840">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60</a:t>
                      </a:r>
                    </a:p>
                  </a:txBody>
                  <a:tcPr anchor="ctr"/>
                </a:tc>
                <a:tc>
                  <a:txBody>
                    <a:bodyPr/>
                    <a:lstStyle/>
                    <a:p>
                      <a:pPr algn="r" fontAlgn="ctr"/>
                      <a:r>
                        <a:rPr lang="en-US" sz="1100">
                          <a:effectLst/>
                        </a:rPr>
                        <a:t>170</a:t>
                      </a:r>
                    </a:p>
                  </a:txBody>
                  <a:tcPr anchor="ctr"/>
                </a:tc>
                <a:tc>
                  <a:txBody>
                    <a:bodyPr/>
                    <a:lstStyle/>
                    <a:p>
                      <a:pPr algn="r" fontAlgn="ctr"/>
                      <a:r>
                        <a:rPr lang="en-US" sz="1100">
                          <a:effectLst/>
                        </a:rPr>
                        <a:t>33.197222</a:t>
                      </a:r>
                    </a:p>
                  </a:txBody>
                  <a:tcPr anchor="ctr"/>
                </a:tc>
                <a:extLst>
                  <a:ext uri="{0D108BD9-81ED-4DB2-BD59-A6C34878D82A}">
                    <a16:rowId xmlns:a16="http://schemas.microsoft.com/office/drawing/2014/main" val="2671060444"/>
                  </a:ext>
                </a:extLst>
              </a:tr>
              <a:tr h="370840">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63</a:t>
                      </a:r>
                    </a:p>
                  </a:txBody>
                  <a:tcPr anchor="ctr"/>
                </a:tc>
                <a:tc>
                  <a:txBody>
                    <a:bodyPr/>
                    <a:lstStyle/>
                    <a:p>
                      <a:pPr algn="r" fontAlgn="ctr"/>
                      <a:r>
                        <a:rPr lang="en-US" sz="1100">
                          <a:effectLst/>
                        </a:rPr>
                        <a:t>128</a:t>
                      </a:r>
                    </a:p>
                  </a:txBody>
                  <a:tcPr anchor="ctr"/>
                </a:tc>
                <a:tc>
                  <a:txBody>
                    <a:bodyPr/>
                    <a:lstStyle/>
                    <a:p>
                      <a:pPr algn="r" fontAlgn="ctr"/>
                      <a:r>
                        <a:rPr lang="en-US" sz="1100">
                          <a:effectLst/>
                        </a:rPr>
                        <a:t>22.671706</a:t>
                      </a:r>
                    </a:p>
                  </a:txBody>
                  <a:tcPr anchor="ctr"/>
                </a:tc>
                <a:extLst>
                  <a:ext uri="{0D108BD9-81ED-4DB2-BD59-A6C34878D82A}">
                    <a16:rowId xmlns:a16="http://schemas.microsoft.com/office/drawing/2014/main" val="974188693"/>
                  </a:ext>
                </a:extLst>
              </a:tr>
              <a:tr h="370840">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5</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62</a:t>
                      </a:r>
                    </a:p>
                  </a:txBody>
                  <a:tcPr anchor="ctr"/>
                </a:tc>
                <a:tc>
                  <a:txBody>
                    <a:bodyPr/>
                    <a:lstStyle/>
                    <a:p>
                      <a:pPr algn="r" fontAlgn="ctr"/>
                      <a:r>
                        <a:rPr lang="en-US" sz="1100">
                          <a:effectLst/>
                        </a:rPr>
                        <a:t>270</a:t>
                      </a:r>
                    </a:p>
                  </a:txBody>
                  <a:tcPr anchor="ctr"/>
                </a:tc>
                <a:tc>
                  <a:txBody>
                    <a:bodyPr/>
                    <a:lstStyle/>
                    <a:p>
                      <a:pPr algn="r" fontAlgn="ctr"/>
                      <a:r>
                        <a:rPr lang="en-US" sz="1100">
                          <a:effectLst/>
                        </a:rPr>
                        <a:t>49.378252</a:t>
                      </a:r>
                    </a:p>
                  </a:txBody>
                  <a:tcPr anchor="ctr"/>
                </a:tc>
                <a:extLst>
                  <a:ext uri="{0D108BD9-81ED-4DB2-BD59-A6C34878D82A}">
                    <a16:rowId xmlns:a16="http://schemas.microsoft.com/office/drawing/2014/main" val="3080434579"/>
                  </a:ext>
                </a:extLst>
              </a:tr>
              <a:tr h="370840">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64</a:t>
                      </a:r>
                    </a:p>
                  </a:txBody>
                  <a:tcPr anchor="ctr"/>
                </a:tc>
                <a:tc>
                  <a:txBody>
                    <a:bodyPr/>
                    <a:lstStyle/>
                    <a:p>
                      <a:pPr algn="r" fontAlgn="ctr"/>
                      <a:r>
                        <a:rPr lang="en-US" sz="1100">
                          <a:effectLst/>
                        </a:rPr>
                        <a:t>-2</a:t>
                      </a:r>
                    </a:p>
                  </a:txBody>
                  <a:tcPr anchor="ctr"/>
                </a:tc>
                <a:tc>
                  <a:txBody>
                    <a:bodyPr/>
                    <a:lstStyle/>
                    <a:p>
                      <a:pPr algn="r" fontAlgn="ctr"/>
                      <a:r>
                        <a:rPr lang="en-US" sz="1100">
                          <a:effectLst/>
                        </a:rPr>
                        <a:t>-0.343262</a:t>
                      </a:r>
                    </a:p>
                  </a:txBody>
                  <a:tcPr anchor="ctr"/>
                </a:tc>
                <a:extLst>
                  <a:ext uri="{0D108BD9-81ED-4DB2-BD59-A6C34878D82A}">
                    <a16:rowId xmlns:a16="http://schemas.microsoft.com/office/drawing/2014/main" val="3517494178"/>
                  </a:ext>
                </a:extLst>
              </a:tr>
              <a:tr h="370840">
                <a:tc>
                  <a:txBody>
                    <a:bodyPr/>
                    <a:lstStyle/>
                    <a:p>
                      <a:pPr algn="r" fontAlgn="ctr"/>
                      <a:r>
                        <a:rPr lang="en-US" sz="1100" dirty="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dirty="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4</a:t>
                      </a:r>
                    </a:p>
                  </a:txBody>
                  <a:tcPr anchor="ctr"/>
                </a:tc>
                <a:tc>
                  <a:txBody>
                    <a:bodyPr/>
                    <a:lstStyle/>
                    <a:p>
                      <a:pPr algn="r" fontAlgn="ctr"/>
                      <a:r>
                        <a:rPr lang="en-US" sz="1100">
                          <a:effectLst/>
                        </a:rPr>
                        <a:t>1</a:t>
                      </a:r>
                    </a:p>
                  </a:txBody>
                  <a:tcPr anchor="ctr"/>
                </a:tc>
                <a:tc>
                  <a:txBody>
                    <a:bodyPr/>
                    <a:lstStyle/>
                    <a:p>
                      <a:pPr algn="r" fontAlgn="ctr"/>
                      <a:r>
                        <a:rPr lang="en-US" sz="1100">
                          <a:effectLst/>
                        </a:rPr>
                        <a:t>5</a:t>
                      </a:r>
                    </a:p>
                  </a:txBody>
                  <a:tcPr anchor="ctr"/>
                </a:tc>
                <a:tc>
                  <a:txBody>
                    <a:bodyPr/>
                    <a:lstStyle/>
                    <a:p>
                      <a:pPr algn="r" fontAlgn="ctr"/>
                      <a:r>
                        <a:rPr lang="en-US" sz="1100">
                          <a:effectLst/>
                        </a:rPr>
                        <a:t>69</a:t>
                      </a:r>
                    </a:p>
                  </a:txBody>
                  <a:tcPr anchor="ctr"/>
                </a:tc>
                <a:tc>
                  <a:txBody>
                    <a:bodyPr/>
                    <a:lstStyle/>
                    <a:p>
                      <a:pPr algn="r" fontAlgn="ctr"/>
                      <a:r>
                        <a:rPr lang="en-US" sz="1100">
                          <a:effectLst/>
                        </a:rPr>
                        <a:t>210</a:t>
                      </a:r>
                    </a:p>
                  </a:txBody>
                  <a:tcPr anchor="ctr"/>
                </a:tc>
                <a:tc>
                  <a:txBody>
                    <a:bodyPr/>
                    <a:lstStyle/>
                    <a:p>
                      <a:pPr algn="r" fontAlgn="ctr"/>
                      <a:r>
                        <a:rPr lang="en-US" sz="1100" dirty="0">
                          <a:effectLst/>
                        </a:rPr>
                        <a:t>31.008192</a:t>
                      </a:r>
                    </a:p>
                  </a:txBody>
                  <a:tcPr anchor="ctr"/>
                </a:tc>
                <a:extLst>
                  <a:ext uri="{0D108BD9-81ED-4DB2-BD59-A6C34878D82A}">
                    <a16:rowId xmlns:a16="http://schemas.microsoft.com/office/drawing/2014/main" val="3420646247"/>
                  </a:ext>
                </a:extLst>
              </a:tr>
            </a:tbl>
          </a:graphicData>
        </a:graphic>
      </p:graphicFrame>
      <p:sp>
        <p:nvSpPr>
          <p:cNvPr id="4" name="Date Placeholder 3">
            <a:extLst>
              <a:ext uri="{FF2B5EF4-FFF2-40B4-BE49-F238E27FC236}">
                <a16:creationId xmlns:a16="http://schemas.microsoft.com/office/drawing/2014/main" id="{9BE20980-BFED-4BC1-897F-5C1DC60F9BB2}"/>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5826380F-AC22-4E52-8831-5B8D48549A5F}"/>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B975C5B6-265B-44B0-ACDB-AEBF685D0D0A}"/>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9" name="TextBox 8">
            <a:extLst>
              <a:ext uri="{FF2B5EF4-FFF2-40B4-BE49-F238E27FC236}">
                <a16:creationId xmlns:a16="http://schemas.microsoft.com/office/drawing/2014/main" id="{208ABCB9-4C22-4FAF-B6DB-C874184EA75E}"/>
              </a:ext>
            </a:extLst>
          </p:cNvPr>
          <p:cNvSpPr txBox="1"/>
          <p:nvPr/>
        </p:nvSpPr>
        <p:spPr>
          <a:xfrm>
            <a:off x="1554480" y="4543865"/>
            <a:ext cx="9107385" cy="1415772"/>
          </a:xfrm>
          <a:prstGeom prst="rect">
            <a:avLst/>
          </a:prstGeom>
          <a:noFill/>
        </p:spPr>
        <p:txBody>
          <a:bodyPr wrap="square" rtlCol="0">
            <a:spAutoFit/>
          </a:bodyPr>
          <a:lstStyle/>
          <a:p>
            <a:pPr marL="285750" indent="-285750">
              <a:buFont typeface="Wingdings" panose="05000000000000000000" pitchFamily="2" charset="2"/>
              <a:buChar char="Ø"/>
            </a:pPr>
            <a:r>
              <a:rPr lang="en-US" dirty="0"/>
              <a:t>Responses such as “Unknown” or “Refused to answer” are coded as negative numbers.</a:t>
            </a:r>
          </a:p>
          <a:p>
            <a:pPr marL="742950" lvl="1" indent="-285750">
              <a:buFont typeface="Wingdings" panose="05000000000000000000" pitchFamily="2" charset="2"/>
              <a:buChar char="Ø"/>
            </a:pPr>
            <a:r>
              <a:rPr lang="en-US" sz="1600" dirty="0"/>
              <a:t>During the modeling process, features where this is predominant will likely get dropped.</a:t>
            </a:r>
          </a:p>
          <a:p>
            <a:pPr marL="742950" lvl="1" indent="-285750">
              <a:buFont typeface="Wingdings" panose="05000000000000000000" pitchFamily="2" charset="2"/>
              <a:buChar char="Ø"/>
            </a:pPr>
            <a:r>
              <a:rPr lang="en-US" sz="1600" dirty="0"/>
              <a:t>Another option is to recode anything less than 0 as 0. This will be tested during Model Assessment.</a:t>
            </a:r>
          </a:p>
          <a:p>
            <a:pPr marL="285750" indent="-285750">
              <a:buFont typeface="Wingdings" panose="05000000000000000000" pitchFamily="2" charset="2"/>
              <a:buChar char="Ø"/>
            </a:pPr>
            <a:r>
              <a:rPr lang="en-US" dirty="0"/>
              <a:t>There appear to be some “bogus” weights and heights. Those observations will be dropped.</a:t>
            </a:r>
          </a:p>
          <a:p>
            <a:pPr marL="742950" lvl="1" indent="-285750">
              <a:buFont typeface="Wingdings" panose="05000000000000000000" pitchFamily="2" charset="2"/>
              <a:buChar char="Ø"/>
            </a:pPr>
            <a:r>
              <a:rPr lang="en-US" sz="1600" dirty="0"/>
              <a:t>Where: weight is &lt; 98 or &gt; 340; height is &lt; 56 or &gt; 77</a:t>
            </a:r>
          </a:p>
        </p:txBody>
      </p:sp>
    </p:spTree>
    <p:extLst>
      <p:ext uri="{BB962C8B-B14F-4D97-AF65-F5344CB8AC3E}">
        <p14:creationId xmlns:p14="http://schemas.microsoft.com/office/powerpoint/2010/main" val="186636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F0BE-0581-441A-BEE1-CEAB175762E0}"/>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Planning for completion</a:t>
            </a:r>
            <a:endParaRPr lang="en-US" dirty="0"/>
          </a:p>
        </p:txBody>
      </p:sp>
      <p:sp>
        <p:nvSpPr>
          <p:cNvPr id="3" name="Content Placeholder 2">
            <a:extLst>
              <a:ext uri="{FF2B5EF4-FFF2-40B4-BE49-F238E27FC236}">
                <a16:creationId xmlns:a16="http://schemas.microsoft.com/office/drawing/2014/main" id="{F4766EAE-2D12-4F78-A675-EFD9E029076A}"/>
              </a:ext>
            </a:extLst>
          </p:cNvPr>
          <p:cNvSpPr>
            <a:spLocks noGrp="1"/>
          </p:cNvSpPr>
          <p:nvPr>
            <p:ph sz="half" idx="1"/>
          </p:nvPr>
        </p:nvSpPr>
        <p:spPr>
          <a:xfrm>
            <a:off x="2201594" y="2249486"/>
            <a:ext cx="3818205" cy="1914551"/>
          </a:xfrm>
          <a:ln>
            <a:solidFill>
              <a:schemeClr val="tx2"/>
            </a:solidFill>
          </a:ln>
          <a:effectLst>
            <a:glow rad="139700">
              <a:schemeClr val="accent5">
                <a:satMod val="175000"/>
                <a:alpha val="40000"/>
              </a:schemeClr>
            </a:glow>
          </a:effectLst>
        </p:spPr>
        <p:txBody>
          <a:bodyPr/>
          <a:lstStyle/>
          <a:p>
            <a:pPr marL="0" indent="0">
              <a:buNone/>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Completed</a:t>
            </a:r>
          </a:p>
          <a:p>
            <a:pPr lvl="1">
              <a:buFont typeface="Wingdings" panose="05000000000000000000" pitchFamily="2" charset="2"/>
              <a:buChar char="Ø"/>
            </a:pPr>
            <a:r>
              <a:rPr lang="en-US" sz="1600" dirty="0">
                <a:solidFill>
                  <a:prstClr val="white"/>
                </a:solidFill>
              </a:rPr>
              <a:t>Data Understanding</a:t>
            </a:r>
          </a:p>
          <a:p>
            <a:pPr lvl="1">
              <a:buFont typeface="Wingdings" panose="05000000000000000000" pitchFamily="2" charset="2"/>
              <a:buChar char="Ø"/>
            </a:pPr>
            <a:r>
              <a:rPr lang="en-US" sz="1600" dirty="0">
                <a:solidFill>
                  <a:prstClr val="white"/>
                </a:solidFill>
              </a:rPr>
              <a:t>Data Preparation</a:t>
            </a:r>
          </a:p>
          <a:p>
            <a:pPr lvl="1">
              <a:buFont typeface="Wingdings" panose="05000000000000000000" pitchFamily="2" charset="2"/>
              <a:buChar char="Ø"/>
            </a:pPr>
            <a:r>
              <a:rPr lang="en-US" sz="1600" dirty="0">
                <a:solidFill>
                  <a:prstClr val="white"/>
                </a:solidFill>
              </a:rPr>
              <a:t>Exploratory Data Analysis</a:t>
            </a:r>
            <a:endParaRPr lang="en-US" dirty="0"/>
          </a:p>
        </p:txBody>
      </p:sp>
      <p:sp>
        <p:nvSpPr>
          <p:cNvPr id="4" name="Content Placeholder 3">
            <a:extLst>
              <a:ext uri="{FF2B5EF4-FFF2-40B4-BE49-F238E27FC236}">
                <a16:creationId xmlns:a16="http://schemas.microsoft.com/office/drawing/2014/main" id="{6E66767F-A1A6-45E4-936F-5957BC62748D}"/>
              </a:ext>
            </a:extLst>
          </p:cNvPr>
          <p:cNvSpPr>
            <a:spLocks noGrp="1"/>
          </p:cNvSpPr>
          <p:nvPr>
            <p:ph sz="half" idx="2"/>
          </p:nvPr>
        </p:nvSpPr>
        <p:spPr>
          <a:xfrm>
            <a:off x="6302327" y="2250485"/>
            <a:ext cx="3818205" cy="1914551"/>
          </a:xfrm>
          <a:ln>
            <a:solidFill>
              <a:schemeClr val="tx2"/>
            </a:solidFill>
          </a:ln>
          <a:effectLst>
            <a:glow rad="139700">
              <a:schemeClr val="accent5">
                <a:satMod val="175000"/>
                <a:alpha val="40000"/>
              </a:schemeClr>
            </a:glow>
          </a:effectLst>
        </p:spPr>
        <p:txBody>
          <a:bodyPr/>
          <a:lstStyle/>
          <a:p>
            <a:pPr marL="0" indent="0">
              <a:buNone/>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In Progress</a:t>
            </a:r>
          </a:p>
          <a:p>
            <a:pPr lvl="1">
              <a:buFont typeface="Wingdings" panose="05000000000000000000" pitchFamily="2" charset="2"/>
              <a:buChar char="Ø"/>
            </a:pPr>
            <a:r>
              <a:rPr lang="en-US" sz="1600" dirty="0">
                <a:solidFill>
                  <a:prstClr val="white"/>
                </a:solidFill>
              </a:rPr>
              <a:t>Modeling</a:t>
            </a:r>
          </a:p>
          <a:p>
            <a:pPr lvl="1">
              <a:buFont typeface="Wingdings" panose="05000000000000000000" pitchFamily="2" charset="2"/>
              <a:buChar char="Ø"/>
            </a:pPr>
            <a:r>
              <a:rPr lang="en-US" sz="1600" dirty="0">
                <a:solidFill>
                  <a:prstClr val="white"/>
                </a:solidFill>
              </a:rPr>
              <a:t>Evaluation</a:t>
            </a:r>
          </a:p>
          <a:p>
            <a:pPr lvl="1">
              <a:buFont typeface="Wingdings" panose="05000000000000000000" pitchFamily="2" charset="2"/>
              <a:buChar char="Ø"/>
            </a:pPr>
            <a:r>
              <a:rPr lang="en-US" sz="1600" dirty="0">
                <a:solidFill>
                  <a:prstClr val="white"/>
                </a:solidFill>
              </a:rPr>
              <a:t>Finalize Project</a:t>
            </a:r>
          </a:p>
          <a:p>
            <a:pPr lvl="1"/>
            <a:endParaRPr lang="en-US" dirty="0"/>
          </a:p>
          <a:p>
            <a:endParaRPr lang="en-US" dirty="0"/>
          </a:p>
        </p:txBody>
      </p:sp>
      <p:sp>
        <p:nvSpPr>
          <p:cNvPr id="5" name="Date Placeholder 4">
            <a:extLst>
              <a:ext uri="{FF2B5EF4-FFF2-40B4-BE49-F238E27FC236}">
                <a16:creationId xmlns:a16="http://schemas.microsoft.com/office/drawing/2014/main" id="{AF0D49EB-D1DD-42C8-AFC8-0717BA774626}"/>
              </a:ext>
            </a:extLst>
          </p:cNvPr>
          <p:cNvSpPr>
            <a:spLocks noGrp="1"/>
          </p:cNvSpPr>
          <p:nvPr>
            <p:ph type="dt" sz="half" idx="10"/>
          </p:nvPr>
        </p:nvSpPr>
        <p:spPr/>
        <p:txBody>
          <a:bodyPr/>
          <a:lstStyle/>
          <a:p>
            <a:fld id="{ADA26252-075A-4F0E-86BD-CCFA7D44948E}" type="datetime1">
              <a:rPr lang="en-US" smtClean="0"/>
              <a:t>5/9/2020</a:t>
            </a:fld>
            <a:endParaRPr lang="en-US" dirty="0"/>
          </a:p>
        </p:txBody>
      </p:sp>
      <p:sp>
        <p:nvSpPr>
          <p:cNvPr id="6" name="Footer Placeholder 5">
            <a:extLst>
              <a:ext uri="{FF2B5EF4-FFF2-40B4-BE49-F238E27FC236}">
                <a16:creationId xmlns:a16="http://schemas.microsoft.com/office/drawing/2014/main" id="{AA73FF56-B112-4EE9-9495-A102EE0ADD8F}"/>
              </a:ext>
            </a:extLst>
          </p:cNvPr>
          <p:cNvSpPr>
            <a:spLocks noGrp="1"/>
          </p:cNvSpPr>
          <p:nvPr>
            <p:ph type="ftr" sz="quarter" idx="11"/>
          </p:nvPr>
        </p:nvSpPr>
        <p:spPr/>
        <p:txBody>
          <a:bodyPr/>
          <a:lstStyle/>
          <a:p>
            <a:r>
              <a:rPr lang="en-US"/>
              <a:t>DSC 630 Spring 2020  Term Project                                                           </a:t>
            </a:r>
            <a:endParaRPr lang="en-US" dirty="0"/>
          </a:p>
        </p:txBody>
      </p:sp>
      <p:sp>
        <p:nvSpPr>
          <p:cNvPr id="7" name="Slide Number Placeholder 6">
            <a:extLst>
              <a:ext uri="{FF2B5EF4-FFF2-40B4-BE49-F238E27FC236}">
                <a16:creationId xmlns:a16="http://schemas.microsoft.com/office/drawing/2014/main" id="{C2E771D5-1047-4786-B62F-99A20CC7B1EF}"/>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87861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4A52-B4AC-416D-8AF8-73AE9A96106B}"/>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Appendix</a:t>
            </a:r>
          </a:p>
        </p:txBody>
      </p:sp>
      <p:sp>
        <p:nvSpPr>
          <p:cNvPr id="3" name="Date Placeholder 2">
            <a:extLst>
              <a:ext uri="{FF2B5EF4-FFF2-40B4-BE49-F238E27FC236}">
                <a16:creationId xmlns:a16="http://schemas.microsoft.com/office/drawing/2014/main" id="{850E8981-BE07-45F8-BB02-55D3676403D2}"/>
              </a:ext>
            </a:extLst>
          </p:cNvPr>
          <p:cNvSpPr>
            <a:spLocks noGrp="1"/>
          </p:cNvSpPr>
          <p:nvPr>
            <p:ph type="dt" sz="half" idx="10"/>
          </p:nvPr>
        </p:nvSpPr>
        <p:spPr/>
        <p:txBody>
          <a:bodyPr/>
          <a:lstStyle/>
          <a:p>
            <a:fld id="{3CDB6124-9812-4A00-983D-CCEFF3CAEE36}" type="datetime1">
              <a:rPr lang="en-US" smtClean="0"/>
              <a:t>5/9/2020</a:t>
            </a:fld>
            <a:endParaRPr lang="en-US" dirty="0"/>
          </a:p>
        </p:txBody>
      </p:sp>
      <p:sp>
        <p:nvSpPr>
          <p:cNvPr id="4" name="Footer Placeholder 3">
            <a:extLst>
              <a:ext uri="{FF2B5EF4-FFF2-40B4-BE49-F238E27FC236}">
                <a16:creationId xmlns:a16="http://schemas.microsoft.com/office/drawing/2014/main" id="{52F18132-9BE9-4BF7-A9E3-82035F473FC8}"/>
              </a:ext>
            </a:extLst>
          </p:cNvPr>
          <p:cNvSpPr>
            <a:spLocks noGrp="1"/>
          </p:cNvSpPr>
          <p:nvPr>
            <p:ph type="ftr" sz="quarter" idx="11"/>
          </p:nvPr>
        </p:nvSpPr>
        <p:spPr/>
        <p:txBody>
          <a:bodyPr/>
          <a:lstStyle/>
          <a:p>
            <a:r>
              <a:rPr lang="en-US"/>
              <a:t>DSC 630 Spring 2020  Term Project                                                           </a:t>
            </a:r>
            <a:endParaRPr lang="en-US" dirty="0"/>
          </a:p>
        </p:txBody>
      </p:sp>
      <p:sp>
        <p:nvSpPr>
          <p:cNvPr id="5" name="Slide Number Placeholder 4">
            <a:extLst>
              <a:ext uri="{FF2B5EF4-FFF2-40B4-BE49-F238E27FC236}">
                <a16:creationId xmlns:a16="http://schemas.microsoft.com/office/drawing/2014/main" id="{F1D19972-6E34-4DB6-8106-6B3F0E18F6A2}"/>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a:extLst>
              <a:ext uri="{FF2B5EF4-FFF2-40B4-BE49-F238E27FC236}">
                <a16:creationId xmlns:a16="http://schemas.microsoft.com/office/drawing/2014/main" id="{6903BEEB-6CFA-4EE7-A7AB-7E9E2FC81592}"/>
              </a:ext>
            </a:extLst>
          </p:cNvPr>
          <p:cNvSpPr txBox="1"/>
          <p:nvPr/>
        </p:nvSpPr>
        <p:spPr>
          <a:xfrm>
            <a:off x="1266092" y="2097088"/>
            <a:ext cx="6842386" cy="3539430"/>
          </a:xfrm>
          <a:prstGeom prst="rect">
            <a:avLst/>
          </a:prstGeom>
          <a:noFill/>
        </p:spPr>
        <p:txBody>
          <a:bodyPr wrap="none" rtlCol="0">
            <a:spAutoFit/>
          </a:bodyPr>
          <a:lstStyle/>
          <a:p>
            <a:r>
              <a:rPr lang="en-US" sz="1400" b="1" u="sng" dirty="0"/>
              <a:t>References:</a:t>
            </a:r>
            <a:endParaRPr lang="en-US" sz="1400" dirty="0"/>
          </a:p>
          <a:p>
            <a:r>
              <a:rPr lang="en-US" sz="1400" dirty="0"/>
              <a:t>[1] </a:t>
            </a:r>
            <a:r>
              <a:rPr lang="en-US" sz="1400" u="sng" dirty="0">
                <a:hlinkClick r:id="rId2"/>
              </a:rPr>
              <a:t>https://www.kaggle.com/bls/eating-health-module-dataset</a:t>
            </a:r>
            <a:endParaRPr lang="en-US" sz="1400" dirty="0"/>
          </a:p>
          <a:p>
            <a:r>
              <a:rPr lang="en-US" sz="1400" dirty="0"/>
              <a:t>[2] </a:t>
            </a:r>
            <a:r>
              <a:rPr lang="en-US" sz="1400" u="sng" dirty="0">
                <a:hlinkClick r:id="rId3"/>
              </a:rPr>
              <a:t>https://www.ers.usda.gov/data-products/eating-and-health-module-atus/</a:t>
            </a:r>
            <a:endParaRPr lang="en-US" sz="1400" dirty="0"/>
          </a:p>
          <a:p>
            <a:endParaRPr lang="en-US" sz="1400" b="1" u="sng" dirty="0"/>
          </a:p>
          <a:p>
            <a:r>
              <a:rPr lang="en-US" sz="1400" dirty="0"/>
              <a:t>For the EH Module User’s Guide:</a:t>
            </a:r>
          </a:p>
          <a:p>
            <a:r>
              <a:rPr lang="en-US" sz="1400" dirty="0"/>
              <a:t>Hamrick, Karen. 2014-16 Eating &amp; Health Module User’s Guide, AP-070, </a:t>
            </a:r>
          </a:p>
          <a:p>
            <a:r>
              <a:rPr lang="en-US" sz="1400" dirty="0"/>
              <a:t>U.S. Department of Agriculture, Economic Research Service, May 2016.</a:t>
            </a:r>
          </a:p>
          <a:p>
            <a:endParaRPr lang="en-US" sz="1400" dirty="0"/>
          </a:p>
          <a:p>
            <a:r>
              <a:rPr lang="en-US" sz="1400" dirty="0"/>
              <a:t>For the 2014 EH Module data:</a:t>
            </a:r>
          </a:p>
          <a:p>
            <a:r>
              <a:rPr lang="en-US" sz="1400" dirty="0"/>
              <a:t>U.S. Department of Agriculture (USDA), Economic Research Service (ERS). 2014 Eating</a:t>
            </a:r>
          </a:p>
          <a:p>
            <a:r>
              <a:rPr lang="en-US" sz="1400" dirty="0"/>
              <a:t>&amp; Health Module: Machine-readable microdata files, supplement to the Bureau of Labor</a:t>
            </a:r>
          </a:p>
          <a:p>
            <a:r>
              <a:rPr lang="en-US" sz="1400" dirty="0"/>
              <a:t>Statistics (BLS) 2014 American Time Use Survey, May 2016: http://www.bls.gov/tus/</a:t>
            </a:r>
          </a:p>
          <a:p>
            <a:r>
              <a:rPr lang="en-US" sz="1400" dirty="0"/>
              <a:t>ehdatafiles.htm</a:t>
            </a:r>
          </a:p>
          <a:p>
            <a:endParaRPr lang="en-US" sz="1400" dirty="0"/>
          </a:p>
          <a:p>
            <a:r>
              <a:rPr lang="en-US" sz="1400" dirty="0"/>
              <a:t>The 2014-16 Eating &amp; Health Module (EHM) was collected under OMB control #1220-0187 </a:t>
            </a:r>
          </a:p>
          <a:p>
            <a:r>
              <a:rPr lang="en-US" sz="1400" dirty="0"/>
              <a:t>with an expiration of December 31, 2016.</a:t>
            </a:r>
          </a:p>
        </p:txBody>
      </p:sp>
    </p:spTree>
    <p:extLst>
      <p:ext uri="{BB962C8B-B14F-4D97-AF65-F5344CB8AC3E}">
        <p14:creationId xmlns:p14="http://schemas.microsoft.com/office/powerpoint/2010/main" val="3986373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CF88B1C8E13748AD790CBEFBB51A79" ma:contentTypeVersion="2" ma:contentTypeDescription="Create a new document." ma:contentTypeScope="" ma:versionID="a6cfbc3e407d307e6d9daed2f049fb98">
  <xsd:schema xmlns:xsd="http://www.w3.org/2001/XMLSchema" xmlns:xs="http://www.w3.org/2001/XMLSchema" xmlns:p="http://schemas.microsoft.com/office/2006/metadata/properties" xmlns:ns3="10e8de22-f0c7-48af-89b8-afe71b15594a" targetNamespace="http://schemas.microsoft.com/office/2006/metadata/properties" ma:root="true" ma:fieldsID="35eb499007c031d1dc15f82359e55dc9" ns3:_="">
    <xsd:import namespace="10e8de22-f0c7-48af-89b8-afe71b15594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e8de22-f0c7-48af-89b8-afe71b1559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3BAD2B-50EC-4F5A-A2A5-8D63CBC4A4C7}">
  <ds:schemaRefs>
    <ds:schemaRef ds:uri="http://schemas.microsoft.com/sharepoint/v3/contenttype/forms"/>
  </ds:schemaRefs>
</ds:datastoreItem>
</file>

<file path=customXml/itemProps2.xml><?xml version="1.0" encoding="utf-8"?>
<ds:datastoreItem xmlns:ds="http://schemas.openxmlformats.org/officeDocument/2006/customXml" ds:itemID="{63AB282E-B324-4F5A-AC57-36BCE306B8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e8de22-f0c7-48af-89b8-afe71b1559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58A459-A032-4BB4-AE2F-5A4543982515}">
  <ds:schemaRefs>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10e8de22-f0c7-48af-89b8-afe71b1559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176</TotalTime>
  <Words>1601</Words>
  <Application>Microsoft Office PowerPoint</Application>
  <PresentationFormat>Widescreen</PresentationFormat>
  <Paragraphs>173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Wingdings</vt:lpstr>
      <vt:lpstr>Circuit</vt:lpstr>
      <vt:lpstr>DSC 630 Spring 2020 Term Course Project</vt:lpstr>
      <vt:lpstr>Project Overview</vt:lpstr>
      <vt:lpstr>Issues and challenges</vt:lpstr>
      <vt:lpstr>Understanding the Data</vt:lpstr>
      <vt:lpstr>Data Preparation</vt:lpstr>
      <vt:lpstr>Data Preparation</vt:lpstr>
      <vt:lpstr>Exploratory Data Analysis</vt:lpstr>
      <vt:lpstr>Planning for completion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630 Spring 2020 Term Course Project</dc:title>
  <dc:creator>David Kinney</dc:creator>
  <cp:lastModifiedBy>David Kinney</cp:lastModifiedBy>
  <cp:revision>32</cp:revision>
  <dcterms:created xsi:type="dcterms:W3CDTF">2020-05-06T14:06:20Z</dcterms:created>
  <dcterms:modified xsi:type="dcterms:W3CDTF">2020-05-09T14:48:54Z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0x01010094CF88B1C8E13748AD790CBEFBB51A79</vt:lpwstr>
  </property>
</Properties>
</file>