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5" r:id="rId6"/>
    <p:sldId id="261" r:id="rId7"/>
    <p:sldId id="262" r:id="rId8"/>
    <p:sldId id="264" r:id="rId9"/>
    <p:sldId id="266"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90" autoAdjust="0"/>
    <p:restoredTop sz="94660"/>
  </p:normalViewPr>
  <p:slideViewPr>
    <p:cSldViewPr snapToGrid="0">
      <p:cViewPr varScale="1">
        <p:scale>
          <a:sx n="107" d="100"/>
          <a:sy n="107" d="100"/>
        </p:scale>
        <p:origin x="114"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10/10/2020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10/10/2020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10/10/2020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10/10/2020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10/10/2020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10/10/2020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10/10/2020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10/10/2020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10/10/2020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10/10/2020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10/10/2020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10/10/2020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baaa-acro.com/statistics" TargetMode="External"/><Relationship Id="rId7" Type="http://schemas.openxmlformats.org/officeDocument/2006/relationships/hyperlink" Target="https://aviation-safety.net/" TargetMode="External"/><Relationship Id="rId2" Type="http://schemas.openxmlformats.org/officeDocument/2006/relationships/hyperlink" Target="https://www.airlines.org/dataset/annual-results-u-s-airlines-2" TargetMode="External"/><Relationship Id="rId1" Type="http://schemas.openxmlformats.org/officeDocument/2006/relationships/slideLayout" Target="../slideLayouts/slideLayout2.xml"/><Relationship Id="rId6" Type="http://schemas.openxmlformats.org/officeDocument/2006/relationships/hyperlink" Target="https://www.airlines.org/dataset/annual-results-u-s-passenger-airlines" TargetMode="External"/><Relationship Id="rId5" Type="http://schemas.openxmlformats.org/officeDocument/2006/relationships/hyperlink" Target="https://en.wikipedia.org/wiki/Motor_vehicle_fatality_rate_in_U.S._by_year" TargetMode="External"/><Relationship Id="rId4" Type="http://schemas.openxmlformats.org/officeDocument/2006/relationships/hyperlink" Target="https://github.com/fivethirtyeight/data/tree/master/airline-safet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8000" dirty="0"/>
              <a:t>U.S. Airline Safety – Statistics in Perspective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sz="2400" dirty="0">
                <a:solidFill>
                  <a:schemeClr val="tx1">
                    <a:lumMod val="85000"/>
                    <a:lumOff val="15000"/>
                  </a:schemeClr>
                </a:solidFill>
              </a:rPr>
              <a:t>David Kinney</a:t>
            </a:r>
            <a:r>
              <a:rPr lang="en-US" dirty="0">
                <a:solidFill>
                  <a:schemeClr val="tx1">
                    <a:lumMod val="85000"/>
                    <a:lumOff val="15000"/>
                  </a:schemeClr>
                </a:solidFill>
              </a:rPr>
              <a:t> – dsc640 – fall 2020</a:t>
            </a:r>
          </a:p>
          <a:p>
            <a:r>
              <a:rPr lang="en-US" sz="2400" dirty="0">
                <a:solidFill>
                  <a:schemeClr val="tx1">
                    <a:lumMod val="85000"/>
                    <a:lumOff val="15000"/>
                  </a:schemeClr>
                </a:solidFill>
              </a:rPr>
              <a:t>Professor dr. </a:t>
            </a:r>
            <a:r>
              <a:rPr lang="en-US" sz="2400" dirty="0" err="1">
                <a:solidFill>
                  <a:schemeClr val="tx1">
                    <a:lumMod val="85000"/>
                    <a:lumOff val="15000"/>
                  </a:schemeClr>
                </a:solidFill>
              </a:rPr>
              <a:t>bushart</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1B184-29EF-4081-911B-6C65FC4FD04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7EAF7F0-1390-4777-85B1-025972DBE4DD}"/>
              </a:ext>
            </a:extLst>
          </p:cNvPr>
          <p:cNvSpPr>
            <a:spLocks noGrp="1"/>
          </p:cNvSpPr>
          <p:nvPr>
            <p:ph idx="1"/>
          </p:nvPr>
        </p:nvSpPr>
        <p:spPr/>
        <p:txBody>
          <a:bodyPr/>
          <a:lstStyle/>
          <a:p>
            <a:r>
              <a:rPr lang="en-US" dirty="0"/>
              <a:t>Departures: </a:t>
            </a:r>
            <a:r>
              <a:rPr lang="en-US" dirty="0">
                <a:hlinkClick r:id="rId2"/>
              </a:rPr>
              <a:t>https://www.airlines.org/dataset/annual-results-u-s-airlines-2</a:t>
            </a:r>
            <a:endParaRPr lang="en-US" dirty="0"/>
          </a:p>
          <a:p>
            <a:r>
              <a:rPr lang="en-US" dirty="0"/>
              <a:t>Accidents: </a:t>
            </a:r>
            <a:r>
              <a:rPr lang="en-US" dirty="0">
                <a:hlinkClick r:id="rId3"/>
              </a:rPr>
              <a:t>http://www.baaa-acro.com/statistics</a:t>
            </a:r>
            <a:endParaRPr lang="en-US" dirty="0"/>
          </a:p>
          <a:p>
            <a:r>
              <a:rPr lang="en-US" dirty="0"/>
              <a:t>Airline Safety: </a:t>
            </a:r>
            <a:r>
              <a:rPr lang="en-US" dirty="0">
                <a:hlinkClick r:id="rId4"/>
              </a:rPr>
              <a:t>https://github.com/fivethirtyeight/data/tree/master/airline-safety</a:t>
            </a:r>
            <a:endParaRPr lang="en-US" dirty="0"/>
          </a:p>
          <a:p>
            <a:r>
              <a:rPr lang="en-US" dirty="0"/>
              <a:t>Traffic Fatalities: </a:t>
            </a:r>
            <a:r>
              <a:rPr lang="en-US" dirty="0">
                <a:hlinkClick r:id="rId5"/>
              </a:rPr>
              <a:t>https://en.wikipedia.org/wiki/Motor_vehicle_fatality_rate_in_U.S._by_year</a:t>
            </a:r>
            <a:endParaRPr lang="en-US" dirty="0"/>
          </a:p>
          <a:p>
            <a:r>
              <a:rPr lang="en-US" dirty="0"/>
              <a:t>Net Profit: </a:t>
            </a:r>
            <a:r>
              <a:rPr lang="en-US" dirty="0">
                <a:hlinkClick r:id="rId6"/>
              </a:rPr>
              <a:t>https://www.airlines.org/dataset/annual-results-u-s-passenger-airlines</a:t>
            </a:r>
            <a:endParaRPr lang="en-US" dirty="0"/>
          </a:p>
          <a:p>
            <a:r>
              <a:rPr lang="en-US" dirty="0"/>
              <a:t>Additional source: </a:t>
            </a:r>
            <a:r>
              <a:rPr lang="en-US" sz="2000" dirty="0">
                <a:solidFill>
                  <a:schemeClr val="bg1">
                    <a:lumMod val="75000"/>
                  </a:schemeClr>
                </a:solidFill>
                <a:hlinkClick r:id="rId7"/>
              </a:rPr>
              <a:t>https://aviation-safety</a:t>
            </a:r>
            <a:r>
              <a:rPr lang="en-US" sz="2000">
                <a:solidFill>
                  <a:schemeClr val="bg1">
                    <a:lumMod val="75000"/>
                  </a:schemeClr>
                </a:solidFill>
                <a:hlinkClick r:id="rId7"/>
              </a:rPr>
              <a:t>.net</a:t>
            </a:r>
            <a:endParaRPr lang="en-US" sz="2000">
              <a:solidFill>
                <a:schemeClr val="bg1">
                  <a:lumMod val="75000"/>
                </a:schemeClr>
              </a:solidFill>
            </a:endParaRPr>
          </a:p>
          <a:p>
            <a:endParaRPr lang="en-US" dirty="0"/>
          </a:p>
          <a:p>
            <a:endParaRPr lang="en-US" dirty="0"/>
          </a:p>
        </p:txBody>
      </p:sp>
    </p:spTree>
    <p:extLst>
      <p:ext uri="{BB962C8B-B14F-4D97-AF65-F5344CB8AC3E}">
        <p14:creationId xmlns:p14="http://schemas.microsoft.com/office/powerpoint/2010/main" val="1487364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4800" i="1" dirty="0">
                <a:solidFill>
                  <a:srgbClr val="FFFFFF"/>
                </a:solidFill>
              </a:rPr>
              <a:t>“I've spent my life as an airplane mechanic, pilot, aircraft manufacturer and airline CEO who never lost a life or an airplane. I am considerate of the risk we take every time we fly. I also know we need to fly and always to improve safety.”</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Gordon </a:t>
            </a:r>
            <a:r>
              <a:rPr lang="en-US" dirty="0" err="1">
                <a:solidFill>
                  <a:srgbClr val="FFFFFF"/>
                </a:solidFill>
              </a:rPr>
              <a:t>bethune</a:t>
            </a: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2F1C9-E7F4-4F99-BC71-52985FEDE64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93F157D-3920-4457-BAF5-6C20B7211916}"/>
              </a:ext>
            </a:extLst>
          </p:cNvPr>
          <p:cNvSpPr>
            <a:spLocks noGrp="1"/>
          </p:cNvSpPr>
          <p:nvPr>
            <p:ph idx="1"/>
          </p:nvPr>
        </p:nvSpPr>
        <p:spPr/>
        <p:txBody>
          <a:bodyPr/>
          <a:lstStyle/>
          <a:p>
            <a:r>
              <a:rPr lang="en-US" dirty="0"/>
              <a:t>Due to recent unfortunate airline crashes, the media has been promoting statistics stating air is no longer a safe way to travel. The news and media outlets have been bombarding the public with reports and figures about the trends of airline safety and that things are not looking good. What was previously thought as the safest way to travel, especially when compared to automobiles, is now being presented as one of the most dangerous to the public. </a:t>
            </a:r>
          </a:p>
          <a:p>
            <a:endParaRPr lang="en-US" dirty="0"/>
          </a:p>
          <a:p>
            <a:pPr marL="0" indent="0" algn="ctr">
              <a:buNone/>
            </a:pPr>
            <a:r>
              <a:rPr lang="en-US" dirty="0"/>
              <a:t>But are any of these claims based on facts? </a:t>
            </a:r>
          </a:p>
          <a:p>
            <a:endParaRPr lang="en-US" dirty="0"/>
          </a:p>
        </p:txBody>
      </p:sp>
    </p:spTree>
    <p:extLst>
      <p:ext uri="{BB962C8B-B14F-4D97-AF65-F5344CB8AC3E}">
        <p14:creationId xmlns:p14="http://schemas.microsoft.com/office/powerpoint/2010/main" val="1950300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D223-49A5-4FFE-84F3-1B86AAB6566A}"/>
              </a:ext>
            </a:extLst>
          </p:cNvPr>
          <p:cNvSpPr>
            <a:spLocks noGrp="1"/>
          </p:cNvSpPr>
          <p:nvPr>
            <p:ph type="title"/>
          </p:nvPr>
        </p:nvSpPr>
        <p:spPr>
          <a:xfrm>
            <a:off x="1097280" y="286603"/>
            <a:ext cx="10058400" cy="1450757"/>
          </a:xfrm>
        </p:spPr>
        <p:txBody>
          <a:bodyPr anchor="b">
            <a:normAutofit/>
          </a:bodyPr>
          <a:lstStyle/>
          <a:p>
            <a:r>
              <a:rPr lang="en-US" dirty="0"/>
              <a:t>The Facts…</a:t>
            </a:r>
            <a:br>
              <a:rPr lang="en-US" dirty="0"/>
            </a:br>
            <a:endParaRPr lang="en-US" dirty="0"/>
          </a:p>
        </p:txBody>
      </p:sp>
      <p:sp>
        <p:nvSpPr>
          <p:cNvPr id="10" name="Text Placeholder 2">
            <a:extLst>
              <a:ext uri="{FF2B5EF4-FFF2-40B4-BE49-F238E27FC236}">
                <a16:creationId xmlns:a16="http://schemas.microsoft.com/office/drawing/2014/main" id="{64FCB43E-325A-495D-A90C-AE34C40598C5}"/>
              </a:ext>
            </a:extLst>
          </p:cNvPr>
          <p:cNvSpPr>
            <a:spLocks noGrp="1"/>
          </p:cNvSpPr>
          <p:nvPr>
            <p:ph type="body" idx="1"/>
          </p:nvPr>
        </p:nvSpPr>
        <p:spPr>
          <a:xfrm>
            <a:off x="1097280" y="2057400"/>
            <a:ext cx="4639736" cy="736282"/>
          </a:xfrm>
        </p:spPr>
        <p:txBody>
          <a:bodyPr/>
          <a:lstStyle/>
          <a:p>
            <a:r>
              <a:rPr lang="en-US" dirty="0"/>
              <a:t>Airline accidents through 2017</a:t>
            </a:r>
          </a:p>
        </p:txBody>
      </p:sp>
      <p:pic>
        <p:nvPicPr>
          <p:cNvPr id="5" name="Content Placeholder 4">
            <a:extLst>
              <a:ext uri="{FF2B5EF4-FFF2-40B4-BE49-F238E27FC236}">
                <a16:creationId xmlns:a16="http://schemas.microsoft.com/office/drawing/2014/main" id="{9BC94F01-C435-4017-9D96-563B6D269DC7}"/>
              </a:ext>
            </a:extLst>
          </p:cNvPr>
          <p:cNvPicPr>
            <a:picLocks noGrp="1" noChangeAspect="1"/>
          </p:cNvPicPr>
          <p:nvPr>
            <p:ph sz="half" idx="2"/>
          </p:nvPr>
        </p:nvPicPr>
        <p:blipFill>
          <a:blip r:embed="rId2"/>
          <a:stretch>
            <a:fillRect/>
          </a:stretch>
        </p:blipFill>
        <p:spPr>
          <a:xfrm>
            <a:off x="1097279" y="3134533"/>
            <a:ext cx="5211183" cy="2488339"/>
          </a:xfrm>
          <a:prstGeom prst="rect">
            <a:avLst/>
          </a:prstGeom>
          <a:noFill/>
        </p:spPr>
      </p:pic>
      <p:sp>
        <p:nvSpPr>
          <p:cNvPr id="12" name="Text Placeholder 4">
            <a:extLst>
              <a:ext uri="{FF2B5EF4-FFF2-40B4-BE49-F238E27FC236}">
                <a16:creationId xmlns:a16="http://schemas.microsoft.com/office/drawing/2014/main" id="{47FEE636-AF8D-471C-A22C-7D929CB38609}"/>
              </a:ext>
            </a:extLst>
          </p:cNvPr>
          <p:cNvSpPr>
            <a:spLocks noGrp="1"/>
          </p:cNvSpPr>
          <p:nvPr>
            <p:ph type="body" sz="quarter" idx="3"/>
          </p:nvPr>
        </p:nvSpPr>
        <p:spPr>
          <a:xfrm>
            <a:off x="6515944" y="2057400"/>
            <a:ext cx="4639736" cy="736282"/>
          </a:xfrm>
        </p:spPr>
        <p:txBody>
          <a:bodyPr/>
          <a:lstStyle/>
          <a:p>
            <a:r>
              <a:rPr lang="en-US" dirty="0"/>
              <a:t>Executive summary</a:t>
            </a:r>
          </a:p>
        </p:txBody>
      </p:sp>
      <p:sp>
        <p:nvSpPr>
          <p:cNvPr id="4" name="Text Placeholder 3">
            <a:extLst>
              <a:ext uri="{FF2B5EF4-FFF2-40B4-BE49-F238E27FC236}">
                <a16:creationId xmlns:a16="http://schemas.microsoft.com/office/drawing/2014/main" id="{28E265DE-43CC-4C59-9E33-D78A2C8160FD}"/>
              </a:ext>
            </a:extLst>
          </p:cNvPr>
          <p:cNvSpPr>
            <a:spLocks noGrp="1"/>
          </p:cNvSpPr>
          <p:nvPr>
            <p:ph sz="quarter" idx="4"/>
          </p:nvPr>
        </p:nvSpPr>
        <p:spPr>
          <a:xfrm>
            <a:off x="6515944" y="2958273"/>
            <a:ext cx="4639736" cy="2910821"/>
          </a:xfrm>
        </p:spPr>
        <p:txBody>
          <a:bodyPr>
            <a:normAutofit/>
          </a:bodyPr>
          <a:lstStyle/>
          <a:p>
            <a:pPr>
              <a:lnSpc>
                <a:spcPct val="100000"/>
              </a:lnSpc>
            </a:pPr>
            <a:r>
              <a:rPr lang="en-US" sz="1300"/>
              <a:t>While departures remained fairly consistent over the previous 20-year span, both accidents and casualties, as a percentage of departures, have continued downward trends.</a:t>
            </a:r>
          </a:p>
          <a:p>
            <a:pPr>
              <a:lnSpc>
                <a:spcPct val="100000"/>
              </a:lnSpc>
            </a:pPr>
            <a:r>
              <a:rPr lang="en-US" sz="1300"/>
              <a:t>Traffic fatalities continue to outpace airline fatalities by an order of magnitude, which would indicate that air travel still remains safer than travel by automobile.</a:t>
            </a:r>
          </a:p>
          <a:p>
            <a:pPr>
              <a:lnSpc>
                <a:spcPct val="100000"/>
              </a:lnSpc>
            </a:pPr>
            <a:r>
              <a:rPr lang="en-US" sz="1300"/>
              <a:t>U.S. Passenger airlines account for a relatively small portion of total air travel related fatalities.</a:t>
            </a:r>
          </a:p>
          <a:p>
            <a:pPr>
              <a:lnSpc>
                <a:spcPct val="100000"/>
              </a:lnSpc>
            </a:pPr>
            <a:r>
              <a:rPr lang="en-US" sz="1300"/>
              <a:t>While the major U.S. Passenger airlines struggled financially during the first decade of the 21st century, Net Profit has remained positive in recent years (through 2019).</a:t>
            </a:r>
          </a:p>
        </p:txBody>
      </p:sp>
      <p:sp>
        <p:nvSpPr>
          <p:cNvPr id="6" name="TextBox 5">
            <a:extLst>
              <a:ext uri="{FF2B5EF4-FFF2-40B4-BE49-F238E27FC236}">
                <a16:creationId xmlns:a16="http://schemas.microsoft.com/office/drawing/2014/main" id="{7A2531A2-0129-4195-8B44-53A7C3D8257F}"/>
              </a:ext>
            </a:extLst>
          </p:cNvPr>
          <p:cNvSpPr txBox="1"/>
          <p:nvPr/>
        </p:nvSpPr>
        <p:spPr>
          <a:xfrm>
            <a:off x="1097280" y="5622873"/>
            <a:ext cx="2064989" cy="246221"/>
          </a:xfrm>
          <a:prstGeom prst="rect">
            <a:avLst/>
          </a:prstGeom>
          <a:noFill/>
        </p:spPr>
        <p:txBody>
          <a:bodyPr wrap="none" rtlCol="0">
            <a:spAutoFit/>
          </a:bodyPr>
          <a:lstStyle/>
          <a:p>
            <a:r>
              <a:rPr lang="en-US" sz="1000" i="1" dirty="0">
                <a:solidFill>
                  <a:schemeClr val="bg1">
                    <a:lumMod val="75000"/>
                  </a:schemeClr>
                </a:solidFill>
              </a:rPr>
              <a:t>Source: https://aviation-safety.net</a:t>
            </a:r>
          </a:p>
        </p:txBody>
      </p:sp>
    </p:spTree>
    <p:extLst>
      <p:ext uri="{BB962C8B-B14F-4D97-AF65-F5344CB8AC3E}">
        <p14:creationId xmlns:p14="http://schemas.microsoft.com/office/powerpoint/2010/main" val="113166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FE6AD-B791-401F-8813-D837CDDB7628}"/>
              </a:ext>
            </a:extLst>
          </p:cNvPr>
          <p:cNvSpPr>
            <a:spLocks noGrp="1"/>
          </p:cNvSpPr>
          <p:nvPr>
            <p:ph type="title"/>
          </p:nvPr>
        </p:nvSpPr>
        <p:spPr/>
        <p:txBody>
          <a:bodyPr>
            <a:normAutofit fontScale="90000"/>
          </a:bodyPr>
          <a:lstStyle/>
          <a:p>
            <a:pPr algn="ctr"/>
            <a:r>
              <a:rPr lang="en-US" sz="4000" dirty="0"/>
              <a:t>Airliner Accidents per 1 Million Flights</a:t>
            </a:r>
            <a:br>
              <a:rPr lang="en-US" sz="4000" dirty="0"/>
            </a:br>
            <a:r>
              <a:rPr lang="en-US" sz="3100" dirty="0"/>
              <a:t>1997 - 2017</a:t>
            </a:r>
            <a:br>
              <a:rPr lang="en-US" sz="4000" dirty="0"/>
            </a:br>
            <a:endParaRPr lang="en-US" sz="4000" dirty="0"/>
          </a:p>
        </p:txBody>
      </p:sp>
      <p:pic>
        <p:nvPicPr>
          <p:cNvPr id="4" name="Content Placeholder 3">
            <a:extLst>
              <a:ext uri="{FF2B5EF4-FFF2-40B4-BE49-F238E27FC236}">
                <a16:creationId xmlns:a16="http://schemas.microsoft.com/office/drawing/2014/main" id="{8B518E23-7B2C-4F91-9B9C-1B6DF59EFA55}"/>
              </a:ext>
            </a:extLst>
          </p:cNvPr>
          <p:cNvPicPr>
            <a:picLocks noGrp="1" noChangeAspect="1"/>
          </p:cNvPicPr>
          <p:nvPr>
            <p:ph idx="1"/>
          </p:nvPr>
        </p:nvPicPr>
        <p:blipFill>
          <a:blip r:embed="rId2"/>
          <a:stretch>
            <a:fillRect/>
          </a:stretch>
        </p:blipFill>
        <p:spPr>
          <a:xfrm>
            <a:off x="2287350" y="2108200"/>
            <a:ext cx="7677625" cy="3760788"/>
          </a:xfrm>
          <a:prstGeom prst="rect">
            <a:avLst/>
          </a:prstGeom>
        </p:spPr>
      </p:pic>
    </p:spTree>
    <p:extLst>
      <p:ext uri="{BB962C8B-B14F-4D97-AF65-F5344CB8AC3E}">
        <p14:creationId xmlns:p14="http://schemas.microsoft.com/office/powerpoint/2010/main" val="1369569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38F51C-B8AB-41DE-BB7F-B08184557B0B}"/>
              </a:ext>
            </a:extLst>
          </p:cNvPr>
          <p:cNvSpPr>
            <a:spLocks noGrp="1"/>
          </p:cNvSpPr>
          <p:nvPr>
            <p:ph type="title"/>
          </p:nvPr>
        </p:nvSpPr>
        <p:spPr/>
        <p:txBody>
          <a:bodyPr/>
          <a:lstStyle/>
          <a:p>
            <a:r>
              <a:rPr lang="en-US" dirty="0"/>
              <a:t>Accidents as a Percentage of Departures	</a:t>
            </a:r>
          </a:p>
        </p:txBody>
      </p:sp>
      <p:sp>
        <p:nvSpPr>
          <p:cNvPr id="4" name="Text Placeholder 3">
            <a:extLst>
              <a:ext uri="{FF2B5EF4-FFF2-40B4-BE49-F238E27FC236}">
                <a16:creationId xmlns:a16="http://schemas.microsoft.com/office/drawing/2014/main" id="{A5A118EF-5DF4-4DE6-82E1-3F8024DE8E90}"/>
              </a:ext>
            </a:extLst>
          </p:cNvPr>
          <p:cNvSpPr>
            <a:spLocks noGrp="1"/>
          </p:cNvSpPr>
          <p:nvPr>
            <p:ph type="body" sz="half" idx="2"/>
          </p:nvPr>
        </p:nvSpPr>
        <p:spPr/>
        <p:txBody>
          <a:bodyPr>
            <a:normAutofit fontScale="85000" lnSpcReduction="10000"/>
          </a:bodyPr>
          <a:lstStyle/>
          <a:p>
            <a:r>
              <a:rPr lang="en-US" dirty="0"/>
              <a:t>Following a downward trend of airline departures from 2005 to 2015, volume has been steadily increasing. However over the course of the past two decades the percentage of accidents has consistently trended </a:t>
            </a:r>
            <a:r>
              <a:rPr lang="en-US" i="1" dirty="0"/>
              <a:t>downwards.</a:t>
            </a:r>
            <a:endParaRPr lang="en-US" dirty="0"/>
          </a:p>
        </p:txBody>
      </p:sp>
      <p:pic>
        <p:nvPicPr>
          <p:cNvPr id="5" name="Picture 4">
            <a:extLst>
              <a:ext uri="{FF2B5EF4-FFF2-40B4-BE49-F238E27FC236}">
                <a16:creationId xmlns:a16="http://schemas.microsoft.com/office/drawing/2014/main" id="{EB059E78-6836-43FF-846C-8CDCCE239F18}"/>
              </a:ext>
            </a:extLst>
          </p:cNvPr>
          <p:cNvPicPr>
            <a:picLocks noChangeAspect="1"/>
          </p:cNvPicPr>
          <p:nvPr/>
        </p:nvPicPr>
        <p:blipFill>
          <a:blip r:embed="rId2"/>
          <a:stretch>
            <a:fillRect/>
          </a:stretch>
        </p:blipFill>
        <p:spPr>
          <a:xfrm>
            <a:off x="251012" y="265695"/>
            <a:ext cx="6524625" cy="3028950"/>
          </a:xfrm>
          <a:prstGeom prst="rect">
            <a:avLst/>
          </a:prstGeom>
        </p:spPr>
      </p:pic>
      <p:pic>
        <p:nvPicPr>
          <p:cNvPr id="10" name="Picture Placeholder 9">
            <a:extLst>
              <a:ext uri="{FF2B5EF4-FFF2-40B4-BE49-F238E27FC236}">
                <a16:creationId xmlns:a16="http://schemas.microsoft.com/office/drawing/2014/main" id="{D10AD31B-4DE0-4AE9-A102-F5CA21AD3C07}"/>
              </a:ext>
            </a:extLst>
          </p:cNvPr>
          <p:cNvPicPr>
            <a:picLocks noGrp="1" noChangeAspect="1"/>
          </p:cNvPicPr>
          <p:nvPr>
            <p:ph type="pic" idx="1"/>
          </p:nvPr>
        </p:nvPicPr>
        <p:blipFill>
          <a:blip r:embed="rId3"/>
          <a:srcRect t="74" b="74"/>
          <a:stretch>
            <a:fillRect/>
          </a:stretch>
        </p:blipFill>
        <p:spPr>
          <a:prstGeom prst="rect">
            <a:avLst/>
          </a:prstGeom>
        </p:spPr>
      </p:pic>
    </p:spTree>
    <p:extLst>
      <p:ext uri="{BB962C8B-B14F-4D97-AF65-F5344CB8AC3E}">
        <p14:creationId xmlns:p14="http://schemas.microsoft.com/office/powerpoint/2010/main" val="3753426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8A4C2A2-3C4B-4311-9C1F-B5DC0A8EE52E}"/>
              </a:ext>
            </a:extLst>
          </p:cNvPr>
          <p:cNvSpPr>
            <a:spLocks noGrp="1"/>
          </p:cNvSpPr>
          <p:nvPr>
            <p:ph type="pic" idx="1"/>
          </p:nvPr>
        </p:nvSpPr>
        <p:spPr/>
      </p:sp>
      <p:sp>
        <p:nvSpPr>
          <p:cNvPr id="3" name="Title 2">
            <a:extLst>
              <a:ext uri="{FF2B5EF4-FFF2-40B4-BE49-F238E27FC236}">
                <a16:creationId xmlns:a16="http://schemas.microsoft.com/office/drawing/2014/main" id="{F538F51C-B8AB-41DE-BB7F-B08184557B0B}"/>
              </a:ext>
            </a:extLst>
          </p:cNvPr>
          <p:cNvSpPr>
            <a:spLocks noGrp="1"/>
          </p:cNvSpPr>
          <p:nvPr>
            <p:ph type="title"/>
          </p:nvPr>
        </p:nvSpPr>
        <p:spPr/>
        <p:txBody>
          <a:bodyPr/>
          <a:lstStyle/>
          <a:p>
            <a:r>
              <a:rPr lang="en-US" dirty="0"/>
              <a:t>Airline vs. Traffic Fatalities	</a:t>
            </a:r>
          </a:p>
        </p:txBody>
      </p:sp>
      <p:sp>
        <p:nvSpPr>
          <p:cNvPr id="4" name="Text Placeholder 3">
            <a:extLst>
              <a:ext uri="{FF2B5EF4-FFF2-40B4-BE49-F238E27FC236}">
                <a16:creationId xmlns:a16="http://schemas.microsoft.com/office/drawing/2014/main" id="{A5A118EF-5DF4-4DE6-82E1-3F8024DE8E90}"/>
              </a:ext>
            </a:extLst>
          </p:cNvPr>
          <p:cNvSpPr>
            <a:spLocks noGrp="1"/>
          </p:cNvSpPr>
          <p:nvPr>
            <p:ph type="body" sz="half" idx="2"/>
          </p:nvPr>
        </p:nvSpPr>
        <p:spPr/>
        <p:txBody>
          <a:bodyPr/>
          <a:lstStyle/>
          <a:p>
            <a:r>
              <a:rPr lang="en-US" dirty="0"/>
              <a:t>Media claims that airline travel has become less safe than by automobile are unsubstantiated by data.</a:t>
            </a:r>
          </a:p>
        </p:txBody>
      </p:sp>
      <p:pic>
        <p:nvPicPr>
          <p:cNvPr id="5" name="Picture 4">
            <a:extLst>
              <a:ext uri="{FF2B5EF4-FFF2-40B4-BE49-F238E27FC236}">
                <a16:creationId xmlns:a16="http://schemas.microsoft.com/office/drawing/2014/main" id="{2BA81650-4BB1-4B54-8B14-EA906D8533A5}"/>
              </a:ext>
            </a:extLst>
          </p:cNvPr>
          <p:cNvPicPr>
            <a:picLocks noChangeAspect="1"/>
          </p:cNvPicPr>
          <p:nvPr/>
        </p:nvPicPr>
        <p:blipFill>
          <a:blip r:embed="rId2"/>
          <a:stretch>
            <a:fillRect/>
          </a:stretch>
        </p:blipFill>
        <p:spPr>
          <a:xfrm>
            <a:off x="185737" y="55912"/>
            <a:ext cx="11820525" cy="4522438"/>
          </a:xfrm>
          <a:prstGeom prst="rect">
            <a:avLst/>
          </a:prstGeom>
        </p:spPr>
      </p:pic>
      <p:pic>
        <p:nvPicPr>
          <p:cNvPr id="6" name="Picture 5">
            <a:extLst>
              <a:ext uri="{FF2B5EF4-FFF2-40B4-BE49-F238E27FC236}">
                <a16:creationId xmlns:a16="http://schemas.microsoft.com/office/drawing/2014/main" id="{372B9F77-D7A0-4AE3-A287-0B7637E87746}"/>
              </a:ext>
            </a:extLst>
          </p:cNvPr>
          <p:cNvPicPr>
            <a:picLocks noChangeAspect="1"/>
          </p:cNvPicPr>
          <p:nvPr/>
        </p:nvPicPr>
        <p:blipFill>
          <a:blip r:embed="rId3"/>
          <a:stretch>
            <a:fillRect/>
          </a:stretch>
        </p:blipFill>
        <p:spPr>
          <a:xfrm>
            <a:off x="10572368" y="425543"/>
            <a:ext cx="1276350" cy="466725"/>
          </a:xfrm>
          <a:prstGeom prst="rect">
            <a:avLst/>
          </a:prstGeom>
        </p:spPr>
      </p:pic>
    </p:spTree>
    <p:extLst>
      <p:ext uri="{BB962C8B-B14F-4D97-AF65-F5344CB8AC3E}">
        <p14:creationId xmlns:p14="http://schemas.microsoft.com/office/powerpoint/2010/main" val="3813963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38F51C-B8AB-41DE-BB7F-B08184557B0B}"/>
              </a:ext>
            </a:extLst>
          </p:cNvPr>
          <p:cNvSpPr>
            <a:spLocks noGrp="1"/>
          </p:cNvSpPr>
          <p:nvPr>
            <p:ph type="title"/>
          </p:nvPr>
        </p:nvSpPr>
        <p:spPr>
          <a:xfrm>
            <a:off x="1097280" y="286603"/>
            <a:ext cx="10058400" cy="1450757"/>
          </a:xfrm>
        </p:spPr>
        <p:txBody>
          <a:bodyPr anchor="b">
            <a:normAutofit/>
          </a:bodyPr>
          <a:lstStyle/>
          <a:p>
            <a:r>
              <a:rPr lang="en-US" dirty="0"/>
              <a:t>Net Profit remains strong despite the false claims.</a:t>
            </a:r>
          </a:p>
        </p:txBody>
      </p:sp>
      <p:pic>
        <p:nvPicPr>
          <p:cNvPr id="8" name="Picture Placeholder 7">
            <a:extLst>
              <a:ext uri="{FF2B5EF4-FFF2-40B4-BE49-F238E27FC236}">
                <a16:creationId xmlns:a16="http://schemas.microsoft.com/office/drawing/2014/main" id="{363EA767-6ADB-486A-85B1-793C4EE7857E}"/>
              </a:ext>
            </a:extLst>
          </p:cNvPr>
          <p:cNvPicPr>
            <a:picLocks noGrp="1" noChangeAspect="1"/>
          </p:cNvPicPr>
          <p:nvPr>
            <p:ph sz="half" idx="1"/>
          </p:nvPr>
        </p:nvPicPr>
        <p:blipFill>
          <a:blip r:embed="rId2"/>
          <a:stretch>
            <a:fillRect/>
          </a:stretch>
        </p:blipFill>
        <p:spPr>
          <a:xfrm>
            <a:off x="1097280" y="2294400"/>
            <a:ext cx="5178014" cy="3080917"/>
          </a:xfrm>
          <a:prstGeom prst="rect">
            <a:avLst/>
          </a:prstGeom>
          <a:noFill/>
        </p:spPr>
      </p:pic>
      <p:sp>
        <p:nvSpPr>
          <p:cNvPr id="4" name="Text Placeholder 3">
            <a:extLst>
              <a:ext uri="{FF2B5EF4-FFF2-40B4-BE49-F238E27FC236}">
                <a16:creationId xmlns:a16="http://schemas.microsoft.com/office/drawing/2014/main" id="{A5A118EF-5DF4-4DE6-82E1-3F8024DE8E90}"/>
              </a:ext>
            </a:extLst>
          </p:cNvPr>
          <p:cNvSpPr>
            <a:spLocks noGrp="1"/>
          </p:cNvSpPr>
          <p:nvPr>
            <p:ph sz="half" idx="2"/>
          </p:nvPr>
        </p:nvSpPr>
        <p:spPr>
          <a:xfrm>
            <a:off x="6515944" y="2120900"/>
            <a:ext cx="4639736" cy="3748194"/>
          </a:xfrm>
        </p:spPr>
        <p:txBody>
          <a:bodyPr>
            <a:normAutofit/>
          </a:bodyPr>
          <a:lstStyle/>
          <a:p>
            <a:r>
              <a:rPr lang="en-US" dirty="0"/>
              <a:t>While the first decade of the 21</a:t>
            </a:r>
            <a:r>
              <a:rPr lang="en-US" baseline="30000" dirty="0"/>
              <a:t>st</a:t>
            </a:r>
            <a:r>
              <a:rPr lang="en-US" dirty="0"/>
              <a:t> century was a wild ride for the airline industry, profits are trending more positively over the second decade.</a:t>
            </a:r>
          </a:p>
        </p:txBody>
      </p:sp>
    </p:spTree>
    <p:extLst>
      <p:ext uri="{BB962C8B-B14F-4D97-AF65-F5344CB8AC3E}">
        <p14:creationId xmlns:p14="http://schemas.microsoft.com/office/powerpoint/2010/main" val="2086860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5C18F7-4D8D-4BAA-852A-2D1CB1D07B5E}"/>
              </a:ext>
            </a:extLst>
          </p:cNvPr>
          <p:cNvPicPr>
            <a:picLocks noChangeAspect="1"/>
          </p:cNvPicPr>
          <p:nvPr/>
        </p:nvPicPr>
        <p:blipFill>
          <a:blip r:embed="rId2"/>
          <a:stretch>
            <a:fillRect/>
          </a:stretch>
        </p:blipFill>
        <p:spPr>
          <a:xfrm>
            <a:off x="852487" y="485775"/>
            <a:ext cx="10487025" cy="5886450"/>
          </a:xfrm>
          <a:prstGeom prst="rect">
            <a:avLst/>
          </a:prstGeom>
        </p:spPr>
      </p:pic>
      <p:sp>
        <p:nvSpPr>
          <p:cNvPr id="3" name="TextBox 2">
            <a:extLst>
              <a:ext uri="{FF2B5EF4-FFF2-40B4-BE49-F238E27FC236}">
                <a16:creationId xmlns:a16="http://schemas.microsoft.com/office/drawing/2014/main" id="{891092B0-4B2B-4F91-A36C-4A44B3E7C2B4}"/>
              </a:ext>
            </a:extLst>
          </p:cNvPr>
          <p:cNvSpPr txBox="1"/>
          <p:nvPr/>
        </p:nvSpPr>
        <p:spPr>
          <a:xfrm>
            <a:off x="5432612" y="116443"/>
            <a:ext cx="1559658" cy="369332"/>
          </a:xfrm>
          <a:prstGeom prst="rect">
            <a:avLst/>
          </a:prstGeom>
          <a:noFill/>
        </p:spPr>
        <p:txBody>
          <a:bodyPr wrap="none" rtlCol="0">
            <a:spAutoFit/>
          </a:bodyPr>
          <a:lstStyle/>
          <a:p>
            <a:r>
              <a:rPr lang="en-US" dirty="0"/>
              <a:t>Safely Upward</a:t>
            </a:r>
          </a:p>
        </p:txBody>
      </p:sp>
    </p:spTree>
    <p:extLst>
      <p:ext uri="{BB962C8B-B14F-4D97-AF65-F5344CB8AC3E}">
        <p14:creationId xmlns:p14="http://schemas.microsoft.com/office/powerpoint/2010/main" val="72336473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9</TotalTime>
  <Words>502</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Bookman Old Style</vt:lpstr>
      <vt:lpstr>Calibri</vt:lpstr>
      <vt:lpstr>Franklin Gothic Book</vt:lpstr>
      <vt:lpstr>1_RetrospectVTI</vt:lpstr>
      <vt:lpstr>U.S. Airline Safety – Statistics in Perspective</vt:lpstr>
      <vt:lpstr>“I've spent my life as an airplane mechanic, pilot, aircraft manufacturer and airline CEO who never lost a life or an airplane. I am considerate of the risk we take every time we fly. I also know we need to fly and always to improve safety.”</vt:lpstr>
      <vt:lpstr>Introduction</vt:lpstr>
      <vt:lpstr>The Facts… </vt:lpstr>
      <vt:lpstr>Airliner Accidents per 1 Million Flights 1997 - 2017 </vt:lpstr>
      <vt:lpstr>Accidents as a Percentage of Departures </vt:lpstr>
      <vt:lpstr>Airline vs. Traffic Fatalities </vt:lpstr>
      <vt:lpstr>Net Profit remains strong despite the false claims.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Airline Safety – Statistics in Perspective</dc:title>
  <dc:creator>David Kinney</dc:creator>
  <cp:lastModifiedBy>David Kinney</cp:lastModifiedBy>
  <cp:revision>5</cp:revision>
  <dcterms:created xsi:type="dcterms:W3CDTF">2020-10-10T21:12:00Z</dcterms:created>
  <dcterms:modified xsi:type="dcterms:W3CDTF">2020-10-10T21:27:00Z</dcterms:modified>
</cp:coreProperties>
</file>