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1F1569F-C8AE-4CD2-9466-F3072AE32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800" dirty="0"/>
              <a:t>D_Kinney_DSC640_</a:t>
            </a:r>
            <a:r>
              <a:rPr lang="en-US" sz="4800" dirty="0"/>
              <a:t>Infographic</a:t>
            </a:r>
            <a:endParaRPr sz="48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65BDD0-CA65-42A0-A2DA-42446FFB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11</a:t>
            </a:r>
            <a:r>
              <a:rPr dirty="0"/>
              <a:t>/</a:t>
            </a:r>
            <a:r>
              <a:rPr lang="en-US" dirty="0"/>
              <a:t>07</a:t>
            </a:r>
            <a:r>
              <a:rPr dirty="0"/>
              <a:t>/2020 </a:t>
            </a:r>
            <a:r>
              <a:rPr lang="en-US" dirty="0"/>
              <a:t>8</a:t>
            </a:r>
            <a:r>
              <a:rPr dirty="0"/>
              <a:t>:</a:t>
            </a:r>
            <a:r>
              <a:rPr lang="en-US" dirty="0"/>
              <a:t>46</a:t>
            </a:r>
            <a:r>
              <a:rPr dirty="0"/>
              <a:t>:07 </a:t>
            </a:r>
            <a:r>
              <a:rPr lang="en-US" dirty="0"/>
              <a:t>A</a:t>
            </a:r>
            <a:r>
              <a:rPr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airplane, aircraft&#10;&#10;Description automatically generated">
            <a:extLst>
              <a:ext uri="{FF2B5EF4-FFF2-40B4-BE49-F238E27FC236}">
                <a16:creationId xmlns:a16="http://schemas.microsoft.com/office/drawing/2014/main" id="{C9BC911F-026D-433B-90B7-6A7E0962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72D11-29C5-47A3-B964-531EA31DCC72}"/>
              </a:ext>
            </a:extLst>
          </p:cNvPr>
          <p:cNvSpPr txBox="1"/>
          <p:nvPr/>
        </p:nvSpPr>
        <p:spPr>
          <a:xfrm>
            <a:off x="58723" y="285226"/>
            <a:ext cx="57222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i="1" dirty="0">
                <a:ln/>
                <a:solidFill>
                  <a:schemeClr val="accent4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U.S. Airline Safety – Statistics in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4306A-2E56-4F37-8455-E36DFCF01E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4305300"/>
            <a:ext cx="523875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39862-61D4-4929-8839-AF730FAB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757538" y="89666"/>
            <a:ext cx="2371725" cy="1314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C00B5-768A-4C27-A63B-5F7F7A477F1E}"/>
              </a:ext>
            </a:extLst>
          </p:cNvPr>
          <p:cNvSpPr txBox="1"/>
          <p:nvPr/>
        </p:nvSpPr>
        <p:spPr>
          <a:xfrm>
            <a:off x="226503" y="4026716"/>
            <a:ext cx="4857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Airline accidents have consistently declined for over 7 decades…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B338-80D2-45CF-A32A-9C2367945C39}"/>
              </a:ext>
            </a:extLst>
          </p:cNvPr>
          <p:cNvSpPr txBox="1"/>
          <p:nvPr/>
        </p:nvSpPr>
        <p:spPr>
          <a:xfrm>
            <a:off x="6421978" y="1347371"/>
            <a:ext cx="279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Airline net profits trending up…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34B8CC-11C1-4B23-94F2-A1895C4C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59598"/>
              </p:ext>
            </p:extLst>
          </p:nvPr>
        </p:nvGraphicFramePr>
        <p:xfrm>
          <a:off x="226503" y="1740283"/>
          <a:ext cx="1816100" cy="2095500"/>
        </p:xfrm>
        <a:graphic>
          <a:graphicData uri="http://schemas.openxmlformats.org/drawingml/2006/table">
            <a:tbl>
              <a:tblPr/>
              <a:tblGrid>
                <a:gridCol w="332793">
                  <a:extLst>
                    <a:ext uri="{9D8B030D-6E8A-4147-A177-3AD203B41FA5}">
                      <a16:colId xmlns:a16="http://schemas.microsoft.com/office/drawing/2014/main" val="1412406668"/>
                    </a:ext>
                  </a:extLst>
                </a:gridCol>
                <a:gridCol w="469080">
                  <a:extLst>
                    <a:ext uri="{9D8B030D-6E8A-4147-A177-3AD203B41FA5}">
                      <a16:colId xmlns:a16="http://schemas.microsoft.com/office/drawing/2014/main" val="2091033618"/>
                    </a:ext>
                  </a:extLst>
                </a:gridCol>
                <a:gridCol w="773348">
                  <a:extLst>
                    <a:ext uri="{9D8B030D-6E8A-4147-A177-3AD203B41FA5}">
                      <a16:colId xmlns:a16="http://schemas.microsoft.com/office/drawing/2014/main" val="4162625184"/>
                    </a:ext>
                  </a:extLst>
                </a:gridCol>
                <a:gridCol w="240879">
                  <a:extLst>
                    <a:ext uri="{9D8B030D-6E8A-4147-A177-3AD203B41FA5}">
                      <a16:colId xmlns:a16="http://schemas.microsoft.com/office/drawing/2014/main" val="19458165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Automobile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139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746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245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60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54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83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21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4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2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82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6100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F0AA6F-2E30-4B8E-BB6B-CCBE48CDCA4C}"/>
              </a:ext>
            </a:extLst>
          </p:cNvPr>
          <p:cNvSpPr txBox="1"/>
          <p:nvPr/>
        </p:nvSpPr>
        <p:spPr>
          <a:xfrm>
            <a:off x="159391" y="1237016"/>
            <a:ext cx="222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Airline fatalities continue to dwarf those on U.S. roads…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4479D-A6D0-4377-8030-62D117C6D9F0}"/>
              </a:ext>
            </a:extLst>
          </p:cNvPr>
          <p:cNvSpPr txBox="1"/>
          <p:nvPr/>
        </p:nvSpPr>
        <p:spPr>
          <a:xfrm>
            <a:off x="5330422" y="1941929"/>
            <a:ext cx="37988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  <a:effectLst/>
                <a:latin typeface="Tableau Book"/>
              </a:rPr>
              <a:t>While departures remained fairly consistent over the previous 20-year span, both accidents and casualties, as a percentage of departures, have continued downward trends.</a:t>
            </a: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  <a:effectLst/>
                <a:latin typeface="Tableau Book"/>
              </a:rPr>
              <a:t>Traffic fatalities continue to outpace airline fatalities by an order of magnitude; </a:t>
            </a:r>
            <a:r>
              <a:rPr lang="en-US" sz="1600" i="1" dirty="0">
                <a:solidFill>
                  <a:srgbClr val="000000"/>
                </a:solidFill>
                <a:effectLst/>
                <a:latin typeface="Tableau Book"/>
              </a:rPr>
              <a:t>air travel remains safer than travel by automobile.</a:t>
            </a:r>
            <a:endParaRPr lang="en-US" sz="1600" i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  <a:effectLst/>
                <a:latin typeface="Tableau Book"/>
              </a:rPr>
              <a:t>U.S. Passenger airlines account for a relatively small portion of total air </a:t>
            </a:r>
            <a:r>
              <a:rPr lang="en-US" sz="1600" i="1" dirty="0">
                <a:solidFill>
                  <a:srgbClr val="000000"/>
                </a:solidFill>
                <a:effectLst/>
                <a:latin typeface="Tableau Book"/>
              </a:rPr>
              <a:t>travel </a:t>
            </a:r>
            <a:r>
              <a:rPr lang="en-US" sz="1600" dirty="0">
                <a:solidFill>
                  <a:srgbClr val="000000"/>
                </a:solidFill>
                <a:effectLst/>
                <a:latin typeface="Tableau Book"/>
              </a:rPr>
              <a:t>related fatalities.</a:t>
            </a: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  <a:effectLst/>
                <a:latin typeface="Tableau Book"/>
              </a:rPr>
              <a:t>While the major U.S. Passenger airlines struggled financially during the first decade of the 21st century, Net Profit has remained positive in recent years (through 2019).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875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213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Tableau Book</vt:lpstr>
      <vt:lpstr>Wingdings</vt:lpstr>
      <vt:lpstr>Office Theme</vt:lpstr>
      <vt:lpstr>D_Kinney_DSC640_Infographic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D_Kinney_DSC640_Dashboard</dc:title>
  <dc:creator/>
  <cp:lastModifiedBy>David Kinney</cp:lastModifiedBy>
  <cp:revision>4</cp:revision>
  <dcterms:created xsi:type="dcterms:W3CDTF">2020-09-26T18:51:07Z</dcterms:created>
  <dcterms:modified xsi:type="dcterms:W3CDTF">2020-11-07T13:48:12Z</dcterms:modified>
</cp:coreProperties>
</file>