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8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33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0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A225AD-AF9D-4457-B4F3-B609AF99A37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7222-90D9-4867-9639-E9543B0EC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3F8A-1ED3-4200-982C-3510E8E8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009" y="1447800"/>
            <a:ext cx="39167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2017 Vehicle Fatalities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A9F8D-1468-4533-81DC-3FAB87C2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008" y="4777380"/>
            <a:ext cx="4489709" cy="861420"/>
          </a:xfrm>
        </p:spPr>
        <p:txBody>
          <a:bodyPr>
            <a:normAutofit/>
          </a:bodyPr>
          <a:lstStyle/>
          <a:p>
            <a:r>
              <a:rPr lang="en-US" dirty="0"/>
              <a:t>D. Kinney – </a:t>
            </a:r>
            <a:r>
              <a:rPr lang="en-US" dirty="0" err="1"/>
              <a:t>dsc</a:t>
            </a:r>
            <a:r>
              <a:rPr lang="en-US" dirty="0"/>
              <a:t> 530 – Spring 2019 – final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33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571795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72B8895E-6473-4F4E-AF02-094C6A05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430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2865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Manner of Collision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1.64</a:t>
            </a:r>
          </a:p>
          <a:p>
            <a:r>
              <a:rPr lang="en-US" dirty="0"/>
              <a:t>Spread: 6.47</a:t>
            </a:r>
          </a:p>
          <a:p>
            <a:r>
              <a:rPr lang="en-US" sz="1600" dirty="0"/>
              <a:t>This could’ve been an interesting variable but sadly the overwhelming majority were coded as, “Not Collision with Motor Vehicle in Transport”. I’m not sure what that means; did the person hit a tree? A pedestrian? Abducted by aliens? There was no explanation, so I thought it best to drop it as a meaningful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163BA-97DD-4351-94BF-4E1E9146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Light Conditions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Mean: 1.89</a:t>
            </a:r>
          </a:p>
          <a:p>
            <a:r>
              <a:rPr lang="en-US" dirty="0"/>
              <a:t>Spread: 1.33</a:t>
            </a:r>
          </a:p>
          <a:p>
            <a:r>
              <a:rPr lang="en-US" dirty="0"/>
              <a:t>Unimodal</a:t>
            </a:r>
          </a:p>
          <a:p>
            <a:r>
              <a:rPr lang="en-US" dirty="0"/>
              <a:t>Right-tailed </a:t>
            </a:r>
          </a:p>
          <a:p>
            <a:r>
              <a:rPr lang="en-US" sz="1600" dirty="0"/>
              <a:t>Another shocker—accidents in broad daylight were almost double the next closest category: dark – not lighted—which I would’ve thought would’ve been number one.</a:t>
            </a:r>
          </a:p>
          <a:p>
            <a:r>
              <a:rPr lang="en-US" sz="1600" dirty="0"/>
              <a:t>I was glad there were no “</a:t>
            </a:r>
            <a:r>
              <a:rPr lang="en-US" sz="1600" dirty="0" err="1"/>
              <a:t>Other”’s</a:t>
            </a:r>
            <a:r>
              <a:rPr lang="en-US" sz="1600" dirty="0"/>
              <a:t>; what would that even mean…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89A75-0E18-4210-82FD-08DC28D99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4" y="2730595"/>
            <a:ext cx="3935002" cy="254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30914-C21C-4A30-8129-0ADBB68825BA}"/>
              </a:ext>
            </a:extLst>
          </p:cNvPr>
          <p:cNvSpPr txBox="1"/>
          <p:nvPr/>
        </p:nvSpPr>
        <p:spPr>
          <a:xfrm>
            <a:off x="136533" y="5538138"/>
            <a:ext cx="151204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Legend:</a:t>
            </a:r>
          </a:p>
          <a:p>
            <a:r>
              <a:rPr lang="en-US" sz="700" dirty="0"/>
              <a:t>1 Daylight</a:t>
            </a:r>
          </a:p>
          <a:p>
            <a:r>
              <a:rPr lang="en-US" sz="700" dirty="0"/>
              <a:t>2 Dark – Not Lighted</a:t>
            </a:r>
          </a:p>
          <a:p>
            <a:r>
              <a:rPr lang="en-US" sz="700" dirty="0"/>
              <a:t>3 Dark – Lighted</a:t>
            </a:r>
          </a:p>
          <a:p>
            <a:r>
              <a:rPr lang="en-US" sz="700" dirty="0"/>
              <a:t>4 Dawn</a:t>
            </a:r>
          </a:p>
          <a:p>
            <a:r>
              <a:rPr lang="en-US" sz="700" dirty="0"/>
              <a:t>5 Dusk</a:t>
            </a:r>
          </a:p>
          <a:p>
            <a:r>
              <a:rPr lang="en-US" sz="700" dirty="0"/>
              <a:t>6 Dark – Unknown Lighting</a:t>
            </a:r>
          </a:p>
          <a:p>
            <a:r>
              <a:rPr lang="en-US" sz="700" dirty="0"/>
              <a:t>7 Other</a:t>
            </a:r>
          </a:p>
          <a:p>
            <a:r>
              <a:rPr lang="en-US" sz="700" dirty="0"/>
              <a:t>8 Not Reported</a:t>
            </a:r>
          </a:p>
          <a:p>
            <a:r>
              <a:rPr lang="en-US" sz="700" dirty="0"/>
              <a:t>9 Unknown</a:t>
            </a:r>
          </a:p>
        </p:txBody>
      </p:sp>
    </p:spTree>
    <p:extLst>
      <p:ext uri="{BB962C8B-B14F-4D97-AF65-F5344CB8AC3E}">
        <p14:creationId xmlns:p14="http://schemas.microsoft.com/office/powerpoint/2010/main" val="39807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Weather Conditions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2.57</a:t>
            </a:r>
          </a:p>
          <a:p>
            <a:r>
              <a:rPr lang="en-US" dirty="0"/>
              <a:t>Spread: 10.54</a:t>
            </a:r>
          </a:p>
          <a:p>
            <a:r>
              <a:rPr lang="en-US" sz="1600" dirty="0"/>
              <a:t>Similar to lighting conditions, the overwhelming majority of fatalities took place in clear weather conditions. The only other contenders was “cloudy” and “rain”.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AE182-1F22-48C0-BD5C-70E69510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" y="2698938"/>
            <a:ext cx="3947931" cy="257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AC785-9DB1-404B-A988-B19D130987E0}"/>
              </a:ext>
            </a:extLst>
          </p:cNvPr>
          <p:cNvSpPr txBox="1"/>
          <p:nvPr/>
        </p:nvSpPr>
        <p:spPr>
          <a:xfrm>
            <a:off x="125505" y="5401838"/>
            <a:ext cx="128272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Legend:</a:t>
            </a:r>
          </a:p>
          <a:p>
            <a:r>
              <a:rPr lang="en-US" sz="700" dirty="0"/>
              <a:t>1 Clear</a:t>
            </a:r>
          </a:p>
          <a:p>
            <a:r>
              <a:rPr lang="en-US" sz="700" dirty="0"/>
              <a:t>2 Rain</a:t>
            </a:r>
          </a:p>
          <a:p>
            <a:r>
              <a:rPr lang="en-US" sz="700" dirty="0"/>
              <a:t>3 Sleet, Hail</a:t>
            </a:r>
          </a:p>
          <a:p>
            <a:r>
              <a:rPr lang="en-US" sz="700" dirty="0"/>
              <a:t>4 Snow</a:t>
            </a:r>
          </a:p>
          <a:p>
            <a:r>
              <a:rPr lang="en-US" sz="700" dirty="0"/>
              <a:t>5 Fog, Smog, Smoke</a:t>
            </a:r>
          </a:p>
          <a:p>
            <a:r>
              <a:rPr lang="en-US" sz="700" dirty="0"/>
              <a:t>6 Severe Crosswinds</a:t>
            </a:r>
          </a:p>
          <a:p>
            <a:r>
              <a:rPr lang="en-US" sz="700" dirty="0"/>
              <a:t>7 Blowing Sand, Soil, Dirt</a:t>
            </a:r>
          </a:p>
          <a:p>
            <a:r>
              <a:rPr lang="en-US" sz="700" dirty="0"/>
              <a:t>8 Other</a:t>
            </a:r>
          </a:p>
          <a:p>
            <a:r>
              <a:rPr lang="en-US" sz="700" dirty="0"/>
              <a:t>10 Cloudy</a:t>
            </a:r>
          </a:p>
          <a:p>
            <a:r>
              <a:rPr lang="en-US" sz="700" dirty="0"/>
              <a:t>11 Blowing Snow</a:t>
            </a:r>
          </a:p>
          <a:p>
            <a:r>
              <a:rPr lang="en-US" sz="700" dirty="0"/>
              <a:t>12 Freezing Rain or Drizzle</a:t>
            </a:r>
          </a:p>
        </p:txBody>
      </p:sp>
    </p:spTree>
    <p:extLst>
      <p:ext uri="{BB962C8B-B14F-4D97-AF65-F5344CB8AC3E}">
        <p14:creationId xmlns:p14="http://schemas.microsoft.com/office/powerpoint/2010/main" val="11201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9491-C03E-47F7-ADEA-59CE7504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BC1D-C007-4CF7-8071-E21845BA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8C444-8A6A-43C4-9B4A-46F346759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3778" y="1463343"/>
            <a:ext cx="3298115" cy="4200245"/>
          </a:xfrm>
        </p:spPr>
        <p:txBody>
          <a:bodyPr/>
          <a:lstStyle/>
          <a:p>
            <a:r>
              <a:rPr lang="en-US" dirty="0"/>
              <a:t>Comparison of PMF for accidents that took place on Wednesdays and Saturdays, and the hour in which they occurred.</a:t>
            </a:r>
          </a:p>
          <a:p>
            <a:r>
              <a:rPr lang="en-US" dirty="0"/>
              <a:t>This bears out my earlier thoughts: Wednesday PMF is highest around rush hours, while Saturdays spike between midnight and 2am (tired and/or inebriated?).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DA309-E01A-49F0-9B18-F0441DC4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6" y="1438696"/>
            <a:ext cx="4123668" cy="455289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0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9491-C03E-47F7-ADEA-59CE7504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BC1D-C007-4CF7-8071-E21845BA5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8C444-8A6A-43C4-9B4A-46F346759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3778" y="1463343"/>
            <a:ext cx="3298115" cy="4200245"/>
          </a:xfrm>
        </p:spPr>
        <p:txBody>
          <a:bodyPr/>
          <a:lstStyle/>
          <a:p>
            <a:r>
              <a:rPr lang="en-US" dirty="0"/>
              <a:t>The CDF is fairly uniform. </a:t>
            </a:r>
          </a:p>
          <a:p>
            <a:r>
              <a:rPr lang="en-US" dirty="0"/>
              <a:t>Taking two data points, the CDF tells us that about 20% of the data points are between midnight and 5am. In the same fashion, about 20% are between 8pm and midnight.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4EF26-00FE-4D13-98F5-E0EFFF3F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1" y="1463343"/>
            <a:ext cx="4772007" cy="40862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B2E0F-C5F2-4AD9-9B27-295CBD54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9" y="1496680"/>
            <a:ext cx="4701859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3F-8B00-4201-90A2-0EEBBC7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4B3-CAAF-4BB4-87F4-970C172EC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Time of accident as a function of driver’s age</a:t>
            </a:r>
          </a:p>
          <a:p>
            <a:r>
              <a:rPr lang="en-US" dirty="0"/>
              <a:t>Covariance and Pearson’s Coefficient are both near 0, defining no relationship between the variables.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4F10-9A1A-412B-8A16-712F420F5B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Vehicle Year as a function of driver’s age</a:t>
            </a:r>
          </a:p>
          <a:p>
            <a:r>
              <a:rPr lang="en-US" dirty="0"/>
              <a:t>Covariance and Pearson’s Coefficient are both near 0, defining no relationship between the variables.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4390-6EF9-442E-9C25-E3AEE3A0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84" y="4232014"/>
            <a:ext cx="2692680" cy="230570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2B52FA-B6C6-45B0-95F9-83261BCF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92" y="4232014"/>
            <a:ext cx="3031100" cy="230570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729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5B62-BC30-413F-8F67-90A68DA4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A3F0-6F4A-4B7B-87C5-7B35B8D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of Week as a function of Hour of Accident.</a:t>
            </a:r>
          </a:p>
          <a:p>
            <a:pPr lvl="1"/>
            <a:r>
              <a:rPr lang="en-US" dirty="0"/>
              <a:t>Pearson’s Correlation: 0.07</a:t>
            </a:r>
          </a:p>
          <a:p>
            <a:pPr lvl="1"/>
            <a:r>
              <a:rPr lang="en-US" dirty="0"/>
              <a:t>P-Value: 0.0</a:t>
            </a:r>
          </a:p>
          <a:p>
            <a:pPr lvl="1"/>
            <a:r>
              <a:rPr lang="en-US" dirty="0"/>
              <a:t>Correlation is small but statistically significant.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DE14-7C12-47A3-8769-9A036FA0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dirty="0"/>
              <a:t>Regression Analysis</a:t>
            </a:r>
            <a:br>
              <a:rPr lang="en-US" dirty="0"/>
            </a:br>
            <a:r>
              <a:rPr lang="en-US" sz="2800" dirty="0"/>
              <a:t>OLS Regression Results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2AB7F4-8DC4-45C3-A693-0DA47E18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8701"/>
              </p:ext>
            </p:extLst>
          </p:nvPr>
        </p:nvGraphicFramePr>
        <p:xfrm>
          <a:off x="610956" y="5192863"/>
          <a:ext cx="6711950" cy="90716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618263987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70916887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92039864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39740275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83439243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4552028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205252899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coef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std err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P&gt;|t|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[0.025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0.975]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18353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3.9573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164.927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3.910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4.004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56367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HOUR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7.292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0.015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392134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89FBD5F-72F4-484A-A9F8-66E52719E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3972"/>
              </p:ext>
            </p:extLst>
          </p:nvPr>
        </p:nvGraphicFramePr>
        <p:xfrm>
          <a:off x="610958" y="3863917"/>
          <a:ext cx="6711948" cy="116713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77987">
                  <a:extLst>
                    <a:ext uri="{9D8B030D-6E8A-4147-A177-3AD203B41FA5}">
                      <a16:colId xmlns:a16="http://schemas.microsoft.com/office/drawing/2014/main" val="1099018954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07753260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313200219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868479577"/>
                    </a:ext>
                  </a:extLst>
                </a:gridCol>
              </a:tblGrid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Omnibus: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0" dirty="0">
                          <a:effectLst/>
                        </a:rPr>
                        <a:t>473061.577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Durbin-Watson: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0" dirty="0">
                          <a:effectLst/>
                        </a:rPr>
                        <a:t>1.651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77707534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Prob(Omnibus):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 err="1">
                          <a:effectLst/>
                        </a:rPr>
                        <a:t>Jarque-Bera</a:t>
                      </a:r>
                      <a:r>
                        <a:rPr lang="en-US" sz="900" b="1" dirty="0">
                          <a:effectLst/>
                        </a:rPr>
                        <a:t> (JB):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2530.983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92162661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Skew: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-0.083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Prob(JB):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79580771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Kurtosis: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1.673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Cond. No.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31.2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357621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3F82957-B0A9-437F-A918-BBDDF325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72022"/>
              </p:ext>
            </p:extLst>
          </p:nvPr>
        </p:nvGraphicFramePr>
        <p:xfrm>
          <a:off x="610958" y="1659622"/>
          <a:ext cx="6711948" cy="204248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77987">
                  <a:extLst>
                    <a:ext uri="{9D8B030D-6E8A-4147-A177-3AD203B41FA5}">
                      <a16:colId xmlns:a16="http://schemas.microsoft.com/office/drawing/2014/main" val="2914636056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13821460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1490934137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4106383870"/>
                    </a:ext>
                  </a:extLst>
                </a:gridCol>
              </a:tblGrid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Dep. Variable: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DAY_WEEK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R-squared: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0" dirty="0">
                          <a:effectLst/>
                        </a:rPr>
                        <a:t>0.002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04991383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Model: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OLS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Adj. R-squared: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0.002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31707727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Method: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Least Squares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F-statistic: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53.18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00702476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Date: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Sun, 02 Jun 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Prob (F-statistic):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3.12e-13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14978986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Time: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19:03:43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Log-Likelihood: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-73128.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80538097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No. Observations: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33985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AIC: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1.463e+05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42832675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Df Residuals: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>
                          <a:effectLst/>
                        </a:rPr>
                        <a:t>33983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BIC: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900" dirty="0">
                          <a:effectLst/>
                        </a:rPr>
                        <a:t>1.463e+05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8726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9205-2896-4BB0-A940-E9A1D562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 &amp; Variables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79D3-AA01-4263-8577-0A2D3436F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Given the NHTSA statistics for national vehicle fatalities in 2017, is it possible to identify the predominant causes?</a:t>
            </a:r>
          </a:p>
          <a:p>
            <a:r>
              <a:rPr lang="en-US" dirty="0"/>
              <a:t>Conversely, is it possible to identify variables that do not reflect a direct cause?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5009A-7400-42B3-B94A-3E2FEA08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1975" y="2056094"/>
            <a:ext cx="3298115" cy="3628862"/>
          </a:xfrm>
        </p:spPr>
        <p:txBody>
          <a:bodyPr/>
          <a:lstStyle/>
          <a:p>
            <a:r>
              <a:rPr lang="en-US" dirty="0"/>
              <a:t>Focus Variables</a:t>
            </a:r>
          </a:p>
          <a:p>
            <a:pPr lvl="1"/>
            <a:r>
              <a:rPr lang="en-US" dirty="0"/>
              <a:t>Month of Crash</a:t>
            </a:r>
          </a:p>
          <a:p>
            <a:pPr lvl="1"/>
            <a:r>
              <a:rPr lang="en-US" strike="sngStrike" dirty="0"/>
              <a:t>Day of Crash</a:t>
            </a:r>
          </a:p>
          <a:p>
            <a:pPr lvl="1"/>
            <a:r>
              <a:rPr lang="en-US" dirty="0"/>
              <a:t>Day of Week</a:t>
            </a:r>
          </a:p>
          <a:p>
            <a:pPr lvl="1"/>
            <a:r>
              <a:rPr lang="en-US" dirty="0"/>
              <a:t>Hour of Crash</a:t>
            </a:r>
          </a:p>
          <a:p>
            <a:pPr lvl="1"/>
            <a:r>
              <a:rPr lang="en-US" dirty="0"/>
              <a:t>Type of Roadway</a:t>
            </a:r>
          </a:p>
          <a:p>
            <a:pPr lvl="1"/>
            <a:r>
              <a:rPr lang="en-US" strike="sngStrike" dirty="0"/>
              <a:t>Manner of Collision</a:t>
            </a:r>
          </a:p>
          <a:p>
            <a:pPr lvl="1"/>
            <a:r>
              <a:rPr lang="en-US" dirty="0"/>
              <a:t>Light Condition</a:t>
            </a:r>
          </a:p>
          <a:p>
            <a:pPr lvl="1"/>
            <a:r>
              <a:rPr lang="en-US" dirty="0"/>
              <a:t>Atmospheric Condition</a:t>
            </a:r>
          </a:p>
        </p:txBody>
      </p:sp>
    </p:spTree>
    <p:extLst>
      <p:ext uri="{BB962C8B-B14F-4D97-AF65-F5344CB8AC3E}">
        <p14:creationId xmlns:p14="http://schemas.microsoft.com/office/powerpoint/2010/main" val="329463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EAD1-AD66-4F12-BBC3-E0E1DA34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8F06B-3709-4C12-8489-3794426D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62438"/>
              </p:ext>
            </p:extLst>
          </p:nvPr>
        </p:nvGraphicFramePr>
        <p:xfrm>
          <a:off x="484710" y="1734240"/>
          <a:ext cx="7572974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396">
                  <a:extLst>
                    <a:ext uri="{9D8B030D-6E8A-4147-A177-3AD203B41FA5}">
                      <a16:colId xmlns:a16="http://schemas.microsoft.com/office/drawing/2014/main" val="3506782904"/>
                    </a:ext>
                  </a:extLst>
                </a:gridCol>
                <a:gridCol w="5606578">
                  <a:extLst>
                    <a:ext uri="{9D8B030D-6E8A-4147-A177-3AD203B41FA5}">
                      <a16:colId xmlns:a16="http://schemas.microsoft.com/office/drawing/2014/main" val="5053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7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Month of 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month in which the crash occurred.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3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Day of 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day of the month on which the crash occurred.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day of the week on which the crash occurred.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7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Hour of 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hour at which the crash occurred.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Type of Roadway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Interstate, State Route, Major Artery, Local Street,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Manner of Collision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Describes the orientation of two motor vehicles in-transport when</a:t>
                      </a:r>
                    </a:p>
                    <a:p>
                      <a:r>
                        <a:rPr lang="en-US" sz="1200" dirty="0"/>
                        <a:t>they are involved in the “First Harmful Event” of a collision crash.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Light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type/level of light that existed at the time of the crash.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1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Atmospheric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prevailing atmospheric conditions that existed at the time of the crash.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46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F97920-5684-4E8D-B175-565AE4C07DA5}"/>
              </a:ext>
            </a:extLst>
          </p:cNvPr>
          <p:cNvSpPr txBox="1"/>
          <p:nvPr/>
        </p:nvSpPr>
        <p:spPr>
          <a:xfrm>
            <a:off x="574766" y="5632704"/>
            <a:ext cx="48606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Source: Fatality Analysis Reporting System (FARS) Analytical User’s Manual 1975-2017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</a:rPr>
              <a:t>DOT HS 812 602 October 2018 National Highway Traffic Safety Administration</a:t>
            </a:r>
          </a:p>
          <a:p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6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A8FA-2863-44FC-9CDF-0EE377A0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along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4321-1DFD-40AF-9820-6E1936B9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389537"/>
            <a:ext cx="6711654" cy="4195481"/>
          </a:xfrm>
        </p:spPr>
        <p:txBody>
          <a:bodyPr/>
          <a:lstStyle/>
          <a:p>
            <a:r>
              <a:rPr lang="en-US" dirty="0"/>
              <a:t>After initial histogram plotting, some data cleaning was performed…</a:t>
            </a:r>
          </a:p>
          <a:p>
            <a:pPr lvl="1"/>
            <a:r>
              <a:rPr lang="en-US" dirty="0"/>
              <a:t>FARS reports unknown hours as 99.</a:t>
            </a:r>
          </a:p>
          <a:p>
            <a:pPr lvl="1"/>
            <a:r>
              <a:rPr lang="en-US" dirty="0"/>
              <a:t>Manner of Collision: Not reported as 98 and Unknown as 99</a:t>
            </a:r>
          </a:p>
          <a:p>
            <a:pPr lvl="1"/>
            <a:r>
              <a:rPr lang="en-US" dirty="0"/>
              <a:t>Weather Conditions: Not reported as 98 and Unknown as 99</a:t>
            </a:r>
          </a:p>
          <a:p>
            <a:pPr lvl="1"/>
            <a:r>
              <a:rPr lang="en-US" dirty="0"/>
              <a:t>In all cases, these values were replaced with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After plotting histograms, two of the initial variables were deemed to be unsuitable. Explanations follow…</a:t>
            </a:r>
          </a:p>
        </p:txBody>
      </p:sp>
    </p:spTree>
    <p:extLst>
      <p:ext uri="{BB962C8B-B14F-4D97-AF65-F5344CB8AC3E}">
        <p14:creationId xmlns:p14="http://schemas.microsoft.com/office/powerpoint/2010/main" val="13295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 of Accident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6.67</a:t>
            </a:r>
          </a:p>
          <a:p>
            <a:r>
              <a:rPr lang="en-US" dirty="0"/>
              <a:t>Spread: 11.36</a:t>
            </a:r>
          </a:p>
          <a:p>
            <a:r>
              <a:rPr lang="en-US" dirty="0"/>
              <a:t>Unimodal</a:t>
            </a:r>
          </a:p>
          <a:p>
            <a:r>
              <a:rPr lang="en-US" dirty="0"/>
              <a:t>No skew</a:t>
            </a:r>
          </a:p>
          <a:p>
            <a:r>
              <a:rPr lang="en-US" sz="1600" dirty="0"/>
              <a:t>July appears to have a slight edge over the other months, with February displaying the least number of fatalities. But the descriptive statistics do corroborate a more or less slightly curved spread across all months (the variance backs this as well).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456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06" y="2060576"/>
            <a:ext cx="3492307" cy="4195763"/>
          </a:xfrm>
        </p:spPr>
        <p:txBody>
          <a:bodyPr>
            <a:normAutofit/>
          </a:bodyPr>
          <a:lstStyle/>
          <a:p>
            <a:r>
              <a:rPr lang="en-US" dirty="0"/>
              <a:t>Day of Month of Accident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15.66</a:t>
            </a:r>
          </a:p>
          <a:p>
            <a:r>
              <a:rPr lang="en-US" dirty="0"/>
              <a:t>Spread: 77.06</a:t>
            </a:r>
          </a:p>
          <a:p>
            <a:r>
              <a:rPr lang="en-US" dirty="0"/>
              <a:t>Uniform Distribution</a:t>
            </a:r>
          </a:p>
          <a:p>
            <a:r>
              <a:rPr lang="en-US" dirty="0"/>
              <a:t>No skew</a:t>
            </a:r>
          </a:p>
          <a:p>
            <a:r>
              <a:rPr lang="en-US" sz="1600" dirty="0"/>
              <a:t>I was not at all surprised by this one. Day of the month appears to be more or less irrelevant; it was removed from the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26F07-79A7-4F9D-B99C-52914B86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4" y="2698939"/>
            <a:ext cx="3941878" cy="25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6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966" y="2060576"/>
            <a:ext cx="3354848" cy="4195763"/>
          </a:xfrm>
        </p:spPr>
        <p:txBody>
          <a:bodyPr>
            <a:normAutofit/>
          </a:bodyPr>
          <a:lstStyle/>
          <a:p>
            <a:r>
              <a:rPr lang="en-US" dirty="0"/>
              <a:t>Day of Week of Accident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4.11</a:t>
            </a:r>
          </a:p>
          <a:p>
            <a:r>
              <a:rPr lang="en-US" dirty="0"/>
              <a:t>Spread: 4.34</a:t>
            </a:r>
          </a:p>
          <a:p>
            <a:r>
              <a:rPr lang="en-US" dirty="0"/>
              <a:t>Bimodal</a:t>
            </a:r>
          </a:p>
          <a:p>
            <a:r>
              <a:rPr lang="en-US" dirty="0"/>
              <a:t>No skew</a:t>
            </a:r>
          </a:p>
          <a:p>
            <a:r>
              <a:rPr lang="en-US" sz="1600" dirty="0"/>
              <a:t>Not surprisingly, accidents begin to ramp up during the end of the work week, culminating in a high point on Saturdays.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9ED21-665A-4B1C-9693-37EDC5C1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2" y="2698938"/>
            <a:ext cx="3928685" cy="2544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838A0-9605-4EE4-B0E6-CE00DC19488E}"/>
              </a:ext>
            </a:extLst>
          </p:cNvPr>
          <p:cNvSpPr txBox="1"/>
          <p:nvPr/>
        </p:nvSpPr>
        <p:spPr>
          <a:xfrm>
            <a:off x="144752" y="5617882"/>
            <a:ext cx="89960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Legend:</a:t>
            </a:r>
          </a:p>
          <a:p>
            <a:r>
              <a:rPr lang="en-US" sz="800" dirty="0"/>
              <a:t>1 Sunday </a:t>
            </a:r>
          </a:p>
          <a:p>
            <a:r>
              <a:rPr lang="en-US" sz="800" dirty="0"/>
              <a:t>2 Monday </a:t>
            </a:r>
          </a:p>
          <a:p>
            <a:r>
              <a:rPr lang="en-US" sz="800" dirty="0"/>
              <a:t>3 Tuesday </a:t>
            </a:r>
          </a:p>
          <a:p>
            <a:r>
              <a:rPr lang="en-US" sz="800" dirty="0"/>
              <a:t>4 Wednesday </a:t>
            </a:r>
          </a:p>
          <a:p>
            <a:r>
              <a:rPr lang="en-US" sz="800" dirty="0"/>
              <a:t>5 Thursday </a:t>
            </a:r>
          </a:p>
          <a:p>
            <a:r>
              <a:rPr lang="en-US" sz="800" dirty="0"/>
              <a:t>6 Friday </a:t>
            </a:r>
          </a:p>
          <a:p>
            <a:r>
              <a:rPr lang="en-US" sz="800" dirty="0"/>
              <a:t>7 Saturday</a:t>
            </a:r>
          </a:p>
        </p:txBody>
      </p:sp>
    </p:spTree>
    <p:extLst>
      <p:ext uri="{BB962C8B-B14F-4D97-AF65-F5344CB8AC3E}">
        <p14:creationId xmlns:p14="http://schemas.microsoft.com/office/powerpoint/2010/main" val="233165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Hour of Accident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12.9</a:t>
            </a:r>
          </a:p>
          <a:p>
            <a:r>
              <a:rPr lang="en-US" dirty="0"/>
              <a:t>Spread: 47.28</a:t>
            </a:r>
          </a:p>
          <a:p>
            <a:r>
              <a:rPr lang="en-US" dirty="0"/>
              <a:t>Unimodal</a:t>
            </a:r>
          </a:p>
          <a:p>
            <a:r>
              <a:rPr lang="en-US" dirty="0"/>
              <a:t>Left-tailed</a:t>
            </a:r>
          </a:p>
          <a:p>
            <a:r>
              <a:rPr lang="en-US" sz="1600" dirty="0"/>
              <a:t>I found this one particularly interesting (and surprising). The hour with most fatalities is around 7pm, with a steady increase beginning at 10am. I thought it would’ve been bimodal around morning and evening commute hours.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DBE1F-300A-436E-B95E-AB264599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4" y="2698939"/>
            <a:ext cx="3967208" cy="25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5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FEA-532A-4D02-BD61-1D1F65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F89F-C1B6-4F49-A7A0-A3F1E351AB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Road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D2F1-1562-4DC2-AB25-BFE478920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Mean: 3.68</a:t>
            </a:r>
          </a:p>
          <a:p>
            <a:r>
              <a:rPr lang="en-US" dirty="0"/>
              <a:t>Spread: 3.84</a:t>
            </a:r>
          </a:p>
          <a:p>
            <a:r>
              <a:rPr lang="en-US" sz="1600" dirty="0"/>
              <a:t>Fatalities on State highways were almost twice the number of the next closest road type—local municipal streets. My big surprise here was the relatively low number on interstates.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F673-CC18-4CB5-87FD-C58DE3D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2698938"/>
            <a:ext cx="3936904" cy="2578286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3C197-1DC8-4C93-BD2D-9744E903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" y="2698939"/>
            <a:ext cx="3932048" cy="254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34474-7F95-4969-99C9-66F63D9F43EE}"/>
              </a:ext>
            </a:extLst>
          </p:cNvPr>
          <p:cNvSpPr txBox="1"/>
          <p:nvPr/>
        </p:nvSpPr>
        <p:spPr>
          <a:xfrm>
            <a:off x="203200" y="5570071"/>
            <a:ext cx="2098651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Legend:</a:t>
            </a:r>
          </a:p>
          <a:p>
            <a:r>
              <a:rPr lang="en-US" sz="700" dirty="0"/>
              <a:t>1 Interstate </a:t>
            </a:r>
          </a:p>
          <a:p>
            <a:r>
              <a:rPr lang="en-US" sz="700" dirty="0"/>
              <a:t>2 U.S. Highway </a:t>
            </a:r>
          </a:p>
          <a:p>
            <a:r>
              <a:rPr lang="en-US" sz="700" dirty="0"/>
              <a:t>3 State Highway </a:t>
            </a:r>
          </a:p>
          <a:p>
            <a:r>
              <a:rPr lang="en-US" sz="700" dirty="0"/>
              <a:t>4 County Road </a:t>
            </a:r>
          </a:p>
          <a:p>
            <a:r>
              <a:rPr lang="en-US" sz="700" dirty="0"/>
              <a:t>5 Local Street – Township </a:t>
            </a:r>
          </a:p>
          <a:p>
            <a:r>
              <a:rPr lang="en-US" sz="700" dirty="0"/>
              <a:t>6 Local Street – Municipality </a:t>
            </a:r>
          </a:p>
          <a:p>
            <a:r>
              <a:rPr lang="en-US" sz="700" dirty="0"/>
              <a:t>7 Local Street – Frontage Road (Since 1994) </a:t>
            </a:r>
          </a:p>
          <a:p>
            <a:r>
              <a:rPr lang="en-US" sz="700" dirty="0"/>
              <a:t>8 Other </a:t>
            </a:r>
          </a:p>
          <a:p>
            <a:r>
              <a:rPr lang="en-US" sz="700" dirty="0"/>
              <a:t>9 Unknown</a:t>
            </a:r>
          </a:p>
        </p:txBody>
      </p:sp>
    </p:spTree>
    <p:extLst>
      <p:ext uri="{BB962C8B-B14F-4D97-AF65-F5344CB8AC3E}">
        <p14:creationId xmlns:p14="http://schemas.microsoft.com/office/powerpoint/2010/main" val="2162478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1148</Words>
  <Application>Microsoft Office PowerPoint</Application>
  <PresentationFormat>On-screen Show (4:3)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2017 Vehicle Fatalities Analysis</vt:lpstr>
      <vt:lpstr>Statistical Question &amp; Variables for Analysis</vt:lpstr>
      <vt:lpstr>Variable Definitions</vt:lpstr>
      <vt:lpstr>Notes along the way…</vt:lpstr>
      <vt:lpstr>Descriptive Analyses</vt:lpstr>
      <vt:lpstr>Descriptive Analyses</vt:lpstr>
      <vt:lpstr>Descriptive Analyses</vt:lpstr>
      <vt:lpstr>Descriptive Analyses</vt:lpstr>
      <vt:lpstr>Descriptive Analyses</vt:lpstr>
      <vt:lpstr>Descriptive Analyses</vt:lpstr>
      <vt:lpstr>Descriptive Analyses</vt:lpstr>
      <vt:lpstr>Descriptive Analyses</vt:lpstr>
      <vt:lpstr>Probability Mass Function</vt:lpstr>
      <vt:lpstr>Cumulative Distribution Function</vt:lpstr>
      <vt:lpstr>Scatter Plots</vt:lpstr>
      <vt:lpstr>Hypothesis Testing</vt:lpstr>
      <vt:lpstr>Regression Analysis OLS Regression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Vehicle Fatalities Analysis</dc:title>
  <dc:creator>David Kinney</dc:creator>
  <cp:lastModifiedBy>David Kinney</cp:lastModifiedBy>
  <cp:revision>30</cp:revision>
  <dcterms:created xsi:type="dcterms:W3CDTF">2019-05-30T12:37:53Z</dcterms:created>
  <dcterms:modified xsi:type="dcterms:W3CDTF">2019-06-02T23:40:30Z</dcterms:modified>
</cp:coreProperties>
</file>