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36" roundtripDataSignature="AMtx7mjcuKCCOpf56BXl5rOjzNJuHSTJ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44C43D-6170-4B4C-93E8-D90C3489D9A5}">
  <a:tblStyle styleId="{C844C43D-6170-4B4C-93E8-D90C3489D9A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MavenPro-bold.fntdata"/><Relationship Id="rId12" Type="http://schemas.openxmlformats.org/officeDocument/2006/relationships/slide" Target="slides/slide6.xml"/><Relationship Id="rId34" Type="http://schemas.openxmlformats.org/officeDocument/2006/relationships/font" Target="fonts/MavenPro-regular.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There is an essential balance between the first (ex- ploitation) and second (exploration) terms of the UCB equation. As each node is visited, the denominator of the exploration term increases, which decreases its contribu- tion. On the other hand, if another child of the parent node is visited, the numerator increases and hence the exploration values of unvisited siblings increase. The exploration term ensures that each child has a non- zero probability of selection, which is essential given the random nature of the playouts. This also imparts an inherent </a:t>
            </a:r>
            <a:r>
              <a:rPr i="1" lang="en" sz="1000">
                <a:solidFill>
                  <a:schemeClr val="dk1"/>
                </a:solidFill>
              </a:rPr>
              <a:t>restart </a:t>
            </a:r>
            <a:r>
              <a:rPr lang="en" sz="1000">
                <a:solidFill>
                  <a:schemeClr val="dk1"/>
                </a:solidFill>
              </a:rPr>
              <a:t>property to the algorithm, as even low- reward children are guaranteed to be chosen eventually (given sufficient time), and hence different lines of play explore</a:t>
            </a:r>
            <a:endParaRPr sz="1000">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900">
                <a:solidFill>
                  <a:srgbClr val="1F2328"/>
                </a:solidFill>
                <a:highlight>
                  <a:srgbClr val="FFFFFF"/>
                </a:highlight>
                <a:latin typeface="Courier New"/>
                <a:ea typeface="Courier New"/>
                <a:cs typeface="Courier New"/>
                <a:sym typeface="Courier New"/>
              </a:rPr>
              <a:t>The first difference comes in the score() function where we use vectorization. The score function currently uses a loop that iterates over every pair of characters in the input code. Instead of doing that, we  use vectorization to compute the transition probabilities for all pairs of indices at once using matrix indexing. Vectorization operates on entire arrays or vectors of data at once, rather than processing each element of the array individually. This will make the code more efficient.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900">
                <a:solidFill>
                  <a:srgbClr val="1F2328"/>
                </a:solidFill>
                <a:highlight>
                  <a:srgbClr val="FFFFFF"/>
                </a:highlight>
                <a:latin typeface="Courier New"/>
                <a:ea typeface="Courier New"/>
                <a:cs typeface="Courier New"/>
                <a:sym typeface="Courier New"/>
              </a:rPr>
              <a:t>The second difference is that we avoid unnecessary function calls. Specifically the charIndex function is called for every character in the input code. We can avoid unnecessary function calls by precomputing the indices for all possible characters and storing them in a table for lookup.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Each plot is based on different number of infections to start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5"/>
          <p:cNvGrpSpPr/>
          <p:nvPr/>
        </p:nvGrpSpPr>
        <p:grpSpPr>
          <a:xfrm>
            <a:off x="7343003" y="3409675"/>
            <a:ext cx="1691422" cy="1732548"/>
            <a:chOff x="7343003" y="3409675"/>
            <a:chExt cx="1691422" cy="1732548"/>
          </a:xfrm>
        </p:grpSpPr>
        <p:grpSp>
          <p:nvGrpSpPr>
            <p:cNvPr id="11" name="Google Shape;11;p25"/>
            <p:cNvGrpSpPr/>
            <p:nvPr/>
          </p:nvGrpSpPr>
          <p:grpSpPr>
            <a:xfrm>
              <a:off x="7343003" y="4453711"/>
              <a:ext cx="316800" cy="688512"/>
              <a:chOff x="7343003" y="4453711"/>
              <a:chExt cx="316800" cy="688512"/>
            </a:xfrm>
          </p:grpSpPr>
          <p:sp>
            <p:nvSpPr>
              <p:cNvPr id="12" name="Google Shape;12;p25"/>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5"/>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5"/>
            <p:cNvGrpSpPr/>
            <p:nvPr/>
          </p:nvGrpSpPr>
          <p:grpSpPr>
            <a:xfrm>
              <a:off x="7801210" y="4105700"/>
              <a:ext cx="316800" cy="1036523"/>
              <a:chOff x="7801210" y="4105700"/>
              <a:chExt cx="316800" cy="1036523"/>
            </a:xfrm>
          </p:grpSpPr>
          <p:sp>
            <p:nvSpPr>
              <p:cNvPr id="15" name="Google Shape;15;p25"/>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5"/>
            <p:cNvGrpSpPr/>
            <p:nvPr/>
          </p:nvGrpSpPr>
          <p:grpSpPr>
            <a:xfrm>
              <a:off x="8259418" y="3757688"/>
              <a:ext cx="316800" cy="1384535"/>
              <a:chOff x="8259418" y="3757688"/>
              <a:chExt cx="316800" cy="1384535"/>
            </a:xfrm>
          </p:grpSpPr>
          <p:sp>
            <p:nvSpPr>
              <p:cNvPr id="19" name="Google Shape;19;p25"/>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5"/>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5"/>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5"/>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5"/>
            <p:cNvGrpSpPr/>
            <p:nvPr/>
          </p:nvGrpSpPr>
          <p:grpSpPr>
            <a:xfrm>
              <a:off x="8717625" y="3409675"/>
              <a:ext cx="316800" cy="1732548"/>
              <a:chOff x="8717625" y="3409675"/>
              <a:chExt cx="316800" cy="1732548"/>
            </a:xfrm>
          </p:grpSpPr>
          <p:sp>
            <p:nvSpPr>
              <p:cNvPr id="24" name="Google Shape;24;p25"/>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5"/>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5"/>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5"/>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5"/>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5"/>
          <p:cNvGrpSpPr/>
          <p:nvPr/>
        </p:nvGrpSpPr>
        <p:grpSpPr>
          <a:xfrm>
            <a:off x="5043503" y="0"/>
            <a:ext cx="3814072" cy="3839102"/>
            <a:chOff x="5043503" y="0"/>
            <a:chExt cx="3814072" cy="3839102"/>
          </a:xfrm>
        </p:grpSpPr>
        <p:sp>
          <p:nvSpPr>
            <p:cNvPr id="30" name="Google Shape;30;p25"/>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5"/>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5"/>
            <p:cNvGrpSpPr/>
            <p:nvPr/>
          </p:nvGrpSpPr>
          <p:grpSpPr>
            <a:xfrm>
              <a:off x="7647812" y="2704283"/>
              <a:ext cx="635219" cy="635219"/>
              <a:chOff x="6725724" y="2701260"/>
              <a:chExt cx="1208101" cy="1208100"/>
            </a:xfrm>
          </p:grpSpPr>
          <p:sp>
            <p:nvSpPr>
              <p:cNvPr id="33" name="Google Shape;33;p25"/>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5"/>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5"/>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5"/>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5"/>
            <p:cNvGrpSpPr/>
            <p:nvPr/>
          </p:nvGrpSpPr>
          <p:grpSpPr>
            <a:xfrm>
              <a:off x="7952720" y="179238"/>
              <a:ext cx="873165" cy="873003"/>
              <a:chOff x="7754428" y="208725"/>
              <a:chExt cx="541800" cy="541800"/>
            </a:xfrm>
          </p:grpSpPr>
          <p:sp>
            <p:nvSpPr>
              <p:cNvPr id="38" name="Google Shape;38;p25"/>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5"/>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5"/>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5"/>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5"/>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5"/>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5"/>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5"/>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5"/>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34"/>
          <p:cNvGrpSpPr/>
          <p:nvPr/>
        </p:nvGrpSpPr>
        <p:grpSpPr>
          <a:xfrm>
            <a:off x="52" y="4099200"/>
            <a:ext cx="9144036" cy="1044300"/>
            <a:chOff x="52" y="4099200"/>
            <a:chExt cx="9144036" cy="1044300"/>
          </a:xfrm>
        </p:grpSpPr>
        <p:grpSp>
          <p:nvGrpSpPr>
            <p:cNvPr id="143" name="Google Shape;143;p34"/>
            <p:cNvGrpSpPr/>
            <p:nvPr/>
          </p:nvGrpSpPr>
          <p:grpSpPr>
            <a:xfrm>
              <a:off x="52" y="4309200"/>
              <a:ext cx="231622" cy="834300"/>
              <a:chOff x="2688737" y="4301380"/>
              <a:chExt cx="231900" cy="834300"/>
            </a:xfrm>
          </p:grpSpPr>
          <p:sp>
            <p:nvSpPr>
              <p:cNvPr id="144" name="Google Shape;144;p3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34"/>
            <p:cNvGrpSpPr/>
            <p:nvPr/>
          </p:nvGrpSpPr>
          <p:grpSpPr>
            <a:xfrm>
              <a:off x="371406" y="4099200"/>
              <a:ext cx="231622" cy="1044300"/>
              <a:chOff x="2688737" y="4091380"/>
              <a:chExt cx="231900" cy="1044300"/>
            </a:xfrm>
          </p:grpSpPr>
          <p:sp>
            <p:nvSpPr>
              <p:cNvPr id="149" name="Google Shape;149;p3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4"/>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34"/>
            <p:cNvGrpSpPr/>
            <p:nvPr/>
          </p:nvGrpSpPr>
          <p:grpSpPr>
            <a:xfrm>
              <a:off x="742761" y="4309200"/>
              <a:ext cx="231622" cy="834300"/>
              <a:chOff x="2688737" y="4301380"/>
              <a:chExt cx="231900" cy="834300"/>
            </a:xfrm>
          </p:grpSpPr>
          <p:sp>
            <p:nvSpPr>
              <p:cNvPr id="155" name="Google Shape;155;p3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34"/>
            <p:cNvGrpSpPr/>
            <p:nvPr/>
          </p:nvGrpSpPr>
          <p:grpSpPr>
            <a:xfrm>
              <a:off x="1114115" y="4518900"/>
              <a:ext cx="231622" cy="624600"/>
              <a:chOff x="2688737" y="4511080"/>
              <a:chExt cx="231900" cy="624600"/>
            </a:xfrm>
          </p:grpSpPr>
          <p:sp>
            <p:nvSpPr>
              <p:cNvPr id="160" name="Google Shape;160;p3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34"/>
            <p:cNvGrpSpPr/>
            <p:nvPr/>
          </p:nvGrpSpPr>
          <p:grpSpPr>
            <a:xfrm>
              <a:off x="1856753" y="4099200"/>
              <a:ext cx="231600" cy="1044300"/>
              <a:chOff x="1856753" y="4099200"/>
              <a:chExt cx="231600" cy="1044300"/>
            </a:xfrm>
          </p:grpSpPr>
          <p:sp>
            <p:nvSpPr>
              <p:cNvPr id="164" name="Google Shape;164;p34"/>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4"/>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4"/>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4"/>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4"/>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34"/>
            <p:cNvGrpSpPr/>
            <p:nvPr/>
          </p:nvGrpSpPr>
          <p:grpSpPr>
            <a:xfrm>
              <a:off x="2228107" y="4309200"/>
              <a:ext cx="231600" cy="834300"/>
              <a:chOff x="2228107" y="4309200"/>
              <a:chExt cx="231600" cy="834300"/>
            </a:xfrm>
          </p:grpSpPr>
          <p:sp>
            <p:nvSpPr>
              <p:cNvPr id="170" name="Google Shape;170;p34"/>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4"/>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4"/>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4"/>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34"/>
            <p:cNvGrpSpPr/>
            <p:nvPr/>
          </p:nvGrpSpPr>
          <p:grpSpPr>
            <a:xfrm>
              <a:off x="2599462" y="4518900"/>
              <a:ext cx="231600" cy="624600"/>
              <a:chOff x="2599462" y="4518900"/>
              <a:chExt cx="231600" cy="624600"/>
            </a:xfrm>
          </p:grpSpPr>
          <p:sp>
            <p:nvSpPr>
              <p:cNvPr id="175" name="Google Shape;175;p34"/>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4"/>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4"/>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34"/>
            <p:cNvGrpSpPr/>
            <p:nvPr/>
          </p:nvGrpSpPr>
          <p:grpSpPr>
            <a:xfrm>
              <a:off x="3342171" y="4099200"/>
              <a:ext cx="231600" cy="1044300"/>
              <a:chOff x="3342171" y="4099200"/>
              <a:chExt cx="231600" cy="1044300"/>
            </a:xfrm>
          </p:grpSpPr>
          <p:sp>
            <p:nvSpPr>
              <p:cNvPr id="179" name="Google Shape;179;p34"/>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4"/>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4"/>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4"/>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4"/>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34"/>
            <p:cNvGrpSpPr/>
            <p:nvPr/>
          </p:nvGrpSpPr>
          <p:grpSpPr>
            <a:xfrm>
              <a:off x="3713525" y="4309200"/>
              <a:ext cx="231600" cy="834300"/>
              <a:chOff x="3713525" y="4309200"/>
              <a:chExt cx="231600" cy="834300"/>
            </a:xfrm>
          </p:grpSpPr>
          <p:sp>
            <p:nvSpPr>
              <p:cNvPr id="185" name="Google Shape;185;p34"/>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4"/>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4"/>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4"/>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34"/>
            <p:cNvGrpSpPr/>
            <p:nvPr/>
          </p:nvGrpSpPr>
          <p:grpSpPr>
            <a:xfrm>
              <a:off x="1485398" y="4309200"/>
              <a:ext cx="231600" cy="834300"/>
              <a:chOff x="1485398" y="4309200"/>
              <a:chExt cx="231600" cy="834300"/>
            </a:xfrm>
          </p:grpSpPr>
          <p:sp>
            <p:nvSpPr>
              <p:cNvPr id="190" name="Google Shape;190;p34"/>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4"/>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4"/>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4"/>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34"/>
            <p:cNvGrpSpPr/>
            <p:nvPr/>
          </p:nvGrpSpPr>
          <p:grpSpPr>
            <a:xfrm>
              <a:off x="4084879" y="4518900"/>
              <a:ext cx="231600" cy="624600"/>
              <a:chOff x="4084879" y="4518900"/>
              <a:chExt cx="231600" cy="624600"/>
            </a:xfrm>
          </p:grpSpPr>
          <p:sp>
            <p:nvSpPr>
              <p:cNvPr id="195" name="Google Shape;195;p34"/>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4"/>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4"/>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34"/>
            <p:cNvGrpSpPr/>
            <p:nvPr/>
          </p:nvGrpSpPr>
          <p:grpSpPr>
            <a:xfrm>
              <a:off x="2970816" y="4309200"/>
              <a:ext cx="231600" cy="834300"/>
              <a:chOff x="2970816" y="4309200"/>
              <a:chExt cx="231600" cy="834300"/>
            </a:xfrm>
          </p:grpSpPr>
          <p:sp>
            <p:nvSpPr>
              <p:cNvPr id="199" name="Google Shape;199;p34"/>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4"/>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4"/>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4"/>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34"/>
            <p:cNvGrpSpPr/>
            <p:nvPr/>
          </p:nvGrpSpPr>
          <p:grpSpPr>
            <a:xfrm>
              <a:off x="4456234" y="4309200"/>
              <a:ext cx="231600" cy="834300"/>
              <a:chOff x="4456234" y="4309200"/>
              <a:chExt cx="231600" cy="834300"/>
            </a:xfrm>
          </p:grpSpPr>
          <p:sp>
            <p:nvSpPr>
              <p:cNvPr id="204" name="Google Shape;204;p34"/>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4"/>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4"/>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4"/>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34"/>
            <p:cNvGrpSpPr/>
            <p:nvPr/>
          </p:nvGrpSpPr>
          <p:grpSpPr>
            <a:xfrm>
              <a:off x="4827588" y="4099200"/>
              <a:ext cx="231600" cy="1044300"/>
              <a:chOff x="4827588" y="4099200"/>
              <a:chExt cx="231600" cy="1044300"/>
            </a:xfrm>
          </p:grpSpPr>
          <p:sp>
            <p:nvSpPr>
              <p:cNvPr id="209" name="Google Shape;209;p34"/>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4"/>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4"/>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4"/>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34"/>
            <p:cNvGrpSpPr/>
            <p:nvPr/>
          </p:nvGrpSpPr>
          <p:grpSpPr>
            <a:xfrm>
              <a:off x="5198943" y="4309200"/>
              <a:ext cx="231600" cy="834300"/>
              <a:chOff x="5198943" y="4309200"/>
              <a:chExt cx="231600" cy="834300"/>
            </a:xfrm>
          </p:grpSpPr>
          <p:sp>
            <p:nvSpPr>
              <p:cNvPr id="215" name="Google Shape;215;p34"/>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4"/>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4"/>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4"/>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34"/>
            <p:cNvGrpSpPr/>
            <p:nvPr/>
          </p:nvGrpSpPr>
          <p:grpSpPr>
            <a:xfrm>
              <a:off x="5570297" y="4518900"/>
              <a:ext cx="231600" cy="624600"/>
              <a:chOff x="5570297" y="4518900"/>
              <a:chExt cx="231600" cy="624600"/>
            </a:xfrm>
          </p:grpSpPr>
          <p:sp>
            <p:nvSpPr>
              <p:cNvPr id="220" name="Google Shape;220;p34"/>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4"/>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4"/>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34"/>
            <p:cNvGrpSpPr/>
            <p:nvPr/>
          </p:nvGrpSpPr>
          <p:grpSpPr>
            <a:xfrm>
              <a:off x="5941652" y="4309200"/>
              <a:ext cx="231600" cy="834300"/>
              <a:chOff x="5941652" y="4309200"/>
              <a:chExt cx="231600" cy="834300"/>
            </a:xfrm>
          </p:grpSpPr>
          <p:sp>
            <p:nvSpPr>
              <p:cNvPr id="224" name="Google Shape;224;p34"/>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4"/>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4"/>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4"/>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34"/>
            <p:cNvGrpSpPr/>
            <p:nvPr/>
          </p:nvGrpSpPr>
          <p:grpSpPr>
            <a:xfrm>
              <a:off x="6313006" y="4099200"/>
              <a:ext cx="231600" cy="1044300"/>
              <a:chOff x="6313006" y="4099200"/>
              <a:chExt cx="231600" cy="1044300"/>
            </a:xfrm>
          </p:grpSpPr>
          <p:sp>
            <p:nvSpPr>
              <p:cNvPr id="229" name="Google Shape;229;p34"/>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4"/>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4"/>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4"/>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4"/>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34"/>
            <p:cNvGrpSpPr/>
            <p:nvPr/>
          </p:nvGrpSpPr>
          <p:grpSpPr>
            <a:xfrm>
              <a:off x="6684361" y="4309200"/>
              <a:ext cx="231600" cy="834300"/>
              <a:chOff x="6684361" y="4309200"/>
              <a:chExt cx="231600" cy="834300"/>
            </a:xfrm>
          </p:grpSpPr>
          <p:sp>
            <p:nvSpPr>
              <p:cNvPr id="235" name="Google Shape;235;p34"/>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4"/>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4"/>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4"/>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34"/>
            <p:cNvGrpSpPr/>
            <p:nvPr/>
          </p:nvGrpSpPr>
          <p:grpSpPr>
            <a:xfrm>
              <a:off x="7055715" y="4518900"/>
              <a:ext cx="231600" cy="624600"/>
              <a:chOff x="7055715" y="4518900"/>
              <a:chExt cx="231600" cy="624600"/>
            </a:xfrm>
          </p:grpSpPr>
          <p:sp>
            <p:nvSpPr>
              <p:cNvPr id="240" name="Google Shape;240;p34"/>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4"/>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4"/>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34"/>
            <p:cNvGrpSpPr/>
            <p:nvPr/>
          </p:nvGrpSpPr>
          <p:grpSpPr>
            <a:xfrm>
              <a:off x="7798424" y="4099200"/>
              <a:ext cx="231600" cy="1044300"/>
              <a:chOff x="7798424" y="4099200"/>
              <a:chExt cx="231600" cy="1044300"/>
            </a:xfrm>
          </p:grpSpPr>
          <p:sp>
            <p:nvSpPr>
              <p:cNvPr id="244" name="Google Shape;244;p34"/>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4"/>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4"/>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4"/>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4"/>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34"/>
            <p:cNvGrpSpPr/>
            <p:nvPr/>
          </p:nvGrpSpPr>
          <p:grpSpPr>
            <a:xfrm>
              <a:off x="8169779" y="4309200"/>
              <a:ext cx="231600" cy="834300"/>
              <a:chOff x="8169779" y="4309200"/>
              <a:chExt cx="231600" cy="834300"/>
            </a:xfrm>
          </p:grpSpPr>
          <p:sp>
            <p:nvSpPr>
              <p:cNvPr id="250" name="Google Shape;250;p34"/>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4"/>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4"/>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4"/>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34"/>
            <p:cNvGrpSpPr/>
            <p:nvPr/>
          </p:nvGrpSpPr>
          <p:grpSpPr>
            <a:xfrm>
              <a:off x="7427070" y="4309200"/>
              <a:ext cx="231600" cy="834300"/>
              <a:chOff x="7427070" y="4309200"/>
              <a:chExt cx="231600" cy="834300"/>
            </a:xfrm>
          </p:grpSpPr>
          <p:sp>
            <p:nvSpPr>
              <p:cNvPr id="255" name="Google Shape;255;p34"/>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4"/>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4"/>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4"/>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34"/>
            <p:cNvGrpSpPr/>
            <p:nvPr/>
          </p:nvGrpSpPr>
          <p:grpSpPr>
            <a:xfrm>
              <a:off x="8541133" y="4518900"/>
              <a:ext cx="231600" cy="624600"/>
              <a:chOff x="8541133" y="4518900"/>
              <a:chExt cx="231600" cy="624600"/>
            </a:xfrm>
          </p:grpSpPr>
          <p:sp>
            <p:nvSpPr>
              <p:cNvPr id="260" name="Google Shape;260;p34"/>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4"/>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4"/>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34"/>
            <p:cNvGrpSpPr/>
            <p:nvPr/>
          </p:nvGrpSpPr>
          <p:grpSpPr>
            <a:xfrm>
              <a:off x="8912488" y="4309200"/>
              <a:ext cx="231600" cy="834300"/>
              <a:chOff x="8912488" y="4309200"/>
              <a:chExt cx="231600" cy="834300"/>
            </a:xfrm>
          </p:grpSpPr>
          <p:sp>
            <p:nvSpPr>
              <p:cNvPr id="264" name="Google Shape;264;p34"/>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4"/>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4"/>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4"/>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34"/>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34"/>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3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3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26"/>
          <p:cNvGrpSpPr/>
          <p:nvPr/>
        </p:nvGrpSpPr>
        <p:grpSpPr>
          <a:xfrm>
            <a:off x="625966" y="299376"/>
            <a:ext cx="999312" cy="999312"/>
            <a:chOff x="348199" y="179450"/>
            <a:chExt cx="1116300" cy="1116300"/>
          </a:xfrm>
        </p:grpSpPr>
        <p:sp>
          <p:nvSpPr>
            <p:cNvPr id="51" name="Google Shape;51;p2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2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2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27"/>
          <p:cNvGrpSpPr/>
          <p:nvPr/>
        </p:nvGrpSpPr>
        <p:grpSpPr>
          <a:xfrm>
            <a:off x="146769" y="3406"/>
            <a:ext cx="1233214" cy="1384535"/>
            <a:chOff x="146769" y="3406"/>
            <a:chExt cx="1233214" cy="1384535"/>
          </a:xfrm>
        </p:grpSpPr>
        <p:grpSp>
          <p:nvGrpSpPr>
            <p:cNvPr id="58" name="Google Shape;58;p27"/>
            <p:cNvGrpSpPr/>
            <p:nvPr/>
          </p:nvGrpSpPr>
          <p:grpSpPr>
            <a:xfrm>
              <a:off x="1063183" y="3406"/>
              <a:ext cx="316800" cy="688513"/>
              <a:chOff x="1063183" y="3406"/>
              <a:chExt cx="316800" cy="688513"/>
            </a:xfrm>
          </p:grpSpPr>
          <p:sp>
            <p:nvSpPr>
              <p:cNvPr id="59" name="Google Shape;59;p27"/>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7"/>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7"/>
            <p:cNvGrpSpPr/>
            <p:nvPr/>
          </p:nvGrpSpPr>
          <p:grpSpPr>
            <a:xfrm>
              <a:off x="604976" y="3406"/>
              <a:ext cx="316800" cy="1036524"/>
              <a:chOff x="604976" y="3406"/>
              <a:chExt cx="316800" cy="1036524"/>
            </a:xfrm>
          </p:grpSpPr>
          <p:sp>
            <p:nvSpPr>
              <p:cNvPr id="62" name="Google Shape;62;p27"/>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7"/>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7"/>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27"/>
            <p:cNvGrpSpPr/>
            <p:nvPr/>
          </p:nvGrpSpPr>
          <p:grpSpPr>
            <a:xfrm>
              <a:off x="146769" y="3406"/>
              <a:ext cx="316800" cy="1384535"/>
              <a:chOff x="146769" y="3406"/>
              <a:chExt cx="316800" cy="1384535"/>
            </a:xfrm>
          </p:grpSpPr>
          <p:sp>
            <p:nvSpPr>
              <p:cNvPr id="66" name="Google Shape;66;p27"/>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7"/>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7"/>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7"/>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27"/>
          <p:cNvGrpSpPr/>
          <p:nvPr/>
        </p:nvGrpSpPr>
        <p:grpSpPr>
          <a:xfrm>
            <a:off x="6775084" y="2904008"/>
            <a:ext cx="2186147" cy="2239500"/>
            <a:chOff x="6775084" y="2904008"/>
            <a:chExt cx="2186147" cy="2239500"/>
          </a:xfrm>
        </p:grpSpPr>
        <p:grpSp>
          <p:nvGrpSpPr>
            <p:cNvPr id="71" name="Google Shape;71;p27"/>
            <p:cNvGrpSpPr/>
            <p:nvPr/>
          </p:nvGrpSpPr>
          <p:grpSpPr>
            <a:xfrm>
              <a:off x="6775084" y="4253708"/>
              <a:ext cx="409500" cy="889800"/>
              <a:chOff x="6775084" y="4253708"/>
              <a:chExt cx="409500" cy="889800"/>
            </a:xfrm>
          </p:grpSpPr>
          <p:sp>
            <p:nvSpPr>
              <p:cNvPr id="72" name="Google Shape;72;p27"/>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7"/>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27"/>
            <p:cNvGrpSpPr/>
            <p:nvPr/>
          </p:nvGrpSpPr>
          <p:grpSpPr>
            <a:xfrm>
              <a:off x="7367299" y="3804008"/>
              <a:ext cx="409500" cy="1339500"/>
              <a:chOff x="7367299" y="3804008"/>
              <a:chExt cx="409500" cy="1339500"/>
            </a:xfrm>
          </p:grpSpPr>
          <p:sp>
            <p:nvSpPr>
              <p:cNvPr id="75" name="Google Shape;75;p27"/>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7"/>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7"/>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27"/>
            <p:cNvGrpSpPr/>
            <p:nvPr/>
          </p:nvGrpSpPr>
          <p:grpSpPr>
            <a:xfrm>
              <a:off x="7959516" y="3354008"/>
              <a:ext cx="409500" cy="1789500"/>
              <a:chOff x="7959516" y="3354008"/>
              <a:chExt cx="409500" cy="1789500"/>
            </a:xfrm>
          </p:grpSpPr>
          <p:sp>
            <p:nvSpPr>
              <p:cNvPr id="79" name="Google Shape;79;p27"/>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7"/>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7"/>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7"/>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27"/>
            <p:cNvGrpSpPr/>
            <p:nvPr/>
          </p:nvGrpSpPr>
          <p:grpSpPr>
            <a:xfrm>
              <a:off x="8551731" y="2904008"/>
              <a:ext cx="409500" cy="2239500"/>
              <a:chOff x="8551731" y="2904008"/>
              <a:chExt cx="409500" cy="2239500"/>
            </a:xfrm>
          </p:grpSpPr>
          <p:sp>
            <p:nvSpPr>
              <p:cNvPr id="84" name="Google Shape;84;p27"/>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7"/>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7"/>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7"/>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7"/>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27"/>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2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28"/>
          <p:cNvGrpSpPr/>
          <p:nvPr/>
        </p:nvGrpSpPr>
        <p:grpSpPr>
          <a:xfrm>
            <a:off x="625966" y="299376"/>
            <a:ext cx="999312" cy="999312"/>
            <a:chOff x="348199" y="179450"/>
            <a:chExt cx="1116300" cy="1116300"/>
          </a:xfrm>
        </p:grpSpPr>
        <p:sp>
          <p:nvSpPr>
            <p:cNvPr id="93" name="Google Shape;93;p2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28"/>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28"/>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2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29"/>
          <p:cNvGrpSpPr/>
          <p:nvPr/>
        </p:nvGrpSpPr>
        <p:grpSpPr>
          <a:xfrm>
            <a:off x="625966" y="299376"/>
            <a:ext cx="999312" cy="999312"/>
            <a:chOff x="348199" y="179450"/>
            <a:chExt cx="1116300" cy="1116300"/>
          </a:xfrm>
        </p:grpSpPr>
        <p:sp>
          <p:nvSpPr>
            <p:cNvPr id="101" name="Google Shape;101;p2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2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30"/>
          <p:cNvGrpSpPr/>
          <p:nvPr/>
        </p:nvGrpSpPr>
        <p:grpSpPr>
          <a:xfrm>
            <a:off x="625966" y="299376"/>
            <a:ext cx="999312" cy="999312"/>
            <a:chOff x="348199" y="179450"/>
            <a:chExt cx="1116300" cy="1116300"/>
          </a:xfrm>
        </p:grpSpPr>
        <p:sp>
          <p:nvSpPr>
            <p:cNvPr id="107" name="Google Shape;107;p3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30"/>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30"/>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3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31"/>
          <p:cNvGrpSpPr/>
          <p:nvPr/>
        </p:nvGrpSpPr>
        <p:grpSpPr>
          <a:xfrm>
            <a:off x="6866714" y="1255"/>
            <a:ext cx="2267380" cy="2601741"/>
            <a:chOff x="6790514" y="1255"/>
            <a:chExt cx="2267380" cy="2601741"/>
          </a:xfrm>
        </p:grpSpPr>
        <p:grpSp>
          <p:nvGrpSpPr>
            <p:cNvPr id="114" name="Google Shape;114;p31"/>
            <p:cNvGrpSpPr/>
            <p:nvPr/>
          </p:nvGrpSpPr>
          <p:grpSpPr>
            <a:xfrm>
              <a:off x="7067536" y="1255"/>
              <a:ext cx="1990358" cy="1990303"/>
              <a:chOff x="7067536" y="1255"/>
              <a:chExt cx="1990358" cy="1990303"/>
            </a:xfrm>
          </p:grpSpPr>
          <p:sp>
            <p:nvSpPr>
              <p:cNvPr id="115" name="Google Shape;115;p31"/>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1"/>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1"/>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31"/>
            <p:cNvGrpSpPr/>
            <p:nvPr/>
          </p:nvGrpSpPr>
          <p:grpSpPr>
            <a:xfrm>
              <a:off x="8207126" y="1807997"/>
              <a:ext cx="795000" cy="795000"/>
              <a:chOff x="8207126" y="1807997"/>
              <a:chExt cx="795000" cy="795000"/>
            </a:xfrm>
          </p:grpSpPr>
          <p:sp>
            <p:nvSpPr>
              <p:cNvPr id="119" name="Google Shape;119;p31"/>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1"/>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1"/>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31"/>
            <p:cNvGrpSpPr/>
            <p:nvPr/>
          </p:nvGrpSpPr>
          <p:grpSpPr>
            <a:xfrm>
              <a:off x="6790514" y="118857"/>
              <a:ext cx="548700" cy="548700"/>
              <a:chOff x="6790514" y="118857"/>
              <a:chExt cx="548700" cy="548700"/>
            </a:xfrm>
          </p:grpSpPr>
          <p:sp>
            <p:nvSpPr>
              <p:cNvPr id="123" name="Google Shape;123;p31"/>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1"/>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31"/>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3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32"/>
          <p:cNvGrpSpPr/>
          <p:nvPr/>
        </p:nvGrpSpPr>
        <p:grpSpPr>
          <a:xfrm>
            <a:off x="625966" y="299376"/>
            <a:ext cx="999312" cy="999312"/>
            <a:chOff x="348199" y="179450"/>
            <a:chExt cx="1116300" cy="1116300"/>
          </a:xfrm>
        </p:grpSpPr>
        <p:sp>
          <p:nvSpPr>
            <p:cNvPr id="129" name="Google Shape;129;p3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32"/>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32"/>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32"/>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3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33"/>
          <p:cNvGrpSpPr/>
          <p:nvPr/>
        </p:nvGrpSpPr>
        <p:grpSpPr>
          <a:xfrm>
            <a:off x="713373" y="3847119"/>
            <a:ext cx="825392" cy="825392"/>
            <a:chOff x="348199" y="179450"/>
            <a:chExt cx="1116300" cy="1116300"/>
          </a:xfrm>
        </p:grpSpPr>
        <p:sp>
          <p:nvSpPr>
            <p:cNvPr id="137" name="Google Shape;137;p3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33"/>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3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nestedsoftware.com/2019/08/07/tic-tac-toe-with-mcts-2h5k.152104.html"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r-bloggers.com/2022/07/programming-a-simple-minimax-chess-engine-in-r/" TargetMode="External"/><Relationship Id="rId4" Type="http://schemas.openxmlformats.org/officeDocument/2006/relationships/hyperlink" Target="https://towardsdatascience.com/reinforcement-learning-and-deep-reinforcement-learning-with-tic-tac-toe-588d09c41dda" TargetMode="External"/><Relationship Id="rId10" Type="http://schemas.openxmlformats.org/officeDocument/2006/relationships/hyperlink" Target="https://github.com/dkinsman/stat327project" TargetMode="External"/><Relationship Id="rId9" Type="http://schemas.openxmlformats.org/officeDocument/2006/relationships/hyperlink" Target="https://nestedsoftware.com/2019/08/07/tic-tac-toe-with-mcts-2h5k.152104.html" TargetMode="External"/><Relationship Id="rId5" Type="http://schemas.openxmlformats.org/officeDocument/2006/relationships/hyperlink" Target="https://en.wikipedia.org/wiki/Monte_Carlo_tree_search#Pure_Monte_Carlo_game_search" TargetMode="External"/><Relationship Id="rId6" Type="http://schemas.openxmlformats.org/officeDocument/2006/relationships/hyperlink" Target="https://martin-ueding.de/posts/tic-tac-toe-with-monte-carlo-tree-search/" TargetMode="External"/><Relationship Id="rId7" Type="http://schemas.openxmlformats.org/officeDocument/2006/relationships/hyperlink" Target="https://web.eecs.umich.edu/~weimerw/2014-4610/lectures/weimer-game-theory-intro.pdf" TargetMode="External"/><Relationship Id="rId8" Type="http://schemas.openxmlformats.org/officeDocument/2006/relationships/hyperlink" Target="https://faculty.cc.gatech.edu/~surban6/2019fa-gameAI/lectures/2019-11-20%20Minimax%20MCTS%20and%20CB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vgarciasc.github.io/mcts-viz/" TargetMode="Externa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Monte Carlo: Tic-Tac-Toe</a:t>
            </a:r>
            <a:endParaRPr/>
          </a:p>
        </p:txBody>
      </p:sp>
      <p:sp>
        <p:nvSpPr>
          <p:cNvPr id="278" name="Google Shape;278;p1"/>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Dawson Kinsman and Sabastian Zuhorski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Functions</a:t>
            </a:r>
            <a:endParaRPr/>
          </a:p>
        </p:txBody>
      </p:sp>
      <p:sp>
        <p:nvSpPr>
          <p:cNvPr id="350" name="Google Shape;350;p10"/>
          <p:cNvSpPr txBox="1"/>
          <p:nvPr/>
        </p:nvSpPr>
        <p:spPr>
          <a:xfrm>
            <a:off x="150975" y="1368375"/>
            <a:ext cx="7030500" cy="3651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AA3731"/>
                </a:solidFill>
                <a:latin typeface="Courier New"/>
                <a:ea typeface="Courier New"/>
                <a:cs typeface="Courier New"/>
                <a:sym typeface="Courier New"/>
              </a:rPr>
              <a:t>MCTSplay</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function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array</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rep</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NA</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2</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dim</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c</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create a root</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new</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board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repeat the simulations for specified iterations</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for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in</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#select node (root) to expand, we select the child with the highest UCB value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selectNode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#expand the node if terminal</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is.na</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checkWin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expandNode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if node is not terminal, select a child to explore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length</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children</a:t>
            </a:r>
            <a:r>
              <a:rPr b="1" i="0" lang="en" sz="850" u="none" cap="none" strike="noStrike">
                <a:solidFill>
                  <a:srgbClr val="777777"/>
                </a:solidFill>
                <a:latin typeface="Courier New"/>
                <a:ea typeface="Courier New"/>
                <a:cs typeface="Courier New"/>
                <a:sym typeface="Courier New"/>
              </a:rPr>
              <a:t>)&gt;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0</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getRandomChild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playGame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backpropogate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AA3731"/>
              </a:solidFill>
              <a:highlight>
                <a:srgbClr val="F5F5F5"/>
              </a:highlight>
              <a:latin typeface="Courier New"/>
              <a:ea typeface="Courier New"/>
              <a:cs typeface="Courier New"/>
              <a:sym typeface="Courier New"/>
            </a:endParaRPr>
          </a:p>
        </p:txBody>
      </p:sp>
      <p:sp>
        <p:nvSpPr>
          <p:cNvPr id="351" name="Google Shape;351;p10"/>
          <p:cNvSpPr txBox="1"/>
          <p:nvPr/>
        </p:nvSpPr>
        <p:spPr>
          <a:xfrm>
            <a:off x="5460400" y="1203075"/>
            <a:ext cx="3572100" cy="3817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is.na</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checkWin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for</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4B69C6"/>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append</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&gt;</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&lt;-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sample</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endParaRPr b="0" i="0" sz="80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448C27"/>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MaxUCB: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visits: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visits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wins: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wins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000000"/>
              </a:solidFill>
              <a:latin typeface="Arial"/>
              <a:ea typeface="Arial"/>
              <a:cs typeface="Arial"/>
              <a:sym typeface="Arial"/>
            </a:endParaRPr>
          </a:p>
        </p:txBody>
      </p:sp>
      <p:sp>
        <p:nvSpPr>
          <p:cNvPr id="352" name="Google Shape;352;p10"/>
          <p:cNvSpPr/>
          <p:nvPr/>
        </p:nvSpPr>
        <p:spPr>
          <a:xfrm flipH="1" rot="10800000">
            <a:off x="5525400" y="1626950"/>
            <a:ext cx="2868900" cy="20703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0"/>
          <p:cNvSpPr txBox="1"/>
          <p:nvPr/>
        </p:nvSpPr>
        <p:spPr>
          <a:xfrm>
            <a:off x="6875500" y="1303400"/>
            <a:ext cx="215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6"/>
                </a:solidFill>
                <a:latin typeface="Nunito"/>
                <a:ea typeface="Nunito"/>
                <a:cs typeface="Nunito"/>
                <a:sym typeface="Nunito"/>
              </a:rPr>
              <a:t>Select Best Move</a:t>
            </a:r>
            <a:endParaRPr b="1" i="0" sz="1400" u="none" cap="none" strike="noStrike">
              <a:solidFill>
                <a:schemeClr val="accent6"/>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Upper Confidence Bound for Trees (UCT)</a:t>
            </a:r>
            <a:endParaRPr/>
          </a:p>
        </p:txBody>
      </p:sp>
      <p:sp>
        <p:nvSpPr>
          <p:cNvPr id="359" name="Google Shape;359;p11"/>
          <p:cNvSpPr txBox="1"/>
          <p:nvPr>
            <p:ph idx="1" type="body"/>
          </p:nvPr>
        </p:nvSpPr>
        <p:spPr>
          <a:xfrm>
            <a:off x="1056750" y="1482688"/>
            <a:ext cx="4292100" cy="336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i="1" lang="en" sz="1400"/>
              <a:t>Goal:</a:t>
            </a:r>
            <a:r>
              <a:rPr lang="en" sz="1400"/>
              <a:t> Approximate the true game-theoretic value of the actions  that may be taken from the current state.</a:t>
            </a:r>
            <a:endParaRPr sz="1400"/>
          </a:p>
          <a:p>
            <a:pPr indent="-317500" lvl="0" marL="457200" rtl="0" algn="l">
              <a:lnSpc>
                <a:spcPct val="115000"/>
              </a:lnSpc>
              <a:spcBef>
                <a:spcPts val="1200"/>
              </a:spcBef>
              <a:spcAft>
                <a:spcPts val="0"/>
              </a:spcAft>
              <a:buSzPts val="1400"/>
              <a:buChar char="●"/>
            </a:pPr>
            <a:r>
              <a:rPr lang="en" sz="1400"/>
              <a:t>UCT is a variation of the MCTS at the Selection step</a:t>
            </a:r>
            <a:endParaRPr sz="1400"/>
          </a:p>
          <a:p>
            <a:pPr indent="-317500" lvl="0" marL="457200" rtl="0" algn="l">
              <a:lnSpc>
                <a:spcPct val="115000"/>
              </a:lnSpc>
              <a:spcBef>
                <a:spcPts val="0"/>
              </a:spcBef>
              <a:spcAft>
                <a:spcPts val="0"/>
              </a:spcAft>
              <a:buSzPts val="1400"/>
              <a:buChar char="●"/>
            </a:pPr>
            <a:r>
              <a:rPr lang="en" sz="1400"/>
              <a:t>MCTS well-performance is mainly due to the  tree’s policy.</a:t>
            </a:r>
            <a:endParaRPr sz="1400"/>
          </a:p>
          <a:p>
            <a:pPr indent="-304800" lvl="1" marL="914400" rtl="0" algn="l">
              <a:lnSpc>
                <a:spcPct val="115000"/>
              </a:lnSpc>
              <a:spcBef>
                <a:spcPts val="0"/>
              </a:spcBef>
              <a:spcAft>
                <a:spcPts val="0"/>
              </a:spcAft>
              <a:buSzPts val="1200"/>
              <a:buChar char="○"/>
            </a:pPr>
            <a:r>
              <a:rPr lang="en" sz="1200"/>
              <a:t>How does the tree select the best node?</a:t>
            </a:r>
            <a:endParaRPr sz="1200"/>
          </a:p>
          <a:p>
            <a:pPr indent="-317500" lvl="0" marL="457200" rtl="0" algn="l">
              <a:lnSpc>
                <a:spcPct val="115000"/>
              </a:lnSpc>
              <a:spcBef>
                <a:spcPts val="0"/>
              </a:spcBef>
              <a:spcAft>
                <a:spcPts val="0"/>
              </a:spcAft>
              <a:buSzPts val="1400"/>
              <a:buChar char="●"/>
            </a:pPr>
            <a:r>
              <a:rPr lang="en" sz="1400"/>
              <a:t>Important theoretical properties:</a:t>
            </a:r>
            <a:endParaRPr sz="1400"/>
          </a:p>
          <a:p>
            <a:pPr indent="-304800" lvl="1" marL="914400" rtl="0" algn="l">
              <a:lnSpc>
                <a:spcPct val="115000"/>
              </a:lnSpc>
              <a:spcBef>
                <a:spcPts val="0"/>
              </a:spcBef>
              <a:spcAft>
                <a:spcPts val="0"/>
              </a:spcAft>
              <a:buSzPts val="1200"/>
              <a:buChar char="○"/>
            </a:pPr>
            <a:r>
              <a:rPr lang="en" sz="1200"/>
              <a:t>Convergence to Minimax tree </a:t>
            </a:r>
            <a:endParaRPr sz="1200"/>
          </a:p>
          <a:p>
            <a:pPr indent="-304800" lvl="2" marL="1371600" rtl="0" algn="l">
              <a:lnSpc>
                <a:spcPct val="115000"/>
              </a:lnSpc>
              <a:spcBef>
                <a:spcPts val="0"/>
              </a:spcBef>
              <a:spcAft>
                <a:spcPts val="0"/>
              </a:spcAft>
              <a:buSzPts val="1200"/>
              <a:buChar char="■"/>
            </a:pPr>
            <a:r>
              <a:rPr lang="en" sz="1200"/>
              <a:t>It can take a long time!</a:t>
            </a:r>
            <a:endParaRPr sz="1200"/>
          </a:p>
          <a:p>
            <a:pPr indent="-304800" lvl="2" marL="1371600" rtl="0" algn="l">
              <a:lnSpc>
                <a:spcPct val="115000"/>
              </a:lnSpc>
              <a:spcBef>
                <a:spcPts val="0"/>
              </a:spcBef>
              <a:spcAft>
                <a:spcPts val="0"/>
              </a:spcAft>
              <a:buSzPts val="1200"/>
              <a:buChar char="■"/>
            </a:pPr>
            <a:r>
              <a:rPr lang="en" sz="1200"/>
              <a:t>No evaluation function needed.</a:t>
            </a:r>
            <a:endParaRPr sz="1200"/>
          </a:p>
          <a:p>
            <a:pPr indent="-304800" lvl="1" marL="914400" rtl="0" algn="l">
              <a:lnSpc>
                <a:spcPct val="115000"/>
              </a:lnSpc>
              <a:spcBef>
                <a:spcPts val="0"/>
              </a:spcBef>
              <a:spcAft>
                <a:spcPts val="0"/>
              </a:spcAft>
              <a:buSzPts val="1200"/>
              <a:buChar char="○"/>
            </a:pPr>
            <a:r>
              <a:rPr lang="en" sz="1200"/>
              <a:t>Exploration term ensures that each child has a non-zero probability of being selected</a:t>
            </a:r>
            <a:endParaRPr sz="1200"/>
          </a:p>
        </p:txBody>
      </p:sp>
      <p:grpSp>
        <p:nvGrpSpPr>
          <p:cNvPr id="360" name="Google Shape;360;p11"/>
          <p:cNvGrpSpPr/>
          <p:nvPr/>
        </p:nvGrpSpPr>
        <p:grpSpPr>
          <a:xfrm>
            <a:off x="5348850" y="2162488"/>
            <a:ext cx="3599775" cy="2005475"/>
            <a:chOff x="411425" y="3038925"/>
            <a:chExt cx="3599775" cy="2005475"/>
          </a:xfrm>
        </p:grpSpPr>
        <p:pic>
          <p:nvPicPr>
            <p:cNvPr id="361" name="Google Shape;361;p11"/>
            <p:cNvPicPr preferRelativeResize="0"/>
            <p:nvPr/>
          </p:nvPicPr>
          <p:blipFill rotWithShape="1">
            <a:blip r:embed="rId3">
              <a:alphaModFix/>
            </a:blip>
            <a:srcRect b="0" l="0" r="3873" t="0"/>
            <a:stretch/>
          </p:blipFill>
          <p:spPr>
            <a:xfrm>
              <a:off x="1303800" y="3039000"/>
              <a:ext cx="2087575" cy="1123950"/>
            </a:xfrm>
            <a:prstGeom prst="rect">
              <a:avLst/>
            </a:prstGeom>
            <a:noFill/>
            <a:ln>
              <a:noFill/>
            </a:ln>
          </p:spPr>
        </p:pic>
        <p:sp>
          <p:nvSpPr>
            <p:cNvPr id="362" name="Google Shape;362;p11"/>
            <p:cNvSpPr/>
            <p:nvPr/>
          </p:nvSpPr>
          <p:spPr>
            <a:xfrm>
              <a:off x="1284475" y="3197625"/>
              <a:ext cx="543000" cy="825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1"/>
            <p:cNvSpPr txBox="1"/>
            <p:nvPr/>
          </p:nvSpPr>
          <p:spPr>
            <a:xfrm>
              <a:off x="411425" y="4022925"/>
              <a:ext cx="175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2"/>
                  </a:solidFill>
                  <a:latin typeface="Nunito"/>
                  <a:ea typeface="Nunito"/>
                  <a:cs typeface="Nunito"/>
                  <a:sym typeface="Nunito"/>
                </a:rPr>
                <a:t>Exploitation term ↑</a:t>
              </a:r>
              <a:endParaRPr b="0" i="0" sz="1400" u="none" cap="none" strike="noStrike">
                <a:solidFill>
                  <a:schemeClr val="accent2"/>
                </a:solidFill>
                <a:latin typeface="Nunito"/>
                <a:ea typeface="Nunito"/>
                <a:cs typeface="Nunito"/>
                <a:sym typeface="Nunito"/>
              </a:endParaRPr>
            </a:p>
          </p:txBody>
        </p:sp>
        <p:sp>
          <p:nvSpPr>
            <p:cNvPr id="364" name="Google Shape;364;p11"/>
            <p:cNvSpPr/>
            <p:nvPr/>
          </p:nvSpPr>
          <p:spPr>
            <a:xfrm>
              <a:off x="2315300" y="3038925"/>
              <a:ext cx="1259700" cy="11241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1"/>
            <p:cNvSpPr txBox="1"/>
            <p:nvPr/>
          </p:nvSpPr>
          <p:spPr>
            <a:xfrm>
              <a:off x="2166200" y="4162950"/>
              <a:ext cx="1845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Nunito"/>
                  <a:ea typeface="Nunito"/>
                  <a:cs typeface="Nunito"/>
                  <a:sym typeface="Nunito"/>
                </a:rPr>
                <a:t>Exploration term ↓</a:t>
              </a:r>
              <a:endParaRPr b="0" i="0" sz="1400" u="none" cap="none" strike="noStrike">
                <a:solidFill>
                  <a:schemeClr val="accent3"/>
                </a:solidFill>
                <a:latin typeface="Nunito"/>
                <a:ea typeface="Nunito"/>
                <a:cs typeface="Nunito"/>
                <a:sym typeface="Nunito"/>
              </a:endParaRPr>
            </a:p>
          </p:txBody>
        </p:sp>
        <p:cxnSp>
          <p:nvCxnSpPr>
            <p:cNvPr id="366" name="Google Shape;366;p11"/>
            <p:cNvCxnSpPr/>
            <p:nvPr/>
          </p:nvCxnSpPr>
          <p:spPr>
            <a:xfrm flipH="1" rot="10800000">
              <a:off x="2135400" y="3770000"/>
              <a:ext cx="98700" cy="874200"/>
            </a:xfrm>
            <a:prstGeom prst="straightConnector1">
              <a:avLst/>
            </a:prstGeom>
            <a:noFill/>
            <a:ln cap="flat" cmpd="sng" w="9525">
              <a:solidFill>
                <a:schemeClr val="dk2"/>
              </a:solidFill>
              <a:prstDash val="solid"/>
              <a:round/>
              <a:headEnd len="sm" w="sm" type="none"/>
              <a:tailEnd len="med" w="med" type="triangle"/>
            </a:ln>
          </p:spPr>
        </p:cxnSp>
        <p:sp>
          <p:nvSpPr>
            <p:cNvPr id="367" name="Google Shape;367;p11"/>
            <p:cNvSpPr txBox="1"/>
            <p:nvPr/>
          </p:nvSpPr>
          <p:spPr>
            <a:xfrm>
              <a:off x="1108938" y="4644200"/>
              <a:ext cx="215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Exploration parameter</a:t>
              </a:r>
              <a:endParaRPr b="0" i="0" sz="1400" u="none" cap="none" strike="noStrike">
                <a:solidFill>
                  <a:srgbClr val="000000"/>
                </a:solidFill>
                <a:latin typeface="Nunito"/>
                <a:ea typeface="Nunito"/>
                <a:cs typeface="Nunito"/>
                <a:sym typeface="Nuni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MCTS vs. Random Player:</a:t>
            </a:r>
            <a:endParaRPr/>
          </a:p>
        </p:txBody>
      </p:sp>
      <p:sp>
        <p:nvSpPr>
          <p:cNvPr id="373" name="Google Shape;373;p12"/>
          <p:cNvSpPr txBox="1"/>
          <p:nvPr/>
        </p:nvSpPr>
        <p:spPr>
          <a:xfrm>
            <a:off x="1303800" y="1029100"/>
            <a:ext cx="59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74" name="Google Shape;374;p12"/>
          <p:cNvSpPr txBox="1"/>
          <p:nvPr/>
        </p:nvSpPr>
        <p:spPr>
          <a:xfrm>
            <a:off x="5916225" y="2226325"/>
            <a:ext cx="27015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latin typeface="Nunito"/>
                <a:ea typeface="Nunito"/>
                <a:cs typeface="Nunito"/>
                <a:sym typeface="Nunito"/>
              </a:rPr>
              <a:t>MCTS moves first for these simulations.</a:t>
            </a:r>
            <a:endParaRPr>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lang="en" u="sng">
                <a:latin typeface="Nunito"/>
                <a:ea typeface="Nunito"/>
                <a:cs typeface="Nunito"/>
                <a:sym typeface="Nunito"/>
              </a:rPr>
              <a:t>Based on these results:</a:t>
            </a:r>
            <a:endParaRPr u="sng">
              <a:latin typeface="Nunito"/>
              <a:ea typeface="Nunito"/>
              <a:cs typeface="Nunito"/>
              <a:sym typeface="Nunito"/>
            </a:endParaRPr>
          </a:p>
          <a:p>
            <a:pPr indent="0" lvl="0" marL="0" marR="0" rtl="0" algn="l">
              <a:lnSpc>
                <a:spcPct val="100000"/>
              </a:lnSpc>
              <a:spcBef>
                <a:spcPts val="0"/>
              </a:spcBef>
              <a:spcAft>
                <a:spcPts val="0"/>
              </a:spcAft>
              <a:buNone/>
            </a:pPr>
            <a:r>
              <a:rPr b="0" i="0" lang="en" sz="1400" u="none" cap="none" strike="noStrike">
                <a:solidFill>
                  <a:srgbClr val="000000"/>
                </a:solidFill>
                <a:latin typeface="Nunito"/>
                <a:ea typeface="Nunito"/>
                <a:cs typeface="Nunito"/>
                <a:sym typeface="Nunito"/>
              </a:rPr>
              <a:t>We pick 100 games to simulate and 500 iterations of the MCTS.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Runtime ≈ 1-1.3 minutes</a:t>
            </a:r>
            <a:endParaRPr b="0" i="0" sz="1400" u="none" cap="none" strike="noStrike">
              <a:solidFill>
                <a:srgbClr val="000000"/>
              </a:solidFill>
              <a:latin typeface="Nunito"/>
              <a:ea typeface="Nunito"/>
              <a:cs typeface="Nunito"/>
              <a:sym typeface="Nunito"/>
            </a:endParaRPr>
          </a:p>
        </p:txBody>
      </p:sp>
      <p:pic>
        <p:nvPicPr>
          <p:cNvPr id="375" name="Google Shape;375;p12"/>
          <p:cNvPicPr preferRelativeResize="0"/>
          <p:nvPr/>
        </p:nvPicPr>
        <p:blipFill rotWithShape="1">
          <a:blip r:embed="rId3">
            <a:alphaModFix/>
          </a:blip>
          <a:srcRect b="0" l="0" r="0" t="0"/>
          <a:stretch/>
        </p:blipFill>
        <p:spPr>
          <a:xfrm>
            <a:off x="628550" y="1597875"/>
            <a:ext cx="5142099" cy="317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MCTS vs. Random Player:</a:t>
            </a:r>
            <a:endParaRPr/>
          </a:p>
        </p:txBody>
      </p:sp>
      <p:sp>
        <p:nvSpPr>
          <p:cNvPr id="381" name="Google Shape;381;p13"/>
          <p:cNvSpPr txBox="1"/>
          <p:nvPr/>
        </p:nvSpPr>
        <p:spPr>
          <a:xfrm>
            <a:off x="1303800" y="1029100"/>
            <a:ext cx="59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82" name="Google Shape;382;p13"/>
          <p:cNvSpPr txBox="1"/>
          <p:nvPr/>
        </p:nvSpPr>
        <p:spPr>
          <a:xfrm>
            <a:off x="5916225" y="2226325"/>
            <a:ext cx="270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graphicFrame>
        <p:nvGraphicFramePr>
          <p:cNvPr id="383" name="Google Shape;383;p13"/>
          <p:cNvGraphicFramePr/>
          <p:nvPr/>
        </p:nvGraphicFramePr>
        <p:xfrm>
          <a:off x="6452975" y="227200"/>
          <a:ext cx="3000000" cy="3000000"/>
        </p:xfrm>
        <a:graphic>
          <a:graphicData uri="http://schemas.openxmlformats.org/drawingml/2006/table">
            <a:tbl>
              <a:tblPr>
                <a:noFill/>
                <a:tableStyleId>{C844C43D-6170-4B4C-93E8-D90C3489D9A5}</a:tableStyleId>
              </a:tblPr>
              <a:tblGrid>
                <a:gridCol w="699900"/>
                <a:gridCol w="699900"/>
                <a:gridCol w="699900"/>
              </a:tblGrid>
              <a:tr h="580675">
                <a:tc>
                  <a:txBody>
                    <a:bodyPr/>
                    <a:lstStyle/>
                    <a:p>
                      <a:pPr indent="0" lvl="0" marL="0" marR="0" rtl="0" algn="ctr">
                        <a:lnSpc>
                          <a:spcPct val="100000"/>
                        </a:lnSpc>
                        <a:spcBef>
                          <a:spcPts val="0"/>
                        </a:spcBef>
                        <a:spcAft>
                          <a:spcPts val="0"/>
                        </a:spcAft>
                        <a:buClr>
                          <a:srgbClr val="000000"/>
                        </a:buClr>
                        <a:buSzPts val="2600"/>
                        <a:buFont typeface="Arial"/>
                        <a:buNone/>
                      </a:pPr>
                      <a:r>
                        <a:rPr lang="en" sz="2600" u="none" cap="none" strike="noStrike">
                          <a:latin typeface="Nunito"/>
                          <a:ea typeface="Nunito"/>
                          <a:cs typeface="Nunito"/>
                          <a:sym typeface="Nunito"/>
                        </a:rPr>
                        <a:t>1</a:t>
                      </a:r>
                      <a:endParaRPr sz="26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600"/>
                        <a:buFont typeface="Arial"/>
                        <a:buNone/>
                      </a:pPr>
                      <a:r>
                        <a:rPr lang="en" sz="2600" u="none" cap="none" strike="noStrike">
                          <a:latin typeface="Nunito"/>
                          <a:ea typeface="Nunito"/>
                          <a:cs typeface="Nunito"/>
                          <a:sym typeface="Nunito"/>
                        </a:rPr>
                        <a:t>4</a:t>
                      </a:r>
                      <a:endParaRPr sz="26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600"/>
                        <a:buFont typeface="Arial"/>
                        <a:buNone/>
                      </a:pPr>
                      <a:r>
                        <a:rPr lang="en" sz="2600" u="none" cap="none" strike="noStrike">
                          <a:latin typeface="Nunito"/>
                          <a:ea typeface="Nunito"/>
                          <a:cs typeface="Nunito"/>
                          <a:sym typeface="Nunito"/>
                        </a:rPr>
                        <a:t>7</a:t>
                      </a:r>
                      <a:endParaRPr sz="2600" u="none" cap="none" strike="noStrike">
                        <a:latin typeface="Nunito"/>
                        <a:ea typeface="Nunito"/>
                        <a:cs typeface="Nunito"/>
                        <a:sym typeface="Nunito"/>
                      </a:endParaRPr>
                    </a:p>
                  </a:txBody>
                  <a:tcPr marT="91425" marB="91425" marR="91425" marL="91425"/>
                </a:tc>
              </a:tr>
              <a:tr h="580675">
                <a:tc>
                  <a:txBody>
                    <a:bodyPr/>
                    <a:lstStyle/>
                    <a:p>
                      <a:pPr indent="0" lvl="0" marL="0" marR="0" rtl="0" algn="ctr">
                        <a:lnSpc>
                          <a:spcPct val="100000"/>
                        </a:lnSpc>
                        <a:spcBef>
                          <a:spcPts val="0"/>
                        </a:spcBef>
                        <a:spcAft>
                          <a:spcPts val="0"/>
                        </a:spcAft>
                        <a:buClr>
                          <a:srgbClr val="000000"/>
                        </a:buClr>
                        <a:buSzPts val="2600"/>
                        <a:buFont typeface="Arial"/>
                        <a:buNone/>
                      </a:pPr>
                      <a:r>
                        <a:rPr lang="en" sz="2600" u="none" cap="none" strike="noStrike">
                          <a:latin typeface="Nunito"/>
                          <a:ea typeface="Nunito"/>
                          <a:cs typeface="Nunito"/>
                          <a:sym typeface="Nunito"/>
                        </a:rPr>
                        <a:t>2</a:t>
                      </a:r>
                      <a:endParaRPr sz="26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600"/>
                        <a:buFont typeface="Arial"/>
                        <a:buNone/>
                      </a:pPr>
                      <a:r>
                        <a:rPr lang="en" sz="2600" u="none" cap="none" strike="noStrike">
                          <a:latin typeface="Nunito"/>
                          <a:ea typeface="Nunito"/>
                          <a:cs typeface="Nunito"/>
                          <a:sym typeface="Nunito"/>
                        </a:rPr>
                        <a:t>5</a:t>
                      </a:r>
                      <a:endParaRPr sz="26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600"/>
                        <a:buFont typeface="Arial"/>
                        <a:buNone/>
                      </a:pPr>
                      <a:r>
                        <a:rPr lang="en" sz="2600" u="none" cap="none" strike="noStrike">
                          <a:latin typeface="Nunito"/>
                          <a:ea typeface="Nunito"/>
                          <a:cs typeface="Nunito"/>
                          <a:sym typeface="Nunito"/>
                        </a:rPr>
                        <a:t>8</a:t>
                      </a:r>
                      <a:endParaRPr sz="2600" u="none" cap="none" strike="noStrike">
                        <a:latin typeface="Nunito"/>
                        <a:ea typeface="Nunito"/>
                        <a:cs typeface="Nunito"/>
                        <a:sym typeface="Nunito"/>
                      </a:endParaRPr>
                    </a:p>
                  </a:txBody>
                  <a:tcPr marT="91425" marB="91425" marR="91425" marL="91425"/>
                </a:tc>
              </a:tr>
              <a:tr h="580675">
                <a:tc>
                  <a:txBody>
                    <a:bodyPr/>
                    <a:lstStyle/>
                    <a:p>
                      <a:pPr indent="0" lvl="0" marL="0" marR="0" rtl="0" algn="ctr">
                        <a:lnSpc>
                          <a:spcPct val="100000"/>
                        </a:lnSpc>
                        <a:spcBef>
                          <a:spcPts val="0"/>
                        </a:spcBef>
                        <a:spcAft>
                          <a:spcPts val="0"/>
                        </a:spcAft>
                        <a:buClr>
                          <a:srgbClr val="000000"/>
                        </a:buClr>
                        <a:buSzPts val="2600"/>
                        <a:buFont typeface="Arial"/>
                        <a:buNone/>
                      </a:pPr>
                      <a:r>
                        <a:rPr lang="en" sz="2600" u="none" cap="none" strike="noStrike">
                          <a:latin typeface="Nunito"/>
                          <a:ea typeface="Nunito"/>
                          <a:cs typeface="Nunito"/>
                          <a:sym typeface="Nunito"/>
                        </a:rPr>
                        <a:t>3</a:t>
                      </a:r>
                      <a:endParaRPr sz="26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600"/>
                        <a:buFont typeface="Arial"/>
                        <a:buNone/>
                      </a:pPr>
                      <a:r>
                        <a:rPr lang="en" sz="2600" u="none" cap="none" strike="noStrike">
                          <a:latin typeface="Nunito"/>
                          <a:ea typeface="Nunito"/>
                          <a:cs typeface="Nunito"/>
                          <a:sym typeface="Nunito"/>
                        </a:rPr>
                        <a:t>6</a:t>
                      </a:r>
                      <a:endParaRPr sz="26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600"/>
                        <a:buFont typeface="Arial"/>
                        <a:buNone/>
                      </a:pPr>
                      <a:r>
                        <a:rPr lang="en" sz="2600" u="none" cap="none" strike="noStrike">
                          <a:latin typeface="Nunito"/>
                          <a:ea typeface="Nunito"/>
                          <a:cs typeface="Nunito"/>
                          <a:sym typeface="Nunito"/>
                        </a:rPr>
                        <a:t>9</a:t>
                      </a:r>
                      <a:endParaRPr sz="2600" u="none" cap="none" strike="noStrike">
                        <a:latin typeface="Nunito"/>
                        <a:ea typeface="Nunito"/>
                        <a:cs typeface="Nunito"/>
                        <a:sym typeface="Nunito"/>
                      </a:endParaRPr>
                    </a:p>
                  </a:txBody>
                  <a:tcPr marT="91425" marB="91425" marR="91425" marL="91425"/>
                </a:tc>
              </a:tr>
            </a:tbl>
          </a:graphicData>
        </a:graphic>
      </p:graphicFrame>
      <p:pic>
        <p:nvPicPr>
          <p:cNvPr id="384" name="Google Shape;384;p13"/>
          <p:cNvPicPr preferRelativeResize="0"/>
          <p:nvPr/>
        </p:nvPicPr>
        <p:blipFill rotWithShape="1">
          <a:blip r:embed="rId3">
            <a:alphaModFix/>
          </a:blip>
          <a:srcRect b="0" l="0" r="0" t="0"/>
          <a:stretch/>
        </p:blipFill>
        <p:spPr>
          <a:xfrm>
            <a:off x="4857000" y="2226313"/>
            <a:ext cx="4048950" cy="2498771"/>
          </a:xfrm>
          <a:prstGeom prst="rect">
            <a:avLst/>
          </a:prstGeom>
          <a:noFill/>
          <a:ln>
            <a:noFill/>
          </a:ln>
        </p:spPr>
      </p:pic>
      <p:pic>
        <p:nvPicPr>
          <p:cNvPr id="385" name="Google Shape;385;p13"/>
          <p:cNvPicPr preferRelativeResize="0"/>
          <p:nvPr/>
        </p:nvPicPr>
        <p:blipFill>
          <a:blip r:embed="rId4">
            <a:alphaModFix/>
          </a:blip>
          <a:stretch>
            <a:fillRect/>
          </a:stretch>
        </p:blipFill>
        <p:spPr>
          <a:xfrm>
            <a:off x="566600" y="1806224"/>
            <a:ext cx="4138000" cy="2918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Further Research</a:t>
            </a:r>
            <a:endParaRPr/>
          </a:p>
        </p:txBody>
      </p:sp>
      <p:sp>
        <p:nvSpPr>
          <p:cNvPr id="391" name="Google Shape;391;p14"/>
          <p:cNvSpPr txBox="1"/>
          <p:nvPr>
            <p:ph idx="1" type="body"/>
          </p:nvPr>
        </p:nvSpPr>
        <p:spPr>
          <a:xfrm>
            <a:off x="1303800" y="1300950"/>
            <a:ext cx="3661500" cy="374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800"/>
              <a:t>MCTS vs MCTS</a:t>
            </a:r>
            <a:endParaRPr sz="1800"/>
          </a:p>
          <a:p>
            <a:pPr indent="0" lvl="0" marL="0" rtl="0" algn="l">
              <a:lnSpc>
                <a:spcPct val="115000"/>
              </a:lnSpc>
              <a:spcBef>
                <a:spcPts val="1200"/>
              </a:spcBef>
              <a:spcAft>
                <a:spcPts val="0"/>
              </a:spcAft>
              <a:buSzPts val="1300"/>
              <a:buNone/>
            </a:pPr>
            <a:r>
              <a:t/>
            </a:r>
            <a:endParaRPr sz="1800"/>
          </a:p>
          <a:p>
            <a:pPr indent="0" lvl="0" marL="0" rtl="0" algn="l">
              <a:lnSpc>
                <a:spcPct val="115000"/>
              </a:lnSpc>
              <a:spcBef>
                <a:spcPts val="1200"/>
              </a:spcBef>
              <a:spcAft>
                <a:spcPts val="0"/>
              </a:spcAft>
              <a:buSzPts val="1300"/>
              <a:buNone/>
            </a:pPr>
            <a:r>
              <a:t/>
            </a:r>
            <a:endParaRPr sz="1800"/>
          </a:p>
          <a:p>
            <a:pPr indent="0" lvl="0" marL="0" rtl="0" algn="l">
              <a:lnSpc>
                <a:spcPct val="115000"/>
              </a:lnSpc>
              <a:spcBef>
                <a:spcPts val="1200"/>
              </a:spcBef>
              <a:spcAft>
                <a:spcPts val="0"/>
              </a:spcAft>
              <a:buSzPts val="1300"/>
              <a:buNone/>
            </a:pPr>
            <a:r>
              <a:t/>
            </a:r>
            <a:endParaRPr sz="1800"/>
          </a:p>
          <a:p>
            <a:pPr indent="0" lvl="0" marL="0" rtl="0" algn="l">
              <a:lnSpc>
                <a:spcPct val="115000"/>
              </a:lnSpc>
              <a:spcBef>
                <a:spcPts val="1200"/>
              </a:spcBef>
              <a:spcAft>
                <a:spcPts val="0"/>
              </a:spcAft>
              <a:buSzPts val="1300"/>
              <a:buNone/>
            </a:pPr>
            <a:r>
              <a:t/>
            </a:r>
            <a:endParaRPr sz="1800"/>
          </a:p>
          <a:p>
            <a:pPr indent="0" lvl="0" marL="0" rtl="0" algn="l">
              <a:lnSpc>
                <a:spcPct val="115000"/>
              </a:lnSpc>
              <a:spcBef>
                <a:spcPts val="1200"/>
              </a:spcBef>
              <a:spcAft>
                <a:spcPts val="0"/>
              </a:spcAft>
              <a:buSzPts val="1300"/>
              <a:buNone/>
            </a:pPr>
            <a:r>
              <a:t/>
            </a:r>
            <a:endParaRPr sz="1800"/>
          </a:p>
          <a:p>
            <a:pPr indent="0" lvl="0" marL="0" rtl="0" algn="l">
              <a:lnSpc>
                <a:spcPct val="115000"/>
              </a:lnSpc>
              <a:spcBef>
                <a:spcPts val="1200"/>
              </a:spcBef>
              <a:spcAft>
                <a:spcPts val="1200"/>
              </a:spcAft>
              <a:buSzPts val="1300"/>
              <a:buNone/>
            </a:pPr>
            <a:r>
              <a:rPr lang="en" sz="910" u="sng">
                <a:solidFill>
                  <a:schemeClr val="hlink"/>
                </a:solidFill>
                <a:latin typeface="Arial"/>
                <a:ea typeface="Arial"/>
                <a:cs typeface="Arial"/>
                <a:sym typeface="Arial"/>
                <a:hlinkClick r:id="rId3"/>
              </a:rPr>
              <a:t>https://nestedsoftware.com/2019/08/07/tic-tac-toe-with-mcts-2h5k.152104.html</a:t>
            </a:r>
            <a:endParaRPr sz="1610"/>
          </a:p>
        </p:txBody>
      </p:sp>
      <p:sp>
        <p:nvSpPr>
          <p:cNvPr id="392" name="Google Shape;392;p14"/>
          <p:cNvSpPr txBox="1"/>
          <p:nvPr/>
        </p:nvSpPr>
        <p:spPr>
          <a:xfrm>
            <a:off x="5055650" y="1481900"/>
            <a:ext cx="3901800" cy="277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Nunito"/>
              <a:buChar char="●"/>
            </a:pPr>
            <a:r>
              <a:rPr b="0" i="0" lang="en" sz="1400" u="none" cap="none" strike="noStrike">
                <a:solidFill>
                  <a:srgbClr val="000000"/>
                </a:solidFill>
                <a:latin typeface="Nunito"/>
                <a:ea typeface="Nunito"/>
                <a:cs typeface="Nunito"/>
                <a:sym typeface="Nunito"/>
              </a:rPr>
              <a:t>Implement Minimax Algorithm</a:t>
            </a:r>
            <a:endParaRPr b="0" i="0" sz="1400" u="none" cap="none" strike="noStrike">
              <a:solidFill>
                <a:srgbClr val="000000"/>
              </a:solidFill>
              <a:latin typeface="Nunito"/>
              <a:ea typeface="Nunito"/>
              <a:cs typeface="Nunito"/>
              <a:sym typeface="Nunito"/>
            </a:endParaRPr>
          </a:p>
          <a:p>
            <a:pPr indent="-317500" lvl="1" marL="914400" marR="0" rtl="0" algn="l">
              <a:lnSpc>
                <a:spcPct val="100000"/>
              </a:lnSpc>
              <a:spcBef>
                <a:spcPts val="0"/>
              </a:spcBef>
              <a:spcAft>
                <a:spcPts val="0"/>
              </a:spcAft>
              <a:buClr>
                <a:srgbClr val="000000"/>
              </a:buClr>
              <a:buSzPts val="1400"/>
              <a:buFont typeface="Nunito"/>
              <a:buChar char="○"/>
            </a:pPr>
            <a:r>
              <a:rPr b="0" i="0" lang="en" sz="1400" u="none" cap="none" strike="noStrike">
                <a:solidFill>
                  <a:srgbClr val="000000"/>
                </a:solidFill>
                <a:latin typeface="Nunito"/>
                <a:ea typeface="Nunito"/>
                <a:cs typeface="Nunito"/>
                <a:sym typeface="Nunito"/>
              </a:rPr>
              <a:t>With enough iterations MCTS should converge to the same root probabilities as Minimax</a:t>
            </a:r>
            <a:endParaRPr b="0" i="0" sz="1400" u="none" cap="none" strike="noStrike">
              <a:solidFill>
                <a:srgbClr val="000000"/>
              </a:solidFill>
              <a:latin typeface="Nunito"/>
              <a:ea typeface="Nunito"/>
              <a:cs typeface="Nunito"/>
              <a:sym typeface="Nunito"/>
            </a:endParaRPr>
          </a:p>
          <a:p>
            <a:pPr indent="-317500" lvl="1" marL="914400" marR="0" rtl="0" algn="l">
              <a:lnSpc>
                <a:spcPct val="100000"/>
              </a:lnSpc>
              <a:spcBef>
                <a:spcPts val="0"/>
              </a:spcBef>
              <a:spcAft>
                <a:spcPts val="0"/>
              </a:spcAft>
              <a:buClr>
                <a:srgbClr val="000000"/>
              </a:buClr>
              <a:buSzPts val="1400"/>
              <a:buFont typeface="Nunito"/>
              <a:buChar char="○"/>
            </a:pPr>
            <a:r>
              <a:rPr b="0" i="0" lang="en" sz="1400" u="none" cap="none" strike="noStrike">
                <a:solidFill>
                  <a:srgbClr val="000000"/>
                </a:solidFill>
                <a:latin typeface="Nunito"/>
                <a:ea typeface="Nunito"/>
                <a:cs typeface="Nunito"/>
                <a:sym typeface="Nunito"/>
              </a:rPr>
              <a:t>Both algorithms when playing against themselves should lead to a draw!</a:t>
            </a:r>
            <a:endParaRPr b="0" i="0" sz="1400" u="none" cap="none" strike="noStrike">
              <a:solidFill>
                <a:srgbClr val="000000"/>
              </a:solidFill>
              <a:latin typeface="Nunito"/>
              <a:ea typeface="Nunito"/>
              <a:cs typeface="Nunito"/>
              <a:sym typeface="Nunito"/>
            </a:endParaRPr>
          </a:p>
          <a:p>
            <a:pPr indent="-317500" lvl="1" marL="914400" marR="0" rtl="0" algn="l">
              <a:lnSpc>
                <a:spcPct val="100000"/>
              </a:lnSpc>
              <a:spcBef>
                <a:spcPts val="0"/>
              </a:spcBef>
              <a:spcAft>
                <a:spcPts val="0"/>
              </a:spcAft>
              <a:buClr>
                <a:srgbClr val="000000"/>
              </a:buClr>
              <a:buSzPts val="1400"/>
              <a:buFont typeface="Nunito"/>
              <a:buChar char="○"/>
            </a:pPr>
            <a:r>
              <a:rPr b="0" i="0" lang="en" sz="1400" u="none" cap="none" strike="noStrike">
                <a:solidFill>
                  <a:srgbClr val="000000"/>
                </a:solidFill>
                <a:latin typeface="Nunito"/>
                <a:ea typeface="Nunito"/>
                <a:cs typeface="Nunito"/>
                <a:sym typeface="Nunito"/>
              </a:rPr>
              <a:t>How many iterations of MCTS are needed?</a:t>
            </a:r>
            <a:endParaRPr b="0" i="0" sz="1400" u="none" cap="none" strike="noStrike">
              <a:solidFill>
                <a:srgbClr val="000000"/>
              </a:solidFill>
              <a:latin typeface="Nunito"/>
              <a:ea typeface="Nunito"/>
              <a:cs typeface="Nunito"/>
              <a:sym typeface="Nunito"/>
            </a:endParaRPr>
          </a:p>
          <a:p>
            <a:pPr indent="-317500" lvl="0" marL="457200" marR="0" rtl="0" algn="l">
              <a:lnSpc>
                <a:spcPct val="100000"/>
              </a:lnSpc>
              <a:spcBef>
                <a:spcPts val="0"/>
              </a:spcBef>
              <a:spcAft>
                <a:spcPts val="0"/>
              </a:spcAft>
              <a:buClr>
                <a:srgbClr val="000000"/>
              </a:buClr>
              <a:buSzPts val="1400"/>
              <a:buFont typeface="Nunito"/>
              <a:buChar char="●"/>
            </a:pPr>
            <a:r>
              <a:rPr b="0" i="0" lang="en" sz="1400" u="none" cap="none" strike="noStrike">
                <a:solidFill>
                  <a:srgbClr val="000000"/>
                </a:solidFill>
                <a:latin typeface="Nunito"/>
                <a:ea typeface="Nunito"/>
                <a:cs typeface="Nunito"/>
                <a:sym typeface="Nunito"/>
              </a:rPr>
              <a:t>Tune the exploration parameter </a:t>
            </a:r>
            <a:r>
              <a:rPr b="0" i="1" lang="en" sz="1400" u="none" cap="none" strike="noStrike">
                <a:solidFill>
                  <a:srgbClr val="000000"/>
                </a:solidFill>
                <a:latin typeface="Nunito"/>
                <a:ea typeface="Nunito"/>
                <a:cs typeface="Nunito"/>
                <a:sym typeface="Nunito"/>
              </a:rPr>
              <a:t>c</a:t>
            </a:r>
            <a:endParaRPr>
              <a:latin typeface="Nunito"/>
              <a:ea typeface="Nunito"/>
              <a:cs typeface="Nunito"/>
              <a:sym typeface="Nunito"/>
            </a:endParaRPr>
          </a:p>
          <a:p>
            <a:pPr indent="-317500" lvl="0" marL="457200" marR="0" rtl="0" algn="l">
              <a:lnSpc>
                <a:spcPct val="100000"/>
              </a:lnSpc>
              <a:spcBef>
                <a:spcPts val="0"/>
              </a:spcBef>
              <a:spcAft>
                <a:spcPts val="0"/>
              </a:spcAft>
              <a:buSzPts val="1400"/>
              <a:buFont typeface="Nunito"/>
              <a:buChar char="●"/>
            </a:pPr>
            <a:r>
              <a:rPr lang="en">
                <a:latin typeface="Nunito"/>
                <a:ea typeface="Nunito"/>
                <a:cs typeface="Nunito"/>
                <a:sym typeface="Nunito"/>
              </a:rPr>
              <a:t>Parallel Computing</a:t>
            </a:r>
            <a:endParaRPr>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pic>
        <p:nvPicPr>
          <p:cNvPr id="393" name="Google Shape;393;p14"/>
          <p:cNvPicPr preferRelativeResize="0"/>
          <p:nvPr/>
        </p:nvPicPr>
        <p:blipFill rotWithShape="1">
          <a:blip r:embed="rId4">
            <a:alphaModFix/>
          </a:blip>
          <a:srcRect b="0" l="0" r="0" t="0"/>
          <a:stretch/>
        </p:blipFill>
        <p:spPr>
          <a:xfrm>
            <a:off x="1264687" y="1726050"/>
            <a:ext cx="3739724" cy="2310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5"/>
          <p:cNvSpPr txBox="1"/>
          <p:nvPr>
            <p:ph type="title"/>
          </p:nvPr>
        </p:nvSpPr>
        <p:spPr>
          <a:xfrm>
            <a:off x="1356625"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Decoding</a:t>
            </a:r>
            <a:endParaRPr/>
          </a:p>
        </p:txBody>
      </p:sp>
      <p:pic>
        <p:nvPicPr>
          <p:cNvPr id="399" name="Google Shape;399;p15"/>
          <p:cNvPicPr preferRelativeResize="0"/>
          <p:nvPr/>
        </p:nvPicPr>
        <p:blipFill rotWithShape="1">
          <a:blip r:embed="rId3">
            <a:alphaModFix/>
          </a:blip>
          <a:srcRect b="0" l="0" r="0" t="0"/>
          <a:stretch/>
        </p:blipFill>
        <p:spPr>
          <a:xfrm>
            <a:off x="158425" y="1474675"/>
            <a:ext cx="4747224" cy="1743075"/>
          </a:xfrm>
          <a:prstGeom prst="rect">
            <a:avLst/>
          </a:prstGeom>
          <a:noFill/>
          <a:ln>
            <a:noFill/>
          </a:ln>
        </p:spPr>
      </p:pic>
      <p:pic>
        <p:nvPicPr>
          <p:cNvPr id="400" name="Google Shape;400;p15"/>
          <p:cNvPicPr preferRelativeResize="0"/>
          <p:nvPr/>
        </p:nvPicPr>
        <p:blipFill rotWithShape="1">
          <a:blip r:embed="rId4">
            <a:alphaModFix/>
          </a:blip>
          <a:srcRect b="0" l="0" r="0" t="0"/>
          <a:stretch/>
        </p:blipFill>
        <p:spPr>
          <a:xfrm>
            <a:off x="2835050" y="3444075"/>
            <a:ext cx="6266223" cy="1620950"/>
          </a:xfrm>
          <a:prstGeom prst="rect">
            <a:avLst/>
          </a:prstGeom>
          <a:noFill/>
          <a:ln>
            <a:noFill/>
          </a:ln>
        </p:spPr>
      </p:pic>
      <p:sp>
        <p:nvSpPr>
          <p:cNvPr id="401" name="Google Shape;401;p15"/>
          <p:cNvSpPr txBox="1"/>
          <p:nvPr/>
        </p:nvSpPr>
        <p:spPr>
          <a:xfrm>
            <a:off x="4905650" y="1914575"/>
            <a:ext cx="2189100" cy="400200"/>
          </a:xfrm>
          <a:prstGeom prst="rect">
            <a:avLst/>
          </a:prstGeom>
          <a:noFill/>
          <a:ln cap="flat" cmpd="sng" w="952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Original</a:t>
            </a:r>
            <a:endParaRPr b="0" i="0" sz="1400" u="none" cap="none" strike="noStrike">
              <a:solidFill>
                <a:srgbClr val="000000"/>
              </a:solidFill>
              <a:latin typeface="Nunito"/>
              <a:ea typeface="Nunito"/>
              <a:cs typeface="Nunito"/>
              <a:sym typeface="Nunito"/>
            </a:endParaRPr>
          </a:p>
        </p:txBody>
      </p:sp>
      <p:sp>
        <p:nvSpPr>
          <p:cNvPr id="402" name="Google Shape;402;p15"/>
          <p:cNvSpPr txBox="1"/>
          <p:nvPr/>
        </p:nvSpPr>
        <p:spPr>
          <a:xfrm>
            <a:off x="428950" y="4186200"/>
            <a:ext cx="2189100" cy="400200"/>
          </a:xfrm>
          <a:prstGeom prst="rect">
            <a:avLst/>
          </a:prstGeom>
          <a:noFill/>
          <a:ln cap="flat" cmpd="sng" w="952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New</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Decoding (cont.)</a:t>
            </a:r>
            <a:endParaRPr/>
          </a:p>
        </p:txBody>
      </p:sp>
      <p:pic>
        <p:nvPicPr>
          <p:cNvPr id="408" name="Google Shape;408;p16"/>
          <p:cNvPicPr preferRelativeResize="0"/>
          <p:nvPr/>
        </p:nvPicPr>
        <p:blipFill rotWithShape="1">
          <a:blip r:embed="rId3">
            <a:alphaModFix/>
          </a:blip>
          <a:srcRect b="0" l="0" r="0" t="0"/>
          <a:stretch/>
        </p:blipFill>
        <p:spPr>
          <a:xfrm>
            <a:off x="152400" y="2078925"/>
            <a:ext cx="4418575" cy="2912175"/>
          </a:xfrm>
          <a:prstGeom prst="rect">
            <a:avLst/>
          </a:prstGeom>
          <a:noFill/>
          <a:ln>
            <a:noFill/>
          </a:ln>
        </p:spPr>
      </p:pic>
      <p:pic>
        <p:nvPicPr>
          <p:cNvPr id="409" name="Google Shape;409;p16"/>
          <p:cNvPicPr preferRelativeResize="0"/>
          <p:nvPr/>
        </p:nvPicPr>
        <p:blipFill rotWithShape="1">
          <a:blip r:embed="rId4">
            <a:alphaModFix/>
          </a:blip>
          <a:srcRect b="0" l="0" r="0" t="0"/>
          <a:stretch/>
        </p:blipFill>
        <p:spPr>
          <a:xfrm>
            <a:off x="4723375" y="2078925"/>
            <a:ext cx="4268225" cy="2966500"/>
          </a:xfrm>
          <a:prstGeom prst="rect">
            <a:avLst/>
          </a:prstGeom>
          <a:noFill/>
          <a:ln>
            <a:noFill/>
          </a:ln>
        </p:spPr>
      </p:pic>
      <p:sp>
        <p:nvSpPr>
          <p:cNvPr id="410" name="Google Shape;410;p16"/>
          <p:cNvSpPr txBox="1"/>
          <p:nvPr/>
        </p:nvSpPr>
        <p:spPr>
          <a:xfrm>
            <a:off x="152400" y="1714500"/>
            <a:ext cx="2189100" cy="400200"/>
          </a:xfrm>
          <a:prstGeom prst="rect">
            <a:avLst/>
          </a:prstGeom>
          <a:noFill/>
          <a:ln cap="flat" cmpd="sng" w="952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Original</a:t>
            </a:r>
            <a:endParaRPr b="0" i="0" sz="1400" u="none" cap="none" strike="noStrike">
              <a:solidFill>
                <a:srgbClr val="000000"/>
              </a:solidFill>
              <a:latin typeface="Nunito"/>
              <a:ea typeface="Nunito"/>
              <a:cs typeface="Nunito"/>
              <a:sym typeface="Nunito"/>
            </a:endParaRPr>
          </a:p>
        </p:txBody>
      </p:sp>
      <p:sp>
        <p:nvSpPr>
          <p:cNvPr id="411" name="Google Shape;411;p16"/>
          <p:cNvSpPr txBox="1"/>
          <p:nvPr/>
        </p:nvSpPr>
        <p:spPr>
          <a:xfrm>
            <a:off x="4572000" y="1714500"/>
            <a:ext cx="2189100" cy="400200"/>
          </a:xfrm>
          <a:prstGeom prst="rect">
            <a:avLst/>
          </a:prstGeom>
          <a:noFill/>
          <a:ln cap="flat" cmpd="sng" w="952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New</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Decoding (cont.)</a:t>
            </a:r>
            <a:endParaRPr/>
          </a:p>
        </p:txBody>
      </p:sp>
      <p:pic>
        <p:nvPicPr>
          <p:cNvPr id="417" name="Google Shape;417;p17"/>
          <p:cNvPicPr preferRelativeResize="0"/>
          <p:nvPr/>
        </p:nvPicPr>
        <p:blipFill rotWithShape="1">
          <a:blip r:embed="rId3">
            <a:alphaModFix/>
          </a:blip>
          <a:srcRect b="0" l="0" r="0" t="0"/>
          <a:stretch/>
        </p:blipFill>
        <p:spPr>
          <a:xfrm>
            <a:off x="4625075" y="1338950"/>
            <a:ext cx="4194626" cy="2588671"/>
          </a:xfrm>
          <a:prstGeom prst="rect">
            <a:avLst/>
          </a:prstGeom>
          <a:noFill/>
          <a:ln>
            <a:noFill/>
          </a:ln>
        </p:spPr>
      </p:pic>
      <p:pic>
        <p:nvPicPr>
          <p:cNvPr id="418" name="Google Shape;418;p17"/>
          <p:cNvPicPr preferRelativeResize="0"/>
          <p:nvPr/>
        </p:nvPicPr>
        <p:blipFill rotWithShape="1">
          <a:blip r:embed="rId4">
            <a:alphaModFix/>
          </a:blip>
          <a:srcRect b="0" l="0" r="0" t="0"/>
          <a:stretch/>
        </p:blipFill>
        <p:spPr>
          <a:xfrm>
            <a:off x="187751" y="1338950"/>
            <a:ext cx="4194626" cy="2588700"/>
          </a:xfrm>
          <a:prstGeom prst="rect">
            <a:avLst/>
          </a:prstGeom>
          <a:noFill/>
          <a:ln>
            <a:noFill/>
          </a:ln>
        </p:spPr>
      </p:pic>
      <p:sp>
        <p:nvSpPr>
          <p:cNvPr id="419" name="Google Shape;419;p17"/>
          <p:cNvSpPr txBox="1"/>
          <p:nvPr/>
        </p:nvSpPr>
        <p:spPr>
          <a:xfrm>
            <a:off x="677550" y="4068500"/>
            <a:ext cx="7788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They reach the best score at the same time because the core functionality of the algorithm didn’t change. However, the amount of time taken to reach this point is dramatically different between the two.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8"/>
          <p:cNvSpPr txBox="1"/>
          <p:nvPr>
            <p:ph type="title"/>
          </p:nvPr>
        </p:nvSpPr>
        <p:spPr>
          <a:xfrm>
            <a:off x="1282675" y="767575"/>
            <a:ext cx="7030500" cy="692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Infectious Disease Q1</a:t>
            </a:r>
            <a:endParaRPr/>
          </a:p>
        </p:txBody>
      </p:sp>
      <p:sp>
        <p:nvSpPr>
          <p:cNvPr id="425" name="Google Shape;425;p18"/>
          <p:cNvSpPr txBox="1"/>
          <p:nvPr/>
        </p:nvSpPr>
        <p:spPr>
          <a:xfrm>
            <a:off x="152400" y="1606225"/>
            <a:ext cx="492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Constant infection rate, recover rate, and susceptible people. </a:t>
            </a:r>
            <a:endParaRPr b="0" i="0" sz="1400" u="none" cap="none" strike="noStrike">
              <a:solidFill>
                <a:srgbClr val="000000"/>
              </a:solidFill>
              <a:latin typeface="Nunito"/>
              <a:ea typeface="Nunito"/>
              <a:cs typeface="Nunito"/>
              <a:sym typeface="Nunito"/>
            </a:endParaRPr>
          </a:p>
        </p:txBody>
      </p:sp>
      <p:pic>
        <p:nvPicPr>
          <p:cNvPr id="426" name="Google Shape;426;p18"/>
          <p:cNvPicPr preferRelativeResize="0"/>
          <p:nvPr/>
        </p:nvPicPr>
        <p:blipFill rotWithShape="1">
          <a:blip r:embed="rId3">
            <a:alphaModFix/>
          </a:blip>
          <a:srcRect b="0" l="0" r="0" t="0"/>
          <a:stretch/>
        </p:blipFill>
        <p:spPr>
          <a:xfrm>
            <a:off x="152400" y="2314313"/>
            <a:ext cx="4599280" cy="2838413"/>
          </a:xfrm>
          <a:prstGeom prst="rect">
            <a:avLst/>
          </a:prstGeom>
          <a:noFill/>
          <a:ln>
            <a:noFill/>
          </a:ln>
        </p:spPr>
      </p:pic>
      <p:sp>
        <p:nvSpPr>
          <p:cNvPr id="427" name="Google Shape;427;p18"/>
          <p:cNvSpPr txBox="1"/>
          <p:nvPr/>
        </p:nvSpPr>
        <p:spPr>
          <a:xfrm>
            <a:off x="5685650" y="1276850"/>
            <a:ext cx="3242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As you increase the number of people infected at the start of the simulation, the disease dies out more quickly. </a:t>
            </a:r>
            <a:endParaRPr b="0" i="0" sz="1400" u="none" cap="none" strike="noStrike">
              <a:solidFill>
                <a:srgbClr val="000000"/>
              </a:solidFill>
              <a:latin typeface="Nunito"/>
              <a:ea typeface="Nunito"/>
              <a:cs typeface="Nunito"/>
              <a:sym typeface="Nunito"/>
            </a:endParaRPr>
          </a:p>
        </p:txBody>
      </p:sp>
      <p:pic>
        <p:nvPicPr>
          <p:cNvPr id="428" name="Google Shape;428;p18"/>
          <p:cNvPicPr preferRelativeResize="0"/>
          <p:nvPr/>
        </p:nvPicPr>
        <p:blipFill rotWithShape="1">
          <a:blip r:embed="rId4">
            <a:alphaModFix/>
          </a:blip>
          <a:srcRect b="0" l="0" r="0" t="0"/>
          <a:stretch/>
        </p:blipFill>
        <p:spPr>
          <a:xfrm>
            <a:off x="4821575" y="2323550"/>
            <a:ext cx="4322420" cy="2667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Infectious Disease Q1 (cont.)</a:t>
            </a:r>
            <a:endParaRPr/>
          </a:p>
        </p:txBody>
      </p:sp>
      <p:pic>
        <p:nvPicPr>
          <p:cNvPr id="434" name="Google Shape;434;p19"/>
          <p:cNvPicPr preferRelativeResize="0"/>
          <p:nvPr/>
        </p:nvPicPr>
        <p:blipFill rotWithShape="1">
          <a:blip r:embed="rId3">
            <a:alphaModFix/>
          </a:blip>
          <a:srcRect b="0" l="0" r="0" t="0"/>
          <a:stretch/>
        </p:blipFill>
        <p:spPr>
          <a:xfrm>
            <a:off x="152400" y="2362850"/>
            <a:ext cx="4265875" cy="2632650"/>
          </a:xfrm>
          <a:prstGeom prst="rect">
            <a:avLst/>
          </a:prstGeom>
          <a:noFill/>
          <a:ln>
            <a:noFill/>
          </a:ln>
        </p:spPr>
      </p:pic>
      <p:pic>
        <p:nvPicPr>
          <p:cNvPr id="435" name="Google Shape;435;p19"/>
          <p:cNvPicPr preferRelativeResize="0"/>
          <p:nvPr/>
        </p:nvPicPr>
        <p:blipFill rotWithShape="1">
          <a:blip r:embed="rId4">
            <a:alphaModFix/>
          </a:blip>
          <a:srcRect b="0" l="0" r="0" t="0"/>
          <a:stretch/>
        </p:blipFill>
        <p:spPr>
          <a:xfrm>
            <a:off x="4725725" y="2362850"/>
            <a:ext cx="4265875" cy="2632649"/>
          </a:xfrm>
          <a:prstGeom prst="rect">
            <a:avLst/>
          </a:prstGeom>
          <a:noFill/>
          <a:ln>
            <a:noFill/>
          </a:ln>
        </p:spPr>
      </p:pic>
      <p:sp>
        <p:nvSpPr>
          <p:cNvPr id="436" name="Google Shape;436;p19"/>
          <p:cNvSpPr txBox="1"/>
          <p:nvPr/>
        </p:nvSpPr>
        <p:spPr>
          <a:xfrm>
            <a:off x="341500" y="1747250"/>
            <a:ext cx="7762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As we increase the rate of removal, the less people become infected by the disease. The peak of infections happens at a later time, however, the  size of the peak is smaller.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Research Questions</a:t>
            </a:r>
            <a:endParaRPr/>
          </a:p>
        </p:txBody>
      </p:sp>
      <p:sp>
        <p:nvSpPr>
          <p:cNvPr id="284" name="Google Shape;284;p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For each player, what are the probabilities of winning…</a:t>
            </a:r>
            <a:endParaRPr sz="1600"/>
          </a:p>
          <a:p>
            <a:pPr indent="-330200" lvl="1" marL="914400" rtl="0" algn="l">
              <a:lnSpc>
                <a:spcPct val="115000"/>
              </a:lnSpc>
              <a:spcBef>
                <a:spcPts val="0"/>
              </a:spcBef>
              <a:spcAft>
                <a:spcPts val="0"/>
              </a:spcAft>
              <a:buSzPts val="1600"/>
              <a:buChar char="○"/>
            </a:pPr>
            <a:r>
              <a:rPr lang="en" sz="1600"/>
              <a:t>If each player choose a move randomly?</a:t>
            </a:r>
            <a:endParaRPr sz="1600"/>
          </a:p>
          <a:p>
            <a:pPr indent="-330200" lvl="1" marL="914400" rtl="0" algn="l">
              <a:lnSpc>
                <a:spcPct val="115000"/>
              </a:lnSpc>
              <a:spcBef>
                <a:spcPts val="0"/>
              </a:spcBef>
              <a:spcAft>
                <a:spcPts val="0"/>
              </a:spcAft>
              <a:buSzPts val="1600"/>
              <a:buChar char="○"/>
            </a:pPr>
            <a:r>
              <a:rPr lang="en" sz="1600"/>
              <a:t>If each player strategizes?</a:t>
            </a:r>
            <a:endParaRPr sz="1600"/>
          </a:p>
          <a:p>
            <a:pPr indent="-330200" lvl="0" marL="457200" rtl="0" algn="l">
              <a:lnSpc>
                <a:spcPct val="115000"/>
              </a:lnSpc>
              <a:spcBef>
                <a:spcPts val="0"/>
              </a:spcBef>
              <a:spcAft>
                <a:spcPts val="0"/>
              </a:spcAft>
              <a:buSzPts val="1600"/>
              <a:buChar char="●"/>
            </a:pPr>
            <a:r>
              <a:rPr lang="en" sz="1600"/>
              <a:t>Which first move leads to the highest probability of winning for Player 1?</a:t>
            </a:r>
            <a:endParaRPr sz="1600"/>
          </a:p>
          <a:p>
            <a:pPr indent="-330200" lvl="0" marL="457200" rtl="0" algn="l">
              <a:lnSpc>
                <a:spcPct val="115000"/>
              </a:lnSpc>
              <a:spcBef>
                <a:spcPts val="0"/>
              </a:spcBef>
              <a:spcAft>
                <a:spcPts val="0"/>
              </a:spcAft>
              <a:buSzPts val="1600"/>
              <a:buChar char="●"/>
            </a:pPr>
            <a:r>
              <a:rPr lang="en" sz="1600"/>
              <a:t>Given that Player 1 has made the first move, what is the optimal move for Player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Infectious Disease Q2</a:t>
            </a:r>
            <a:endParaRPr/>
          </a:p>
        </p:txBody>
      </p:sp>
      <p:pic>
        <p:nvPicPr>
          <p:cNvPr id="442" name="Google Shape;442;p20"/>
          <p:cNvPicPr preferRelativeResize="0"/>
          <p:nvPr/>
        </p:nvPicPr>
        <p:blipFill rotWithShape="1">
          <a:blip r:embed="rId3">
            <a:alphaModFix/>
          </a:blip>
          <a:srcRect b="0" l="0" r="0" t="0"/>
          <a:stretch/>
        </p:blipFill>
        <p:spPr>
          <a:xfrm>
            <a:off x="0" y="1419700"/>
            <a:ext cx="4305501" cy="2653550"/>
          </a:xfrm>
          <a:prstGeom prst="rect">
            <a:avLst/>
          </a:prstGeom>
          <a:noFill/>
          <a:ln>
            <a:noFill/>
          </a:ln>
        </p:spPr>
      </p:pic>
      <p:pic>
        <p:nvPicPr>
          <p:cNvPr id="443" name="Google Shape;443;p20"/>
          <p:cNvPicPr preferRelativeResize="0"/>
          <p:nvPr/>
        </p:nvPicPr>
        <p:blipFill rotWithShape="1">
          <a:blip r:embed="rId4">
            <a:alphaModFix/>
          </a:blip>
          <a:srcRect b="0" l="0" r="0" t="0"/>
          <a:stretch/>
        </p:blipFill>
        <p:spPr>
          <a:xfrm>
            <a:off x="4675525" y="1419700"/>
            <a:ext cx="4305501" cy="2653557"/>
          </a:xfrm>
          <a:prstGeom prst="rect">
            <a:avLst/>
          </a:prstGeom>
          <a:noFill/>
          <a:ln>
            <a:noFill/>
          </a:ln>
        </p:spPr>
      </p:pic>
      <p:sp>
        <p:nvSpPr>
          <p:cNvPr id="444" name="Google Shape;444;p20"/>
          <p:cNvSpPr txBox="1"/>
          <p:nvPr/>
        </p:nvSpPr>
        <p:spPr>
          <a:xfrm>
            <a:off x="1080800" y="4390100"/>
            <a:ext cx="673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With an infection rate of 0.0005 and recover rate of 0.3, the disease approaches a 70% average for total infections.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Infectious Disease Q2</a:t>
            </a:r>
            <a:endParaRPr/>
          </a:p>
        </p:txBody>
      </p:sp>
      <p:pic>
        <p:nvPicPr>
          <p:cNvPr id="450" name="Google Shape;450;p21"/>
          <p:cNvPicPr preferRelativeResize="0"/>
          <p:nvPr/>
        </p:nvPicPr>
        <p:blipFill rotWithShape="1">
          <a:blip r:embed="rId3">
            <a:alphaModFix/>
          </a:blip>
          <a:srcRect b="0" l="0" r="0" t="0"/>
          <a:stretch/>
        </p:blipFill>
        <p:spPr>
          <a:xfrm>
            <a:off x="1303800" y="1417352"/>
            <a:ext cx="5896549" cy="3634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Infectious Disease Q2 (cont.)</a:t>
            </a:r>
            <a:endParaRPr/>
          </a:p>
          <a:p>
            <a:pPr indent="0" lvl="0" marL="0" rtl="0" algn="l">
              <a:lnSpc>
                <a:spcPct val="100000"/>
              </a:lnSpc>
              <a:spcBef>
                <a:spcPts val="0"/>
              </a:spcBef>
              <a:spcAft>
                <a:spcPts val="0"/>
              </a:spcAft>
              <a:buSzPct val="111111"/>
              <a:buNone/>
            </a:pPr>
            <a:r>
              <a:t/>
            </a:r>
            <a:endParaRPr/>
          </a:p>
        </p:txBody>
      </p:sp>
      <p:pic>
        <p:nvPicPr>
          <p:cNvPr id="456" name="Google Shape;456;p22"/>
          <p:cNvPicPr preferRelativeResize="0"/>
          <p:nvPr/>
        </p:nvPicPr>
        <p:blipFill rotWithShape="1">
          <a:blip r:embed="rId3">
            <a:alphaModFix/>
          </a:blip>
          <a:srcRect b="0" l="0" r="0" t="0"/>
          <a:stretch/>
        </p:blipFill>
        <p:spPr>
          <a:xfrm>
            <a:off x="342315" y="1597875"/>
            <a:ext cx="4904459" cy="3026725"/>
          </a:xfrm>
          <a:prstGeom prst="rect">
            <a:avLst/>
          </a:prstGeom>
          <a:noFill/>
          <a:ln>
            <a:noFill/>
          </a:ln>
        </p:spPr>
      </p:pic>
      <p:sp>
        <p:nvSpPr>
          <p:cNvPr id="457" name="Google Shape;457;p22"/>
          <p:cNvSpPr txBox="1"/>
          <p:nvPr/>
        </p:nvSpPr>
        <p:spPr>
          <a:xfrm>
            <a:off x="5780725" y="2499575"/>
            <a:ext cx="2841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I grouped the dataframe by the day and took the average value for Susceptible, Infected, and Recovered for a day.</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References</a:t>
            </a:r>
            <a:endParaRPr/>
          </a:p>
        </p:txBody>
      </p:sp>
      <p:sp>
        <p:nvSpPr>
          <p:cNvPr id="463" name="Google Shape;463;p23"/>
          <p:cNvSpPr txBox="1"/>
          <p:nvPr>
            <p:ph idx="1" type="body"/>
          </p:nvPr>
        </p:nvSpPr>
        <p:spPr>
          <a:xfrm>
            <a:off x="1303800" y="1597875"/>
            <a:ext cx="7030500" cy="2933700"/>
          </a:xfrm>
          <a:prstGeom prst="rect">
            <a:avLst/>
          </a:prstGeom>
          <a:noFill/>
          <a:ln>
            <a:noFill/>
          </a:ln>
        </p:spPr>
        <p:txBody>
          <a:bodyPr anchorCtr="0" anchor="t" bIns="91425" lIns="91425" spcFirstLastPara="1" rIns="91425" wrap="square" tIns="91425">
            <a:normAutofit fontScale="92500" lnSpcReduction="20000"/>
          </a:bodyPr>
          <a:lstStyle/>
          <a:p>
            <a:pPr indent="-299085" lvl="0" marL="457200" rtl="0" algn="l">
              <a:lnSpc>
                <a:spcPct val="115000"/>
              </a:lnSpc>
              <a:spcBef>
                <a:spcPts val="0"/>
              </a:spcBef>
              <a:spcAft>
                <a:spcPts val="0"/>
              </a:spcAft>
              <a:buClr>
                <a:srgbClr val="333333"/>
              </a:buClr>
              <a:buSzPct val="100000"/>
              <a:buChar char="●"/>
            </a:pPr>
            <a:r>
              <a:rPr lang="en" sz="1200">
                <a:solidFill>
                  <a:srgbClr val="333333"/>
                </a:solidFill>
                <a:highlight>
                  <a:srgbClr val="FFFFFF"/>
                </a:highlight>
              </a:rPr>
              <a:t>C. B. Browne </a:t>
            </a:r>
            <a:r>
              <a:rPr i="1" lang="en" sz="1200">
                <a:solidFill>
                  <a:srgbClr val="333333"/>
                </a:solidFill>
              </a:rPr>
              <a:t>et al</a:t>
            </a:r>
            <a:r>
              <a:rPr lang="en" sz="1200">
                <a:solidFill>
                  <a:srgbClr val="333333"/>
                </a:solidFill>
                <a:highlight>
                  <a:srgbClr val="FFFFFF"/>
                </a:highlight>
              </a:rPr>
              <a:t>., "A Survey of Monte Carlo Tree Search Methods," in </a:t>
            </a:r>
            <a:r>
              <a:rPr i="1" lang="en" sz="1200">
                <a:solidFill>
                  <a:srgbClr val="333333"/>
                </a:solidFill>
              </a:rPr>
              <a:t>IEEE Transactions on Computational Intelligence and AI in Games</a:t>
            </a:r>
            <a:r>
              <a:rPr lang="en" sz="1200">
                <a:solidFill>
                  <a:srgbClr val="333333"/>
                </a:solidFill>
                <a:highlight>
                  <a:srgbClr val="FFFFFF"/>
                </a:highlight>
              </a:rPr>
              <a:t>, vol. 4, no. 1, pp. 1-43, March 2012, doi: 10.1109/TCIAIG.2012.2186810.</a:t>
            </a:r>
            <a:endParaRPr sz="1200">
              <a:solidFill>
                <a:srgbClr val="333333"/>
              </a:solidFill>
              <a:highlight>
                <a:srgbClr val="FFFFFF"/>
              </a:highlight>
            </a:endParaRPr>
          </a:p>
          <a:p>
            <a:pPr indent="-299119" lvl="0" marL="457200" rtl="0" algn="l">
              <a:lnSpc>
                <a:spcPct val="115000"/>
              </a:lnSpc>
              <a:spcBef>
                <a:spcPts val="0"/>
              </a:spcBef>
              <a:spcAft>
                <a:spcPts val="0"/>
              </a:spcAft>
              <a:buClr>
                <a:srgbClr val="333333"/>
              </a:buClr>
              <a:buSzPct val="109089"/>
              <a:buChar char="●"/>
            </a:pPr>
            <a:r>
              <a:rPr lang="en" sz="1100" u="sng">
                <a:solidFill>
                  <a:schemeClr val="hlink"/>
                </a:solidFill>
                <a:latin typeface="Arial"/>
                <a:ea typeface="Arial"/>
                <a:cs typeface="Arial"/>
                <a:sym typeface="Arial"/>
                <a:hlinkClick r:id="rId3"/>
              </a:rPr>
              <a:t>https://www.r-bloggers.com/2022/07/programming-a-simple-minimax-chess-engine-in-r/</a:t>
            </a:r>
            <a:endParaRPr sz="1200">
              <a:solidFill>
                <a:srgbClr val="333333"/>
              </a:solidFill>
              <a:highlight>
                <a:srgbClr val="FFFFFF"/>
              </a:highlight>
            </a:endParaRPr>
          </a:p>
          <a:p>
            <a:pPr indent="-299119" lvl="0" marL="457200" rtl="0" algn="l">
              <a:lnSpc>
                <a:spcPct val="115000"/>
              </a:lnSpc>
              <a:spcBef>
                <a:spcPts val="0"/>
              </a:spcBef>
              <a:spcAft>
                <a:spcPts val="0"/>
              </a:spcAft>
              <a:buClr>
                <a:srgbClr val="333333"/>
              </a:buClr>
              <a:buSzPct val="109089"/>
              <a:buChar char="●"/>
            </a:pPr>
            <a:r>
              <a:rPr lang="en" sz="1100" u="sng">
                <a:solidFill>
                  <a:schemeClr val="hlink"/>
                </a:solidFill>
                <a:latin typeface="Arial"/>
                <a:ea typeface="Arial"/>
                <a:cs typeface="Arial"/>
                <a:sym typeface="Arial"/>
                <a:hlinkClick r:id="rId4"/>
              </a:rPr>
              <a:t>https://towardsdatascience.com/reinforcement-learning-and-deep-reinforcement-learning-with-tic-tac-toe-588d09c41dda</a:t>
            </a:r>
            <a:endParaRPr sz="1200">
              <a:solidFill>
                <a:srgbClr val="333333"/>
              </a:solidFill>
              <a:highlight>
                <a:srgbClr val="FFFFFF"/>
              </a:highlight>
            </a:endParaRPr>
          </a:p>
          <a:p>
            <a:pPr indent="-299119" lvl="0" marL="457200" rtl="0" algn="l">
              <a:lnSpc>
                <a:spcPct val="115000"/>
              </a:lnSpc>
              <a:spcBef>
                <a:spcPts val="0"/>
              </a:spcBef>
              <a:spcAft>
                <a:spcPts val="0"/>
              </a:spcAft>
              <a:buClr>
                <a:srgbClr val="333333"/>
              </a:buClr>
              <a:buSzPct val="109089"/>
              <a:buChar char="●"/>
            </a:pPr>
            <a:r>
              <a:rPr lang="en" sz="1100" u="sng">
                <a:solidFill>
                  <a:schemeClr val="hlink"/>
                </a:solidFill>
                <a:latin typeface="Arial"/>
                <a:ea typeface="Arial"/>
                <a:cs typeface="Arial"/>
                <a:sym typeface="Arial"/>
                <a:hlinkClick r:id="rId5"/>
              </a:rPr>
              <a:t>https://en.wikipedia.org/wiki/Monte_Carlo_tree_search#Pure_Monte_Carlo_game_search</a:t>
            </a:r>
            <a:endParaRPr sz="1200">
              <a:solidFill>
                <a:srgbClr val="333333"/>
              </a:solidFill>
              <a:highlight>
                <a:srgbClr val="FFFFFF"/>
              </a:highlight>
            </a:endParaRPr>
          </a:p>
          <a:p>
            <a:pPr indent="-299119" lvl="0" marL="457200" rtl="0" algn="l">
              <a:lnSpc>
                <a:spcPct val="115000"/>
              </a:lnSpc>
              <a:spcBef>
                <a:spcPts val="0"/>
              </a:spcBef>
              <a:spcAft>
                <a:spcPts val="0"/>
              </a:spcAft>
              <a:buClr>
                <a:srgbClr val="333333"/>
              </a:buClr>
              <a:buSzPct val="109089"/>
              <a:buChar char="●"/>
            </a:pPr>
            <a:r>
              <a:rPr lang="en" sz="1100" u="sng">
                <a:solidFill>
                  <a:schemeClr val="hlink"/>
                </a:solidFill>
                <a:latin typeface="Arial"/>
                <a:ea typeface="Arial"/>
                <a:cs typeface="Arial"/>
                <a:sym typeface="Arial"/>
                <a:hlinkClick r:id="rId6"/>
              </a:rPr>
              <a:t>https://martin-ueding.de/posts/tic-tac-toe-with-monte-carlo-tree-search/</a:t>
            </a:r>
            <a:endParaRPr sz="1200">
              <a:solidFill>
                <a:srgbClr val="333333"/>
              </a:solidFill>
              <a:highlight>
                <a:srgbClr val="FFFFFF"/>
              </a:highlight>
            </a:endParaRPr>
          </a:p>
          <a:p>
            <a:pPr indent="-299119" lvl="0" marL="457200" rtl="0" algn="l">
              <a:lnSpc>
                <a:spcPct val="115000"/>
              </a:lnSpc>
              <a:spcBef>
                <a:spcPts val="0"/>
              </a:spcBef>
              <a:spcAft>
                <a:spcPts val="0"/>
              </a:spcAft>
              <a:buClr>
                <a:srgbClr val="333333"/>
              </a:buClr>
              <a:buSzPct val="109089"/>
              <a:buChar char="●"/>
            </a:pPr>
            <a:r>
              <a:rPr lang="en" sz="1100" u="sng">
                <a:solidFill>
                  <a:schemeClr val="hlink"/>
                </a:solidFill>
                <a:latin typeface="Arial"/>
                <a:ea typeface="Arial"/>
                <a:cs typeface="Arial"/>
                <a:sym typeface="Arial"/>
                <a:hlinkClick r:id="rId7"/>
              </a:rPr>
              <a:t>https://web.eecs.umich.edu/~weimerw/2014-4610/lectures/weimer-game-theory-intro.pdf</a:t>
            </a:r>
            <a:endParaRPr sz="1200">
              <a:solidFill>
                <a:srgbClr val="333333"/>
              </a:solidFill>
              <a:highlight>
                <a:srgbClr val="FFFFFF"/>
              </a:highlight>
            </a:endParaRPr>
          </a:p>
          <a:p>
            <a:pPr indent="-299119" lvl="0" marL="457200" rtl="0" algn="l">
              <a:lnSpc>
                <a:spcPct val="115000"/>
              </a:lnSpc>
              <a:spcBef>
                <a:spcPts val="0"/>
              </a:spcBef>
              <a:spcAft>
                <a:spcPts val="0"/>
              </a:spcAft>
              <a:buClr>
                <a:srgbClr val="333333"/>
              </a:buClr>
              <a:buSzPct val="109089"/>
              <a:buChar char="●"/>
            </a:pPr>
            <a:r>
              <a:rPr lang="en" sz="1100" u="sng">
                <a:solidFill>
                  <a:schemeClr val="hlink"/>
                </a:solidFill>
                <a:latin typeface="Arial"/>
                <a:ea typeface="Arial"/>
                <a:cs typeface="Arial"/>
                <a:sym typeface="Arial"/>
                <a:hlinkClick r:id="rId8"/>
              </a:rPr>
              <a:t>https://faculty.cc.gatech.edu/~surban6/2019fa-gameAI/lectures/2019-11-20%20Minimax%20MCTS%20and%20CBR.pdf</a:t>
            </a:r>
            <a:endParaRPr sz="1200">
              <a:solidFill>
                <a:srgbClr val="333333"/>
              </a:solidFill>
              <a:highlight>
                <a:srgbClr val="FFFFFF"/>
              </a:highlight>
            </a:endParaRPr>
          </a:p>
          <a:p>
            <a:pPr indent="-299119" lvl="0" marL="457200" rtl="0" algn="l">
              <a:lnSpc>
                <a:spcPct val="115000"/>
              </a:lnSpc>
              <a:spcBef>
                <a:spcPts val="0"/>
              </a:spcBef>
              <a:spcAft>
                <a:spcPts val="0"/>
              </a:spcAft>
              <a:buClr>
                <a:srgbClr val="333333"/>
              </a:buClr>
              <a:buSzPct val="109089"/>
              <a:buChar char="●"/>
            </a:pPr>
            <a:r>
              <a:rPr lang="en" sz="1100" u="sng">
                <a:solidFill>
                  <a:schemeClr val="hlink"/>
                </a:solidFill>
                <a:latin typeface="Arial"/>
                <a:ea typeface="Arial"/>
                <a:cs typeface="Arial"/>
                <a:sym typeface="Arial"/>
                <a:hlinkClick r:id="rId9"/>
              </a:rPr>
              <a:t>https://nestedsoftware.com/2019/08/07/tic-tac-toe-with-mcts-2h5k.152104.html</a:t>
            </a:r>
            <a:endParaRPr sz="1200">
              <a:solidFill>
                <a:srgbClr val="333333"/>
              </a:solidFill>
              <a:highlight>
                <a:srgbClr val="FFFFFF"/>
              </a:highlight>
            </a:endParaRPr>
          </a:p>
          <a:p>
            <a:pPr indent="0" lvl="0" marL="0" rtl="0" algn="l">
              <a:lnSpc>
                <a:spcPct val="115000"/>
              </a:lnSpc>
              <a:spcBef>
                <a:spcPts val="1200"/>
              </a:spcBef>
              <a:spcAft>
                <a:spcPts val="0"/>
              </a:spcAft>
              <a:buSzPct val="108333"/>
              <a:buNone/>
            </a:pPr>
            <a:r>
              <a:t/>
            </a:r>
            <a:endParaRPr sz="1200">
              <a:solidFill>
                <a:srgbClr val="333333"/>
              </a:solidFill>
              <a:highlight>
                <a:srgbClr val="FFFFFF"/>
              </a:highlight>
            </a:endParaRPr>
          </a:p>
          <a:p>
            <a:pPr indent="0" lvl="0" marL="0" rtl="0" algn="l">
              <a:lnSpc>
                <a:spcPct val="115000"/>
              </a:lnSpc>
              <a:spcBef>
                <a:spcPts val="1200"/>
              </a:spcBef>
              <a:spcAft>
                <a:spcPts val="1200"/>
              </a:spcAft>
              <a:buSzPct val="72222"/>
              <a:buNone/>
            </a:pPr>
            <a:r>
              <a:rPr b="1" i="1" lang="en" sz="1800" u="sng">
                <a:solidFill>
                  <a:srgbClr val="333333"/>
                </a:solidFill>
                <a:highlight>
                  <a:srgbClr val="FFFFFF"/>
                </a:highlight>
              </a:rPr>
              <a:t>GitHub:</a:t>
            </a:r>
            <a:r>
              <a:rPr lang="en" sz="1800">
                <a:solidFill>
                  <a:srgbClr val="333333"/>
                </a:solidFill>
                <a:highlight>
                  <a:srgbClr val="FFFFFF"/>
                </a:highlight>
              </a:rPr>
              <a:t> </a:t>
            </a:r>
            <a:r>
              <a:rPr lang="en" sz="1800" u="sng">
                <a:solidFill>
                  <a:schemeClr val="hlink"/>
                </a:solidFill>
                <a:hlinkClick r:id="rId10"/>
              </a:rPr>
              <a:t>https://github.com/dkinsman/stat327project</a:t>
            </a:r>
            <a:endParaRPr sz="180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Probabilities Based on First Player</a:t>
            </a:r>
            <a:endParaRPr/>
          </a:p>
        </p:txBody>
      </p:sp>
      <p:pic>
        <p:nvPicPr>
          <p:cNvPr id="290" name="Google Shape;290;p3"/>
          <p:cNvPicPr preferRelativeResize="0"/>
          <p:nvPr/>
        </p:nvPicPr>
        <p:blipFill rotWithShape="1">
          <a:blip r:embed="rId3">
            <a:alphaModFix/>
          </a:blip>
          <a:srcRect b="59054" l="0" r="0" t="0"/>
          <a:stretch/>
        </p:blipFill>
        <p:spPr>
          <a:xfrm>
            <a:off x="961725" y="1437218"/>
            <a:ext cx="2873700" cy="731750"/>
          </a:xfrm>
          <a:prstGeom prst="rect">
            <a:avLst/>
          </a:prstGeom>
          <a:noFill/>
          <a:ln>
            <a:noFill/>
          </a:ln>
        </p:spPr>
      </p:pic>
      <p:pic>
        <p:nvPicPr>
          <p:cNvPr id="291" name="Google Shape;291;p3"/>
          <p:cNvPicPr preferRelativeResize="0"/>
          <p:nvPr/>
        </p:nvPicPr>
        <p:blipFill rotWithShape="1">
          <a:blip r:embed="rId4">
            <a:alphaModFix/>
          </a:blip>
          <a:srcRect b="0" l="0" r="0" t="0"/>
          <a:stretch/>
        </p:blipFill>
        <p:spPr>
          <a:xfrm>
            <a:off x="152400" y="2276068"/>
            <a:ext cx="4267201" cy="2634827"/>
          </a:xfrm>
          <a:prstGeom prst="rect">
            <a:avLst/>
          </a:prstGeom>
          <a:noFill/>
          <a:ln>
            <a:noFill/>
          </a:ln>
        </p:spPr>
      </p:pic>
      <p:pic>
        <p:nvPicPr>
          <p:cNvPr id="292" name="Google Shape;292;p3"/>
          <p:cNvPicPr preferRelativeResize="0"/>
          <p:nvPr/>
        </p:nvPicPr>
        <p:blipFill rotWithShape="1">
          <a:blip r:embed="rId5">
            <a:alphaModFix/>
          </a:blip>
          <a:srcRect b="0" l="0" r="0" t="0"/>
          <a:stretch/>
        </p:blipFill>
        <p:spPr>
          <a:xfrm>
            <a:off x="4419601" y="1750275"/>
            <a:ext cx="4419600" cy="27310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Monte Carlo Tree Search</a:t>
            </a:r>
            <a:endParaRPr/>
          </a:p>
        </p:txBody>
      </p:sp>
      <p:sp>
        <p:nvSpPr>
          <p:cNvPr id="298" name="Google Shape;298;p4"/>
          <p:cNvSpPr txBox="1"/>
          <p:nvPr>
            <p:ph idx="1" type="body"/>
          </p:nvPr>
        </p:nvSpPr>
        <p:spPr>
          <a:xfrm>
            <a:off x="1303800" y="1155050"/>
            <a:ext cx="3735600" cy="4428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SzPct val="108108"/>
              <a:buNone/>
            </a:pPr>
            <a:r>
              <a:rPr b="1" i="1" lang="en"/>
              <a:t>Visualization: </a:t>
            </a:r>
            <a:r>
              <a:rPr lang="en" u="sng">
                <a:solidFill>
                  <a:schemeClr val="hlink"/>
                </a:solidFill>
                <a:hlinkClick r:id="rId3"/>
              </a:rPr>
              <a:t>https://vgarciasc.github.io/mcts-viz/</a:t>
            </a:r>
            <a:endParaRPr/>
          </a:p>
        </p:txBody>
      </p:sp>
      <p:pic>
        <p:nvPicPr>
          <p:cNvPr id="299" name="Google Shape;299;p4"/>
          <p:cNvPicPr preferRelativeResize="0"/>
          <p:nvPr/>
        </p:nvPicPr>
        <p:blipFill rotWithShape="1">
          <a:blip r:embed="rId4">
            <a:alphaModFix/>
          </a:blip>
          <a:srcRect b="0" l="0" r="0" t="0"/>
          <a:stretch/>
        </p:blipFill>
        <p:spPr>
          <a:xfrm>
            <a:off x="1162050" y="1597875"/>
            <a:ext cx="6819900" cy="262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Functions</a:t>
            </a:r>
            <a:endParaRPr/>
          </a:p>
        </p:txBody>
      </p:sp>
      <p:sp>
        <p:nvSpPr>
          <p:cNvPr id="305" name="Google Shape;305;p5"/>
          <p:cNvSpPr txBox="1"/>
          <p:nvPr/>
        </p:nvSpPr>
        <p:spPr>
          <a:xfrm>
            <a:off x="150975" y="1368375"/>
            <a:ext cx="7030500" cy="3651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AA3731"/>
                </a:solidFill>
                <a:latin typeface="Courier New"/>
                <a:ea typeface="Courier New"/>
                <a:cs typeface="Courier New"/>
                <a:sym typeface="Courier New"/>
              </a:rPr>
              <a:t>MCTSplay</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function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array</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rep</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NA</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2</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dim</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c</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create a root</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new</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board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repeat the simulations for specified iterations</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for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in</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#select node (root) to expand, we select the child with the highest UCB value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selectNode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#expand the node if terminal</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is.na</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checkWin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expandNode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if node is not terminal, select a child to explore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length</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children</a:t>
            </a:r>
            <a:r>
              <a:rPr b="1" i="0" lang="en" sz="850" u="none" cap="none" strike="noStrike">
                <a:solidFill>
                  <a:srgbClr val="777777"/>
                </a:solidFill>
                <a:latin typeface="Courier New"/>
                <a:ea typeface="Courier New"/>
                <a:cs typeface="Courier New"/>
                <a:sym typeface="Courier New"/>
              </a:rPr>
              <a:t>)&gt;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0</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getRandomChild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playGame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backpropogate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AA3731"/>
              </a:solidFill>
              <a:highlight>
                <a:srgbClr val="F5F5F5"/>
              </a:highlight>
              <a:latin typeface="Courier New"/>
              <a:ea typeface="Courier New"/>
              <a:cs typeface="Courier New"/>
              <a:sym typeface="Courier New"/>
            </a:endParaRPr>
          </a:p>
        </p:txBody>
      </p:sp>
      <p:sp>
        <p:nvSpPr>
          <p:cNvPr id="306" name="Google Shape;306;p5"/>
          <p:cNvSpPr txBox="1"/>
          <p:nvPr/>
        </p:nvSpPr>
        <p:spPr>
          <a:xfrm>
            <a:off x="5460400" y="1203075"/>
            <a:ext cx="3572100" cy="3817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is.na</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checkWin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for</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4B69C6"/>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append</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&gt;</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&lt;-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sample</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endParaRPr b="0" i="0" sz="80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448C27"/>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MaxUCB: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visits: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visits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wins: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wins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000000"/>
              </a:solidFill>
              <a:latin typeface="Arial"/>
              <a:ea typeface="Arial"/>
              <a:cs typeface="Arial"/>
              <a:sym typeface="Arial"/>
            </a:endParaRPr>
          </a:p>
        </p:txBody>
      </p:sp>
      <p:sp>
        <p:nvSpPr>
          <p:cNvPr id="307" name="Google Shape;307;p5"/>
          <p:cNvSpPr/>
          <p:nvPr/>
        </p:nvSpPr>
        <p:spPr>
          <a:xfrm>
            <a:off x="354050" y="3177325"/>
            <a:ext cx="4995000" cy="585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
          <p:cNvSpPr txBox="1"/>
          <p:nvPr/>
        </p:nvSpPr>
        <p:spPr>
          <a:xfrm>
            <a:off x="3965675" y="2713100"/>
            <a:ext cx="156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6"/>
                </a:solidFill>
                <a:latin typeface="Nunito"/>
                <a:ea typeface="Nunito"/>
                <a:cs typeface="Nunito"/>
                <a:sym typeface="Nunito"/>
              </a:rPr>
              <a:t>Selection Step</a:t>
            </a:r>
            <a:endParaRPr b="1" i="0" sz="1400" u="none" cap="none" strike="noStrike">
              <a:solidFill>
                <a:schemeClr val="accent6"/>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Functions</a:t>
            </a:r>
            <a:endParaRPr/>
          </a:p>
        </p:txBody>
      </p:sp>
      <p:sp>
        <p:nvSpPr>
          <p:cNvPr id="314" name="Google Shape;314;p6"/>
          <p:cNvSpPr txBox="1"/>
          <p:nvPr/>
        </p:nvSpPr>
        <p:spPr>
          <a:xfrm>
            <a:off x="150975" y="1368375"/>
            <a:ext cx="7030500" cy="3651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AA3731"/>
                </a:solidFill>
                <a:latin typeface="Courier New"/>
                <a:ea typeface="Courier New"/>
                <a:cs typeface="Courier New"/>
                <a:sym typeface="Courier New"/>
              </a:rPr>
              <a:t>MCTSplay</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function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array</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rep</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NA</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2</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dim</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c</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create a root</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new</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board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repeat the simulations for specified iterations</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for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in</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#select node (root) to expand, we select the child with the highest UCB value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selectNode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#expand the node if terminal</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is.na</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checkWin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expandNode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if node is not terminal, select a child to explore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length</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children</a:t>
            </a:r>
            <a:r>
              <a:rPr b="1" i="0" lang="en" sz="850" u="none" cap="none" strike="noStrike">
                <a:solidFill>
                  <a:srgbClr val="777777"/>
                </a:solidFill>
                <a:latin typeface="Courier New"/>
                <a:ea typeface="Courier New"/>
                <a:cs typeface="Courier New"/>
                <a:sym typeface="Courier New"/>
              </a:rPr>
              <a:t>)&gt;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0</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getRandomChild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playGame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backpropogate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AA3731"/>
              </a:solidFill>
              <a:highlight>
                <a:srgbClr val="F5F5F5"/>
              </a:highlight>
              <a:latin typeface="Courier New"/>
              <a:ea typeface="Courier New"/>
              <a:cs typeface="Courier New"/>
              <a:sym typeface="Courier New"/>
            </a:endParaRPr>
          </a:p>
        </p:txBody>
      </p:sp>
      <p:sp>
        <p:nvSpPr>
          <p:cNvPr id="315" name="Google Shape;315;p6"/>
          <p:cNvSpPr txBox="1"/>
          <p:nvPr/>
        </p:nvSpPr>
        <p:spPr>
          <a:xfrm>
            <a:off x="5460400" y="1203075"/>
            <a:ext cx="3572100" cy="3817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is.na</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checkWin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for</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4B69C6"/>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append</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&gt;</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&lt;-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sample</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endParaRPr b="0" i="0" sz="80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448C27"/>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MaxUCB: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visits: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visits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wins: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wins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000000"/>
              </a:solidFill>
              <a:latin typeface="Arial"/>
              <a:ea typeface="Arial"/>
              <a:cs typeface="Arial"/>
              <a:sym typeface="Arial"/>
            </a:endParaRPr>
          </a:p>
        </p:txBody>
      </p:sp>
      <p:sp>
        <p:nvSpPr>
          <p:cNvPr id="316" name="Google Shape;316;p6"/>
          <p:cNvSpPr/>
          <p:nvPr/>
        </p:nvSpPr>
        <p:spPr>
          <a:xfrm>
            <a:off x="344775" y="3762225"/>
            <a:ext cx="4995000" cy="2136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
          <p:cNvSpPr txBox="1"/>
          <p:nvPr/>
        </p:nvSpPr>
        <p:spPr>
          <a:xfrm>
            <a:off x="3947125" y="3446550"/>
            <a:ext cx="156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6"/>
                </a:solidFill>
                <a:latin typeface="Nunito"/>
                <a:ea typeface="Nunito"/>
                <a:cs typeface="Nunito"/>
                <a:sym typeface="Nunito"/>
              </a:rPr>
              <a:t>Expansion Step</a:t>
            </a:r>
            <a:endParaRPr b="1" i="0" sz="1400" u="none" cap="none" strike="noStrike">
              <a:solidFill>
                <a:schemeClr val="accent6"/>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Functions</a:t>
            </a:r>
            <a:endParaRPr/>
          </a:p>
        </p:txBody>
      </p:sp>
      <p:sp>
        <p:nvSpPr>
          <p:cNvPr id="323" name="Google Shape;323;p7"/>
          <p:cNvSpPr txBox="1"/>
          <p:nvPr/>
        </p:nvSpPr>
        <p:spPr>
          <a:xfrm>
            <a:off x="150975" y="1368375"/>
            <a:ext cx="7030500" cy="3651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AA3731"/>
                </a:solidFill>
                <a:latin typeface="Courier New"/>
                <a:ea typeface="Courier New"/>
                <a:cs typeface="Courier New"/>
                <a:sym typeface="Courier New"/>
              </a:rPr>
              <a:t>MCTSplay</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function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array</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rep</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NA</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2</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dim</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c</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create a root</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new</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board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repeat the simulations for specified iterations</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for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in</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#select node (root) to expand, we select the child with the highest UCB value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selectNode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#expand the node if terminal</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is.na</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checkWin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expandNode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if node is not terminal, select a child to explore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length</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children</a:t>
            </a:r>
            <a:r>
              <a:rPr b="1" i="0" lang="en" sz="850" u="none" cap="none" strike="noStrike">
                <a:solidFill>
                  <a:srgbClr val="777777"/>
                </a:solidFill>
                <a:latin typeface="Courier New"/>
                <a:ea typeface="Courier New"/>
                <a:cs typeface="Courier New"/>
                <a:sym typeface="Courier New"/>
              </a:rPr>
              <a:t>)&gt;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0</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getRandomChild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playGame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backpropogate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AA3731"/>
              </a:solidFill>
              <a:highlight>
                <a:srgbClr val="F5F5F5"/>
              </a:highlight>
              <a:latin typeface="Courier New"/>
              <a:ea typeface="Courier New"/>
              <a:cs typeface="Courier New"/>
              <a:sym typeface="Courier New"/>
            </a:endParaRPr>
          </a:p>
        </p:txBody>
      </p:sp>
      <p:sp>
        <p:nvSpPr>
          <p:cNvPr id="324" name="Google Shape;324;p7"/>
          <p:cNvSpPr txBox="1"/>
          <p:nvPr/>
        </p:nvSpPr>
        <p:spPr>
          <a:xfrm>
            <a:off x="5460400" y="1203075"/>
            <a:ext cx="3572100" cy="3817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is.na</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checkWin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for</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4B69C6"/>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append</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&gt;</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&lt;-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sample</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endParaRPr b="0" i="0" sz="80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448C27"/>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MaxUCB: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visits: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visits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wins: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wins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000000"/>
              </a:solidFill>
              <a:latin typeface="Arial"/>
              <a:ea typeface="Arial"/>
              <a:cs typeface="Arial"/>
              <a:sym typeface="Arial"/>
            </a:endParaRPr>
          </a:p>
        </p:txBody>
      </p:sp>
      <p:sp>
        <p:nvSpPr>
          <p:cNvPr id="325" name="Google Shape;325;p7"/>
          <p:cNvSpPr/>
          <p:nvPr/>
        </p:nvSpPr>
        <p:spPr>
          <a:xfrm flipH="1" rot="10800000">
            <a:off x="354050" y="4365675"/>
            <a:ext cx="2061000" cy="195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7"/>
          <p:cNvSpPr txBox="1"/>
          <p:nvPr/>
        </p:nvSpPr>
        <p:spPr>
          <a:xfrm>
            <a:off x="2415050" y="4263075"/>
            <a:ext cx="156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6"/>
                </a:solidFill>
                <a:latin typeface="Nunito"/>
                <a:ea typeface="Nunito"/>
                <a:cs typeface="Nunito"/>
                <a:sym typeface="Nunito"/>
              </a:rPr>
              <a:t>Playout Step</a:t>
            </a:r>
            <a:endParaRPr b="1" i="0" sz="1400" u="none" cap="none" strike="noStrike">
              <a:solidFill>
                <a:schemeClr val="accent6"/>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Functions</a:t>
            </a:r>
            <a:endParaRPr/>
          </a:p>
        </p:txBody>
      </p:sp>
      <p:sp>
        <p:nvSpPr>
          <p:cNvPr id="332" name="Google Shape;332;p8"/>
          <p:cNvSpPr txBox="1"/>
          <p:nvPr/>
        </p:nvSpPr>
        <p:spPr>
          <a:xfrm>
            <a:off x="150975" y="1368375"/>
            <a:ext cx="7030500" cy="3651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AA3731"/>
                </a:solidFill>
                <a:latin typeface="Courier New"/>
                <a:ea typeface="Courier New"/>
                <a:cs typeface="Courier New"/>
                <a:sym typeface="Courier New"/>
              </a:rPr>
              <a:t>MCTSplay</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function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array</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rep</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NA</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2</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dim</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c</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create a root</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new</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board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repeat the simulations for specified iterations</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for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in</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#select node (root) to expand, we select the child with the highest UCB value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selectNode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#expand the node if terminal</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is.na</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checkWin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expandNode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if node is not terminal, select a child to explore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length</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children</a:t>
            </a:r>
            <a:r>
              <a:rPr b="1" i="0" lang="en" sz="850" u="none" cap="none" strike="noStrike">
                <a:solidFill>
                  <a:srgbClr val="777777"/>
                </a:solidFill>
                <a:latin typeface="Courier New"/>
                <a:ea typeface="Courier New"/>
                <a:cs typeface="Courier New"/>
                <a:sym typeface="Courier New"/>
              </a:rPr>
              <a:t>)&gt;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0</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getRandomChild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playGame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backpropogate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AA3731"/>
              </a:solidFill>
              <a:highlight>
                <a:srgbClr val="F5F5F5"/>
              </a:highlight>
              <a:latin typeface="Courier New"/>
              <a:ea typeface="Courier New"/>
              <a:cs typeface="Courier New"/>
              <a:sym typeface="Courier New"/>
            </a:endParaRPr>
          </a:p>
        </p:txBody>
      </p:sp>
      <p:sp>
        <p:nvSpPr>
          <p:cNvPr id="333" name="Google Shape;333;p8"/>
          <p:cNvSpPr txBox="1"/>
          <p:nvPr/>
        </p:nvSpPr>
        <p:spPr>
          <a:xfrm>
            <a:off x="5460400" y="1203075"/>
            <a:ext cx="3572100" cy="3817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is.na</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checkWin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for</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4B69C6"/>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append</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&gt;</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&lt;-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sample</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endParaRPr b="0" i="0" sz="80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448C27"/>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MaxUCB: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visits: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visits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wins: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wins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000000"/>
              </a:solidFill>
              <a:latin typeface="Arial"/>
              <a:ea typeface="Arial"/>
              <a:cs typeface="Arial"/>
              <a:sym typeface="Arial"/>
            </a:endParaRPr>
          </a:p>
        </p:txBody>
      </p:sp>
      <p:sp>
        <p:nvSpPr>
          <p:cNvPr id="334" name="Google Shape;334;p8"/>
          <p:cNvSpPr/>
          <p:nvPr/>
        </p:nvSpPr>
        <p:spPr>
          <a:xfrm flipH="1" rot="10800000">
            <a:off x="354050" y="4560650"/>
            <a:ext cx="2868900" cy="195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8"/>
          <p:cNvSpPr txBox="1"/>
          <p:nvPr/>
        </p:nvSpPr>
        <p:spPr>
          <a:xfrm>
            <a:off x="3222950" y="4458050"/>
            <a:ext cx="215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6"/>
                </a:solidFill>
                <a:latin typeface="Nunito"/>
                <a:ea typeface="Nunito"/>
                <a:cs typeface="Nunito"/>
                <a:sym typeface="Nunito"/>
              </a:rPr>
              <a:t>Backpropagation Step</a:t>
            </a:r>
            <a:endParaRPr b="1" i="0" sz="1400" u="none" cap="none" strike="noStrike">
              <a:solidFill>
                <a:schemeClr val="accent6"/>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Functions</a:t>
            </a:r>
            <a:endParaRPr/>
          </a:p>
        </p:txBody>
      </p:sp>
      <p:sp>
        <p:nvSpPr>
          <p:cNvPr id="341" name="Google Shape;341;p9"/>
          <p:cNvSpPr txBox="1"/>
          <p:nvPr/>
        </p:nvSpPr>
        <p:spPr>
          <a:xfrm>
            <a:off x="150975" y="1368375"/>
            <a:ext cx="7030500" cy="3651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AA3731"/>
                </a:solidFill>
                <a:latin typeface="Courier New"/>
                <a:ea typeface="Courier New"/>
                <a:cs typeface="Courier New"/>
                <a:sym typeface="Courier New"/>
              </a:rPr>
              <a:t>MCTSplay</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function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array</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rep</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NA</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2</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dim</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AA3731"/>
                </a:solidFill>
                <a:latin typeface="Courier New"/>
                <a:ea typeface="Courier New"/>
                <a:cs typeface="Courier New"/>
                <a:sym typeface="Courier New"/>
              </a:rPr>
              <a:t>c</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3</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create a root</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new</a:t>
            </a:r>
            <a:r>
              <a:rPr b="1" i="0" lang="en" sz="850" u="none" cap="none" strike="noStrike">
                <a:solidFill>
                  <a:srgbClr val="333333"/>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board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player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player</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repeat the simulations for specified iterations</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for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in</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1</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iterations</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#select node (root) to expand, we select the child with the highest UCB value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selectNode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#expand the node if terminal</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node</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is.na</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checkWin</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board</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expandNode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777777"/>
                </a:solidFill>
                <a:latin typeface="Courier New"/>
                <a:ea typeface="Courier New"/>
                <a:cs typeface="Courier New"/>
                <a:sym typeface="Courier New"/>
              </a:rPr>
              <a:t>   </a:t>
            </a:r>
            <a:r>
              <a:rPr b="1" i="1" lang="en" sz="850" u="none" cap="none" strike="noStrike">
                <a:solidFill>
                  <a:srgbClr val="AAAAAA"/>
                </a:solidFill>
                <a:latin typeface="Courier New"/>
                <a:ea typeface="Courier New"/>
                <a:cs typeface="Courier New"/>
                <a:sym typeface="Courier New"/>
              </a:rPr>
              <a:t># if node is not terminal, select a child to explore</a:t>
            </a:r>
            <a:endParaRPr b="1" i="1" sz="850" u="none" cap="none" strike="noStrike">
              <a:solidFill>
                <a:srgbClr val="AAAAAA"/>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4B69C6"/>
                </a:solidFill>
                <a:latin typeface="Courier New"/>
                <a:ea typeface="Courier New"/>
                <a:cs typeface="Courier New"/>
                <a:sym typeface="Courier New"/>
              </a:rPr>
              <a:t>if</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AA3731"/>
                </a:solidFill>
                <a:latin typeface="Courier New"/>
                <a:ea typeface="Courier New"/>
                <a:cs typeface="Courier New"/>
                <a:sym typeface="Courier New"/>
              </a:rPr>
              <a:t>length</a:t>
            </a:r>
            <a:r>
              <a:rPr b="1" i="0" lang="en" sz="850" u="none" cap="none" strike="noStrike">
                <a:solidFill>
                  <a:srgbClr val="333333"/>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children</a:t>
            </a:r>
            <a:r>
              <a:rPr b="1" i="0" lang="en" sz="850" u="none" cap="none" strike="noStrike">
                <a:solidFill>
                  <a:srgbClr val="777777"/>
                </a:solidFill>
                <a:latin typeface="Courier New"/>
                <a:ea typeface="Courier New"/>
                <a:cs typeface="Courier New"/>
                <a:sym typeface="Courier New"/>
              </a:rPr>
              <a:t>)&gt;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9C5D27"/>
                </a:solidFill>
                <a:latin typeface="Courier New"/>
                <a:ea typeface="Courier New"/>
                <a:cs typeface="Courier New"/>
                <a:sym typeface="Courier New"/>
              </a:rPr>
              <a:t>0</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4B69C6"/>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getRandomChild</a:t>
            </a:r>
            <a:endParaRPr b="1" i="0" sz="85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playGame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root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&lt;-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backpropogate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7A3E9D"/>
                </a:solidFill>
                <a:latin typeface="Courier New"/>
                <a:ea typeface="Courier New"/>
                <a:cs typeface="Courier New"/>
                <a:sym typeface="Courier New"/>
              </a:rPr>
              <a:t>exploreNode</a:t>
            </a:r>
            <a:r>
              <a:rPr b="1" i="0" lang="en" sz="850" u="none" cap="none" strike="noStrike">
                <a:solidFill>
                  <a:srgbClr val="777777"/>
                </a:solidFill>
                <a:latin typeface="Courier New"/>
                <a:ea typeface="Courier New"/>
                <a:cs typeface="Courier New"/>
                <a:sym typeface="Courier New"/>
              </a:rPr>
              <a:t>,</a:t>
            </a: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A3E9D"/>
                </a:solidFill>
                <a:latin typeface="Courier New"/>
                <a:ea typeface="Courier New"/>
                <a:cs typeface="Courier New"/>
                <a:sym typeface="Courier New"/>
              </a:rPr>
              <a:t>winner</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50"/>
              <a:buFont typeface="Arial"/>
              <a:buNone/>
            </a:pPr>
            <a:r>
              <a:rPr b="1" i="0" lang="en" sz="850" u="none" cap="none" strike="noStrike">
                <a:solidFill>
                  <a:srgbClr val="333333"/>
                </a:solidFill>
                <a:latin typeface="Courier New"/>
                <a:ea typeface="Courier New"/>
                <a:cs typeface="Courier New"/>
                <a:sym typeface="Courier New"/>
              </a:rPr>
              <a:t> </a:t>
            </a:r>
            <a:r>
              <a:rPr b="1" i="0" lang="en" sz="850" u="none" cap="none" strike="noStrike">
                <a:solidFill>
                  <a:srgbClr val="777777"/>
                </a:solidFill>
                <a:latin typeface="Courier New"/>
                <a:ea typeface="Courier New"/>
                <a:cs typeface="Courier New"/>
                <a:sym typeface="Courier New"/>
              </a:rPr>
              <a:t>}</a:t>
            </a:r>
            <a:endParaRPr b="1" i="0" sz="850" u="none" cap="none" strike="noStrike">
              <a:solidFill>
                <a:srgbClr val="AA3731"/>
              </a:solidFill>
              <a:highlight>
                <a:srgbClr val="F5F5F5"/>
              </a:highlight>
              <a:latin typeface="Courier New"/>
              <a:ea typeface="Courier New"/>
              <a:cs typeface="Courier New"/>
              <a:sym typeface="Courier New"/>
            </a:endParaRPr>
          </a:p>
        </p:txBody>
      </p:sp>
      <p:sp>
        <p:nvSpPr>
          <p:cNvPr id="342" name="Google Shape;342;p9"/>
          <p:cNvSpPr txBox="1"/>
          <p:nvPr/>
        </p:nvSpPr>
        <p:spPr>
          <a:xfrm>
            <a:off x="5460400" y="1203075"/>
            <a:ext cx="3572100" cy="3817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is.na</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checkWin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for</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in</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4B69C6"/>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append</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kid</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if</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length</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&gt;</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&lt;-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sample</a:t>
            </a:r>
            <a:r>
              <a:rPr b="0" i="0" lang="en" sz="800" u="none" cap="none" strike="noStrike">
                <a:solidFill>
                  <a:srgbClr val="333333"/>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which</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9C5D27"/>
                </a:solidFill>
                <a:latin typeface="Courier New"/>
                <a:ea typeface="Courier New"/>
                <a:cs typeface="Courier New"/>
                <a:sym typeface="Courier New"/>
              </a:rPr>
              <a:t>1</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children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index</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winnerNode</a:t>
            </a:r>
            <a:endParaRPr b="0" i="0" sz="800" u="none" cap="none" strike="noStrike">
              <a:solidFill>
                <a:srgbClr val="7A3E9D"/>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448C27"/>
                </a:solidFill>
                <a:latin typeface="Courier New"/>
                <a:ea typeface="Courier New"/>
                <a:cs typeface="Courier New"/>
                <a:sym typeface="Courier New"/>
              </a:rPr>
              <a:t>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MaxUCB: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max</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ucb</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findUCB</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1" i="0" lang="en" sz="800" u="none" cap="none" strike="noStrike">
                <a:solidFill>
                  <a:srgbClr val="AA3731"/>
                </a:solidFill>
                <a:latin typeface="Courier New"/>
                <a:ea typeface="Courier New"/>
                <a:cs typeface="Courier New"/>
                <a:sym typeface="Courier New"/>
              </a:rPr>
              <a:t>cat</a:t>
            </a:r>
            <a:r>
              <a:rPr b="0" i="0" lang="en" sz="800" u="none" cap="none" strike="noStrike">
                <a:solidFill>
                  <a:srgbClr val="333333"/>
                </a:solidFill>
                <a:latin typeface="Courier New"/>
                <a:ea typeface="Courier New"/>
                <a:cs typeface="Courier New"/>
                <a:sym typeface="Courier New"/>
              </a:rPr>
              <a:t>(</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visits: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visits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448C27"/>
                </a:solidFill>
                <a:latin typeface="Courier New"/>
                <a:ea typeface="Courier New"/>
                <a:cs typeface="Courier New"/>
                <a:sym typeface="Courier New"/>
              </a:rPr>
              <a:t>Node wins: </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wins</a:t>
            </a: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777777"/>
                </a:solidFill>
                <a:latin typeface="Courier New"/>
                <a:ea typeface="Courier New"/>
                <a:cs typeface="Courier New"/>
                <a:sym typeface="Courier New"/>
              </a:rPr>
              <a:t>'\n'</a:t>
            </a:r>
            <a:r>
              <a:rPr b="0" i="0" lang="en" sz="800" u="none" cap="none" strike="noStrike">
                <a:solidFill>
                  <a:srgbClr val="333333"/>
                </a:solidFill>
                <a:latin typeface="Courier New"/>
                <a:ea typeface="Courier New"/>
                <a:cs typeface="Courier New"/>
                <a:sym typeface="Courier New"/>
              </a:rPr>
              <a:t>)</a:t>
            </a:r>
            <a:endParaRPr b="0" i="0" sz="800" u="none" cap="none" strike="noStrike">
              <a:solidFill>
                <a:srgbClr val="33333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333333"/>
                </a:solidFill>
                <a:latin typeface="Courier New"/>
                <a:ea typeface="Courier New"/>
                <a:cs typeface="Courier New"/>
                <a:sym typeface="Courier New"/>
              </a:rPr>
              <a:t> </a:t>
            </a:r>
            <a:r>
              <a:rPr b="0" i="0" lang="en" sz="800" u="none" cap="none" strike="noStrike">
                <a:solidFill>
                  <a:srgbClr val="4B69C6"/>
                </a:solidFill>
                <a:latin typeface="Courier New"/>
                <a:ea typeface="Courier New"/>
                <a:cs typeface="Courier New"/>
                <a:sym typeface="Courier New"/>
              </a:rPr>
              <a:t>return</a:t>
            </a:r>
            <a:r>
              <a:rPr b="0" i="0" lang="en" sz="800" u="none" cap="none" strike="noStrike">
                <a:solidFill>
                  <a:srgbClr val="777777"/>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root</a:t>
            </a:r>
            <a:r>
              <a:rPr b="0" i="0" lang="en" sz="800" u="none" cap="none" strike="noStrike">
                <a:solidFill>
                  <a:srgbClr val="4B69C6"/>
                </a:solidFill>
                <a:latin typeface="Courier New"/>
                <a:ea typeface="Courier New"/>
                <a:cs typeface="Courier New"/>
                <a:sym typeface="Courier New"/>
              </a:rPr>
              <a:t>$</a:t>
            </a:r>
            <a:r>
              <a:rPr b="0" i="0" lang="en" sz="800" u="none" cap="none" strike="noStrike">
                <a:solidFill>
                  <a:srgbClr val="7A3E9D"/>
                </a:solidFill>
                <a:latin typeface="Courier New"/>
                <a:ea typeface="Courier New"/>
                <a:cs typeface="Courier New"/>
                <a:sym typeface="Courier New"/>
              </a:rPr>
              <a:t>board</a:t>
            </a: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777777"/>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rgbClr val="777777"/>
                </a:solidFill>
                <a:latin typeface="Courier New"/>
                <a:ea typeface="Courier New"/>
                <a:cs typeface="Courier New"/>
                <a:sym typeface="Courier New"/>
              </a:rPr>
              <a:t>}</a:t>
            </a:r>
            <a:endParaRPr b="0" i="0" sz="800" u="none" cap="none" strike="noStrike">
              <a:solidFill>
                <a:srgbClr val="000000"/>
              </a:solidFill>
              <a:latin typeface="Arial"/>
              <a:ea typeface="Arial"/>
              <a:cs typeface="Arial"/>
              <a:sym typeface="Arial"/>
            </a:endParaRPr>
          </a:p>
        </p:txBody>
      </p:sp>
      <p:sp>
        <p:nvSpPr>
          <p:cNvPr id="343" name="Google Shape;343;p9"/>
          <p:cNvSpPr/>
          <p:nvPr/>
        </p:nvSpPr>
        <p:spPr>
          <a:xfrm flipH="1" rot="10800000">
            <a:off x="354050" y="4560650"/>
            <a:ext cx="2868900" cy="195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9"/>
          <p:cNvSpPr txBox="1"/>
          <p:nvPr/>
        </p:nvSpPr>
        <p:spPr>
          <a:xfrm>
            <a:off x="3222950" y="4458050"/>
            <a:ext cx="215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6"/>
                </a:solidFill>
                <a:latin typeface="Nunito"/>
                <a:ea typeface="Nunito"/>
                <a:cs typeface="Nunito"/>
                <a:sym typeface="Nunito"/>
              </a:rPr>
              <a:t>Backpropagation Step</a:t>
            </a:r>
            <a:endParaRPr b="1" i="0" sz="1400" u="none" cap="none" strike="noStrike">
              <a:solidFill>
                <a:schemeClr val="accent6"/>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