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3" r:id="rId3"/>
    <p:sldId id="264"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AAD347D-5ACD-4C99-B74B-A9C85AD731AF}" type="datetimeFigureOut">
              <a:rPr lang="en-US" smtClean="0"/>
              <a:t>11/11/2021</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02111984F565}"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9392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3509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509A250-FF31-4206-8172-F9D3106AACB1}" type="datetimeFigureOut">
              <a:rPr lang="en-US" smtClean="0"/>
              <a:t>11/11/2021</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02111984F565}"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981619"/>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275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796027F-7875-4030-9381-8BD8C4F21935}" type="datetimeFigureOut">
              <a:rPr lang="en-US" smtClean="0"/>
              <a:t>11/11/2021</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02111984F565}"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07592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521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717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52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871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113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385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AAD347D-5ACD-4C99-B74B-A9C85AD731AF}" type="datetimeFigureOut">
              <a:rPr lang="en-US" smtClean="0"/>
              <a:t>11/11/2021</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02111984F565}"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91102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B68E7-7145-4358-B696-8C8084BD8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B4F0365-B48F-46B4-B10A-3E7248B42131}"/>
              </a:ext>
            </a:extLst>
          </p:cNvPr>
          <p:cNvSpPr>
            <a:spLocks noGrp="1"/>
          </p:cNvSpPr>
          <p:nvPr>
            <p:ph type="ctrTitle"/>
          </p:nvPr>
        </p:nvSpPr>
        <p:spPr>
          <a:xfrm>
            <a:off x="677600" y="1140439"/>
            <a:ext cx="5418399" cy="5085133"/>
          </a:xfrm>
        </p:spPr>
        <p:txBody>
          <a:bodyPr>
            <a:normAutofit/>
          </a:bodyPr>
          <a:lstStyle/>
          <a:p>
            <a:r>
              <a:rPr lang="en-US" sz="4800" cap="none" dirty="0" err="1"/>
              <a:t>DataDosth</a:t>
            </a:r>
            <a:endParaRPr lang="en-US" sz="4800" cap="none" dirty="0"/>
          </a:p>
        </p:txBody>
      </p:sp>
      <p:cxnSp>
        <p:nvCxnSpPr>
          <p:cNvPr id="11" name="Straight Connector 10">
            <a:extLst>
              <a:ext uri="{FF2B5EF4-FFF2-40B4-BE49-F238E27FC236}">
                <a16:creationId xmlns:a16="http://schemas.microsoft.com/office/drawing/2014/main" id="{7A92B418-F5F0-4FB8-BB6C-DB565C0907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591" y="773858"/>
            <a:ext cx="6094409"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DAE5548B-F97E-47AF-8AAE-1A969029F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5" name="Straight Connector 14">
            <a:extLst>
              <a:ext uri="{FF2B5EF4-FFF2-40B4-BE49-F238E27FC236}">
                <a16:creationId xmlns:a16="http://schemas.microsoft.com/office/drawing/2014/main" id="{DC996B6D-B6D3-4A1E-89FD-164CB64183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6201007"/>
            <a:ext cx="465734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7ADA3B3-2CBA-4403-8034-F809179F4B93}"/>
              </a:ext>
            </a:extLst>
          </p:cNvPr>
          <p:cNvSpPr>
            <a:spLocks noGrp="1"/>
          </p:cNvSpPr>
          <p:nvPr>
            <p:ph type="subTitle" idx="1"/>
          </p:nvPr>
        </p:nvSpPr>
        <p:spPr>
          <a:xfrm>
            <a:off x="7534656" y="1190408"/>
            <a:ext cx="3370148" cy="5035163"/>
          </a:xfrm>
        </p:spPr>
        <p:txBody>
          <a:bodyPr anchor="b">
            <a:normAutofit/>
          </a:bodyPr>
          <a:lstStyle/>
          <a:p>
            <a:pPr>
              <a:spcAft>
                <a:spcPts val="600"/>
              </a:spcAft>
            </a:pPr>
            <a:r>
              <a:rPr lang="en-US" sz="2800" dirty="0" err="1">
                <a:latin typeface="Calibri" panose="020F0502020204030204" pitchFamily="34" charset="0"/>
                <a:cs typeface="Calibri" panose="020F0502020204030204" pitchFamily="34" charset="0"/>
              </a:rPr>
              <a:t>Deepthi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kiran</a:t>
            </a:r>
            <a:r>
              <a:rPr lang="en-US" sz="2800" dirty="0">
                <a:latin typeface="Calibri" panose="020F0502020204030204" pitchFamily="34" charset="0"/>
                <a:cs typeface="Calibri" panose="020F0502020204030204" pitchFamily="34" charset="0"/>
              </a:rPr>
              <a:t> </a:t>
            </a:r>
          </a:p>
          <a:p>
            <a:pPr>
              <a:spcAft>
                <a:spcPts val="600"/>
              </a:spcAft>
            </a:pPr>
            <a:r>
              <a:rPr lang="en-US" sz="2800" dirty="0">
                <a:latin typeface="Calibri" panose="020F0502020204030204" pitchFamily="34" charset="0"/>
                <a:cs typeface="Calibri" panose="020F0502020204030204" pitchFamily="34" charset="0"/>
              </a:rPr>
              <a:t>Nikhil Deshmukh</a:t>
            </a:r>
          </a:p>
        </p:txBody>
      </p:sp>
      <p:sp>
        <p:nvSpPr>
          <p:cNvPr id="4" name="TextBox 3">
            <a:extLst>
              <a:ext uri="{FF2B5EF4-FFF2-40B4-BE49-F238E27FC236}">
                <a16:creationId xmlns:a16="http://schemas.microsoft.com/office/drawing/2014/main" id="{361619E9-5AE8-4A68-B225-2AB9CDE3BA3E}"/>
              </a:ext>
            </a:extLst>
          </p:cNvPr>
          <p:cNvSpPr txBox="1"/>
          <p:nvPr/>
        </p:nvSpPr>
        <p:spPr>
          <a:xfrm>
            <a:off x="1221698" y="2323475"/>
            <a:ext cx="9766092" cy="369332"/>
          </a:xfrm>
          <a:prstGeom prst="rect">
            <a:avLst/>
          </a:prstGeom>
          <a:noFill/>
        </p:spPr>
        <p:txBody>
          <a:bodyPr wrap="square" rtlCol="0">
            <a:spAutoFit/>
          </a:bodyPr>
          <a:lstStyle/>
          <a:p>
            <a:pPr>
              <a:spcAft>
                <a:spcPts val="600"/>
              </a:spcAft>
            </a:pPr>
            <a:r>
              <a:rPr lang="en-US" dirty="0"/>
              <a:t> </a:t>
            </a:r>
            <a:endParaRPr lang="en-US"/>
          </a:p>
        </p:txBody>
      </p:sp>
    </p:spTree>
    <p:extLst>
      <p:ext uri="{BB962C8B-B14F-4D97-AF65-F5344CB8AC3E}">
        <p14:creationId xmlns:p14="http://schemas.microsoft.com/office/powerpoint/2010/main" val="138698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819C287-249A-484B-85C4-1D1C1845F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3AAA0759-ECD6-443A-BFFC-D53590EDA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 name="TextBox 3">
            <a:extLst>
              <a:ext uri="{FF2B5EF4-FFF2-40B4-BE49-F238E27FC236}">
                <a16:creationId xmlns:a16="http://schemas.microsoft.com/office/drawing/2014/main" id="{361619E9-5AE8-4A68-B225-2AB9CDE3BA3E}"/>
              </a:ext>
            </a:extLst>
          </p:cNvPr>
          <p:cNvSpPr txBox="1"/>
          <p:nvPr/>
        </p:nvSpPr>
        <p:spPr>
          <a:xfrm>
            <a:off x="1221698" y="2323475"/>
            <a:ext cx="9766092" cy="369332"/>
          </a:xfrm>
          <a:prstGeom prst="rect">
            <a:avLst/>
          </a:prstGeom>
          <a:noFill/>
        </p:spPr>
        <p:txBody>
          <a:bodyPr wrap="square" rtlCol="0">
            <a:spAutoFit/>
          </a:bodyPr>
          <a:lstStyle/>
          <a:p>
            <a:pPr>
              <a:spcAft>
                <a:spcPts val="600"/>
              </a:spcAft>
            </a:pPr>
            <a:r>
              <a:rPr lang="en-US" dirty="0"/>
              <a:t> </a:t>
            </a:r>
            <a:endParaRPr lang="en-US"/>
          </a:p>
        </p:txBody>
      </p:sp>
      <p:sp>
        <p:nvSpPr>
          <p:cNvPr id="6" name="Subtitle 5">
            <a:extLst>
              <a:ext uri="{FF2B5EF4-FFF2-40B4-BE49-F238E27FC236}">
                <a16:creationId xmlns:a16="http://schemas.microsoft.com/office/drawing/2014/main" id="{A25CC982-910E-4321-A558-A03B2FCE1E9E}"/>
              </a:ext>
            </a:extLst>
          </p:cNvPr>
          <p:cNvSpPr>
            <a:spLocks noGrp="1"/>
          </p:cNvSpPr>
          <p:nvPr>
            <p:ph type="subTitle" idx="1"/>
          </p:nvPr>
        </p:nvSpPr>
        <p:spPr>
          <a:xfrm>
            <a:off x="773854" y="160398"/>
            <a:ext cx="7034362" cy="706355"/>
          </a:xfrm>
        </p:spPr>
        <p:txBody>
          <a:bodyPr/>
          <a:lstStyle/>
          <a:p>
            <a:r>
              <a:rPr lang="en-US" b="1" u="sng" dirty="0"/>
              <a:t>Methodology:</a:t>
            </a:r>
            <a:r>
              <a:rPr lang="en-US" dirty="0"/>
              <a:t> </a:t>
            </a:r>
          </a:p>
        </p:txBody>
      </p:sp>
      <p:sp>
        <p:nvSpPr>
          <p:cNvPr id="2" name="TextBox 1">
            <a:extLst>
              <a:ext uri="{FF2B5EF4-FFF2-40B4-BE49-F238E27FC236}">
                <a16:creationId xmlns:a16="http://schemas.microsoft.com/office/drawing/2014/main" id="{CB8BE736-FA59-4CAC-95C3-85BEC5FC84D2}"/>
              </a:ext>
            </a:extLst>
          </p:cNvPr>
          <p:cNvSpPr txBox="1"/>
          <p:nvPr/>
        </p:nvSpPr>
        <p:spPr>
          <a:xfrm>
            <a:off x="840965" y="681355"/>
            <a:ext cx="9818555" cy="5909310"/>
          </a:xfrm>
          <a:prstGeom prst="rect">
            <a:avLst/>
          </a:prstGeom>
          <a:noFill/>
        </p:spPr>
        <p:txBody>
          <a:bodyPr wrap="square" rtlCol="0">
            <a:spAutoFit/>
          </a:bodyPr>
          <a:lstStyle/>
          <a:p>
            <a:pPr marL="342900" indent="-342900">
              <a:buFont typeface="+mj-lt"/>
              <a:buAutoNum type="arabicPeriod"/>
            </a:pPr>
            <a:r>
              <a:rPr lang="en-US" sz="1600" b="1" dirty="0"/>
              <a:t>Dataset details  - </a:t>
            </a:r>
          </a:p>
          <a:p>
            <a:endParaRPr lang="en-US" sz="1600" dirty="0"/>
          </a:p>
          <a:p>
            <a:pPr marL="285750" indent="-285750">
              <a:buFont typeface="Arial" panose="020B0604020202020204" pitchFamily="34" charset="0"/>
              <a:buChar char="•"/>
            </a:pPr>
            <a:r>
              <a:rPr lang="en-US" sz="1600" dirty="0"/>
              <a:t>    We have only used  weather data i.e. , train.csv (527040 rows and 17 columns ) . We have not    	used  any other dataset other than train.csv as given.</a:t>
            </a:r>
          </a:p>
          <a:p>
            <a:endParaRPr lang="en-US" sz="1600" dirty="0"/>
          </a:p>
          <a:p>
            <a:r>
              <a:rPr lang="en-US" sz="1600" dirty="0"/>
              <a:t>2.   </a:t>
            </a:r>
            <a:r>
              <a:rPr lang="en-US" sz="1600" b="1" dirty="0"/>
              <a:t>Preprocessing Done -</a:t>
            </a:r>
          </a:p>
          <a:p>
            <a:endParaRPr lang="en-US" sz="1600" dirty="0"/>
          </a:p>
          <a:p>
            <a:pPr marL="1314450" lvl="2" indent="-400050">
              <a:buFont typeface="+mj-lt"/>
              <a:buAutoNum type="romanLcPeriod"/>
            </a:pPr>
            <a:r>
              <a:rPr lang="en-US" sz="1600" dirty="0"/>
              <a:t>We have observed that there are some spurious values of cloud cover like values less than -1 which we have done forward fill using the previous values. </a:t>
            </a:r>
          </a:p>
          <a:p>
            <a:pPr marL="1314450" lvl="2" indent="-400050">
              <a:buFont typeface="+mj-lt"/>
              <a:buAutoNum type="romanLcPeriod"/>
            </a:pPr>
            <a:r>
              <a:rPr lang="en-US" sz="1600" dirty="0"/>
              <a:t>After cleaning for the spurious values of cloud cover, we have removed the data entries related to cloud cover values of -1 and  0.</a:t>
            </a:r>
          </a:p>
          <a:p>
            <a:pPr marL="1314450" lvl="2" indent="-400050">
              <a:buFont typeface="+mj-lt"/>
              <a:buAutoNum type="romanLcPeriod"/>
            </a:pPr>
            <a:r>
              <a:rPr lang="en-US" sz="1600" dirty="0"/>
              <a:t>We have tried sampling intervals of 5 min, 10 min,15 min, 30 min and made different sets to check. We tried mean, median ,minimum, maximum aggregation while resampling to tried on different data sets.</a:t>
            </a:r>
          </a:p>
          <a:p>
            <a:pPr marL="1314450" lvl="2" indent="-400050">
              <a:buFont typeface="+mj-lt"/>
              <a:buAutoNum type="romanLcPeriod"/>
            </a:pPr>
            <a:r>
              <a:rPr lang="en-US" sz="1600" dirty="0"/>
              <a:t> We have removed the outliers using IQR method and have tried Moving Average smoothing on some columns .</a:t>
            </a:r>
          </a:p>
          <a:p>
            <a:pPr marL="1314450" lvl="2" indent="-400050">
              <a:buFont typeface="+mj-lt"/>
              <a:buAutoNum type="romanLcPeriod"/>
            </a:pPr>
            <a:r>
              <a:rPr lang="en-US" sz="1600" dirty="0"/>
              <a:t>For the columns: </a:t>
            </a:r>
            <a:r>
              <a:rPr lang="en-IN" sz="1600" dirty="0"/>
              <a:t>Global CMP22 (vent/</a:t>
            </a:r>
            <a:r>
              <a:rPr lang="en-IN" sz="1600" dirty="0" err="1"/>
              <a:t>cor</a:t>
            </a:r>
            <a:r>
              <a:rPr lang="en-IN" sz="1600" dirty="0"/>
              <a:t>) [W/m^2] and </a:t>
            </a:r>
            <a:r>
              <a:rPr lang="en-US" sz="1600" dirty="0"/>
              <a:t>Direct </a:t>
            </a:r>
            <a:r>
              <a:rPr lang="en-US" sz="1600" dirty="0" err="1"/>
              <a:t>sNIP</a:t>
            </a:r>
            <a:r>
              <a:rPr lang="en-US" sz="1600" dirty="0"/>
              <a:t> [W/m^2] , We have carried the cleaning process same as process followed for Cloud cover column. </a:t>
            </a:r>
          </a:p>
          <a:p>
            <a:pPr marL="1314450" lvl="2" indent="-400050">
              <a:buFont typeface="+mj-lt"/>
              <a:buAutoNum type="romanLcPeriod"/>
            </a:pPr>
            <a:r>
              <a:rPr lang="en-US" sz="1600" dirty="0"/>
              <a:t>We have made multiple data sets taking 8 hour time frame like 6:00 AM to 14:00Pm ,7:00AM to 15:00 PM etc., and created multiple data sets to train.      </a:t>
            </a:r>
          </a:p>
          <a:p>
            <a:pPr marL="1314450" lvl="2" indent="-400050">
              <a:buFont typeface="+mj-lt"/>
              <a:buAutoNum type="romanLcPeriod"/>
            </a:pPr>
            <a:r>
              <a:rPr lang="en-US" sz="1600" dirty="0"/>
              <a:t>We have done correlation analysis and have considered only specific columns with high correlation with cloud cover and removed the columns causing multi-collinearity.       </a:t>
            </a:r>
          </a:p>
          <a:p>
            <a:r>
              <a:rPr lang="en-US" sz="1600" dirty="0">
                <a:sym typeface="Wingdings" panose="05000000000000000000" pitchFamily="2" charset="2"/>
              </a:rPr>
              <a:t>          </a:t>
            </a:r>
            <a:endParaRPr lang="en-US" sz="1600" dirty="0"/>
          </a:p>
        </p:txBody>
      </p:sp>
    </p:spTree>
    <p:extLst>
      <p:ext uri="{BB962C8B-B14F-4D97-AF65-F5344CB8AC3E}">
        <p14:creationId xmlns:p14="http://schemas.microsoft.com/office/powerpoint/2010/main" val="199909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819C287-249A-484B-85C4-1D1C1845F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3AAA0759-ECD6-443A-BFFC-D53590EDA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 name="TextBox 3">
            <a:extLst>
              <a:ext uri="{FF2B5EF4-FFF2-40B4-BE49-F238E27FC236}">
                <a16:creationId xmlns:a16="http://schemas.microsoft.com/office/drawing/2014/main" id="{361619E9-5AE8-4A68-B225-2AB9CDE3BA3E}"/>
              </a:ext>
            </a:extLst>
          </p:cNvPr>
          <p:cNvSpPr txBox="1"/>
          <p:nvPr/>
        </p:nvSpPr>
        <p:spPr>
          <a:xfrm>
            <a:off x="1221698" y="2323475"/>
            <a:ext cx="9766092" cy="369332"/>
          </a:xfrm>
          <a:prstGeom prst="rect">
            <a:avLst/>
          </a:prstGeom>
          <a:noFill/>
        </p:spPr>
        <p:txBody>
          <a:bodyPr wrap="square" rtlCol="0">
            <a:spAutoFit/>
          </a:bodyPr>
          <a:lstStyle/>
          <a:p>
            <a:pPr>
              <a:spcAft>
                <a:spcPts val="600"/>
              </a:spcAft>
            </a:pPr>
            <a:r>
              <a:rPr lang="en-US" dirty="0"/>
              <a:t> </a:t>
            </a:r>
            <a:endParaRPr lang="en-US"/>
          </a:p>
        </p:txBody>
      </p:sp>
      <p:sp>
        <p:nvSpPr>
          <p:cNvPr id="6" name="Subtitle 5">
            <a:extLst>
              <a:ext uri="{FF2B5EF4-FFF2-40B4-BE49-F238E27FC236}">
                <a16:creationId xmlns:a16="http://schemas.microsoft.com/office/drawing/2014/main" id="{A25CC982-910E-4321-A558-A03B2FCE1E9E}"/>
              </a:ext>
            </a:extLst>
          </p:cNvPr>
          <p:cNvSpPr>
            <a:spLocks noGrp="1"/>
          </p:cNvSpPr>
          <p:nvPr>
            <p:ph type="subTitle" idx="1"/>
          </p:nvPr>
        </p:nvSpPr>
        <p:spPr>
          <a:xfrm>
            <a:off x="773854" y="482849"/>
            <a:ext cx="7034362" cy="706355"/>
          </a:xfrm>
        </p:spPr>
        <p:txBody>
          <a:bodyPr/>
          <a:lstStyle/>
          <a:p>
            <a:r>
              <a:rPr lang="en-US" b="1" u="sng" dirty="0"/>
              <a:t>Methodology</a:t>
            </a:r>
            <a:r>
              <a:rPr lang="en-US" u="sng" dirty="0"/>
              <a:t> </a:t>
            </a:r>
            <a:r>
              <a:rPr lang="en-US" dirty="0"/>
              <a:t>:</a:t>
            </a:r>
          </a:p>
        </p:txBody>
      </p:sp>
      <p:sp>
        <p:nvSpPr>
          <p:cNvPr id="2" name="TextBox 1">
            <a:extLst>
              <a:ext uri="{FF2B5EF4-FFF2-40B4-BE49-F238E27FC236}">
                <a16:creationId xmlns:a16="http://schemas.microsoft.com/office/drawing/2014/main" id="{CB8BE736-FA59-4CAC-95C3-85BEC5FC84D2}"/>
              </a:ext>
            </a:extLst>
          </p:cNvPr>
          <p:cNvSpPr txBox="1"/>
          <p:nvPr/>
        </p:nvSpPr>
        <p:spPr>
          <a:xfrm>
            <a:off x="773854" y="1257300"/>
            <a:ext cx="9818555" cy="4524315"/>
          </a:xfrm>
          <a:prstGeom prst="rect">
            <a:avLst/>
          </a:prstGeom>
          <a:noFill/>
        </p:spPr>
        <p:txBody>
          <a:bodyPr wrap="square" rtlCol="0">
            <a:spAutoFit/>
          </a:bodyPr>
          <a:lstStyle/>
          <a:p>
            <a:pPr marL="342900" indent="-342900">
              <a:buAutoNum type="arabicPeriod" startAt="3"/>
            </a:pPr>
            <a:r>
              <a:rPr lang="en-US" sz="1600" b="1" dirty="0"/>
              <a:t>Pre-Existing Work  - </a:t>
            </a:r>
          </a:p>
          <a:p>
            <a:r>
              <a:rPr lang="en-US" sz="1600" dirty="0"/>
              <a:t>	We have taken some ideas from Kaggle and from internet platforms mostly Towards Data Science.com etc., </a:t>
            </a:r>
          </a:p>
          <a:p>
            <a:endParaRPr lang="en-US" sz="1600" dirty="0"/>
          </a:p>
          <a:p>
            <a:pPr marL="342900" indent="-342900">
              <a:buAutoNum type="arabicPeriod" startAt="4"/>
            </a:pPr>
            <a:r>
              <a:rPr lang="en-US" sz="1600" b="1" dirty="0"/>
              <a:t>Experiment results  -</a:t>
            </a:r>
          </a:p>
          <a:p>
            <a:endParaRPr lang="en-US" sz="1600" dirty="0"/>
          </a:p>
          <a:p>
            <a:pPr marL="742950" lvl="1" indent="-285750">
              <a:buFont typeface="Arial" panose="020B0604020202020204" pitchFamily="34" charset="0"/>
              <a:buChar char="•"/>
            </a:pPr>
            <a:r>
              <a:rPr lang="en-US" sz="1600" dirty="0">
                <a:sym typeface="Wingdings" panose="05000000000000000000" pitchFamily="2" charset="2"/>
              </a:rPr>
              <a:t>Model details  : We have used XG-boost Ensemble and we have not used any other pre trained model.</a:t>
            </a:r>
          </a:p>
          <a:p>
            <a:pPr lvl="1"/>
            <a:r>
              <a:rPr lang="en-US" sz="1600" dirty="0">
                <a:sym typeface="Wingdings" panose="05000000000000000000" pitchFamily="2" charset="2"/>
              </a:rPr>
              <a:t>			      We have not used transfer learning.</a:t>
            </a:r>
          </a:p>
          <a:p>
            <a:pPr lvl="1"/>
            <a:endParaRPr lang="en-US" sz="1600" dirty="0">
              <a:sym typeface="Wingdings" panose="05000000000000000000" pitchFamily="2" charset="2"/>
            </a:endParaRPr>
          </a:p>
          <a:p>
            <a:pPr marL="742950" lvl="1" indent="-285750">
              <a:buFont typeface="Arial" panose="020B0604020202020204" pitchFamily="34" charset="0"/>
              <a:buChar char="•"/>
            </a:pPr>
            <a:r>
              <a:rPr lang="en-US" sz="1600" dirty="0">
                <a:sym typeface="Wingdings" panose="05000000000000000000" pitchFamily="2" charset="2"/>
              </a:rPr>
              <a:t>Performance details : Changing the resampling rate, smoothing the time series to remove any anomalies , 				      making a data set having the all the possible time frames has helped to train the 					      model  on different data sets . We have looked at the Azimuth Angle in the test data 					      set and estimated the possible time frames to be taken for training the model. This 					     has to get some boost in the score. </a:t>
            </a:r>
          </a:p>
          <a:p>
            <a:pPr lvl="1"/>
            <a:r>
              <a:rPr lang="en-US" sz="1600" dirty="0">
                <a:sym typeface="Wingdings" panose="05000000000000000000" pitchFamily="2" charset="2"/>
              </a:rPr>
              <a:t> </a:t>
            </a:r>
          </a:p>
          <a:p>
            <a:pPr marL="742950" lvl="1" indent="-285750">
              <a:buFont typeface="Arial" panose="020B0604020202020204" pitchFamily="34" charset="0"/>
              <a:buChar char="•"/>
            </a:pPr>
            <a:endParaRPr lang="en-US" sz="1600" dirty="0">
              <a:sym typeface="Wingdings" panose="05000000000000000000" pitchFamily="2" charset="2"/>
            </a:endParaRPr>
          </a:p>
          <a:p>
            <a:pPr lvl="1"/>
            <a:endParaRPr lang="en-US" sz="1600" dirty="0">
              <a:sym typeface="Wingdings" panose="05000000000000000000" pitchFamily="2" charset="2"/>
            </a:endParaRPr>
          </a:p>
          <a:p>
            <a:pPr marL="742950" lvl="1" indent="-285750">
              <a:buFont typeface="Arial" panose="020B0604020202020204" pitchFamily="34" charset="0"/>
              <a:buChar char="•"/>
            </a:pPr>
            <a:endParaRPr lang="en-US" sz="1600" dirty="0">
              <a:sym typeface="Wingdings" panose="05000000000000000000" pitchFamily="2" charset="2"/>
            </a:endParaRP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27979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819C287-249A-484B-85C4-1D1C1845F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3AAA0759-ECD6-443A-BFFC-D53590EDA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 name="TextBox 3">
            <a:extLst>
              <a:ext uri="{FF2B5EF4-FFF2-40B4-BE49-F238E27FC236}">
                <a16:creationId xmlns:a16="http://schemas.microsoft.com/office/drawing/2014/main" id="{361619E9-5AE8-4A68-B225-2AB9CDE3BA3E}"/>
              </a:ext>
            </a:extLst>
          </p:cNvPr>
          <p:cNvSpPr txBox="1"/>
          <p:nvPr/>
        </p:nvSpPr>
        <p:spPr>
          <a:xfrm>
            <a:off x="1221698" y="2323475"/>
            <a:ext cx="9766092" cy="369332"/>
          </a:xfrm>
          <a:prstGeom prst="rect">
            <a:avLst/>
          </a:prstGeom>
          <a:noFill/>
        </p:spPr>
        <p:txBody>
          <a:bodyPr wrap="square" rtlCol="0">
            <a:spAutoFit/>
          </a:bodyPr>
          <a:lstStyle/>
          <a:p>
            <a:pPr>
              <a:spcAft>
                <a:spcPts val="600"/>
              </a:spcAft>
            </a:pPr>
            <a:r>
              <a:rPr lang="en-US" dirty="0"/>
              <a:t> </a:t>
            </a:r>
            <a:endParaRPr lang="en-US"/>
          </a:p>
        </p:txBody>
      </p:sp>
      <p:sp>
        <p:nvSpPr>
          <p:cNvPr id="6" name="Subtitle 5">
            <a:extLst>
              <a:ext uri="{FF2B5EF4-FFF2-40B4-BE49-F238E27FC236}">
                <a16:creationId xmlns:a16="http://schemas.microsoft.com/office/drawing/2014/main" id="{A25CC982-910E-4321-A558-A03B2FCE1E9E}"/>
              </a:ext>
            </a:extLst>
          </p:cNvPr>
          <p:cNvSpPr>
            <a:spLocks noGrp="1"/>
          </p:cNvSpPr>
          <p:nvPr>
            <p:ph type="subTitle" idx="1"/>
          </p:nvPr>
        </p:nvSpPr>
        <p:spPr>
          <a:xfrm>
            <a:off x="773854" y="660171"/>
            <a:ext cx="7034362" cy="706355"/>
          </a:xfrm>
        </p:spPr>
        <p:txBody>
          <a:bodyPr>
            <a:normAutofit/>
          </a:bodyPr>
          <a:lstStyle/>
          <a:p>
            <a:r>
              <a:rPr lang="en-US" u="sng" dirty="0"/>
              <a:t>Final Solution</a:t>
            </a:r>
            <a:r>
              <a:rPr lang="en-US" dirty="0"/>
              <a:t> :</a:t>
            </a:r>
          </a:p>
        </p:txBody>
      </p:sp>
      <p:sp>
        <p:nvSpPr>
          <p:cNvPr id="2" name="TextBox 1">
            <a:extLst>
              <a:ext uri="{FF2B5EF4-FFF2-40B4-BE49-F238E27FC236}">
                <a16:creationId xmlns:a16="http://schemas.microsoft.com/office/drawing/2014/main" id="{CB8BE736-FA59-4CAC-95C3-85BEC5FC84D2}"/>
              </a:ext>
            </a:extLst>
          </p:cNvPr>
          <p:cNvSpPr txBox="1"/>
          <p:nvPr/>
        </p:nvSpPr>
        <p:spPr>
          <a:xfrm>
            <a:off x="773855" y="1189204"/>
            <a:ext cx="9818555" cy="3385542"/>
          </a:xfrm>
          <a:prstGeom prst="rect">
            <a:avLst/>
          </a:prstGeom>
          <a:noFill/>
        </p:spPr>
        <p:txBody>
          <a:bodyPr wrap="square" rtlCol="0">
            <a:spAutoFit/>
          </a:bodyPr>
          <a:lstStyle/>
          <a:p>
            <a:pPr marL="342900" indent="-342900">
              <a:buFont typeface="+mj-lt"/>
              <a:buAutoNum type="arabicPeriod"/>
            </a:pPr>
            <a:r>
              <a:rPr lang="en-US" sz="1600" dirty="0"/>
              <a:t>Hardware used : - </a:t>
            </a:r>
          </a:p>
          <a:p>
            <a:pPr marL="800100" lvl="1" indent="-342900">
              <a:buFont typeface="Arial" panose="020B0604020202020204" pitchFamily="34" charset="0"/>
              <a:buChar char="•"/>
            </a:pPr>
            <a:r>
              <a:rPr lang="en-US" sz="1600" dirty="0"/>
              <a:t>We have not used any hardware accelerators.</a:t>
            </a:r>
          </a:p>
          <a:p>
            <a:pPr marL="800100" lvl="1" indent="-342900">
              <a:buFont typeface="Arial" panose="020B0604020202020204" pitchFamily="34" charset="0"/>
              <a:buChar char="•"/>
            </a:pPr>
            <a:r>
              <a:rPr lang="en-US" sz="1600" dirty="0"/>
              <a:t>We have used the personal work station with hardware details :  Intel  core I5 9th Gen , RAM 8GB </a:t>
            </a:r>
          </a:p>
          <a:p>
            <a:pPr lvl="2"/>
            <a:endParaRPr lang="en-US" sz="1600" dirty="0"/>
          </a:p>
          <a:p>
            <a:pPr marL="342900" indent="-342900">
              <a:buFont typeface="+mj-lt"/>
              <a:buAutoNum type="arabicPeriod"/>
            </a:pPr>
            <a:r>
              <a:rPr lang="en-US" sz="1600" dirty="0"/>
              <a:t>Software packages  used : - </a:t>
            </a:r>
          </a:p>
          <a:p>
            <a:pPr marL="742950" lvl="1" indent="-285750">
              <a:buFont typeface="Arial" panose="020B0604020202020204" pitchFamily="34" charset="0"/>
              <a:buChar char="•"/>
            </a:pPr>
            <a:r>
              <a:rPr lang="en-US" sz="1600" dirty="0"/>
              <a:t>Python 3.9.7 , Pandas, </a:t>
            </a:r>
            <a:r>
              <a:rPr lang="en-US" sz="1600" dirty="0" err="1"/>
              <a:t>Numpy</a:t>
            </a:r>
            <a:r>
              <a:rPr lang="en-US" sz="1600" dirty="0"/>
              <a:t> , Matplotlib, Seaborn,  </a:t>
            </a:r>
            <a:r>
              <a:rPr lang="en-US" sz="1600" dirty="0" err="1"/>
              <a:t>XGboost</a:t>
            </a:r>
            <a:r>
              <a:rPr lang="en-US" sz="1600" dirty="0"/>
              <a:t> , Scikit </a:t>
            </a:r>
            <a:r>
              <a:rPr lang="en-US" sz="1600" dirty="0" err="1"/>
              <a:t>learn,Plot</a:t>
            </a:r>
            <a:r>
              <a:rPr lang="en-US" sz="1600" dirty="0"/>
              <a:t> </a:t>
            </a:r>
            <a:r>
              <a:rPr lang="en-US" sz="1600" dirty="0" err="1"/>
              <a:t>ly</a:t>
            </a:r>
            <a:r>
              <a:rPr lang="en-US" sz="1600" dirty="0"/>
              <a:t>, Tensor Flow, </a:t>
            </a:r>
            <a:r>
              <a:rPr lang="en-US" sz="1600" dirty="0" err="1"/>
              <a:t>Keras</a:t>
            </a:r>
            <a:r>
              <a:rPr lang="en-US" sz="1600" dirty="0"/>
              <a:t> </a:t>
            </a:r>
          </a:p>
          <a:p>
            <a:pPr lvl="1"/>
            <a:endParaRPr lang="en-US" sz="1600" dirty="0"/>
          </a:p>
          <a:p>
            <a:pPr marL="342900" indent="-342900">
              <a:buFont typeface="+mj-lt"/>
              <a:buAutoNum type="arabicPeriod"/>
            </a:pPr>
            <a:r>
              <a:rPr lang="en-US" sz="1600" dirty="0"/>
              <a:t>Performance Numbers: ( CPU time)</a:t>
            </a:r>
          </a:p>
          <a:p>
            <a:pPr marL="742950" lvl="1" indent="-285750">
              <a:buFont typeface="Arial" panose="020B0604020202020204" pitchFamily="34" charset="0"/>
              <a:buChar char="•"/>
            </a:pPr>
            <a:r>
              <a:rPr lang="en-US" sz="1600" dirty="0"/>
              <a:t>Training Times  : - 4 Hrs.</a:t>
            </a:r>
          </a:p>
          <a:p>
            <a:pPr marL="742950" lvl="1" indent="-285750">
              <a:buFont typeface="Arial" panose="020B0604020202020204" pitchFamily="34" charset="0"/>
              <a:buChar char="•"/>
            </a:pPr>
            <a:endParaRPr lang="en-US" sz="1600" dirty="0"/>
          </a:p>
          <a:p>
            <a:pPr marL="342900" indent="-342900">
              <a:buAutoNum type="arabicPeriod" startAt="4"/>
            </a:pPr>
            <a:r>
              <a:rPr lang="en-US" dirty="0"/>
              <a:t>License :  NA</a:t>
            </a:r>
          </a:p>
          <a:p>
            <a:r>
              <a:rPr lang="en-US" dirty="0"/>
              <a:t> </a:t>
            </a:r>
          </a:p>
          <a:p>
            <a:pPr marL="285750" indent="-285750">
              <a:buFontTx/>
              <a:buChar char="-"/>
            </a:pPr>
            <a:endParaRPr lang="en-US" dirty="0"/>
          </a:p>
        </p:txBody>
      </p:sp>
    </p:spTree>
    <p:extLst>
      <p:ext uri="{BB962C8B-B14F-4D97-AF65-F5344CB8AC3E}">
        <p14:creationId xmlns:p14="http://schemas.microsoft.com/office/powerpoint/2010/main" val="315371846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677</TotalTime>
  <Words>513</Words>
  <Application>Microsoft Office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Schoolbook</vt:lpstr>
      <vt:lpstr>Corbel</vt:lpstr>
      <vt:lpstr>Headlines</vt:lpstr>
      <vt:lpstr>DataDosth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dc:title>
  <dc:creator>Nidhiya V Raj</dc:creator>
  <cp:lastModifiedBy>Chebrolu Venkat Suresh</cp:lastModifiedBy>
  <cp:revision>29</cp:revision>
  <dcterms:created xsi:type="dcterms:W3CDTF">2019-09-28T12:46:47Z</dcterms:created>
  <dcterms:modified xsi:type="dcterms:W3CDTF">2021-11-11T15:39:17Z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nidhiyar@nvidia.com</vt:lpwstr>
  </property>
  <property fmtid="{D5CDD505-2E9C-101B-9397-08002B2CF9AE}" pid="5" name="MSIP_Label_6b558183-044c-4105-8d9c-cea02a2a3d86_SetDate">
    <vt:lpwstr>2019-09-28T14:20:52.5765701Z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ActionId">
    <vt:lpwstr>a107ad97-cbad-4e34-83f0-e134e89e228c</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