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2" r:id="rId7"/>
    <p:sldId id="271" r:id="rId8"/>
    <p:sldId id="267" r:id="rId9"/>
    <p:sldId id="258" r:id="rId10"/>
    <p:sldId id="265" r:id="rId11"/>
    <p:sldId id="259" r:id="rId12"/>
    <p:sldId id="273" r:id="rId13"/>
    <p:sldId id="274" r:id="rId14"/>
    <p:sldId id="275" r:id="rId15"/>
    <p:sldId id="276" r:id="rId16"/>
    <p:sldId id="277" r:id="rId17"/>
    <p:sldId id="278" r:id="rId18"/>
    <p:sldId id="260" r:id="rId19"/>
    <p:sldId id="279" r:id="rId20"/>
    <p:sldId id="280" r:id="rId21"/>
    <p:sldId id="281" r:id="rId22"/>
    <p:sldId id="262" r:id="rId23"/>
    <p:sldId id="282" r:id="rId24"/>
    <p:sldId id="268" r:id="rId25"/>
    <p:sldId id="264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1T00:10:10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6,'-18'0,"13"-1,0 1,-1 0,1 0,0 0,-1 1,1 0,0 0,0 0,0 0,0 1,-4 2,-15 8,0-1,-8 1,20-7,-20 10,23-10,0-1,-1 0,0-1,-4 2,0-1,0 1,0 1,1 0,-1 1,-7 6,-20 9,23-13,9-5,0 0,0 1,0 0,1 0,0 1,-1 1,-14 13,-2-1,-11 6,32-21,-1-1,1 1,0 0,0 0,0 1,0-1,1 1,0 0,0 0,0 0,1 0,-1 0,1 1,0-1,1 1,-1-1,1 3,-2 13,1 0,0 1,2-1,1 2,-1-2,6 311,4-193,-2-48,2 30,11 45,-18-153,-1-1,2 1,0 0,0-1,1 0,1 0,1 2,4 9,0 0,-2 0,-1 1,0 4,-2-4,2-1,0 0,2-1,6 11,13 18,-3 2,14 38,-35-80,1 0,0 0,0-1,2 1,-1-2,1 1,1-1,-1 0,2 0,20 17,2-1,5 2,-31-23,1 1,0-1,1-1,-1 1,1-1,-1-1,1 1,0-1,12 2,0-2,10 1,-4-1,-6 1,0 1,10 4,-8-3,20 3,18-3,1-3,27-4,-1 0,-81 2,-1-1,1 0,0 0,-1-1,1 0,-1 0,0 0,1-1,-1 1,0-1,-1 0,1-1,0 1,2-3,21-14,20-9,1 2,17-6,-47 24,-1 0,1-3,30-15,-38 22,-2-2,1 1,-1-1,0-1,0 1,-1-1,6-7,18-18,-11 16,1 1,0 1,10-5,-17 10,-1 0,0-2,-1 0,2-3,-5 6,-2-2,1 0,-1 0,-1 0,0-1,-1 0,0 0,0-3,3-7,-2 0,-1 0,0-1,0-12,0-20,-1-1,-4 0,-2 0,-3-9,-1 28,-2 1,-1 0,-2 1,-3-5,-8-31,8 29,-2 1,-11-21,-43-76,41 83,13 29,-13-17,-9-16,33 53,-1 0,1 0,-1 0,0 1,-1 0,1 0,-1 0,0 1,-3-2,2 2,1-1,-1 0,1 0,1 0,-1-1,1 0,-4-4,-2-7,-2 1,0 0,-1 1,0 1,-1 1,-1 0,0 0,-1 2,0 0,0 1,-7-2,-3-4,19 11,0 1,-1-1,1 1,-1 1,1 0,-1 0,3 1,0-1,0 1,0-1,0 0,1-1,-1 1,1-1,0 0,0-1,1 1,-3-3,0 0,-1 0,0 0,0 1,-2-1,-27-18,29 19,0 0,-1 1,1-1,-1 2,0-1,0 2,0-1,-1 1,-3-1,-19 0,-1 2,1 1,0 1,-10 3,-30-1,52-2,5 0,1 0,-11 2,20-1,0 0,1 0,-1 0,1 1,-1-1,1 1,0 0,-1 1,1-1,-1 2,-10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confirmation.aspx?id=44989" TargetMode="External"/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capacity tier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another backup repo and select Object Storage</a:t>
            </a:r>
          </a:p>
          <a:p>
            <a:r>
              <a:rPr lang="en-US" dirty="0"/>
              <a:t>Use the credentials you just added and select your storage account</a:t>
            </a:r>
          </a:p>
          <a:p>
            <a:r>
              <a:rPr lang="en-US" dirty="0"/>
              <a:t>On the Container section of the wizard, browse your storage account and create a new folder called “Backups”</a:t>
            </a:r>
          </a:p>
          <a:p>
            <a:r>
              <a:rPr lang="en-US" dirty="0"/>
              <a:t>Click “Finish”</a:t>
            </a:r>
          </a:p>
          <a:p>
            <a:r>
              <a:rPr lang="en-US" dirty="0"/>
              <a:t>You should now have 3 repos listed in the Veeam console under Backup Repositories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00AD-83D3-40D0-B6FF-0F4330B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52" y="1004845"/>
            <a:ext cx="7181903" cy="58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Scale Out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/>
          </a:bodyPr>
          <a:lstStyle/>
          <a:p>
            <a:r>
              <a:rPr lang="en-US" dirty="0"/>
              <a:t>Go to Scale-Out Repositories and start the Add Scale Out Repo wizard</a:t>
            </a:r>
          </a:p>
          <a:p>
            <a:r>
              <a:rPr lang="en-US" dirty="0"/>
              <a:t>Under Performance Tier, select the new “on-premises” repo you created first</a:t>
            </a:r>
          </a:p>
          <a:p>
            <a:r>
              <a:rPr lang="en-US" dirty="0"/>
              <a:t>Under Capacity Tier, select the Azure Storage repo</a:t>
            </a:r>
          </a:p>
          <a:p>
            <a:r>
              <a:rPr lang="en-US" dirty="0"/>
              <a:t>Choose defaults for everything else and finish the wizard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E9DC-1B0B-4176-823D-229A58CE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10" y="927652"/>
            <a:ext cx="6896667" cy="519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8C07B-B8D4-4AF1-99D8-15846C8A6D48}"/>
              </a:ext>
            </a:extLst>
          </p:cNvPr>
          <p:cNvSpPr/>
          <p:nvPr/>
        </p:nvSpPr>
        <p:spPr>
          <a:xfrm>
            <a:off x="193040" y="6264291"/>
            <a:ext cx="447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 err="1"/>
              <a:t>Vnet</a:t>
            </a:r>
            <a:r>
              <a:rPr lang="en-US" i="1" dirty="0"/>
              <a:t> service endpoints avoid egress costs</a:t>
            </a:r>
          </a:p>
        </p:txBody>
      </p:sp>
    </p:spTree>
    <p:extLst>
      <p:ext uri="{BB962C8B-B14F-4D97-AF65-F5344CB8AC3E}">
        <p14:creationId xmlns:p14="http://schemas.microsoft.com/office/powerpoint/2010/main" val="35152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A6C-3002-4956-98C1-77AF324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100082"/>
            <a:ext cx="10515600" cy="1325563"/>
          </a:xfrm>
        </p:spPr>
        <p:txBody>
          <a:bodyPr/>
          <a:lstStyle/>
          <a:p>
            <a:r>
              <a:rPr lang="en-US" dirty="0"/>
              <a:t>Enable additional Veeam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C4B-F4BB-4C69-9182-7D694C7E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525727"/>
            <a:ext cx="6549886" cy="4351338"/>
          </a:xfrm>
        </p:spPr>
        <p:txBody>
          <a:bodyPr/>
          <a:lstStyle/>
          <a:p>
            <a:r>
              <a:rPr lang="en-US" dirty="0"/>
              <a:t>In the bottom left of Veeam console, click on the small arrows and turn on the following views: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&lt;optional&gt; Tape Infrastructure</a:t>
            </a:r>
          </a:p>
          <a:p>
            <a:pPr lvl="1"/>
            <a:r>
              <a:rPr lang="en-US" dirty="0"/>
              <a:t>&lt;optional&gt;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FF89-4082-4CDA-8858-3871A91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84" y="0"/>
            <a:ext cx="389836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14:cNvPr>
              <p14:cNvContentPartPr/>
              <p14:nvPr/>
            </p14:nvContentPartPr>
            <p14:xfrm>
              <a:off x="8949209" y="5305367"/>
              <a:ext cx="653400" cy="76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209" y="5287727"/>
                <a:ext cx="68904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backup sources into a protection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Open the Inventory view and select “Protection Groups”</a:t>
            </a:r>
          </a:p>
          <a:p>
            <a:r>
              <a:rPr lang="en-US" sz="2400" dirty="0"/>
              <a:t>Start the Add group wizard</a:t>
            </a:r>
          </a:p>
          <a:p>
            <a:r>
              <a:rPr lang="en-US" sz="2400" dirty="0"/>
              <a:t>Follow the wizard to add servers by IP address. </a:t>
            </a:r>
          </a:p>
          <a:p>
            <a:r>
              <a:rPr lang="en-US" sz="2400" dirty="0"/>
              <a:t>You will need to create two credential entries to authenticate into the source servers</a:t>
            </a:r>
          </a:p>
          <a:p>
            <a:pPr lvl="1"/>
            <a:r>
              <a:rPr lang="en-US" sz="2000" dirty="0"/>
              <a:t>One Windows credential for the SQL VM</a:t>
            </a:r>
          </a:p>
          <a:p>
            <a:pPr lvl="1"/>
            <a:r>
              <a:rPr lang="en-US" sz="2000" dirty="0"/>
              <a:t>One Linux credential for the Linux VM</a:t>
            </a:r>
          </a:p>
          <a:p>
            <a:r>
              <a:rPr lang="en-US" sz="2400" dirty="0"/>
              <a:t>Default creds are:</a:t>
            </a:r>
          </a:p>
          <a:p>
            <a:pPr lvl="1"/>
            <a:r>
              <a:rPr lang="en-US" sz="2000" dirty="0"/>
              <a:t>Username – </a:t>
            </a:r>
            <a:r>
              <a:rPr lang="en-US" sz="2000" dirty="0" err="1"/>
              <a:t>VeeamLab</a:t>
            </a:r>
            <a:endParaRPr lang="en-US" sz="2000" dirty="0"/>
          </a:p>
          <a:p>
            <a:pPr lvl="1"/>
            <a:r>
              <a:rPr lang="en-US" sz="2000" dirty="0"/>
              <a:t>Password – Pass@word123!</a:t>
            </a:r>
          </a:p>
          <a:p>
            <a:pPr lvl="1"/>
            <a:r>
              <a:rPr lang="en-US" sz="2000" dirty="0"/>
              <a:t>Note that Linux usernames are case sensitive</a:t>
            </a:r>
          </a:p>
          <a:p>
            <a:pPr lvl="1"/>
            <a:r>
              <a:rPr lang="en-US" sz="2000" dirty="0"/>
              <a:t>Select Non-root account checkbox for the Linux credentials</a:t>
            </a:r>
          </a:p>
          <a:p>
            <a:r>
              <a:rPr lang="en-US" sz="2400" dirty="0"/>
              <a:t>Add servers by internal IP address (check in Azure portal under </a:t>
            </a:r>
            <a:r>
              <a:rPr lang="en-US" sz="2400" dirty="0" err="1"/>
              <a:t>vnet</a:t>
            </a:r>
            <a:r>
              <a:rPr lang="en-US" sz="2400" dirty="0"/>
              <a:t> resource to get addresses)</a:t>
            </a:r>
          </a:p>
          <a:p>
            <a:r>
              <a:rPr lang="en-US" sz="2400" dirty="0"/>
              <a:t>Finish the wizard with default options and monitor progress as agents deploy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75FD-8C51-41E4-83CE-127D073E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17" y="933429"/>
            <a:ext cx="7232983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 on LinuxVM1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44547-EAC9-4842-9D5D-6D0532AE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67" y="1376680"/>
            <a:ext cx="6840233" cy="4718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the protection group, right click LinuxVM1-&gt;Add to backup job-&gt;New Job</a:t>
            </a:r>
          </a:p>
          <a:p>
            <a:r>
              <a:rPr lang="en-US" sz="2000" dirty="0"/>
              <a:t>In the wizard, select Type: Server and Mode: Managed by Backup server</a:t>
            </a:r>
          </a:p>
          <a:p>
            <a:r>
              <a:rPr lang="en-US" sz="2000" dirty="0"/>
              <a:t>Backup Mode: Entire computer</a:t>
            </a:r>
          </a:p>
          <a:p>
            <a:r>
              <a:rPr lang="en-US" sz="2000" dirty="0"/>
              <a:t>Storage: Select the Azure Scale out repo you added earlier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Monitor Linux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Under Home view in Veeam Console, open the running Linux backup job and monitor progress.</a:t>
            </a:r>
          </a:p>
          <a:p>
            <a:r>
              <a:rPr lang="en-US" dirty="0"/>
              <a:t>You can use this view to check errors on failed jobs, get statistics,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9AC3B-5D99-439B-99A0-3FC6F311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4" y="975360"/>
            <a:ext cx="726041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/>
              <a:t>Create SQL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 similar steps to add a backup job to the SQL VM</a:t>
            </a:r>
          </a:p>
          <a:p>
            <a:r>
              <a:rPr lang="en-US" sz="2000" dirty="0"/>
              <a:t>Choose Azure backup scale-out repo</a:t>
            </a:r>
          </a:p>
          <a:p>
            <a:r>
              <a:rPr lang="en-US" sz="2000" dirty="0"/>
              <a:t>Explore Application Aware options. Veeam intelligently handles things like SQL transaction logs, Oracle, SharePoint, and pre- and post- scripts for custom workloads</a:t>
            </a:r>
          </a:p>
          <a:p>
            <a:r>
              <a:rPr lang="en-US" sz="2000" dirty="0"/>
              <a:t>Finish the wizard and run the backup job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6DDD9-BC76-4C9F-96E1-845A443F9DC8}"/>
              </a:ext>
            </a:extLst>
          </p:cNvPr>
          <p:cNvSpPr/>
          <p:nvPr/>
        </p:nvSpPr>
        <p:spPr>
          <a:xfrm>
            <a:off x="401320" y="5819775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you can add multiple VMs to a single job. Consider grouping VMs by workload, storage target, priority, etc. Backup strategy should be discussed with customer and informed by knowledge of existing environment, protection goals (RPO/RTO), cost goals,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79BA-D07A-4640-ABA4-C6EBB7D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9" y="808251"/>
            <a:ext cx="7218681" cy="50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Prepare for Linux guest file restore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38225"/>
            <a:ext cx="6990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Veeam uses a helper appliance VM to perform guest-level file restores from Linux servers. We will configure Hyper-V on the Veeam B&amp;R server to host this helper appliance</a:t>
            </a:r>
          </a:p>
          <a:p>
            <a:r>
              <a:rPr lang="en-US" sz="1800" dirty="0"/>
              <a:t>Open Hyper-V Manager and add a new </a:t>
            </a:r>
            <a:r>
              <a:rPr lang="en-US" sz="1800" b="1" dirty="0"/>
              <a:t>Internal </a:t>
            </a:r>
            <a:r>
              <a:rPr lang="en-US" sz="1800" b="1" dirty="0" err="1"/>
              <a:t>vSwitch</a:t>
            </a:r>
            <a:r>
              <a:rPr lang="en-US" sz="1800" b="1" dirty="0"/>
              <a:t> </a:t>
            </a:r>
            <a:r>
              <a:rPr lang="en-US" sz="1800" dirty="0"/>
              <a:t>using default values</a:t>
            </a:r>
          </a:p>
          <a:p>
            <a:r>
              <a:rPr lang="en-US" sz="1800" dirty="0">
                <a:highlight>
                  <a:srgbClr val="FF00FF"/>
                </a:highlight>
              </a:rPr>
              <a:t>In the Veeam console, register the local server as a new Virtual Host</a:t>
            </a:r>
          </a:p>
          <a:p>
            <a:r>
              <a:rPr lang="en-US" sz="1800" dirty="0"/>
              <a:t>We’ll walk through this one together.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0B90-D283-4891-AF9A-7D240154AE4E}"/>
              </a:ext>
            </a:extLst>
          </p:cNvPr>
          <p:cNvSpPr/>
          <p:nvPr/>
        </p:nvSpPr>
        <p:spPr>
          <a:xfrm>
            <a:off x="1643709" y="6366676"/>
            <a:ext cx="967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You may need to change your display sizing down to 100% for this step if you are on a high DPI device</a:t>
            </a:r>
          </a:p>
        </p:txBody>
      </p:sp>
    </p:spTree>
    <p:extLst>
      <p:ext uri="{BB962C8B-B14F-4D97-AF65-F5344CB8AC3E}">
        <p14:creationId xmlns:p14="http://schemas.microsoft.com/office/powerpoint/2010/main" val="223300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096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Perform a Guest file restore from Linux backup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56702"/>
            <a:ext cx="47701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From Home tab, click Restore-&gt;Agent</a:t>
            </a:r>
          </a:p>
          <a:p>
            <a:r>
              <a:rPr lang="en-US" sz="2000" dirty="0"/>
              <a:t>Choose Guest files restore and then choose from Linux</a:t>
            </a:r>
          </a:p>
          <a:p>
            <a:r>
              <a:rPr lang="en-US" sz="2000" dirty="0"/>
              <a:t>Restore Guest VM to Azure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2156-5F8F-446B-B84C-20A7A98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61" y="949960"/>
            <a:ext cx="7175383" cy="5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-122555"/>
            <a:ext cx="10515600" cy="13255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951865"/>
            <a:ext cx="10515600" cy="4351338"/>
          </a:xfrm>
        </p:spPr>
        <p:txBody>
          <a:bodyPr/>
          <a:lstStyle/>
          <a:p>
            <a:r>
              <a:rPr lang="en-US" dirty="0"/>
              <a:t>Download ARM templates from &lt;</a:t>
            </a:r>
            <a:r>
              <a:rPr lang="en-US" dirty="0" err="1"/>
              <a:t>github</a:t>
            </a:r>
            <a:r>
              <a:rPr lang="en-US" dirty="0"/>
              <a:t> link&gt;</a:t>
            </a:r>
          </a:p>
          <a:p>
            <a:r>
              <a:rPr lang="en-US" dirty="0"/>
              <a:t>Open portal.azure.com and search for “template” in the top search bar and choose “Template deployment”</a:t>
            </a:r>
          </a:p>
          <a:p>
            <a:r>
              <a:rPr lang="en-US" dirty="0"/>
              <a:t>Then select “Build your own template in the editor”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4B56A-775F-434D-B2D2-F125396B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2" y="3087414"/>
            <a:ext cx="6983073" cy="3070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F1FC2-8F6B-48FC-AD7F-58A1A9EB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08" y="3025112"/>
            <a:ext cx="4021412" cy="3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7000"/>
            <a:ext cx="10515600" cy="5121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Perform a Guest file restore from Linux backup (optional)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4707248"/>
            <a:ext cx="4648200" cy="631832"/>
          </a:xfrm>
        </p:spPr>
        <p:txBody>
          <a:bodyPr>
            <a:normAutofit/>
          </a:bodyPr>
          <a:lstStyle/>
          <a:p>
            <a:r>
              <a:rPr lang="en-US" sz="1600" dirty="0"/>
              <a:t>Choose the </a:t>
            </a:r>
            <a:r>
              <a:rPr lang="en-US" sz="1600" dirty="0" err="1"/>
              <a:t>LinuxVM</a:t>
            </a:r>
            <a:r>
              <a:rPr lang="en-US" sz="1600" dirty="0"/>
              <a:t> and then choose a restore point. Optionally provide a reason.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4F21-E42D-40CC-A735-3E660AC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856"/>
            <a:ext cx="5241176" cy="3719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448F0-2ECF-41B3-B60A-E8162CB9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47" y="723468"/>
            <a:ext cx="5939253" cy="4227620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744F21-9F4F-4BC0-9460-2199F8CD7018}"/>
              </a:ext>
            </a:extLst>
          </p:cNvPr>
          <p:cNvSpPr txBox="1">
            <a:spLocks/>
          </p:cNvSpPr>
          <p:nvPr/>
        </p:nvSpPr>
        <p:spPr>
          <a:xfrm>
            <a:off x="5490746" y="5118728"/>
            <a:ext cx="6305013" cy="118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On the Helper tab of the wizard, click “Customize”</a:t>
            </a:r>
          </a:p>
          <a:p>
            <a:r>
              <a:rPr lang="en-US" sz="1600" dirty="0"/>
              <a:t>“Choose” the localhost you added as a Hyper-V host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vSwitch</a:t>
            </a:r>
            <a:r>
              <a:rPr lang="en-US" sz="1600" dirty="0"/>
              <a:t> you created should be automatically selected. </a:t>
            </a:r>
          </a:p>
          <a:p>
            <a:r>
              <a:rPr lang="en-US" sz="1600" dirty="0"/>
              <a:t>If successful you should see this at the bottom of the wizard. Click finish.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6132A-EC5D-42F4-9D4C-BCC9D46F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160" y="6185185"/>
            <a:ext cx="2203935" cy="5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Demo of replication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 to demo Datacenter1-&gt;Datacenter2 replication</a:t>
            </a:r>
          </a:p>
          <a:p>
            <a:r>
              <a:rPr lang="en-US" dirty="0"/>
              <a:t>Discuss warm standby; comes online in a few minutes</a:t>
            </a:r>
          </a:p>
          <a:p>
            <a:r>
              <a:rPr lang="en-US" dirty="0"/>
              <a:t>RPO/RTO</a:t>
            </a:r>
          </a:p>
        </p:txBody>
      </p:sp>
    </p:spTree>
    <p:extLst>
      <p:ext uri="{BB962C8B-B14F-4D97-AF65-F5344CB8AC3E}">
        <p14:creationId xmlns:p14="http://schemas.microsoft.com/office/powerpoint/2010/main" val="377380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551B-9DF1-4D0A-9FD5-A5E69A22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Demo Monitor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ADB9-5239-4794-B6D6-76E33A4A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Veeam Job History</a:t>
            </a:r>
          </a:p>
          <a:p>
            <a:r>
              <a:rPr lang="en-US" dirty="0"/>
              <a:t>Azure Portal / Monitor / LA</a:t>
            </a:r>
          </a:p>
        </p:txBody>
      </p:sp>
    </p:spTree>
    <p:extLst>
      <p:ext uri="{BB962C8B-B14F-4D97-AF65-F5344CB8AC3E}">
        <p14:creationId xmlns:p14="http://schemas.microsoft.com/office/powerpoint/2010/main" val="16390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</a:t>
            </a:r>
          </a:p>
          <a:p>
            <a:r>
              <a:rPr lang="en-US" dirty="0"/>
              <a:t>Verify all resources removed</a:t>
            </a:r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79A62-A65B-4FE8-A9F8-8D7EAEC1E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62" y="2397649"/>
            <a:ext cx="5835881" cy="43513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18A3D8-65A6-47EF-A59F-9F3AEA03F98C}"/>
              </a:ext>
            </a:extLst>
          </p:cNvPr>
          <p:cNvSpPr txBox="1">
            <a:spLocks/>
          </p:cNvSpPr>
          <p:nvPr/>
        </p:nvSpPr>
        <p:spPr>
          <a:xfrm>
            <a:off x="196719" y="62536"/>
            <a:ext cx="10515600" cy="242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Select “Load File” and upload “</a:t>
            </a:r>
            <a:r>
              <a:rPr lang="en-US" sz="1600" dirty="0" err="1"/>
              <a:t>VeeamLabTemplate.json</a:t>
            </a:r>
            <a:r>
              <a:rPr lang="en-US" sz="1600" dirty="0"/>
              <a:t>”, then save</a:t>
            </a:r>
          </a:p>
          <a:p>
            <a:r>
              <a:rPr lang="en-US" sz="1600" dirty="0"/>
              <a:t>“Edit Parameters” and load the </a:t>
            </a:r>
            <a:r>
              <a:rPr lang="en-US" sz="1600" dirty="0" err="1"/>
              <a:t>VeeamLabParameters.json</a:t>
            </a:r>
            <a:r>
              <a:rPr lang="en-US" sz="1600" dirty="0"/>
              <a:t>”, then save</a:t>
            </a:r>
          </a:p>
          <a:p>
            <a:r>
              <a:rPr lang="en-US" sz="1600" dirty="0"/>
              <a:t>Create a new resource group and select it</a:t>
            </a:r>
          </a:p>
          <a:p>
            <a:r>
              <a:rPr lang="en-US" sz="1600" dirty="0"/>
              <a:t>Review the parameters and choose a globally unique name for </a:t>
            </a:r>
            <a:r>
              <a:rPr lang="en-US" sz="1600" dirty="0" err="1"/>
              <a:t>veeamcapacitytieraccount</a:t>
            </a:r>
            <a:r>
              <a:rPr lang="en-US" sz="1600" dirty="0"/>
              <a:t> -something like </a:t>
            </a:r>
            <a:r>
              <a:rPr lang="en-US" sz="1600" dirty="0" err="1"/>
              <a:t>captier</a:t>
            </a:r>
            <a:r>
              <a:rPr lang="en-US" sz="1600" dirty="0"/>
              <a:t>&lt;</a:t>
            </a:r>
            <a:r>
              <a:rPr lang="en-US" sz="1600" dirty="0" err="1"/>
              <a:t>yourinitials</a:t>
            </a:r>
            <a:r>
              <a:rPr lang="en-US" sz="1600" dirty="0"/>
              <a:t> and </a:t>
            </a:r>
            <a:r>
              <a:rPr lang="en-US" sz="1600" dirty="0" err="1"/>
              <a:t>bday</a:t>
            </a:r>
            <a:r>
              <a:rPr lang="en-US" sz="1600" dirty="0"/>
              <a:t>&gt; - don’t use special characters and use all lowercase</a:t>
            </a:r>
          </a:p>
          <a:p>
            <a:r>
              <a:rPr lang="en-US" sz="1600" dirty="0"/>
              <a:t>Leave all other parameters set to their defaults, including the location (West US region)</a:t>
            </a:r>
          </a:p>
          <a:p>
            <a:r>
              <a:rPr lang="en-US" sz="1600" dirty="0"/>
              <a:t>Click purchase to begin the deployment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87C1D-7981-469E-9F85-E7FD1B4C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40" y="2221778"/>
            <a:ext cx="4980598" cy="45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Veeam B&amp;R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r>
              <a:rPr lang="en-US" sz="2400" dirty="0"/>
              <a:t>(optional) Install </a:t>
            </a:r>
            <a:r>
              <a:rPr lang="en-US" sz="2400" dirty="0" err="1"/>
              <a:t>RDCMan</a:t>
            </a:r>
            <a:r>
              <a:rPr lang="en-US" sz="2400" dirty="0"/>
              <a:t> if concerned about display scaling issues on high DPI devices - </a:t>
            </a:r>
            <a:r>
              <a:rPr lang="en-US" sz="2400" dirty="0">
                <a:hlinkClick r:id="rId3"/>
              </a:rPr>
              <a:t>https://www.microsoft.com/en-us/download/confirmation.aspx?id=44989</a:t>
            </a:r>
            <a:endParaRPr lang="en-US" sz="2400" dirty="0"/>
          </a:p>
          <a:p>
            <a:r>
              <a:rPr lang="en-US" sz="2400" dirty="0"/>
              <a:t>Review Deployment architecture</a:t>
            </a:r>
          </a:p>
          <a:p>
            <a:r>
              <a:rPr lang="en-US" sz="2400" dirty="0"/>
              <a:t>Validate Azure deployment succeeded and record in notepad the following for later:</a:t>
            </a:r>
          </a:p>
          <a:p>
            <a:pPr lvl="1"/>
            <a:r>
              <a:rPr lang="en-US" sz="1600" dirty="0"/>
              <a:t>Name of your capacity storage account</a:t>
            </a:r>
          </a:p>
          <a:p>
            <a:pPr lvl="1"/>
            <a:r>
              <a:rPr lang="en-US" sz="1600" dirty="0"/>
              <a:t>Access key for the capacity storage account</a:t>
            </a:r>
          </a:p>
          <a:p>
            <a:pPr lvl="1"/>
            <a:r>
              <a:rPr lang="en-US" sz="1600" dirty="0"/>
              <a:t>Internal IPs for each of the servers deployed (</a:t>
            </a:r>
            <a:r>
              <a:rPr lang="en-US" sz="1600" dirty="0" err="1"/>
              <a:t>VeeamBR</a:t>
            </a:r>
            <a:r>
              <a:rPr lang="en-US" sz="1600" dirty="0"/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&lt;diagram&gt;</a:t>
            </a:r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B&amp;R Console</a:t>
            </a:r>
          </a:p>
          <a:p>
            <a:r>
              <a:rPr lang="en-US" dirty="0"/>
              <a:t>Backup Server</a:t>
            </a:r>
          </a:p>
          <a:p>
            <a:r>
              <a:rPr lang="en-US" dirty="0"/>
              <a:t>Capacity Storage – Azure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054C-64C0-474F-A810-67194AE2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Assessing Customer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D663-1F2B-4B52-92E3-4B7BD88F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tool – (show output of Veeam ONE)</a:t>
            </a:r>
          </a:p>
          <a:p>
            <a:r>
              <a:rPr lang="en-US" dirty="0"/>
              <a:t>Sizing Veeam and Azure resource requirements</a:t>
            </a:r>
          </a:p>
          <a:p>
            <a:r>
              <a:rPr lang="en-US" dirty="0"/>
              <a:t>Veeam License alignment</a:t>
            </a:r>
          </a:p>
          <a:p>
            <a:r>
              <a:rPr lang="en-US" dirty="0"/>
              <a:t>Azure cost estimate using backup transaction calc excel</a:t>
            </a:r>
          </a:p>
        </p:txBody>
      </p:sp>
    </p:spTree>
    <p:extLst>
      <p:ext uri="{BB962C8B-B14F-4D97-AF65-F5344CB8AC3E}">
        <p14:creationId xmlns:p14="http://schemas.microsoft.com/office/powerpoint/2010/main" val="221823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</a:t>
            </a:r>
            <a:r>
              <a:rPr lang="en-US" sz="2400" dirty="0" err="1"/>
              <a:t>VeeamBR</a:t>
            </a:r>
            <a:r>
              <a:rPr lang="en-US" sz="2400" dirty="0"/>
              <a:t>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B&amp;R Console and register license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Veeam Primary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Add primary backup repo (“on prem”) as direct attached storage</a:t>
            </a:r>
          </a:p>
          <a:p>
            <a:r>
              <a:rPr lang="en-US" dirty="0"/>
              <a:t>Select F drive as backup repo location</a:t>
            </a:r>
          </a:p>
          <a:p>
            <a:r>
              <a:rPr lang="en-US" dirty="0"/>
              <a:t>Use defaults for all other options</a:t>
            </a:r>
          </a:p>
          <a:p>
            <a:r>
              <a:rPr lang="en-US" dirty="0"/>
              <a:t>Do not change config backup to new repo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2E394-E403-417B-AB6A-2F189B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036519"/>
            <a:ext cx="6341018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1131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Veeam Lab Guide</vt:lpstr>
      <vt:lpstr>Lab Infrastructure Setup</vt:lpstr>
      <vt:lpstr>PowerPoint Presentation</vt:lpstr>
      <vt:lpstr>During deployment</vt:lpstr>
      <vt:lpstr>Azure Lab Environment</vt:lpstr>
      <vt:lpstr>Veeam Components Review</vt:lpstr>
      <vt:lpstr>Assessing Customer Environment</vt:lpstr>
      <vt:lpstr>Veeam License and Registration</vt:lpstr>
      <vt:lpstr>Configure Veeam Primary Repo</vt:lpstr>
      <vt:lpstr>Configure Azure Storage Credentials</vt:lpstr>
      <vt:lpstr>Configure Azure Storage Repo</vt:lpstr>
      <vt:lpstr>Add Scale Out Repo</vt:lpstr>
      <vt:lpstr>Enable additional Veeam views</vt:lpstr>
      <vt:lpstr>Add backup sources into a protection group</vt:lpstr>
      <vt:lpstr>Create a Backup Job on LinuxVM1</vt:lpstr>
      <vt:lpstr>Monitor Linux backup job</vt:lpstr>
      <vt:lpstr>Create SQL Backup Job</vt:lpstr>
      <vt:lpstr>Prepare for Linux guest file restore (optional)</vt:lpstr>
      <vt:lpstr>Perform a Guest file restore from Linux backup (optional)</vt:lpstr>
      <vt:lpstr>Perform a Guest file restore from Linux backup (optional)</vt:lpstr>
      <vt:lpstr>Demo of replication job</vt:lpstr>
      <vt:lpstr>Demo Monitor Performance</vt:lpstr>
      <vt:lpstr>Clean up lab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14</cp:revision>
  <dcterms:created xsi:type="dcterms:W3CDTF">2019-09-26T13:42:49Z</dcterms:created>
  <dcterms:modified xsi:type="dcterms:W3CDTF">2019-10-01T15:42:59Z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