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67" r:id="rId8"/>
    <p:sldId id="258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5" r:id="rId20"/>
    <p:sldId id="287" r:id="rId21"/>
    <p:sldId id="286" r:id="rId22"/>
    <p:sldId id="288" r:id="rId23"/>
    <p:sldId id="281" r:id="rId24"/>
    <p:sldId id="262" r:id="rId25"/>
    <p:sldId id="282" r:id="rId26"/>
    <p:sldId id="284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  <p14:sldId id="280"/>
          </p14:sldIdLst>
        </p14:section>
        <p14:section name="Restore to Azure" id="{4AA4A48E-443D-4EA8-A031-D4BF97D3FC78}">
          <p14:sldIdLst>
            <p14:sldId id="285"/>
            <p14:sldId id="287"/>
            <p14:sldId id="286"/>
            <p14:sldId id="288"/>
          </p14:sldIdLst>
        </p14:section>
        <p14:section name="Restore from backup" id="{EFAA5F18-8894-4385-A9BE-A8945F8275FF}">
          <p14:sldIdLst>
            <p14:sldId id="281"/>
            <p14:sldId id="262"/>
            <p14:sldId id="282"/>
            <p14:sldId id="284"/>
          </p14:sldIdLst>
        </p14:section>
        <p14:section name="Demo of replication and instant restore" id="{40E0B12D-4C16-4805-9AF5-8FDC510D7857}">
          <p14:sldIdLst>
            <p14:sldId id="268"/>
          </p14:sldIdLst>
        </p14:section>
        <p14:section name="Clean up" id="{9B17C8C1-AD7E-4211-920F-B33818370FA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pPr lvl="1"/>
            <a:r>
              <a:rPr lang="en-US" sz="2000" dirty="0"/>
              <a:t>Check Install Change Block tracking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Compute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53797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the Manage Cloud Credentials wizard</a:t>
            </a:r>
          </a:p>
          <a:p>
            <a:r>
              <a:rPr lang="en-US" sz="2400" dirty="0"/>
              <a:t>Add an Azure Compute account by supplying the same credentials you are using to authenticate into your Azure subscription</a:t>
            </a:r>
          </a:p>
          <a:p>
            <a:pPr lvl="1"/>
            <a:r>
              <a:rPr lang="en-US" sz="2000" dirty="0"/>
              <a:t>The AAD account you supply must have rights on the subscription to create new resources including groups, VMs, 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B965-A65B-4D55-BB89-FF6105F5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08" y="997585"/>
            <a:ext cx="5529303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instant restore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9850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want to create a landing spot for VMs restored to Azure in advance of doing a restore</a:t>
            </a:r>
          </a:p>
          <a:p>
            <a:r>
              <a:rPr lang="en-US" sz="2400" dirty="0"/>
              <a:t>From the Azure portal create the following:</a:t>
            </a:r>
          </a:p>
          <a:p>
            <a:pPr lvl="1"/>
            <a:r>
              <a:rPr lang="en-US" sz="2000" dirty="0"/>
              <a:t>New resource group</a:t>
            </a:r>
          </a:p>
          <a:p>
            <a:pPr lvl="1"/>
            <a:r>
              <a:rPr lang="en-US" sz="2000" dirty="0"/>
              <a:t>Standard storage account (LRS)</a:t>
            </a:r>
          </a:p>
          <a:p>
            <a:pPr lvl="1"/>
            <a:r>
              <a:rPr lang="en-US" sz="2000" dirty="0"/>
              <a:t>Virtual network and subnet (place in the new resource group you just created)</a:t>
            </a:r>
          </a:p>
          <a:p>
            <a:pPr lvl="1"/>
            <a:r>
              <a:rPr lang="en-US" sz="2000" dirty="0"/>
              <a:t>NSG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perform the Restore to Azure from Veeam console, we will target this landing zone as a spot for our restored VMs to instantiate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93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035-02EA-4DBD-BC76-2504795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2080"/>
            <a:ext cx="10515600" cy="695008"/>
          </a:xfrm>
        </p:spPr>
        <p:txBody>
          <a:bodyPr/>
          <a:lstStyle/>
          <a:p>
            <a:r>
              <a:rPr lang="en-US" dirty="0"/>
              <a:t>Start a restore to Azure from Veeam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52D9-CD9D-48B9-A032-38566DA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36624"/>
            <a:ext cx="4617720" cy="51768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Home tab of Veeam console, select Restore-&gt;Agent</a:t>
            </a:r>
          </a:p>
          <a:p>
            <a:r>
              <a:rPr lang="en-US" sz="1800" dirty="0"/>
              <a:t>Select Entire Machine restore and review options</a:t>
            </a:r>
          </a:p>
          <a:p>
            <a:r>
              <a:rPr lang="en-US" sz="1800" dirty="0"/>
              <a:t>Select Restore to Azure</a:t>
            </a:r>
          </a:p>
          <a:p>
            <a:r>
              <a:rPr lang="en-US" sz="1800" dirty="0"/>
              <a:t>Follow the wizard to complete the restore</a:t>
            </a:r>
          </a:p>
          <a:p>
            <a:pPr lvl="1"/>
            <a:r>
              <a:rPr lang="en-US" sz="1400" dirty="0"/>
              <a:t>Use either the SQL or Linux VM as your source</a:t>
            </a:r>
          </a:p>
          <a:p>
            <a:pPr lvl="1"/>
            <a:r>
              <a:rPr lang="en-US" sz="1400" dirty="0"/>
              <a:t>Select the Azure compute subscription you registered earlier</a:t>
            </a:r>
          </a:p>
          <a:p>
            <a:pPr lvl="1"/>
            <a:r>
              <a:rPr lang="en-US" sz="1400" dirty="0"/>
              <a:t>Choose an appropriate VM size (recommend D2v3)</a:t>
            </a:r>
          </a:p>
          <a:p>
            <a:pPr lvl="1"/>
            <a:r>
              <a:rPr lang="en-US" sz="1400" dirty="0"/>
              <a:t>Select the storage account you just created</a:t>
            </a:r>
          </a:p>
          <a:p>
            <a:pPr lvl="1"/>
            <a:r>
              <a:rPr lang="en-US" sz="1400" dirty="0"/>
              <a:t>Give the restored </a:t>
            </a:r>
            <a:r>
              <a:rPr lang="en-US" sz="1400" dirty="0" err="1"/>
              <a:t>vm</a:t>
            </a:r>
            <a:r>
              <a:rPr lang="en-US" sz="1400" dirty="0"/>
              <a:t> a unique name</a:t>
            </a:r>
          </a:p>
          <a:p>
            <a:pPr lvl="1"/>
            <a:r>
              <a:rPr lang="en-US" sz="1400" dirty="0"/>
              <a:t>Select the resource group you just created as the </a:t>
            </a:r>
            <a:r>
              <a:rPr lang="en-US" sz="1400" dirty="0" err="1"/>
              <a:t>rg</a:t>
            </a:r>
            <a:endParaRPr lang="en-US" sz="1400" dirty="0"/>
          </a:p>
          <a:p>
            <a:pPr lvl="1"/>
            <a:r>
              <a:rPr lang="en-US" sz="1400" dirty="0"/>
              <a:t>Select the </a:t>
            </a:r>
            <a:r>
              <a:rPr lang="en-US" sz="1400" dirty="0" err="1"/>
              <a:t>Vnet</a:t>
            </a:r>
            <a:r>
              <a:rPr lang="en-US" sz="1400" dirty="0"/>
              <a:t> you just created</a:t>
            </a:r>
          </a:p>
          <a:p>
            <a:pPr lvl="1"/>
            <a:r>
              <a:rPr lang="en-US" sz="1400" dirty="0"/>
              <a:t>Start the restore</a:t>
            </a:r>
          </a:p>
          <a:p>
            <a:r>
              <a:rPr lang="en-US" sz="1800" dirty="0"/>
              <a:t>The machine will now be created in Azure</a:t>
            </a:r>
          </a:p>
          <a:p>
            <a:r>
              <a:rPr lang="en-US" sz="1800" dirty="0"/>
              <a:t>This process can be used to easily migrate VMs to Azure permanently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9636-EEB8-416B-BD57-AB8D3E0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6" y="1226642"/>
            <a:ext cx="6815187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C5D-AB8C-44C5-A690-D781B52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46685"/>
            <a:ext cx="10515600" cy="1325563"/>
          </a:xfrm>
        </p:spPr>
        <p:txBody>
          <a:bodyPr/>
          <a:lstStyle/>
          <a:p>
            <a:r>
              <a:rPr lang="en-US" dirty="0"/>
              <a:t>Converting Unmanaged Disks to Managed Disks post-restore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286E-80D8-486C-AA1E-B48AD8B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Azure portal, navigate to your newly restored VM</a:t>
            </a:r>
          </a:p>
          <a:p>
            <a:r>
              <a:rPr lang="en-US" dirty="0"/>
              <a:t>There will be a ribbon at the top explaining that you are not using Managed Disks</a:t>
            </a:r>
          </a:p>
          <a:p>
            <a:r>
              <a:rPr lang="en-US" dirty="0"/>
              <a:t>Click that ribbon and then click Migrate to convert your VM to using Managed Disks</a:t>
            </a:r>
          </a:p>
          <a:p>
            <a:r>
              <a:rPr lang="en-US" dirty="0"/>
              <a:t>Managed Disks have many benefits over unmanaged disks and should always be used when possible. </a:t>
            </a:r>
          </a:p>
        </p:txBody>
      </p:sp>
    </p:spTree>
    <p:extLst>
      <p:ext uri="{BB962C8B-B14F-4D97-AF65-F5344CB8AC3E}">
        <p14:creationId xmlns:p14="http://schemas.microsoft.com/office/powerpoint/2010/main" val="2646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" y="86518"/>
            <a:ext cx="10515600" cy="8937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048385"/>
            <a:ext cx="5953760" cy="4910455"/>
          </a:xfrm>
        </p:spPr>
        <p:txBody>
          <a:bodyPr>
            <a:normAutofit/>
          </a:bodyPr>
          <a:lstStyle/>
          <a:p>
            <a:r>
              <a:rPr lang="en-US" sz="2400" dirty="0"/>
              <a:t>Open the Veeam On Azure lab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>
                <a:hlinkClick r:id="rId2"/>
              </a:rPr>
              <a:t> repo</a:t>
            </a:r>
            <a:endParaRPr lang="en-US" sz="2400" dirty="0"/>
          </a:p>
          <a:p>
            <a:r>
              <a:rPr lang="en-US" sz="2400" dirty="0"/>
              <a:t>Review the README.md instructions</a:t>
            </a:r>
          </a:p>
          <a:p>
            <a:r>
              <a:rPr lang="en-US" sz="2400" dirty="0"/>
              <a:t>Download the Lab guide pptx</a:t>
            </a:r>
          </a:p>
          <a:p>
            <a:r>
              <a:rPr lang="en-US" sz="2400" dirty="0"/>
              <a:t>Sign into portal.azure.com</a:t>
            </a:r>
          </a:p>
          <a:p>
            <a:r>
              <a:rPr lang="en-US" sz="2400" dirty="0"/>
              <a:t>Click “Deploy To Azure” button</a:t>
            </a:r>
          </a:p>
          <a:p>
            <a:r>
              <a:rPr lang="en-US" sz="2400" dirty="0"/>
              <a:t>Provide a globally unique name for your storage accounts*</a:t>
            </a:r>
          </a:p>
          <a:p>
            <a:pPr lvl="1"/>
            <a:r>
              <a:rPr lang="en-US" sz="2000" dirty="0"/>
              <a:t>Cap Storage name</a:t>
            </a:r>
          </a:p>
          <a:p>
            <a:pPr lvl="1"/>
            <a:r>
              <a:rPr lang="en-US" sz="2000" dirty="0"/>
              <a:t>Diagnostics Storage Account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305F-A6DD-44C4-9E86-DC76A911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61" y="533400"/>
            <a:ext cx="5486436" cy="54254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BE628-FB62-4C30-8529-4E423A549194}"/>
              </a:ext>
            </a:extLst>
          </p:cNvPr>
          <p:cNvSpPr txBox="1">
            <a:spLocks/>
          </p:cNvSpPr>
          <p:nvPr/>
        </p:nvSpPr>
        <p:spPr>
          <a:xfrm>
            <a:off x="391160" y="5958840"/>
            <a:ext cx="10515600" cy="93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*Azure storage accounts must have a globally unique name between 3 and 24 characters (all lowercase, no special chars)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/>
              <a:t>Open Windows Network Adapter settings and change the IPv4 settings of the new </a:t>
            </a:r>
            <a:r>
              <a:rPr lang="en-US" sz="1800" dirty="0" err="1"/>
              <a:t>vSwitch</a:t>
            </a:r>
            <a:endParaRPr lang="en-US" sz="1400" dirty="0"/>
          </a:p>
          <a:p>
            <a:r>
              <a:rPr lang="en-US" sz="1800" dirty="0"/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Linux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Replication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Or use provided Not-for-resale key (provided by Veeam)</a:t>
            </a:r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2"/>
            <a:r>
              <a:rPr lang="en-US" sz="1200" dirty="0"/>
              <a:t>Go to the newly created storage account and click access keys and choose either key1 or key2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/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4"/>
            <a:ext cx="10515600" cy="53676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Virtual Network</a:t>
            </a:r>
          </a:p>
          <a:p>
            <a:pPr lvl="1"/>
            <a:r>
              <a:rPr lang="en-US" sz="2000" dirty="0" err="1"/>
              <a:t>vnet-VeeamInsightLab</a:t>
            </a:r>
            <a:endParaRPr lang="en-US" sz="2000" dirty="0"/>
          </a:p>
          <a:p>
            <a:pPr lvl="1"/>
            <a:r>
              <a:rPr lang="en-US" sz="2000" dirty="0"/>
              <a:t>Subnet (192.168.1.0/24)</a:t>
            </a:r>
          </a:p>
          <a:p>
            <a:pPr lvl="1"/>
            <a:r>
              <a:rPr lang="en-US" sz="2000" dirty="0"/>
              <a:t>Storage service endpoint</a:t>
            </a:r>
          </a:p>
          <a:p>
            <a:r>
              <a:rPr lang="en-US" sz="2400" dirty="0"/>
              <a:t>Virtual Machines (3)</a:t>
            </a:r>
          </a:p>
          <a:p>
            <a:pPr lvl="1"/>
            <a:r>
              <a:rPr lang="en-US" sz="2000" dirty="0"/>
              <a:t>vm-VeeamBR1 – Veeam Backup and Recovery server</a:t>
            </a:r>
          </a:p>
          <a:p>
            <a:pPr lvl="2"/>
            <a:r>
              <a:rPr lang="en-US" sz="1600" dirty="0"/>
              <a:t>One attached data disk</a:t>
            </a:r>
          </a:p>
          <a:p>
            <a:pPr lvl="1"/>
            <a:r>
              <a:rPr lang="en-US" sz="2000" dirty="0"/>
              <a:t>vm-SQLVM1 – WS2016 with SQL Server</a:t>
            </a:r>
          </a:p>
          <a:p>
            <a:pPr lvl="2"/>
            <a:r>
              <a:rPr lang="en-US" sz="1600" dirty="0"/>
              <a:t>Two attached data disks</a:t>
            </a:r>
          </a:p>
          <a:p>
            <a:pPr lvl="1"/>
            <a:r>
              <a:rPr lang="en-US" sz="2000" dirty="0"/>
              <a:t>vm-LinuxVM1 – Debian-10</a:t>
            </a:r>
          </a:p>
          <a:p>
            <a:pPr lvl="1"/>
            <a:r>
              <a:rPr lang="en-US" sz="2000" dirty="0"/>
              <a:t>Managed Disks attached to above VMs</a:t>
            </a:r>
          </a:p>
          <a:p>
            <a:pPr lvl="1"/>
            <a:r>
              <a:rPr lang="en-US" sz="2000" dirty="0"/>
              <a:t>NICs attached to above VMs</a:t>
            </a:r>
          </a:p>
          <a:p>
            <a:pPr lvl="1"/>
            <a:r>
              <a:rPr lang="en-US" sz="2000" dirty="0"/>
              <a:t>Public IP for vm-VeeamBR1</a:t>
            </a:r>
          </a:p>
          <a:p>
            <a:pPr lvl="2"/>
            <a:r>
              <a:rPr lang="en-US" sz="1600" dirty="0"/>
              <a:t>Use this for RDP</a:t>
            </a:r>
          </a:p>
          <a:p>
            <a:r>
              <a:rPr lang="en-US" sz="2400" dirty="0"/>
              <a:t>Azure Blob Storage Accounts</a:t>
            </a:r>
          </a:p>
          <a:p>
            <a:pPr lvl="1"/>
            <a:r>
              <a:rPr lang="en-US" sz="2000" dirty="0"/>
              <a:t>Capacity tier storage – Azure blob storage for long-term backup storage</a:t>
            </a:r>
          </a:p>
          <a:p>
            <a:pPr lvl="1"/>
            <a:r>
              <a:rPr lang="en-US" sz="2000" dirty="0"/>
              <a:t>Diagnostic storage – Used by VMs for boot diagnostic logs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Server</a:t>
            </a:r>
          </a:p>
          <a:p>
            <a:r>
              <a:rPr lang="en-US" dirty="0"/>
              <a:t>Backup &amp; Replication Console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 / “On-premises” / storage appliance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Object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1564</Words>
  <Application>Microsoft Office PowerPoint</Application>
  <PresentationFormat>Widescreen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Object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Configure Azure Compute account</vt:lpstr>
      <vt:lpstr>Configure Azure instant restore landing zone</vt:lpstr>
      <vt:lpstr>Start a restore to Azure from Veeam</vt:lpstr>
      <vt:lpstr>Converting Unmanaged Disks to Managed Disks post-restore to Azure</vt:lpstr>
      <vt:lpstr>Prepare for Linux guest file restore (optional)</vt:lpstr>
      <vt:lpstr>Perform a Guest file restore from Linux backup (optional)</vt:lpstr>
      <vt:lpstr>Perform a Guest file restore from Linux backup (optional)</vt:lpstr>
      <vt:lpstr>Browse Linux backup file system directly from Veeam and copy files as needed</vt:lpstr>
      <vt:lpstr>Veeam Replication Demo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49</cp:revision>
  <dcterms:created xsi:type="dcterms:W3CDTF">2019-09-26T13:42:49Z</dcterms:created>
  <dcterms:modified xsi:type="dcterms:W3CDTF">2019-10-09T22:47:08Z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