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6" r:id="rId3"/>
    <p:sldId id="257" r:id="rId4"/>
    <p:sldId id="258" r:id="rId5"/>
    <p:sldId id="259" r:id="rId6"/>
    <p:sldId id="261" r:id="rId7"/>
    <p:sldId id="260" r:id="rId8"/>
    <p:sldId id="262" r:id="rId9"/>
    <p:sldId id="263" r:id="rId10"/>
    <p:sldId id="266" r:id="rId11"/>
    <p:sldId id="267" r:id="rId12"/>
    <p:sldId id="268" r:id="rId13"/>
    <p:sldId id="265" r:id="rId14"/>
    <p:sldId id="269" r:id="rId15"/>
    <p:sldId id="264" r:id="rId16"/>
    <p:sldId id="270" r:id="rId17"/>
    <p:sldId id="271" r:id="rId18"/>
    <p:sldId id="272" r:id="rId19"/>
    <p:sldId id="273" r:id="rId20"/>
    <p:sldId id="274" r:id="rId21"/>
    <p:sldId id="276" r:id="rId22"/>
    <p:sldId id="277" r:id="rId23"/>
    <p:sldId id="292" r:id="rId24"/>
    <p:sldId id="293" r:id="rId25"/>
    <p:sldId id="294" r:id="rId26"/>
    <p:sldId id="275" r:id="rId27"/>
    <p:sldId id="279" r:id="rId28"/>
    <p:sldId id="278" r:id="rId29"/>
    <p:sldId id="281" r:id="rId30"/>
    <p:sldId id="283" r:id="rId31"/>
    <p:sldId id="284" r:id="rId32"/>
    <p:sldId id="282" r:id="rId33"/>
    <p:sldId id="285" r:id="rId34"/>
    <p:sldId id="286" r:id="rId35"/>
    <p:sldId id="287" r:id="rId36"/>
    <p:sldId id="288" r:id="rId37"/>
    <p:sldId id="289" r:id="rId38"/>
    <p:sldId id="290" r:id="rId39"/>
    <p:sldId id="291"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63"/>
    <p:restoredTop sz="94526"/>
  </p:normalViewPr>
  <p:slideViewPr>
    <p:cSldViewPr>
      <p:cViewPr varScale="1">
        <p:scale>
          <a:sx n="84" d="100"/>
          <a:sy n="84" d="100"/>
        </p:scale>
        <p:origin x="1072"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DB024F5-EBE4-476E-AD16-D31EFD5E6242}" type="datetimeFigureOut">
              <a:rPr lang="en-US" smtClean="0"/>
              <a:pPr/>
              <a:t>2/18/19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15ABD7C-B246-4C21-B6A2-CFE15D63A1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DB024F5-EBE4-476E-AD16-D31EFD5E6242}" type="datetimeFigureOut">
              <a:rPr lang="en-US" smtClean="0"/>
              <a:pPr/>
              <a:t>2/18/19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ABD7C-B246-4C21-B6A2-CFE15D63A1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CDB024F5-EBE4-476E-AD16-D31EFD5E6242}" type="datetimeFigureOut">
              <a:rPr lang="en-US" smtClean="0"/>
              <a:pPr/>
              <a:t>2/18/19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15ABD7C-B246-4C21-B6A2-CFE15D63A1A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79"/>
            <a:ext cx="7772400" cy="5539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2/20/19</a:t>
            </a:fld>
            <a:endParaRPr lang="en-US"/>
          </a:p>
        </p:txBody>
      </p:sp>
      <p:sp>
        <p:nvSpPr>
          <p:cNvPr id="6" name="Holder 6"/>
          <p:cNvSpPr>
            <a:spLocks noGrp="1"/>
          </p:cNvSpPr>
          <p:nvPr>
            <p:ph type="sldNum" sz="quarter" idx="7"/>
          </p:nvPr>
        </p:nvSpPr>
        <p:spPr/>
        <p:txBody>
          <a:bodyPr lIns="0" tIns="0" rIns="0" bIns="0"/>
          <a:lstStyle>
            <a:lvl1pPr>
              <a:defRPr sz="1026" b="0" i="0">
                <a:solidFill>
                  <a:srgbClr val="00339A"/>
                </a:solidFill>
                <a:latin typeface="Arial"/>
                <a:cs typeface="Arial"/>
              </a:defRPr>
            </a:lvl1pPr>
          </a:lstStyle>
          <a:p>
            <a:pPr marL="32579">
              <a:lnSpc>
                <a:spcPts val="1219"/>
              </a:lnSpc>
            </a:pPr>
            <a:fld id="{81D60167-4931-47E6-BA6A-407CBD079E47}" type="slidenum">
              <a:rPr lang="en-ID" spc="-4" smtClean="0"/>
              <a:pPr marL="32579">
                <a:lnSpc>
                  <a:spcPts val="1219"/>
                </a:lnSpc>
              </a:pPr>
              <a:t>‹#›</a:t>
            </a:fld>
            <a:endParaRPr lang="en-ID" spc="-4" dirty="0"/>
          </a:p>
        </p:txBody>
      </p:sp>
    </p:spTree>
    <p:extLst>
      <p:ext uri="{BB962C8B-B14F-4D97-AF65-F5344CB8AC3E}">
        <p14:creationId xmlns:p14="http://schemas.microsoft.com/office/powerpoint/2010/main" val="2356713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796732" y="850124"/>
            <a:ext cx="3563119" cy="473656"/>
          </a:xfrm>
        </p:spPr>
        <p:txBody>
          <a:bodyPr lIns="0" tIns="0" rIns="0" bIns="0"/>
          <a:lstStyle>
            <a:lvl1pPr>
              <a:defRPr sz="3078" b="1" i="0">
                <a:solidFill>
                  <a:srgbClr val="650033"/>
                </a:solidFill>
                <a:latin typeface="Arial"/>
                <a:cs typeface="Arial"/>
              </a:defRPr>
            </a:lvl1pPr>
          </a:lstStyle>
          <a:p>
            <a:endParaRPr/>
          </a:p>
        </p:txBody>
      </p:sp>
      <p:sp>
        <p:nvSpPr>
          <p:cNvPr id="3" name="Holder 3"/>
          <p:cNvSpPr>
            <a:spLocks noGrp="1"/>
          </p:cNvSpPr>
          <p:nvPr>
            <p:ph type="body" idx="1"/>
          </p:nvPr>
        </p:nvSpPr>
        <p:spPr>
          <a:xfrm>
            <a:off x="1361937" y="1359081"/>
            <a:ext cx="6303604" cy="236860"/>
          </a:xfrm>
        </p:spPr>
        <p:txBody>
          <a:bodyPr lIns="0" tIns="0" rIns="0" bIns="0"/>
          <a:lstStyle>
            <a:lvl1pPr>
              <a:defRPr sz="1539" b="0" i="0">
                <a:solidFill>
                  <a:srgbClr val="FF9A33"/>
                </a:solidFill>
                <a:latin typeface="Arial"/>
                <a:cs typeface="Aria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2/20/19</a:t>
            </a:fld>
            <a:endParaRPr lang="en-US"/>
          </a:p>
        </p:txBody>
      </p:sp>
      <p:sp>
        <p:nvSpPr>
          <p:cNvPr id="6" name="Holder 6"/>
          <p:cNvSpPr>
            <a:spLocks noGrp="1"/>
          </p:cNvSpPr>
          <p:nvPr>
            <p:ph type="sldNum" sz="quarter" idx="7"/>
          </p:nvPr>
        </p:nvSpPr>
        <p:spPr/>
        <p:txBody>
          <a:bodyPr lIns="0" tIns="0" rIns="0" bIns="0"/>
          <a:lstStyle>
            <a:lvl1pPr>
              <a:defRPr sz="1026" b="0" i="0">
                <a:solidFill>
                  <a:srgbClr val="00339A"/>
                </a:solidFill>
                <a:latin typeface="Arial"/>
                <a:cs typeface="Arial"/>
              </a:defRPr>
            </a:lvl1pPr>
          </a:lstStyle>
          <a:p>
            <a:pPr marL="32579">
              <a:lnSpc>
                <a:spcPts val="1219"/>
              </a:lnSpc>
            </a:pPr>
            <a:fld id="{81D60167-4931-47E6-BA6A-407CBD079E47}" type="slidenum">
              <a:rPr lang="en-ID" spc="-4" smtClean="0"/>
              <a:pPr marL="32579">
                <a:lnSpc>
                  <a:spcPts val="1219"/>
                </a:lnSpc>
              </a:pPr>
              <a:t>‹#›</a:t>
            </a:fld>
            <a:endParaRPr lang="en-ID" spc="-4" dirty="0"/>
          </a:p>
        </p:txBody>
      </p:sp>
    </p:spTree>
    <p:extLst>
      <p:ext uri="{BB962C8B-B14F-4D97-AF65-F5344CB8AC3E}">
        <p14:creationId xmlns:p14="http://schemas.microsoft.com/office/powerpoint/2010/main" val="3056502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796732" y="850124"/>
            <a:ext cx="3563119" cy="473656"/>
          </a:xfrm>
        </p:spPr>
        <p:txBody>
          <a:bodyPr lIns="0" tIns="0" rIns="0" bIns="0"/>
          <a:lstStyle>
            <a:lvl1pPr>
              <a:defRPr sz="3078" b="1" i="0">
                <a:solidFill>
                  <a:srgbClr val="650033"/>
                </a:solidFill>
                <a:latin typeface="Arial"/>
                <a:cs typeface="Arial"/>
              </a:defRPr>
            </a:lvl1pPr>
          </a:lstStyle>
          <a:p>
            <a:endParaRPr/>
          </a:p>
        </p:txBody>
      </p:sp>
      <p:sp>
        <p:nvSpPr>
          <p:cNvPr id="3" name="Holder 3"/>
          <p:cNvSpPr>
            <a:spLocks noGrp="1"/>
          </p:cNvSpPr>
          <p:nvPr>
            <p:ph sz="half" idx="2"/>
          </p:nvPr>
        </p:nvSpPr>
        <p:spPr>
          <a:xfrm>
            <a:off x="1121499" y="1293467"/>
            <a:ext cx="3303025" cy="236860"/>
          </a:xfrm>
          <a:prstGeom prst="rect">
            <a:avLst/>
          </a:prstGeom>
        </p:spPr>
        <p:txBody>
          <a:bodyPr wrap="square" lIns="0" tIns="0" rIns="0" bIns="0">
            <a:spAutoFit/>
          </a:bodyPr>
          <a:lstStyle>
            <a:lvl1pPr>
              <a:defRPr sz="1539" b="1" i="0">
                <a:solidFill>
                  <a:srgbClr val="00339A"/>
                </a:solidFill>
                <a:latin typeface="Arial"/>
                <a:cs typeface="Arial"/>
              </a:defRPr>
            </a:lvl1pPr>
          </a:lstStyle>
          <a:p>
            <a:endParaRPr/>
          </a:p>
        </p:txBody>
      </p:sp>
      <p:sp>
        <p:nvSpPr>
          <p:cNvPr id="4" name="Holder 4"/>
          <p:cNvSpPr>
            <a:spLocks noGrp="1"/>
          </p:cNvSpPr>
          <p:nvPr>
            <p:ph sz="half" idx="3"/>
          </p:nvPr>
        </p:nvSpPr>
        <p:spPr>
          <a:xfrm>
            <a:off x="4705253" y="1407758"/>
            <a:ext cx="3322573" cy="236860"/>
          </a:xfrm>
          <a:prstGeom prst="rect">
            <a:avLst/>
          </a:prstGeom>
        </p:spPr>
        <p:txBody>
          <a:bodyPr wrap="square" lIns="0" tIns="0" rIns="0" bIns="0">
            <a:spAutoFit/>
          </a:bodyPr>
          <a:lstStyle>
            <a:lvl1pPr>
              <a:defRPr sz="1539" b="0" i="0">
                <a:solidFill>
                  <a:srgbClr val="00339A"/>
                </a:solidFill>
                <a:latin typeface="Arial"/>
                <a:cs typeface="Aria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2/20/19</a:t>
            </a:fld>
            <a:endParaRPr lang="en-US"/>
          </a:p>
        </p:txBody>
      </p:sp>
      <p:sp>
        <p:nvSpPr>
          <p:cNvPr id="7" name="Holder 7"/>
          <p:cNvSpPr>
            <a:spLocks noGrp="1"/>
          </p:cNvSpPr>
          <p:nvPr>
            <p:ph type="sldNum" sz="quarter" idx="7"/>
          </p:nvPr>
        </p:nvSpPr>
        <p:spPr/>
        <p:txBody>
          <a:bodyPr lIns="0" tIns="0" rIns="0" bIns="0"/>
          <a:lstStyle>
            <a:lvl1pPr>
              <a:defRPr sz="1026" b="0" i="0">
                <a:solidFill>
                  <a:srgbClr val="00339A"/>
                </a:solidFill>
                <a:latin typeface="Arial"/>
                <a:cs typeface="Arial"/>
              </a:defRPr>
            </a:lvl1pPr>
          </a:lstStyle>
          <a:p>
            <a:pPr marL="32579">
              <a:lnSpc>
                <a:spcPts val="1219"/>
              </a:lnSpc>
            </a:pPr>
            <a:fld id="{81D60167-4931-47E6-BA6A-407CBD079E47}" type="slidenum">
              <a:rPr lang="en-ID" spc="-4" smtClean="0"/>
              <a:pPr marL="32579">
                <a:lnSpc>
                  <a:spcPts val="1219"/>
                </a:lnSpc>
              </a:pPr>
              <a:t>‹#›</a:t>
            </a:fld>
            <a:endParaRPr lang="en-ID" spc="-4" dirty="0"/>
          </a:p>
        </p:txBody>
      </p:sp>
    </p:spTree>
    <p:extLst>
      <p:ext uri="{BB962C8B-B14F-4D97-AF65-F5344CB8AC3E}">
        <p14:creationId xmlns:p14="http://schemas.microsoft.com/office/powerpoint/2010/main" val="3180947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796732" y="850124"/>
            <a:ext cx="3563119" cy="473656"/>
          </a:xfrm>
        </p:spPr>
        <p:txBody>
          <a:bodyPr lIns="0" tIns="0" rIns="0" bIns="0"/>
          <a:lstStyle>
            <a:lvl1pPr>
              <a:defRPr sz="3078" b="1" i="0">
                <a:solidFill>
                  <a:srgbClr val="650033"/>
                </a:solidFill>
                <a:latin typeface="Arial"/>
                <a:cs typeface="Aria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2/20/19</a:t>
            </a:fld>
            <a:endParaRPr lang="en-US"/>
          </a:p>
        </p:txBody>
      </p:sp>
      <p:sp>
        <p:nvSpPr>
          <p:cNvPr id="5" name="Holder 5"/>
          <p:cNvSpPr>
            <a:spLocks noGrp="1"/>
          </p:cNvSpPr>
          <p:nvPr>
            <p:ph type="sldNum" sz="quarter" idx="7"/>
          </p:nvPr>
        </p:nvSpPr>
        <p:spPr/>
        <p:txBody>
          <a:bodyPr lIns="0" tIns="0" rIns="0" bIns="0"/>
          <a:lstStyle>
            <a:lvl1pPr>
              <a:defRPr sz="1026" b="0" i="0">
                <a:solidFill>
                  <a:srgbClr val="00339A"/>
                </a:solidFill>
                <a:latin typeface="Arial"/>
                <a:cs typeface="Arial"/>
              </a:defRPr>
            </a:lvl1pPr>
          </a:lstStyle>
          <a:p>
            <a:pPr marL="32579">
              <a:lnSpc>
                <a:spcPts val="1219"/>
              </a:lnSpc>
            </a:pPr>
            <a:fld id="{81D60167-4931-47E6-BA6A-407CBD079E47}" type="slidenum">
              <a:rPr lang="en-ID" spc="-4" smtClean="0"/>
              <a:pPr marL="32579">
                <a:lnSpc>
                  <a:spcPts val="1219"/>
                </a:lnSpc>
              </a:pPr>
              <a:t>‹#›</a:t>
            </a:fld>
            <a:endParaRPr lang="en-ID" spc="-4" dirty="0"/>
          </a:p>
        </p:txBody>
      </p:sp>
    </p:spTree>
    <p:extLst>
      <p:ext uri="{BB962C8B-B14F-4D97-AF65-F5344CB8AC3E}">
        <p14:creationId xmlns:p14="http://schemas.microsoft.com/office/powerpoint/2010/main" val="151106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2/20/19</a:t>
            </a:fld>
            <a:endParaRPr lang="en-US"/>
          </a:p>
        </p:txBody>
      </p:sp>
      <p:sp>
        <p:nvSpPr>
          <p:cNvPr id="4" name="Holder 4"/>
          <p:cNvSpPr>
            <a:spLocks noGrp="1"/>
          </p:cNvSpPr>
          <p:nvPr>
            <p:ph type="sldNum" sz="quarter" idx="7"/>
          </p:nvPr>
        </p:nvSpPr>
        <p:spPr/>
        <p:txBody>
          <a:bodyPr lIns="0" tIns="0" rIns="0" bIns="0"/>
          <a:lstStyle>
            <a:lvl1pPr>
              <a:defRPr sz="1026" b="0" i="0">
                <a:solidFill>
                  <a:srgbClr val="00339A"/>
                </a:solidFill>
                <a:latin typeface="Arial"/>
                <a:cs typeface="Arial"/>
              </a:defRPr>
            </a:lvl1pPr>
          </a:lstStyle>
          <a:p>
            <a:pPr marL="32579">
              <a:lnSpc>
                <a:spcPts val="1219"/>
              </a:lnSpc>
            </a:pPr>
            <a:fld id="{81D60167-4931-47E6-BA6A-407CBD079E47}" type="slidenum">
              <a:rPr lang="en-ID" spc="-4" smtClean="0"/>
              <a:pPr marL="32579">
                <a:lnSpc>
                  <a:spcPts val="1219"/>
                </a:lnSpc>
              </a:pPr>
              <a:t>‹#›</a:t>
            </a:fld>
            <a:endParaRPr lang="en-ID" spc="-4" dirty="0"/>
          </a:p>
        </p:txBody>
      </p:sp>
    </p:spTree>
    <p:extLst>
      <p:ext uri="{BB962C8B-B14F-4D97-AF65-F5344CB8AC3E}">
        <p14:creationId xmlns:p14="http://schemas.microsoft.com/office/powerpoint/2010/main" val="77909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DB024F5-EBE4-476E-AD16-D31EFD5E6242}" type="datetimeFigureOut">
              <a:rPr lang="en-US" smtClean="0"/>
              <a:pPr/>
              <a:t>2/18/19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15ABD7C-B246-4C21-B6A2-CFE15D63A1AF}"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DB024F5-EBE4-476E-AD16-D31EFD5E6242}" type="datetimeFigureOut">
              <a:rPr lang="en-US" smtClean="0"/>
              <a:pPr/>
              <a:t>2/18/19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15ABD7C-B246-4C21-B6A2-CFE15D63A1AF}"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DB024F5-EBE4-476E-AD16-D31EFD5E6242}" type="datetimeFigureOut">
              <a:rPr lang="en-US" smtClean="0"/>
              <a:pPr/>
              <a:t>2/18/19</a:t>
            </a:fld>
            <a:endParaRPr lang="en-US"/>
          </a:p>
        </p:txBody>
      </p:sp>
      <p:sp>
        <p:nvSpPr>
          <p:cNvPr id="10" name="Slide Number Placeholder 9"/>
          <p:cNvSpPr>
            <a:spLocks noGrp="1"/>
          </p:cNvSpPr>
          <p:nvPr>
            <p:ph type="sldNum" sz="quarter" idx="16"/>
          </p:nvPr>
        </p:nvSpPr>
        <p:spPr/>
        <p:txBody>
          <a:bodyPr rtlCol="0"/>
          <a:lstStyle/>
          <a:p>
            <a:fld id="{B15ABD7C-B246-4C21-B6A2-CFE15D63A1AF}"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DB024F5-EBE4-476E-AD16-D31EFD5E6242}" type="datetimeFigureOut">
              <a:rPr lang="en-US" smtClean="0"/>
              <a:pPr/>
              <a:t>2/18/19</a:t>
            </a:fld>
            <a:endParaRPr lang="en-US"/>
          </a:p>
        </p:txBody>
      </p:sp>
      <p:sp>
        <p:nvSpPr>
          <p:cNvPr id="12" name="Slide Number Placeholder 11"/>
          <p:cNvSpPr>
            <a:spLocks noGrp="1"/>
          </p:cNvSpPr>
          <p:nvPr>
            <p:ph type="sldNum" sz="quarter" idx="16"/>
          </p:nvPr>
        </p:nvSpPr>
        <p:spPr/>
        <p:txBody>
          <a:bodyPr rtlCol="0"/>
          <a:lstStyle/>
          <a:p>
            <a:fld id="{B15ABD7C-B246-4C21-B6A2-CFE15D63A1AF}"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DB024F5-EBE4-476E-AD16-D31EFD5E6242}" type="datetimeFigureOut">
              <a:rPr lang="en-US" smtClean="0"/>
              <a:pPr/>
              <a:t>2/18/19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15ABD7C-B246-4C21-B6A2-CFE15D63A1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B024F5-EBE4-476E-AD16-D31EFD5E6242}" type="datetimeFigureOut">
              <a:rPr lang="en-US" smtClean="0"/>
              <a:pPr/>
              <a:t>2/18/19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15ABD7C-B246-4C21-B6A2-CFE15D63A1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DB024F5-EBE4-476E-AD16-D31EFD5E6242}" type="datetimeFigureOut">
              <a:rPr lang="en-US" smtClean="0"/>
              <a:pPr/>
              <a:t>2/18/19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15ABD7C-B246-4C21-B6A2-CFE15D63A1AF}"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DB024F5-EBE4-476E-AD16-D31EFD5E6242}" type="datetimeFigureOut">
              <a:rPr lang="en-US" smtClean="0"/>
              <a:pPr/>
              <a:t>2/18/19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15ABD7C-B246-4C21-B6A2-CFE15D63A1AF}"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DB024F5-EBE4-476E-AD16-D31EFD5E6242}" type="datetimeFigureOut">
              <a:rPr lang="en-US" smtClean="0"/>
              <a:pPr/>
              <a:t>2/18/19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15ABD7C-B246-4C21-B6A2-CFE15D63A1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96732" y="850124"/>
            <a:ext cx="3563119" cy="553998"/>
          </a:xfrm>
          <a:prstGeom prst="rect">
            <a:avLst/>
          </a:prstGeom>
        </p:spPr>
        <p:txBody>
          <a:bodyPr wrap="square" lIns="0" tIns="0" rIns="0" bIns="0">
            <a:spAutoFit/>
          </a:bodyPr>
          <a:lstStyle>
            <a:lvl1pPr>
              <a:defRPr sz="3600" b="1" i="0">
                <a:solidFill>
                  <a:srgbClr val="650033"/>
                </a:solidFill>
                <a:latin typeface="Arial"/>
                <a:cs typeface="Arial"/>
              </a:defRPr>
            </a:lvl1pPr>
          </a:lstStyle>
          <a:p>
            <a:endParaRPr/>
          </a:p>
        </p:txBody>
      </p:sp>
      <p:sp>
        <p:nvSpPr>
          <p:cNvPr id="3" name="Holder 3"/>
          <p:cNvSpPr>
            <a:spLocks noGrp="1"/>
          </p:cNvSpPr>
          <p:nvPr>
            <p:ph type="body" idx="1"/>
          </p:nvPr>
        </p:nvSpPr>
        <p:spPr>
          <a:xfrm>
            <a:off x="1361937" y="1359081"/>
            <a:ext cx="6303604" cy="276999"/>
          </a:xfrm>
          <a:prstGeom prst="rect">
            <a:avLst/>
          </a:prstGeom>
        </p:spPr>
        <p:txBody>
          <a:bodyPr wrap="square" lIns="0" tIns="0" rIns="0" bIns="0">
            <a:spAutoFit/>
          </a:bodyPr>
          <a:lstStyle>
            <a:lvl1pPr>
              <a:defRPr sz="1800" b="0" i="0">
                <a:solidFill>
                  <a:srgbClr val="FF9A33"/>
                </a:solidFill>
                <a:latin typeface="Arial"/>
                <a:cs typeface="Arial"/>
              </a:defRPr>
            </a:lvl1pPr>
          </a:lstStyle>
          <a:p>
            <a:endParaRPr/>
          </a:p>
        </p:txBody>
      </p:sp>
      <p:sp>
        <p:nvSpPr>
          <p:cNvPr id="5" name="Holder 5"/>
          <p:cNvSpPr>
            <a:spLocks noGrp="1"/>
          </p:cNvSpPr>
          <p:nvPr>
            <p:ph type="dt" sz="half" idx="6"/>
          </p:nvPr>
        </p:nvSpPr>
        <p:spPr>
          <a:xfrm>
            <a:off x="457200" y="6377939"/>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2/20/19</a:t>
            </a:fld>
            <a:endParaRPr lang="en-US"/>
          </a:p>
        </p:txBody>
      </p:sp>
      <p:sp>
        <p:nvSpPr>
          <p:cNvPr id="6" name="Holder 6"/>
          <p:cNvSpPr>
            <a:spLocks noGrp="1"/>
          </p:cNvSpPr>
          <p:nvPr>
            <p:ph type="sldNum" sz="quarter" idx="7"/>
          </p:nvPr>
        </p:nvSpPr>
        <p:spPr>
          <a:xfrm>
            <a:off x="7992318" y="5872849"/>
            <a:ext cx="210138" cy="153888"/>
          </a:xfrm>
          <a:prstGeom prst="rect">
            <a:avLst/>
          </a:prstGeom>
        </p:spPr>
        <p:txBody>
          <a:bodyPr wrap="square" lIns="0" tIns="0" rIns="0" bIns="0">
            <a:spAutoFit/>
          </a:bodyPr>
          <a:lstStyle>
            <a:lvl1pPr>
              <a:defRPr sz="1026" b="0" i="0">
                <a:solidFill>
                  <a:srgbClr val="00339A"/>
                </a:solidFill>
                <a:latin typeface="Arial"/>
                <a:cs typeface="Arial"/>
              </a:defRPr>
            </a:lvl1pPr>
          </a:lstStyle>
          <a:p>
            <a:pPr marL="32579">
              <a:lnSpc>
                <a:spcPts val="1219"/>
              </a:lnSpc>
            </a:pPr>
            <a:fld id="{81D60167-4931-47E6-BA6A-407CBD079E47}" type="slidenum">
              <a:rPr lang="en-ID" spc="-4" smtClean="0"/>
              <a:pPr marL="32579">
                <a:lnSpc>
                  <a:spcPts val="1219"/>
                </a:lnSpc>
              </a:pPr>
              <a:t>‹#›</a:t>
            </a:fld>
            <a:endParaRPr lang="en-ID" spc="-4" dirty="0"/>
          </a:p>
        </p:txBody>
      </p:sp>
    </p:spTree>
    <p:extLst>
      <p:ext uri="{BB962C8B-B14F-4D97-AF65-F5344CB8AC3E}">
        <p14:creationId xmlns:p14="http://schemas.microsoft.com/office/powerpoint/2010/main" val="37387382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p:txStyles>
    <p:titleStyle>
      <a:lvl1pPr>
        <a:defRPr>
          <a:latin typeface="+mj-lt"/>
          <a:ea typeface="+mj-ea"/>
          <a:cs typeface="+mj-cs"/>
        </a:defRPr>
      </a:lvl1pPr>
    </p:titleStyle>
    <p:body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bodyStyle>
    <p:other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828800"/>
            <a:ext cx="6477000" cy="1828800"/>
          </a:xfrm>
        </p:spPr>
        <p:txBody>
          <a:bodyPr>
            <a:normAutofit/>
          </a:bodyPr>
          <a:lstStyle/>
          <a:p>
            <a:pPr algn="ctr"/>
            <a:r>
              <a:rPr lang="en-US" dirty="0" err="1"/>
              <a:t>pengujian</a:t>
            </a:r>
            <a:r>
              <a:rPr lang="en-US" dirty="0"/>
              <a:t> </a:t>
            </a:r>
            <a:r>
              <a:rPr lang="en-US" dirty="0" err="1"/>
              <a:t>perangkat</a:t>
            </a:r>
            <a:r>
              <a:rPr lang="en-US" dirty="0"/>
              <a:t> </a:t>
            </a:r>
            <a:r>
              <a:rPr lang="en-US" dirty="0" err="1"/>
              <a:t>lunak</a:t>
            </a:r>
            <a:endParaRPr lang="en-US" dirty="0"/>
          </a:p>
        </p:txBody>
      </p:sp>
      <p:sp>
        <p:nvSpPr>
          <p:cNvPr id="3" name="Subtitle 2"/>
          <p:cNvSpPr>
            <a:spLocks noGrp="1"/>
          </p:cNvSpPr>
          <p:nvPr>
            <p:ph type="subTitle" idx="1"/>
          </p:nvPr>
        </p:nvSpPr>
        <p:spPr/>
        <p:txBody>
          <a:bodyPr>
            <a:normAutofit/>
          </a:bodyPr>
          <a:lstStyle/>
          <a:p>
            <a:pPr algn="r"/>
            <a:r>
              <a:rPr lang="en-US" sz="1800" dirty="0" err="1">
                <a:solidFill>
                  <a:schemeClr val="tx2">
                    <a:lumMod val="75000"/>
                  </a:schemeClr>
                </a:solidFill>
              </a:rPr>
              <a:t>Achmad</a:t>
            </a:r>
            <a:r>
              <a:rPr lang="en-US" sz="1800" dirty="0">
                <a:solidFill>
                  <a:schemeClr val="tx2">
                    <a:lumMod val="75000"/>
                  </a:schemeClr>
                </a:solidFill>
              </a:rPr>
              <a:t> </a:t>
            </a:r>
            <a:r>
              <a:rPr lang="en-US" sz="1800" dirty="0" err="1">
                <a:solidFill>
                  <a:schemeClr val="tx2">
                    <a:lumMod val="75000"/>
                  </a:schemeClr>
                </a:solidFill>
              </a:rPr>
              <a:t>Arwan</a:t>
            </a:r>
            <a:r>
              <a:rPr lang="en-US" sz="1800" dirty="0">
                <a:solidFill>
                  <a:schemeClr val="tx2">
                    <a:lumMod val="75000"/>
                  </a:schemeClr>
                </a:solidFill>
              </a:rPr>
              <a:t>, </a:t>
            </a:r>
            <a:r>
              <a:rPr lang="en-US" sz="1800" dirty="0" err="1">
                <a:solidFill>
                  <a:schemeClr val="tx2">
                    <a:lumMod val="75000"/>
                  </a:schemeClr>
                </a:solidFill>
              </a:rPr>
              <a:t>S.Kom</a:t>
            </a:r>
            <a:r>
              <a:rPr lang="en-US" sz="1800" dirty="0">
                <a:solidFill>
                  <a:schemeClr val="tx2">
                    <a:lumMod val="75000"/>
                  </a:schemeClr>
                </a:solidFill>
              </a:rPr>
              <a:t>., </a:t>
            </a:r>
            <a:r>
              <a:rPr lang="en-US" sz="1800" dirty="0" err="1">
                <a:solidFill>
                  <a:schemeClr val="tx2">
                    <a:lumMod val="75000"/>
                  </a:schemeClr>
                </a:solidFill>
              </a:rPr>
              <a:t>M.Kom</a:t>
            </a:r>
            <a:endParaRPr lang="en-US" sz="1800" dirty="0">
              <a:solidFill>
                <a:schemeClr val="tx2">
                  <a:lumMod val="75000"/>
                </a:schemeClr>
              </a:solidFill>
            </a:endParaRPr>
          </a:p>
        </p:txBody>
      </p:sp>
      <p:sp>
        <p:nvSpPr>
          <p:cNvPr id="4" name="Subtitle 2"/>
          <p:cNvSpPr txBox="1">
            <a:spLocks/>
          </p:cNvSpPr>
          <p:nvPr/>
        </p:nvSpPr>
        <p:spPr>
          <a:xfrm>
            <a:off x="1447800" y="3962400"/>
            <a:ext cx="6705600" cy="685800"/>
          </a:xfrm>
          <a:prstGeom prst="rect">
            <a:avLst/>
          </a:prstGeom>
        </p:spPr>
        <p:style>
          <a:lnRef idx="3">
            <a:schemeClr val="lt1"/>
          </a:lnRef>
          <a:fillRef idx="1">
            <a:schemeClr val="accent1"/>
          </a:fillRef>
          <a:effectRef idx="1">
            <a:schemeClr val="accent1"/>
          </a:effectRef>
          <a:fontRef idx="minor">
            <a:schemeClr val="lt1"/>
          </a:fontRef>
        </p:style>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pPr algn="ctr"/>
            <a:r>
              <a:rPr lang="en-US" dirty="0" err="1">
                <a:solidFill>
                  <a:schemeClr val="bg1"/>
                </a:solidFill>
              </a:rPr>
              <a:t>Pertemuan</a:t>
            </a:r>
            <a:r>
              <a:rPr lang="en-US" dirty="0">
                <a:solidFill>
                  <a:schemeClr val="bg1"/>
                </a:solidFill>
              </a:rPr>
              <a:t> 5 – </a:t>
            </a:r>
            <a:r>
              <a:rPr lang="en-US" dirty="0" err="1">
                <a:solidFill>
                  <a:schemeClr val="bg1"/>
                </a:solidFill>
              </a:rPr>
              <a:t>Strategi</a:t>
            </a:r>
            <a:r>
              <a:rPr lang="en-US" dirty="0">
                <a:solidFill>
                  <a:schemeClr val="bg1"/>
                </a:solidFill>
              </a:rPr>
              <a:t> </a:t>
            </a:r>
            <a:r>
              <a:rPr lang="en-US" dirty="0" err="1">
                <a:solidFill>
                  <a:schemeClr val="bg1"/>
                </a:solidFill>
              </a:rPr>
              <a:t>Pengujian</a:t>
            </a:r>
            <a:r>
              <a:rPr lang="en-US" dirty="0">
                <a:solidFill>
                  <a:schemeClr val="bg1"/>
                </a:solidFill>
              </a:rPr>
              <a:t> PL</a:t>
            </a:r>
          </a:p>
        </p:txBody>
      </p:sp>
      <p:pic>
        <p:nvPicPr>
          <p:cNvPr id="1026" name="Picture 2" descr="Image result for filko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1" y="152400"/>
            <a:ext cx="3562709" cy="1093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17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sz="quarter" idx="1"/>
          </p:nvPr>
        </p:nvSpPr>
        <p:spPr/>
        <p:txBody>
          <a:bodyPr/>
          <a:lstStyle/>
          <a:p>
            <a:r>
              <a:rPr lang="en-US" dirty="0"/>
              <a:t>How to Test</a:t>
            </a:r>
          </a:p>
        </p:txBody>
      </p:sp>
      <p:pic>
        <p:nvPicPr>
          <p:cNvPr id="1026" name="Picture 2"/>
          <p:cNvPicPr>
            <a:picLocks noChangeAspect="1" noChangeArrowheads="1"/>
          </p:cNvPicPr>
          <p:nvPr/>
        </p:nvPicPr>
        <p:blipFill>
          <a:blip r:embed="rId2"/>
          <a:srcRect/>
          <a:stretch>
            <a:fillRect/>
          </a:stretch>
        </p:blipFill>
        <p:spPr bwMode="auto">
          <a:xfrm>
            <a:off x="2514600" y="2286000"/>
            <a:ext cx="4267200" cy="396298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sz="quarter" idx="1"/>
          </p:nvPr>
        </p:nvSpPr>
        <p:spPr/>
        <p:txBody>
          <a:bodyPr/>
          <a:lstStyle/>
          <a:p>
            <a:r>
              <a:rPr lang="en-US" dirty="0"/>
              <a:t>Test case </a:t>
            </a:r>
            <a:r>
              <a:rPr lang="en-US" dirty="0" err="1"/>
              <a:t>harus</a:t>
            </a:r>
            <a:r>
              <a:rPr lang="en-US" dirty="0"/>
              <a:t> </a:t>
            </a:r>
            <a:r>
              <a:rPr lang="en-US" dirty="0" err="1"/>
              <a:t>didesain</a:t>
            </a:r>
            <a:r>
              <a:rPr lang="en-US" dirty="0"/>
              <a:t> </a:t>
            </a:r>
            <a:r>
              <a:rPr lang="en-US" dirty="0" err="1"/>
              <a:t>untuk</a:t>
            </a:r>
            <a:r>
              <a:rPr lang="en-US" dirty="0"/>
              <a:t> </a:t>
            </a:r>
            <a:r>
              <a:rPr lang="en-US" dirty="0" err="1"/>
              <a:t>mengungkap</a:t>
            </a:r>
            <a:r>
              <a:rPr lang="en-US" dirty="0"/>
              <a:t> </a:t>
            </a:r>
            <a:r>
              <a:rPr lang="en-US" dirty="0" err="1"/>
              <a:t>kesalahan</a:t>
            </a:r>
            <a:r>
              <a:rPr lang="en-US" dirty="0"/>
              <a:t> </a:t>
            </a:r>
            <a:r>
              <a:rPr lang="en-US" dirty="0" err="1"/>
              <a:t>dalam</a:t>
            </a:r>
            <a:r>
              <a:rPr lang="en-US" dirty="0"/>
              <a:t> </a:t>
            </a:r>
            <a:r>
              <a:rPr lang="en-US" dirty="0" err="1"/>
              <a:t>kategori</a:t>
            </a:r>
            <a:endParaRPr lang="en-US" dirty="0"/>
          </a:p>
          <a:p>
            <a:pPr lvl="1"/>
            <a:r>
              <a:rPr lang="en-US" dirty="0" err="1"/>
              <a:t>Pengetikan</a:t>
            </a:r>
            <a:r>
              <a:rPr lang="en-US" dirty="0"/>
              <a:t> yang </a:t>
            </a:r>
            <a:r>
              <a:rPr lang="en-US" dirty="0" err="1"/>
              <a:t>tidak</a:t>
            </a:r>
            <a:r>
              <a:rPr lang="en-US" dirty="0"/>
              <a:t> </a:t>
            </a:r>
            <a:r>
              <a:rPr lang="en-US" dirty="0" err="1"/>
              <a:t>teratur</a:t>
            </a:r>
            <a:r>
              <a:rPr lang="en-US" dirty="0"/>
              <a:t> </a:t>
            </a:r>
            <a:r>
              <a:rPr lang="en-US" dirty="0" err="1"/>
              <a:t>dan</a:t>
            </a:r>
            <a:r>
              <a:rPr lang="en-US" dirty="0"/>
              <a:t> </a:t>
            </a:r>
            <a:r>
              <a:rPr lang="en-US" dirty="0" err="1"/>
              <a:t>tidak</a:t>
            </a:r>
            <a:r>
              <a:rPr lang="en-US" dirty="0"/>
              <a:t> </a:t>
            </a:r>
            <a:r>
              <a:rPr lang="en-US" dirty="0" err="1"/>
              <a:t>konsisten</a:t>
            </a:r>
            <a:endParaRPr lang="en-US" dirty="0"/>
          </a:p>
          <a:p>
            <a:pPr lvl="1"/>
            <a:r>
              <a:rPr lang="en-US" dirty="0" err="1"/>
              <a:t>Inisialisasi</a:t>
            </a:r>
            <a:r>
              <a:rPr lang="en-US" dirty="0"/>
              <a:t> yang </a:t>
            </a:r>
            <a:r>
              <a:rPr lang="en-US" dirty="0" err="1"/>
              <a:t>salah</a:t>
            </a:r>
            <a:r>
              <a:rPr lang="en-US" dirty="0"/>
              <a:t> </a:t>
            </a:r>
            <a:r>
              <a:rPr lang="en-US" dirty="0" err="1"/>
              <a:t>atau</a:t>
            </a:r>
            <a:r>
              <a:rPr lang="en-US" dirty="0"/>
              <a:t> </a:t>
            </a:r>
            <a:r>
              <a:rPr lang="en-US" dirty="0" err="1"/>
              <a:t>nilai-nilai</a:t>
            </a:r>
            <a:r>
              <a:rPr lang="en-US" dirty="0"/>
              <a:t> default</a:t>
            </a:r>
          </a:p>
          <a:p>
            <a:pPr lvl="1"/>
            <a:r>
              <a:rPr lang="en-US" dirty="0" err="1"/>
              <a:t>Nama</a:t>
            </a:r>
            <a:r>
              <a:rPr lang="en-US" dirty="0"/>
              <a:t> </a:t>
            </a:r>
            <a:r>
              <a:rPr lang="en-US" dirty="0" err="1"/>
              <a:t>variabel</a:t>
            </a:r>
            <a:r>
              <a:rPr lang="en-US" dirty="0"/>
              <a:t> yang </a:t>
            </a:r>
            <a:r>
              <a:rPr lang="en-US" dirty="0" err="1"/>
              <a:t>tidak</a:t>
            </a:r>
            <a:r>
              <a:rPr lang="en-US" dirty="0"/>
              <a:t> </a:t>
            </a:r>
            <a:r>
              <a:rPr lang="en-US" dirty="0" err="1"/>
              <a:t>benar</a:t>
            </a:r>
            <a:endParaRPr lang="en-US" dirty="0"/>
          </a:p>
          <a:p>
            <a:pPr lvl="1"/>
            <a:r>
              <a:rPr lang="en-US" dirty="0" err="1"/>
              <a:t>Tipe</a:t>
            </a:r>
            <a:r>
              <a:rPr lang="en-US" dirty="0"/>
              <a:t> data yang </a:t>
            </a:r>
            <a:r>
              <a:rPr lang="en-US" dirty="0" err="1"/>
              <a:t>tidak</a:t>
            </a:r>
            <a:r>
              <a:rPr lang="en-US" dirty="0"/>
              <a:t> </a:t>
            </a:r>
            <a:r>
              <a:rPr lang="en-US" dirty="0" err="1"/>
              <a:t>konsisten</a:t>
            </a:r>
            <a:endParaRPr lang="en-US" dirty="0"/>
          </a:p>
          <a:p>
            <a:pPr lvl="1"/>
            <a:r>
              <a:rPr lang="en-US" dirty="0"/>
              <a:t>Underflow, overflow </a:t>
            </a:r>
            <a:r>
              <a:rPr lang="en-US" dirty="0" err="1"/>
              <a:t>dan</a:t>
            </a:r>
            <a:r>
              <a:rPr lang="en-US" dirty="0"/>
              <a:t> </a:t>
            </a:r>
            <a:r>
              <a:rPr lang="en-US" dirty="0" err="1"/>
              <a:t>pengecualian</a:t>
            </a:r>
            <a:r>
              <a:rPr lang="en-US" dirty="0"/>
              <a:t> </a:t>
            </a:r>
            <a:r>
              <a:rPr lang="en-US" dirty="0" err="1"/>
              <a:t>pengalamatan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sz="quarter" idx="1"/>
          </p:nvPr>
        </p:nvSpPr>
        <p:spPr/>
        <p:txBody>
          <a:bodyPr>
            <a:normAutofit/>
          </a:bodyPr>
          <a:lstStyle/>
          <a:p>
            <a:pPr defTabSz="912813">
              <a:lnSpc>
                <a:spcPct val="90000"/>
              </a:lnSpc>
            </a:pPr>
            <a:r>
              <a:rPr lang="en-US" sz="3200" dirty="0">
                <a:latin typeface="Tahoma" pitchFamily="34" charset="0"/>
              </a:rPr>
              <a:t>Basis Path Testing</a:t>
            </a:r>
          </a:p>
          <a:p>
            <a:pPr lvl="1" defTabSz="912813">
              <a:lnSpc>
                <a:spcPct val="90000"/>
              </a:lnSpc>
            </a:pPr>
            <a:r>
              <a:rPr lang="en-US" dirty="0" err="1">
                <a:latin typeface="Tahoma" pitchFamily="34" charset="0"/>
              </a:rPr>
              <a:t>Tujuannya</a:t>
            </a:r>
            <a:r>
              <a:rPr lang="en-US" dirty="0">
                <a:latin typeface="Tahoma" pitchFamily="34" charset="0"/>
              </a:rPr>
              <a:t> </a:t>
            </a:r>
            <a:r>
              <a:rPr lang="en-US" dirty="0" err="1">
                <a:latin typeface="Tahoma" pitchFamily="34" charset="0"/>
              </a:rPr>
              <a:t>meyakinkan</a:t>
            </a:r>
            <a:r>
              <a:rPr lang="en-US" dirty="0">
                <a:latin typeface="Tahoma" pitchFamily="34" charset="0"/>
              </a:rPr>
              <a:t> </a:t>
            </a:r>
            <a:r>
              <a:rPr lang="en-US" dirty="0" err="1">
                <a:latin typeface="Tahoma" pitchFamily="34" charset="0"/>
              </a:rPr>
              <a:t>bahwa</a:t>
            </a:r>
            <a:r>
              <a:rPr lang="en-US" dirty="0">
                <a:latin typeface="Tahoma" pitchFamily="34" charset="0"/>
              </a:rPr>
              <a:t> </a:t>
            </a:r>
            <a:r>
              <a:rPr lang="en-US" dirty="0" err="1">
                <a:latin typeface="Tahoma" pitchFamily="34" charset="0"/>
              </a:rPr>
              <a:t>himpunan</a:t>
            </a:r>
            <a:r>
              <a:rPr lang="en-US" dirty="0">
                <a:latin typeface="Tahoma" pitchFamily="34" charset="0"/>
              </a:rPr>
              <a:t> test case </a:t>
            </a:r>
            <a:r>
              <a:rPr lang="en-US" dirty="0" err="1">
                <a:latin typeface="Tahoma" pitchFamily="34" charset="0"/>
              </a:rPr>
              <a:t>akan</a:t>
            </a:r>
            <a:r>
              <a:rPr lang="en-US" dirty="0">
                <a:latin typeface="Tahoma" pitchFamily="34" charset="0"/>
              </a:rPr>
              <a:t> </a:t>
            </a:r>
            <a:r>
              <a:rPr lang="en-US" dirty="0" err="1">
                <a:latin typeface="Tahoma" pitchFamily="34" charset="0"/>
              </a:rPr>
              <a:t>menguji</a:t>
            </a:r>
            <a:r>
              <a:rPr lang="en-US" dirty="0">
                <a:latin typeface="Tahoma" pitchFamily="34" charset="0"/>
              </a:rPr>
              <a:t> </a:t>
            </a:r>
            <a:r>
              <a:rPr lang="en-US" dirty="0" err="1">
                <a:latin typeface="Tahoma" pitchFamily="34" charset="0"/>
              </a:rPr>
              <a:t>setiap</a:t>
            </a:r>
            <a:r>
              <a:rPr lang="en-US" dirty="0">
                <a:latin typeface="Tahoma" pitchFamily="34" charset="0"/>
              </a:rPr>
              <a:t> path </a:t>
            </a:r>
            <a:r>
              <a:rPr lang="en-US" dirty="0" err="1">
                <a:latin typeface="Tahoma" pitchFamily="34" charset="0"/>
              </a:rPr>
              <a:t>pada</a:t>
            </a:r>
            <a:r>
              <a:rPr lang="en-US" dirty="0">
                <a:latin typeface="Tahoma" pitchFamily="34" charset="0"/>
              </a:rPr>
              <a:t> </a:t>
            </a:r>
            <a:r>
              <a:rPr lang="en-US" dirty="0" err="1">
                <a:latin typeface="Tahoma" pitchFamily="34" charset="0"/>
              </a:rPr>
              <a:t>suatu</a:t>
            </a:r>
            <a:r>
              <a:rPr lang="en-US" dirty="0">
                <a:latin typeface="Tahoma" pitchFamily="34" charset="0"/>
              </a:rPr>
              <a:t> program paling </a:t>
            </a:r>
            <a:r>
              <a:rPr lang="en-US" dirty="0" err="1">
                <a:latin typeface="Tahoma" pitchFamily="34" charset="0"/>
              </a:rPr>
              <a:t>sedikit</a:t>
            </a:r>
            <a:r>
              <a:rPr lang="en-US" dirty="0">
                <a:latin typeface="Tahoma" pitchFamily="34" charset="0"/>
              </a:rPr>
              <a:t> </a:t>
            </a:r>
            <a:r>
              <a:rPr lang="en-US" dirty="0" err="1">
                <a:latin typeface="Tahoma" pitchFamily="34" charset="0"/>
              </a:rPr>
              <a:t>satu</a:t>
            </a:r>
            <a:r>
              <a:rPr lang="en-US" dirty="0">
                <a:latin typeface="Tahoma" pitchFamily="34" charset="0"/>
              </a:rPr>
              <a:t> kali. </a:t>
            </a:r>
            <a:endParaRPr lang="en-GB" dirty="0">
              <a:latin typeface="Tahoma" pitchFamily="34" charset="0"/>
            </a:endParaRPr>
          </a:p>
          <a:p>
            <a:pPr lvl="1" defTabSz="912813">
              <a:lnSpc>
                <a:spcPct val="90000"/>
              </a:lnSpc>
            </a:pPr>
            <a:r>
              <a:rPr lang="en-US" dirty="0" err="1">
                <a:latin typeface="Tahoma" pitchFamily="34" charset="0"/>
              </a:rPr>
              <a:t>Titik</a:t>
            </a:r>
            <a:r>
              <a:rPr lang="en-US" dirty="0">
                <a:latin typeface="Tahoma" pitchFamily="34" charset="0"/>
              </a:rPr>
              <a:t> </a:t>
            </a:r>
            <a:r>
              <a:rPr lang="en-US" dirty="0" err="1">
                <a:latin typeface="Tahoma" pitchFamily="34" charset="0"/>
              </a:rPr>
              <a:t>awal</a:t>
            </a:r>
            <a:r>
              <a:rPr lang="en-US" dirty="0">
                <a:latin typeface="Tahoma" pitchFamily="34" charset="0"/>
              </a:rPr>
              <a:t> </a:t>
            </a:r>
            <a:r>
              <a:rPr lang="en-US" dirty="0" err="1">
                <a:latin typeface="Tahoma" pitchFamily="34" charset="0"/>
              </a:rPr>
              <a:t>untuk</a:t>
            </a:r>
            <a:r>
              <a:rPr lang="en-US" dirty="0">
                <a:latin typeface="Tahoma" pitchFamily="34" charset="0"/>
              </a:rPr>
              <a:t> </a:t>
            </a:r>
            <a:r>
              <a:rPr lang="en-GB" dirty="0">
                <a:latin typeface="Tahoma" pitchFamily="34" charset="0"/>
              </a:rPr>
              <a:t>path testing </a:t>
            </a:r>
            <a:r>
              <a:rPr lang="en-US" dirty="0" err="1">
                <a:latin typeface="Tahoma" pitchFamily="34" charset="0"/>
              </a:rPr>
              <a:t>adalah</a:t>
            </a:r>
            <a:r>
              <a:rPr lang="en-US" dirty="0">
                <a:latin typeface="Tahoma" pitchFamily="34" charset="0"/>
              </a:rPr>
              <a:t> </a:t>
            </a:r>
            <a:r>
              <a:rPr lang="en-US" dirty="0" err="1">
                <a:latin typeface="Tahoma" pitchFamily="34" charset="0"/>
              </a:rPr>
              <a:t>suatu</a:t>
            </a:r>
            <a:r>
              <a:rPr lang="en-US" dirty="0">
                <a:latin typeface="Tahoma" pitchFamily="34" charset="0"/>
              </a:rPr>
              <a:t> </a:t>
            </a:r>
            <a:r>
              <a:rPr lang="en-GB" dirty="0">
                <a:latin typeface="Tahoma" pitchFamily="34" charset="0"/>
              </a:rPr>
              <a:t>program flow graph </a:t>
            </a:r>
            <a:r>
              <a:rPr lang="en-US" dirty="0">
                <a:latin typeface="Tahoma" pitchFamily="34" charset="0"/>
              </a:rPr>
              <a:t>yang </a:t>
            </a:r>
            <a:r>
              <a:rPr lang="en-US" dirty="0" err="1">
                <a:latin typeface="Tahoma" pitchFamily="34" charset="0"/>
              </a:rPr>
              <a:t>menunjukkan</a:t>
            </a:r>
            <a:r>
              <a:rPr lang="en-US" dirty="0">
                <a:latin typeface="Tahoma" pitchFamily="34" charset="0"/>
              </a:rPr>
              <a:t> </a:t>
            </a:r>
            <a:r>
              <a:rPr lang="en-GB" dirty="0">
                <a:latin typeface="Tahoma" pitchFamily="34" charset="0"/>
              </a:rPr>
              <a:t>node</a:t>
            </a:r>
            <a:r>
              <a:rPr lang="en-US" dirty="0">
                <a:latin typeface="Tahoma" pitchFamily="34" charset="0"/>
              </a:rPr>
              <a:t>-node</a:t>
            </a:r>
            <a:r>
              <a:rPr lang="en-GB" dirty="0">
                <a:latin typeface="Tahoma" pitchFamily="34" charset="0"/>
              </a:rPr>
              <a:t> </a:t>
            </a:r>
            <a:r>
              <a:rPr lang="en-US" dirty="0">
                <a:latin typeface="Tahoma" pitchFamily="34" charset="0"/>
              </a:rPr>
              <a:t>yang </a:t>
            </a:r>
            <a:r>
              <a:rPr lang="en-US" dirty="0" err="1">
                <a:latin typeface="Tahoma" pitchFamily="34" charset="0"/>
              </a:rPr>
              <a:t>menyatakan</a:t>
            </a:r>
            <a:r>
              <a:rPr lang="en-US" dirty="0">
                <a:latin typeface="Tahoma" pitchFamily="34" charset="0"/>
              </a:rPr>
              <a:t> </a:t>
            </a:r>
            <a:r>
              <a:rPr lang="en-GB" dirty="0">
                <a:latin typeface="Tahoma" pitchFamily="34" charset="0"/>
              </a:rPr>
              <a:t>program decisions </a:t>
            </a:r>
            <a:r>
              <a:rPr lang="en-US" dirty="0">
                <a:latin typeface="Tahoma" pitchFamily="34" charset="0"/>
              </a:rPr>
              <a:t>(</a:t>
            </a:r>
            <a:r>
              <a:rPr lang="en-US" dirty="0" err="1">
                <a:latin typeface="Tahoma" pitchFamily="34" charset="0"/>
              </a:rPr>
              <a:t>mis</a:t>
            </a:r>
            <a:r>
              <a:rPr lang="en-US" dirty="0">
                <a:latin typeface="Tahoma" pitchFamily="34" charset="0"/>
              </a:rPr>
              <a:t>.: if-then-else condition) </a:t>
            </a:r>
            <a:r>
              <a:rPr lang="en-US" dirty="0" err="1">
                <a:latin typeface="Tahoma" pitchFamily="34" charset="0"/>
              </a:rPr>
              <a:t>dan</a:t>
            </a:r>
            <a:r>
              <a:rPr lang="en-GB" dirty="0">
                <a:latin typeface="Tahoma" pitchFamily="34" charset="0"/>
              </a:rPr>
              <a:t> </a:t>
            </a:r>
            <a:r>
              <a:rPr lang="en-US" dirty="0" err="1">
                <a:latin typeface="Tahoma" pitchFamily="34" charset="0"/>
              </a:rPr>
              <a:t>busur</a:t>
            </a:r>
            <a:r>
              <a:rPr lang="en-US" dirty="0">
                <a:latin typeface="Tahoma" pitchFamily="34" charset="0"/>
              </a:rPr>
              <a:t> </a:t>
            </a:r>
            <a:r>
              <a:rPr lang="en-US" dirty="0" err="1">
                <a:latin typeface="Tahoma" pitchFamily="34" charset="0"/>
              </a:rPr>
              <a:t>menyatakan</a:t>
            </a:r>
            <a:r>
              <a:rPr lang="en-US" dirty="0">
                <a:latin typeface="Tahoma" pitchFamily="34" charset="0"/>
              </a:rPr>
              <a:t> </a:t>
            </a:r>
            <a:r>
              <a:rPr lang="en-US" dirty="0" err="1">
                <a:latin typeface="Tahoma" pitchFamily="34" charset="0"/>
              </a:rPr>
              <a:t>alur</a:t>
            </a:r>
            <a:r>
              <a:rPr lang="en-US" dirty="0">
                <a:latin typeface="Tahoma" pitchFamily="34" charset="0"/>
              </a:rPr>
              <a:t> k</a:t>
            </a:r>
            <a:r>
              <a:rPr lang="en-GB" dirty="0" err="1">
                <a:latin typeface="Tahoma" pitchFamily="34" charset="0"/>
              </a:rPr>
              <a:t>ontrol</a:t>
            </a:r>
            <a:endParaRPr lang="en-GB" dirty="0">
              <a:latin typeface="Tahoma" pitchFamily="34" charset="0"/>
            </a:endParaRPr>
          </a:p>
          <a:p>
            <a:pPr lvl="1" defTabSz="912813">
              <a:lnSpc>
                <a:spcPct val="90000"/>
              </a:lnSpc>
            </a:pPr>
            <a:r>
              <a:rPr lang="en-GB" dirty="0">
                <a:latin typeface="Tahoma" pitchFamily="34" charset="0"/>
              </a:rPr>
              <a:t>Statements </a:t>
            </a:r>
            <a:r>
              <a:rPr lang="en-US" dirty="0" err="1">
                <a:latin typeface="Tahoma" pitchFamily="34" charset="0"/>
              </a:rPr>
              <a:t>dengan</a:t>
            </a:r>
            <a:r>
              <a:rPr lang="en-US" dirty="0">
                <a:latin typeface="Tahoma" pitchFamily="34" charset="0"/>
              </a:rPr>
              <a:t> </a:t>
            </a:r>
            <a:r>
              <a:rPr lang="en-GB" dirty="0">
                <a:latin typeface="Tahoma" pitchFamily="34" charset="0"/>
              </a:rPr>
              <a:t>conditions </a:t>
            </a:r>
            <a:r>
              <a:rPr lang="en-US" dirty="0" err="1">
                <a:latin typeface="Tahoma" pitchFamily="34" charset="0"/>
              </a:rPr>
              <a:t>adalah</a:t>
            </a:r>
            <a:r>
              <a:rPr lang="en-US" dirty="0">
                <a:latin typeface="Tahoma" pitchFamily="34" charset="0"/>
              </a:rPr>
              <a:t> node-node </a:t>
            </a:r>
            <a:r>
              <a:rPr lang="en-US" dirty="0" err="1">
                <a:latin typeface="Tahoma" pitchFamily="34" charset="0"/>
              </a:rPr>
              <a:t>dalam</a:t>
            </a:r>
            <a:r>
              <a:rPr lang="en-US" dirty="0">
                <a:latin typeface="Tahoma" pitchFamily="34" charset="0"/>
              </a:rPr>
              <a:t> flow </a:t>
            </a:r>
            <a:r>
              <a:rPr lang="en-US" dirty="0" err="1">
                <a:latin typeface="Tahoma" pitchFamily="34" charset="0"/>
              </a:rPr>
              <a:t>graf</a:t>
            </a:r>
            <a:r>
              <a:rPr lang="en-US" dirty="0">
                <a:latin typeface="Tahoma" pitchFamily="34" charset="0"/>
              </a:rPr>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sz="quarter" idx="1"/>
          </p:nvPr>
        </p:nvSpPr>
        <p:spPr/>
        <p:txBody>
          <a:bodyPr>
            <a:normAutofit/>
          </a:bodyPr>
          <a:lstStyle/>
          <a:p>
            <a:pPr defTabSz="912813">
              <a:lnSpc>
                <a:spcPct val="90000"/>
              </a:lnSpc>
            </a:pPr>
            <a:r>
              <a:rPr lang="en-US" sz="3200" dirty="0">
                <a:latin typeface="Tahoma" pitchFamily="34" charset="0"/>
              </a:rPr>
              <a:t>Basis Path Testing</a:t>
            </a:r>
          </a:p>
          <a:p>
            <a:endParaRPr lang="en-US" dirty="0"/>
          </a:p>
        </p:txBody>
      </p:sp>
      <p:pic>
        <p:nvPicPr>
          <p:cNvPr id="5" name="Picture 4">
            <a:extLst>
              <a:ext uri="{FF2B5EF4-FFF2-40B4-BE49-F238E27FC236}">
                <a16:creationId xmlns:a16="http://schemas.microsoft.com/office/drawing/2014/main" id="{C0DD1ACA-72DC-8448-BBE3-190F16CBB091}"/>
              </a:ext>
            </a:extLst>
          </p:cNvPr>
          <p:cNvPicPr>
            <a:picLocks noChangeAspect="1"/>
          </p:cNvPicPr>
          <p:nvPr/>
        </p:nvPicPr>
        <p:blipFill>
          <a:blip r:embed="rId2"/>
          <a:stretch>
            <a:fillRect/>
          </a:stretch>
        </p:blipFill>
        <p:spPr>
          <a:xfrm>
            <a:off x="4935473" y="2078300"/>
            <a:ext cx="4138422" cy="4398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3FB02005-AACA-9D4C-B234-D10326F6101E}"/>
              </a:ext>
            </a:extLst>
          </p:cNvPr>
          <p:cNvPicPr>
            <a:picLocks noChangeAspect="1"/>
          </p:cNvPicPr>
          <p:nvPr/>
        </p:nvPicPr>
        <p:blipFill rotWithShape="1">
          <a:blip r:embed="rId3"/>
          <a:srcRect l="2747" r="10721"/>
          <a:stretch/>
        </p:blipFill>
        <p:spPr>
          <a:xfrm>
            <a:off x="304801" y="2093540"/>
            <a:ext cx="4800600" cy="35280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sz="quarter" idx="1"/>
          </p:nvPr>
        </p:nvSpPr>
        <p:spPr/>
        <p:txBody>
          <a:bodyPr/>
          <a:lstStyle/>
          <a:p>
            <a:r>
              <a:rPr lang="en-US" dirty="0"/>
              <a:t>Path </a:t>
            </a:r>
            <a:r>
              <a:rPr lang="en-US" dirty="0" err="1"/>
              <a:t>untuk</a:t>
            </a:r>
            <a:r>
              <a:rPr lang="en-US" dirty="0"/>
              <a:t> data </a:t>
            </a:r>
            <a:r>
              <a:rPr lang="en-US" dirty="0" err="1"/>
              <a:t>pengujian</a:t>
            </a:r>
            <a:endParaRPr lang="en-US" dirty="0"/>
          </a:p>
          <a:p>
            <a:r>
              <a:rPr lang="en-ID" sz="3200" dirty="0"/>
              <a:t>Path 1: 1-11</a:t>
            </a:r>
          </a:p>
          <a:p>
            <a:r>
              <a:rPr lang="en-ID" sz="3200" dirty="0"/>
              <a:t>Path 2: 1-2-3-4-5-10-1-11 </a:t>
            </a:r>
          </a:p>
          <a:p>
            <a:r>
              <a:rPr lang="en-ID" sz="3200" dirty="0"/>
              <a:t>Path 3: 1-2-3-6-8-9-10-1-11 </a:t>
            </a:r>
          </a:p>
          <a:p>
            <a:r>
              <a:rPr lang="en-ID" sz="3200" dirty="0"/>
              <a:t>Path 4: 1-2-3-6-7-9-10-1-11 </a:t>
            </a:r>
            <a:endParaRPr lang="en-ID" dirty="0"/>
          </a:p>
          <a:p>
            <a:pPr defTabSz="912813"/>
            <a:r>
              <a:rPr lang="en-GB" dirty="0">
                <a:latin typeface="Tahoma" pitchFamily="34" charset="0"/>
              </a:rPr>
              <a:t>Test cases </a:t>
            </a:r>
            <a:r>
              <a:rPr lang="en-US" dirty="0" err="1">
                <a:latin typeface="Tahoma" pitchFamily="34" charset="0"/>
              </a:rPr>
              <a:t>harus</a:t>
            </a:r>
            <a:r>
              <a:rPr lang="en-US" dirty="0">
                <a:latin typeface="Tahoma" pitchFamily="34" charset="0"/>
              </a:rPr>
              <a:t> </a:t>
            </a:r>
            <a:r>
              <a:rPr lang="en-US" dirty="0" err="1">
                <a:latin typeface="Tahoma" pitchFamily="34" charset="0"/>
              </a:rPr>
              <a:t>ditentukan</a:t>
            </a:r>
            <a:r>
              <a:rPr lang="en-US" dirty="0">
                <a:latin typeface="Tahoma" pitchFamily="34" charset="0"/>
              </a:rPr>
              <a:t> </a:t>
            </a:r>
            <a:r>
              <a:rPr lang="en-US" dirty="0" err="1">
                <a:latin typeface="Tahoma" pitchFamily="34" charset="0"/>
              </a:rPr>
              <a:t>sehingga</a:t>
            </a:r>
            <a:r>
              <a:rPr lang="en-US" dirty="0">
                <a:latin typeface="Tahoma" pitchFamily="34" charset="0"/>
              </a:rPr>
              <a:t> </a:t>
            </a:r>
            <a:r>
              <a:rPr lang="en-US" dirty="0" err="1">
                <a:latin typeface="Tahoma" pitchFamily="34" charset="0"/>
              </a:rPr>
              <a:t>semua</a:t>
            </a:r>
            <a:r>
              <a:rPr lang="en-US" dirty="0">
                <a:latin typeface="Tahoma" pitchFamily="34" charset="0"/>
              </a:rPr>
              <a:t> path </a:t>
            </a:r>
            <a:r>
              <a:rPr lang="en-US" dirty="0" err="1">
                <a:latin typeface="Tahoma" pitchFamily="34" charset="0"/>
              </a:rPr>
              <a:t>tsb</a:t>
            </a:r>
            <a:r>
              <a:rPr lang="en-US" dirty="0">
                <a:latin typeface="Tahoma" pitchFamily="34" charset="0"/>
              </a:rPr>
              <a:t> </a:t>
            </a:r>
            <a:r>
              <a:rPr lang="en-US" dirty="0" err="1">
                <a:latin typeface="Tahoma" pitchFamily="34" charset="0"/>
              </a:rPr>
              <a:t>tereksekusi</a:t>
            </a:r>
            <a:r>
              <a:rPr lang="en-US" dirty="0">
                <a:latin typeface="Tahoma" pitchFamily="34" charset="0"/>
              </a:rPr>
              <a:t>.</a:t>
            </a:r>
            <a:r>
              <a:rPr lang="en-GB" dirty="0">
                <a:latin typeface="Tahoma" pitchFamily="34" charset="0"/>
              </a:rPr>
              <a:t> </a:t>
            </a:r>
            <a:endParaRPr lang="en-US" dirty="0">
              <a:latin typeface="Tahoma" pitchFamily="34"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Testing</a:t>
            </a:r>
          </a:p>
        </p:txBody>
      </p:sp>
      <p:sp>
        <p:nvSpPr>
          <p:cNvPr id="3" name="Content Placeholder 2"/>
          <p:cNvSpPr>
            <a:spLocks noGrp="1"/>
          </p:cNvSpPr>
          <p:nvPr>
            <p:ph sz="quarter" idx="1"/>
          </p:nvPr>
        </p:nvSpPr>
        <p:spPr/>
        <p:txBody>
          <a:bodyPr/>
          <a:lstStyle/>
          <a:p>
            <a:pPr defTabSz="912813"/>
            <a:r>
              <a:rPr lang="en-US" dirty="0">
                <a:latin typeface="Tahoma" pitchFamily="34" charset="0"/>
                <a:cs typeface="Arial" charset="0"/>
              </a:rPr>
              <a:t>A module is a </a:t>
            </a:r>
            <a:r>
              <a:rPr lang="en-US" b="1" i="1" dirty="0">
                <a:latin typeface="Tahoma" pitchFamily="34" charset="0"/>
                <a:cs typeface="Arial" charset="0"/>
              </a:rPr>
              <a:t>collection of dependent components</a:t>
            </a:r>
            <a:r>
              <a:rPr lang="en-US" dirty="0">
                <a:latin typeface="Tahoma" pitchFamily="34" charset="0"/>
                <a:cs typeface="Arial" charset="0"/>
              </a:rPr>
              <a:t> such as an </a:t>
            </a:r>
            <a:r>
              <a:rPr lang="en-US" b="1" dirty="0">
                <a:latin typeface="Tahoma" pitchFamily="34" charset="0"/>
                <a:cs typeface="Arial" charset="0"/>
              </a:rPr>
              <a:t>object class</a:t>
            </a:r>
            <a:r>
              <a:rPr lang="en-US" dirty="0">
                <a:latin typeface="Tahoma" pitchFamily="34" charset="0"/>
                <a:cs typeface="Arial" charset="0"/>
              </a:rPr>
              <a:t>, an </a:t>
            </a:r>
            <a:r>
              <a:rPr lang="en-US" b="1" dirty="0">
                <a:latin typeface="Tahoma" pitchFamily="34" charset="0"/>
                <a:cs typeface="Arial" charset="0"/>
              </a:rPr>
              <a:t>abstract data type</a:t>
            </a:r>
            <a:r>
              <a:rPr lang="en-US" dirty="0">
                <a:latin typeface="Tahoma" pitchFamily="34" charset="0"/>
                <a:cs typeface="Arial" charset="0"/>
              </a:rPr>
              <a:t> or some </a:t>
            </a:r>
            <a:r>
              <a:rPr lang="en-US" b="1" dirty="0">
                <a:latin typeface="Tahoma" pitchFamily="34" charset="0"/>
                <a:cs typeface="Arial" charset="0"/>
              </a:rPr>
              <a:t>looser collection of procedures and functions</a:t>
            </a:r>
            <a:r>
              <a:rPr lang="en-US" dirty="0">
                <a:latin typeface="Tahoma" pitchFamily="34" charset="0"/>
                <a:cs typeface="Arial" charset="0"/>
              </a:rPr>
              <a:t>. A module </a:t>
            </a:r>
            <a:r>
              <a:rPr lang="en-US" b="1" i="1" dirty="0">
                <a:latin typeface="Tahoma" pitchFamily="34" charset="0"/>
                <a:cs typeface="Arial" charset="0"/>
              </a:rPr>
              <a:t>encapsulates related components</a:t>
            </a:r>
            <a:r>
              <a:rPr lang="en-US" dirty="0">
                <a:latin typeface="Tahoma" pitchFamily="34" charset="0"/>
                <a:cs typeface="Arial" charset="0"/>
              </a:rPr>
              <a:t> so it can be tested without other system modules.</a:t>
            </a:r>
            <a:endParaRPr lang="en-US" dirty="0">
              <a:latin typeface="Tahoma" pitchFamily="34" charset="0"/>
              <a:cs typeface="Times New Roman" pitchFamily="18" charset="0"/>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Sub-system/Integration Testing</a:t>
            </a:r>
          </a:p>
        </p:txBody>
      </p:sp>
      <p:sp>
        <p:nvSpPr>
          <p:cNvPr id="3" name="Content Placeholder 2"/>
          <p:cNvSpPr>
            <a:spLocks noGrp="1"/>
          </p:cNvSpPr>
          <p:nvPr>
            <p:ph sz="quarter" idx="1"/>
          </p:nvPr>
        </p:nvSpPr>
        <p:spPr/>
        <p:txBody>
          <a:bodyPr>
            <a:normAutofit fontScale="85000" lnSpcReduction="10000"/>
          </a:bodyPr>
          <a:lstStyle/>
          <a:p>
            <a:pPr marL="0" indent="0">
              <a:buNone/>
            </a:pPr>
            <a:r>
              <a:rPr lang="en-US" dirty="0"/>
              <a:t>“ </a:t>
            </a:r>
            <a:r>
              <a:rPr lang="en-US" dirty="0" err="1"/>
              <a:t>Jika</a:t>
            </a:r>
            <a:r>
              <a:rPr lang="en-US" dirty="0"/>
              <a:t> </a:t>
            </a:r>
            <a:r>
              <a:rPr lang="en-US" dirty="0" err="1"/>
              <a:t>semua</a:t>
            </a:r>
            <a:r>
              <a:rPr lang="en-US" dirty="0"/>
              <a:t> </a:t>
            </a:r>
            <a:r>
              <a:rPr lang="en-US" dirty="0" err="1"/>
              <a:t>modul-modul</a:t>
            </a:r>
            <a:r>
              <a:rPr lang="en-US" dirty="0"/>
              <a:t> software </a:t>
            </a:r>
            <a:r>
              <a:rPr lang="en-US" dirty="0" err="1"/>
              <a:t>telah</a:t>
            </a:r>
            <a:r>
              <a:rPr lang="en-US" dirty="0"/>
              <a:t> </a:t>
            </a:r>
            <a:r>
              <a:rPr lang="en-US" dirty="0" err="1"/>
              <a:t>bekerja</a:t>
            </a:r>
            <a:r>
              <a:rPr lang="en-US" dirty="0"/>
              <a:t> </a:t>
            </a:r>
            <a:r>
              <a:rPr lang="en-US" dirty="0" err="1"/>
              <a:t>dengan</a:t>
            </a:r>
            <a:r>
              <a:rPr lang="en-US" dirty="0"/>
              <a:t> </a:t>
            </a:r>
            <a:r>
              <a:rPr lang="en-US" dirty="0" err="1"/>
              <a:t>baik</a:t>
            </a:r>
            <a:r>
              <a:rPr lang="en-US" dirty="0"/>
              <a:t> </a:t>
            </a:r>
            <a:r>
              <a:rPr lang="en-US" dirty="0" err="1"/>
              <a:t>secara</a:t>
            </a:r>
            <a:r>
              <a:rPr lang="en-US" dirty="0"/>
              <a:t> individual, </a:t>
            </a:r>
            <a:r>
              <a:rPr lang="en-US" dirty="0" err="1"/>
              <a:t>mengapa</a:t>
            </a:r>
            <a:r>
              <a:rPr lang="en-US" dirty="0"/>
              <a:t> </a:t>
            </a:r>
            <a:r>
              <a:rPr lang="en-US" dirty="0" err="1"/>
              <a:t>harus</a:t>
            </a:r>
            <a:r>
              <a:rPr lang="en-US" dirty="0"/>
              <a:t> </a:t>
            </a:r>
            <a:r>
              <a:rPr lang="en-US" dirty="0" err="1"/>
              <a:t>ada</a:t>
            </a:r>
            <a:r>
              <a:rPr lang="en-US" dirty="0"/>
              <a:t> </a:t>
            </a:r>
            <a:r>
              <a:rPr lang="en-US" dirty="0" err="1"/>
              <a:t>keraguan</a:t>
            </a:r>
            <a:r>
              <a:rPr lang="en-US" dirty="0"/>
              <a:t> </a:t>
            </a:r>
            <a:r>
              <a:rPr lang="en-US" dirty="0" err="1"/>
              <a:t>apakah</a:t>
            </a:r>
            <a:r>
              <a:rPr lang="en-US" dirty="0"/>
              <a:t> </a:t>
            </a:r>
            <a:r>
              <a:rPr lang="en-US" dirty="0" err="1"/>
              <a:t>modul-modul</a:t>
            </a:r>
            <a:r>
              <a:rPr lang="en-US" dirty="0"/>
              <a:t> </a:t>
            </a:r>
            <a:r>
              <a:rPr lang="en-US" dirty="0" err="1"/>
              <a:t>tersebut</a:t>
            </a:r>
            <a:r>
              <a:rPr lang="en-US" dirty="0"/>
              <a:t> </a:t>
            </a:r>
            <a:r>
              <a:rPr lang="en-US" dirty="0" err="1"/>
              <a:t>dapat</a:t>
            </a:r>
            <a:r>
              <a:rPr lang="en-US" dirty="0"/>
              <a:t> </a:t>
            </a:r>
            <a:r>
              <a:rPr lang="en-US" dirty="0" err="1"/>
              <a:t>bekerja</a:t>
            </a:r>
            <a:r>
              <a:rPr lang="en-US" dirty="0"/>
              <a:t> </a:t>
            </a:r>
            <a:r>
              <a:rPr lang="en-US" dirty="0" err="1"/>
              <a:t>sama</a:t>
            </a:r>
            <a:r>
              <a:rPr lang="en-US" dirty="0"/>
              <a:t> </a:t>
            </a:r>
            <a:r>
              <a:rPr lang="en-US" dirty="0" err="1"/>
              <a:t>sebagai</a:t>
            </a:r>
            <a:r>
              <a:rPr lang="en-US" dirty="0"/>
              <a:t> </a:t>
            </a:r>
            <a:r>
              <a:rPr lang="en-US" dirty="0" err="1"/>
              <a:t>satu</a:t>
            </a:r>
            <a:r>
              <a:rPr lang="en-US" dirty="0"/>
              <a:t> </a:t>
            </a:r>
            <a:r>
              <a:rPr lang="en-US" dirty="0" err="1"/>
              <a:t>kesatuan</a:t>
            </a:r>
            <a:r>
              <a:rPr lang="en-US" dirty="0"/>
              <a:t>?”</a:t>
            </a:r>
          </a:p>
          <a:p>
            <a:r>
              <a:rPr lang="en-US" dirty="0"/>
              <a:t>Integration testing </a:t>
            </a:r>
            <a:r>
              <a:rPr lang="en-US" dirty="0" err="1"/>
              <a:t>adalah</a:t>
            </a:r>
            <a:r>
              <a:rPr lang="en-US" dirty="0"/>
              <a:t> </a:t>
            </a:r>
            <a:r>
              <a:rPr lang="en-US" dirty="0" err="1"/>
              <a:t>suatu</a:t>
            </a:r>
            <a:r>
              <a:rPr lang="en-US" dirty="0"/>
              <a:t> </a:t>
            </a:r>
            <a:r>
              <a:rPr lang="en-US" dirty="0" err="1"/>
              <a:t>teknik</a:t>
            </a:r>
            <a:r>
              <a:rPr lang="en-US" dirty="0"/>
              <a:t> yang </a:t>
            </a:r>
            <a:r>
              <a:rPr lang="en-US" dirty="0" err="1"/>
              <a:t>sistematis</a:t>
            </a:r>
            <a:r>
              <a:rPr lang="en-US" dirty="0"/>
              <a:t> </a:t>
            </a:r>
            <a:r>
              <a:rPr lang="en-US" dirty="0" err="1"/>
              <a:t>untuk</a:t>
            </a:r>
            <a:r>
              <a:rPr lang="en-US" dirty="0"/>
              <a:t> </a:t>
            </a:r>
            <a:r>
              <a:rPr lang="en-US" dirty="0" err="1"/>
              <a:t>pembangunan</a:t>
            </a:r>
            <a:r>
              <a:rPr lang="en-US" dirty="0"/>
              <a:t> </a:t>
            </a:r>
            <a:r>
              <a:rPr lang="en-US" dirty="0" err="1"/>
              <a:t>struktur</a:t>
            </a:r>
            <a:r>
              <a:rPr lang="en-US" dirty="0"/>
              <a:t> program, </a:t>
            </a:r>
            <a:r>
              <a:rPr lang="en-US" dirty="0" err="1"/>
              <a:t>dimana</a:t>
            </a:r>
            <a:r>
              <a:rPr lang="en-US" dirty="0"/>
              <a:t> </a:t>
            </a:r>
            <a:r>
              <a:rPr lang="en-US" dirty="0" err="1"/>
              <a:t>pada</a:t>
            </a:r>
            <a:r>
              <a:rPr lang="en-US" dirty="0"/>
              <a:t> </a:t>
            </a:r>
            <a:r>
              <a:rPr lang="en-US" dirty="0" err="1"/>
              <a:t>saat</a:t>
            </a:r>
            <a:r>
              <a:rPr lang="en-US" dirty="0"/>
              <a:t> yang </a:t>
            </a:r>
            <a:r>
              <a:rPr lang="en-US" dirty="0" err="1"/>
              <a:t>bersamaan</a:t>
            </a:r>
            <a:r>
              <a:rPr lang="en-US" dirty="0"/>
              <a:t> </a:t>
            </a:r>
            <a:r>
              <a:rPr lang="en-US" dirty="0" err="1"/>
              <a:t>melakukan</a:t>
            </a:r>
            <a:r>
              <a:rPr lang="en-US" dirty="0"/>
              <a:t> testing </a:t>
            </a:r>
            <a:r>
              <a:rPr lang="en-US" dirty="0" err="1"/>
              <a:t>untuk</a:t>
            </a:r>
            <a:r>
              <a:rPr lang="en-US" dirty="0"/>
              <a:t> </a:t>
            </a:r>
            <a:r>
              <a:rPr lang="en-US" dirty="0" err="1"/>
              <a:t>mendapatkan</a:t>
            </a:r>
            <a:r>
              <a:rPr lang="en-US" dirty="0"/>
              <a:t> errors yang </a:t>
            </a:r>
            <a:r>
              <a:rPr lang="en-US" dirty="0" err="1"/>
              <a:t>diasosiasikan</a:t>
            </a:r>
            <a:r>
              <a:rPr lang="en-US" dirty="0"/>
              <a:t> </a:t>
            </a:r>
            <a:r>
              <a:rPr lang="en-US" dirty="0" err="1"/>
              <a:t>dengan</a:t>
            </a:r>
            <a:r>
              <a:rPr lang="en-US" dirty="0"/>
              <a:t> </a:t>
            </a:r>
            <a:r>
              <a:rPr lang="en-US" dirty="0" err="1"/>
              <a:t>antar-muka</a:t>
            </a:r>
            <a:r>
              <a:rPr lang="en-US" dirty="0"/>
              <a:t>.</a:t>
            </a:r>
          </a:p>
          <a:p>
            <a:r>
              <a:rPr lang="en-US" dirty="0" err="1"/>
              <a:t>Obyektifitasnya</a:t>
            </a:r>
            <a:r>
              <a:rPr lang="en-US" dirty="0"/>
              <a:t> </a:t>
            </a:r>
            <a:r>
              <a:rPr lang="en-US" dirty="0" err="1"/>
              <a:t>adalah</a:t>
            </a:r>
            <a:r>
              <a:rPr lang="en-US" dirty="0"/>
              <a:t> </a:t>
            </a:r>
            <a:r>
              <a:rPr lang="en-US" dirty="0" err="1"/>
              <a:t>untuk</a:t>
            </a:r>
            <a:r>
              <a:rPr lang="en-US" dirty="0"/>
              <a:t> </a:t>
            </a:r>
            <a:r>
              <a:rPr lang="en-US" dirty="0" err="1"/>
              <a:t>menindaklanjuti</a:t>
            </a:r>
            <a:r>
              <a:rPr lang="en-US" dirty="0"/>
              <a:t> </a:t>
            </a:r>
            <a:r>
              <a:rPr lang="en-US" dirty="0" err="1"/>
              <a:t>komponenkomponen</a:t>
            </a:r>
            <a:r>
              <a:rPr lang="en-US" dirty="0"/>
              <a:t> yang </a:t>
            </a:r>
            <a:r>
              <a:rPr lang="en-US" dirty="0" err="1"/>
              <a:t>telah</a:t>
            </a:r>
            <a:r>
              <a:rPr lang="en-US" dirty="0"/>
              <a:t> </a:t>
            </a:r>
            <a:r>
              <a:rPr lang="en-US" dirty="0" err="1"/>
              <a:t>melalui</a:t>
            </a:r>
            <a:r>
              <a:rPr lang="en-US" dirty="0"/>
              <a:t> unit testing </a:t>
            </a:r>
            <a:r>
              <a:rPr lang="en-US" dirty="0" err="1"/>
              <a:t>dan</a:t>
            </a:r>
            <a:r>
              <a:rPr lang="en-US" dirty="0"/>
              <a:t> </a:t>
            </a:r>
            <a:r>
              <a:rPr lang="en-US" dirty="0" err="1"/>
              <a:t>membangun</a:t>
            </a:r>
            <a:r>
              <a:rPr lang="en-US" dirty="0"/>
              <a:t> </a:t>
            </a:r>
            <a:r>
              <a:rPr lang="en-US" dirty="0" err="1"/>
              <a:t>suatu</a:t>
            </a:r>
            <a:r>
              <a:rPr lang="en-US" dirty="0"/>
              <a:t> </a:t>
            </a:r>
            <a:r>
              <a:rPr lang="en-US" dirty="0" err="1"/>
              <a:t>struktur</a:t>
            </a:r>
            <a:r>
              <a:rPr lang="en-US" dirty="0"/>
              <a:t> program </a:t>
            </a:r>
            <a:r>
              <a:rPr lang="en-US" dirty="0" err="1"/>
              <a:t>sesuai</a:t>
            </a:r>
            <a:r>
              <a:rPr lang="en-US" dirty="0"/>
              <a:t> </a:t>
            </a:r>
            <a:r>
              <a:rPr lang="en-US" dirty="0" err="1"/>
              <a:t>dengan</a:t>
            </a:r>
            <a:r>
              <a:rPr lang="en-US" dirty="0"/>
              <a:t> </a:t>
            </a:r>
            <a:r>
              <a:rPr lang="en-US" dirty="0" err="1"/>
              <a:t>disain</a:t>
            </a:r>
            <a:r>
              <a:rPr lang="en-US" dirty="0"/>
              <a:t> yang </a:t>
            </a:r>
            <a:r>
              <a:rPr lang="en-US" dirty="0" err="1"/>
              <a:t>telah</a:t>
            </a:r>
            <a:r>
              <a:rPr lang="en-US" dirty="0"/>
              <a:t> </a:t>
            </a:r>
            <a:r>
              <a:rPr lang="en-US" dirty="0" err="1"/>
              <a:t>dituliskan</a:t>
            </a:r>
            <a:r>
              <a:rPr lang="en-US" dirty="0"/>
              <a:t> </a:t>
            </a:r>
            <a:r>
              <a:rPr lang="en-US" dirty="0" err="1"/>
              <a:t>sebelumnya</a:t>
            </a:r>
            <a:r>
              <a:rPr lang="en-US"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Sub-system/Integration Testing</a:t>
            </a:r>
          </a:p>
        </p:txBody>
      </p:sp>
      <p:sp>
        <p:nvSpPr>
          <p:cNvPr id="3" name="Content Placeholder 2"/>
          <p:cNvSpPr>
            <a:spLocks noGrp="1"/>
          </p:cNvSpPr>
          <p:nvPr>
            <p:ph sz="quarter" idx="1"/>
          </p:nvPr>
        </p:nvSpPr>
        <p:spPr/>
        <p:txBody>
          <a:bodyPr>
            <a:normAutofit/>
          </a:bodyPr>
          <a:lstStyle/>
          <a:p>
            <a:pPr>
              <a:buNone/>
            </a:pPr>
            <a:r>
              <a:rPr lang="en-US" b="1" dirty="0"/>
              <a:t>Cara </a:t>
            </a:r>
            <a:r>
              <a:rPr lang="en-US" b="1" dirty="0" err="1"/>
              <a:t>melakukan</a:t>
            </a:r>
            <a:r>
              <a:rPr lang="en-US" b="1" dirty="0"/>
              <a:t> Integration Testing</a:t>
            </a:r>
          </a:p>
          <a:p>
            <a:r>
              <a:rPr lang="en-US" dirty="0" err="1"/>
              <a:t>Integrasi</a:t>
            </a:r>
            <a:r>
              <a:rPr lang="en-US" dirty="0"/>
              <a:t> non-</a:t>
            </a:r>
            <a:r>
              <a:rPr lang="en-US" dirty="0" err="1"/>
              <a:t>inkremental</a:t>
            </a:r>
            <a:r>
              <a:rPr lang="en-US" dirty="0"/>
              <a:t>/ big bang </a:t>
            </a:r>
          </a:p>
          <a:p>
            <a:pPr lvl="1"/>
            <a:r>
              <a:rPr lang="en-US" dirty="0" err="1"/>
              <a:t>Integrasi</a:t>
            </a:r>
            <a:r>
              <a:rPr lang="en-US" dirty="0"/>
              <a:t> </a:t>
            </a:r>
            <a:r>
              <a:rPr lang="en-US" dirty="0" err="1"/>
              <a:t>ini</a:t>
            </a:r>
            <a:r>
              <a:rPr lang="en-US" dirty="0"/>
              <a:t> </a:t>
            </a:r>
            <a:r>
              <a:rPr lang="en-US" dirty="0" err="1"/>
              <a:t>dilakukan</a:t>
            </a:r>
            <a:r>
              <a:rPr lang="en-US" dirty="0"/>
              <a:t> dg </a:t>
            </a:r>
            <a:r>
              <a:rPr lang="en-US" dirty="0" err="1"/>
              <a:t>cara</a:t>
            </a:r>
            <a:r>
              <a:rPr lang="en-US" dirty="0"/>
              <a:t> </a:t>
            </a:r>
            <a:r>
              <a:rPr lang="en-US" dirty="0" err="1"/>
              <a:t>semua</a:t>
            </a:r>
            <a:r>
              <a:rPr lang="en-US" dirty="0"/>
              <a:t> </a:t>
            </a:r>
            <a:r>
              <a:rPr lang="en-US" dirty="0" err="1"/>
              <a:t>modul</a:t>
            </a:r>
            <a:r>
              <a:rPr lang="en-US" dirty="0"/>
              <a:t> </a:t>
            </a:r>
            <a:r>
              <a:rPr lang="en-US" dirty="0" err="1"/>
              <a:t>digabung</a:t>
            </a:r>
            <a:r>
              <a:rPr lang="en-US" dirty="0"/>
              <a:t> </a:t>
            </a:r>
            <a:r>
              <a:rPr lang="en-US" dirty="0" err="1"/>
              <a:t>seluruhnya</a:t>
            </a:r>
            <a:r>
              <a:rPr lang="en-US" dirty="0"/>
              <a:t>. </a:t>
            </a:r>
            <a:r>
              <a:rPr lang="en-US" dirty="0" err="1"/>
              <a:t>Setelah</a:t>
            </a:r>
            <a:r>
              <a:rPr lang="en-US" dirty="0"/>
              <a:t> </a:t>
            </a:r>
            <a:r>
              <a:rPr lang="en-US" dirty="0" err="1"/>
              <a:t>itu</a:t>
            </a:r>
            <a:r>
              <a:rPr lang="en-US" dirty="0"/>
              <a:t> </a:t>
            </a:r>
            <a:r>
              <a:rPr lang="en-US" dirty="0" err="1"/>
              <a:t>barulah</a:t>
            </a:r>
            <a:r>
              <a:rPr lang="en-US" dirty="0"/>
              <a:t> </a:t>
            </a:r>
            <a:r>
              <a:rPr lang="en-US" dirty="0" err="1"/>
              <a:t>dilakukan</a:t>
            </a:r>
            <a:r>
              <a:rPr lang="en-US" dirty="0"/>
              <a:t> </a:t>
            </a:r>
            <a:r>
              <a:rPr lang="en-US" dirty="0" err="1"/>
              <a:t>pengujian</a:t>
            </a:r>
            <a:r>
              <a:rPr lang="en-US" dirty="0"/>
              <a:t>.</a:t>
            </a:r>
          </a:p>
          <a:p>
            <a:r>
              <a:rPr lang="en-US" dirty="0" err="1"/>
              <a:t>Integrasi</a:t>
            </a:r>
            <a:r>
              <a:rPr lang="en-US" dirty="0"/>
              <a:t> </a:t>
            </a:r>
            <a:r>
              <a:rPr lang="en-US" dirty="0" err="1"/>
              <a:t>inkremental</a:t>
            </a:r>
            <a:endParaRPr lang="en-US" dirty="0"/>
          </a:p>
          <a:p>
            <a:pPr lvl="1"/>
            <a:r>
              <a:rPr lang="en-US" dirty="0" err="1"/>
              <a:t>Integrasi</a:t>
            </a:r>
            <a:r>
              <a:rPr lang="en-US" dirty="0"/>
              <a:t> </a:t>
            </a:r>
            <a:r>
              <a:rPr lang="en-US" dirty="0" err="1"/>
              <a:t>ini</a:t>
            </a:r>
            <a:r>
              <a:rPr lang="en-US" dirty="0"/>
              <a:t> </a:t>
            </a:r>
            <a:r>
              <a:rPr lang="en-US" dirty="0" err="1"/>
              <a:t>dilakukan</a:t>
            </a:r>
            <a:r>
              <a:rPr lang="en-US" dirty="0"/>
              <a:t> </a:t>
            </a:r>
            <a:r>
              <a:rPr lang="en-US" dirty="0" err="1"/>
              <a:t>untuk</a:t>
            </a:r>
            <a:r>
              <a:rPr lang="en-US" dirty="0"/>
              <a:t> </a:t>
            </a:r>
            <a:r>
              <a:rPr lang="en-US" dirty="0" err="1"/>
              <a:t>membangun</a:t>
            </a:r>
            <a:r>
              <a:rPr lang="en-US" dirty="0"/>
              <a:t> </a:t>
            </a:r>
            <a:r>
              <a:rPr lang="en-US" dirty="0" err="1"/>
              <a:t>dan</a:t>
            </a:r>
            <a:r>
              <a:rPr lang="en-US" dirty="0"/>
              <a:t> </a:t>
            </a:r>
            <a:r>
              <a:rPr lang="en-US" dirty="0" err="1"/>
              <a:t>menguji</a:t>
            </a:r>
            <a:r>
              <a:rPr lang="en-US" dirty="0"/>
              <a:t> interface program </a:t>
            </a:r>
            <a:r>
              <a:rPr lang="en-US" dirty="0" err="1"/>
              <a:t>dlm</a:t>
            </a:r>
            <a:r>
              <a:rPr lang="en-US" dirty="0"/>
              <a:t> </a:t>
            </a:r>
            <a:r>
              <a:rPr lang="en-US" dirty="0" err="1"/>
              <a:t>segmen-segmen</a:t>
            </a:r>
            <a:r>
              <a:rPr lang="en-US" dirty="0"/>
              <a:t> </a:t>
            </a:r>
            <a:r>
              <a:rPr lang="en-US" dirty="0" err="1"/>
              <a:t>kecil</a:t>
            </a:r>
            <a:r>
              <a:rPr lang="en-US" dirty="0"/>
              <a:t>, </a:t>
            </a:r>
            <a:r>
              <a:rPr lang="en-US" dirty="0" err="1"/>
              <a:t>sehingga</a:t>
            </a:r>
            <a:r>
              <a:rPr lang="en-US" dirty="0"/>
              <a:t> </a:t>
            </a:r>
            <a:r>
              <a:rPr lang="en-US" dirty="0" err="1"/>
              <a:t>kesalahan</a:t>
            </a:r>
            <a:r>
              <a:rPr lang="en-US" dirty="0"/>
              <a:t> </a:t>
            </a:r>
            <a:r>
              <a:rPr lang="en-US" dirty="0" err="1"/>
              <a:t>lebih</a:t>
            </a:r>
            <a:r>
              <a:rPr lang="en-US" dirty="0"/>
              <a:t> </a:t>
            </a:r>
            <a:r>
              <a:rPr lang="en-US" dirty="0" err="1"/>
              <a:t>mudah</a:t>
            </a:r>
            <a:r>
              <a:rPr lang="en-US" dirty="0"/>
              <a:t> </a:t>
            </a:r>
            <a:r>
              <a:rPr lang="en-US" dirty="0" err="1"/>
              <a:t>diisolasi</a:t>
            </a:r>
            <a:r>
              <a:rPr lang="en-US" dirty="0"/>
              <a:t> </a:t>
            </a:r>
            <a:r>
              <a:rPr lang="en-US" dirty="0" err="1"/>
              <a:t>dan</a:t>
            </a:r>
            <a:r>
              <a:rPr lang="en-US" dirty="0"/>
              <a:t> </a:t>
            </a:r>
            <a:r>
              <a:rPr lang="en-US" dirty="0" err="1"/>
              <a:t>dibetulkan</a:t>
            </a:r>
            <a:r>
              <a:rPr lang="en-US" dirty="0"/>
              <a:t>. Interface </a:t>
            </a:r>
            <a:r>
              <a:rPr lang="en-US" dirty="0" err="1"/>
              <a:t>lebih</a:t>
            </a:r>
            <a:r>
              <a:rPr lang="en-US" dirty="0"/>
              <a:t> </a:t>
            </a:r>
            <a:r>
              <a:rPr lang="en-US" dirty="0" err="1"/>
              <a:t>mungkin</a:t>
            </a:r>
            <a:r>
              <a:rPr lang="en-US" dirty="0"/>
              <a:t> </a:t>
            </a:r>
            <a:r>
              <a:rPr lang="en-US" dirty="0" err="1"/>
              <a:t>untuk</a:t>
            </a:r>
            <a:r>
              <a:rPr lang="en-US" dirty="0"/>
              <a:t> </a:t>
            </a:r>
            <a:r>
              <a:rPr lang="en-US" dirty="0" err="1"/>
              <a:t>diuji</a:t>
            </a:r>
            <a:r>
              <a:rPr lang="en-US" dirty="0"/>
              <a:t> dg </a:t>
            </a:r>
            <a:r>
              <a:rPr lang="en-US" dirty="0" err="1"/>
              <a:t>lengkap</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Sub-system/Integration Testing</a:t>
            </a:r>
          </a:p>
        </p:txBody>
      </p:sp>
      <p:sp>
        <p:nvSpPr>
          <p:cNvPr id="3" name="Content Placeholder 2"/>
          <p:cNvSpPr>
            <a:spLocks noGrp="1"/>
          </p:cNvSpPr>
          <p:nvPr>
            <p:ph sz="quarter" idx="1"/>
          </p:nvPr>
        </p:nvSpPr>
        <p:spPr/>
        <p:txBody>
          <a:bodyPr>
            <a:normAutofit/>
          </a:bodyPr>
          <a:lstStyle/>
          <a:p>
            <a:r>
              <a:rPr lang="en-US" dirty="0" err="1"/>
              <a:t>Integrasi</a:t>
            </a:r>
            <a:r>
              <a:rPr lang="en-US" dirty="0"/>
              <a:t> </a:t>
            </a:r>
            <a:r>
              <a:rPr lang="en-US" dirty="0" err="1"/>
              <a:t>inkremental</a:t>
            </a:r>
            <a:endParaRPr lang="en-US" dirty="0"/>
          </a:p>
        </p:txBody>
      </p:sp>
      <p:pic>
        <p:nvPicPr>
          <p:cNvPr id="2051" name="Picture 3"/>
          <p:cNvPicPr>
            <a:picLocks noChangeAspect="1" noChangeArrowheads="1"/>
          </p:cNvPicPr>
          <p:nvPr/>
        </p:nvPicPr>
        <p:blipFill>
          <a:blip r:embed="rId2"/>
          <a:srcRect/>
          <a:stretch>
            <a:fillRect/>
          </a:stretch>
        </p:blipFill>
        <p:spPr bwMode="auto">
          <a:xfrm>
            <a:off x="1371600" y="2438400"/>
            <a:ext cx="6619875" cy="37338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Sub-system/Integration Testing</a:t>
            </a:r>
          </a:p>
        </p:txBody>
      </p:sp>
      <p:sp>
        <p:nvSpPr>
          <p:cNvPr id="3" name="Content Placeholder 2"/>
          <p:cNvSpPr>
            <a:spLocks noGrp="1"/>
          </p:cNvSpPr>
          <p:nvPr>
            <p:ph sz="quarter" idx="1"/>
          </p:nvPr>
        </p:nvSpPr>
        <p:spPr/>
        <p:txBody>
          <a:bodyPr>
            <a:normAutofit fontScale="92500" lnSpcReduction="10000"/>
          </a:bodyPr>
          <a:lstStyle/>
          <a:p>
            <a:pPr>
              <a:buNone/>
            </a:pPr>
            <a:r>
              <a:rPr lang="en-US" b="1" dirty="0" err="1"/>
              <a:t>Pendekatan</a:t>
            </a:r>
            <a:r>
              <a:rPr lang="en-US" b="1" dirty="0"/>
              <a:t> Integration Testing</a:t>
            </a:r>
          </a:p>
          <a:p>
            <a:r>
              <a:rPr lang="en-US" dirty="0"/>
              <a:t>Top-down testing</a:t>
            </a:r>
          </a:p>
          <a:p>
            <a:pPr lvl="1"/>
            <a:r>
              <a:rPr lang="en-US" dirty="0" err="1"/>
              <a:t>Berawal</a:t>
            </a:r>
            <a:r>
              <a:rPr lang="en-US" dirty="0"/>
              <a:t> </a:t>
            </a:r>
            <a:r>
              <a:rPr lang="en-US" dirty="0" err="1"/>
              <a:t>dari</a:t>
            </a:r>
            <a:r>
              <a:rPr lang="en-US" dirty="0"/>
              <a:t> level-</a:t>
            </a:r>
            <a:r>
              <a:rPr lang="en-US" dirty="0" err="1"/>
              <a:t>atas</a:t>
            </a:r>
            <a:r>
              <a:rPr lang="en-US" dirty="0"/>
              <a:t> system </a:t>
            </a:r>
            <a:r>
              <a:rPr lang="en-US" dirty="0" err="1"/>
              <a:t>dan</a:t>
            </a:r>
            <a:r>
              <a:rPr lang="en-US" dirty="0"/>
              <a:t> </a:t>
            </a:r>
            <a:r>
              <a:rPr lang="en-US" dirty="0" err="1"/>
              <a:t>terintegrasi</a:t>
            </a:r>
            <a:r>
              <a:rPr lang="en-US" dirty="0"/>
              <a:t> </a:t>
            </a:r>
            <a:r>
              <a:rPr lang="en-US" dirty="0" err="1"/>
              <a:t>dengan</a:t>
            </a:r>
            <a:r>
              <a:rPr lang="en-US" dirty="0"/>
              <a:t> </a:t>
            </a:r>
            <a:r>
              <a:rPr lang="en-US" dirty="0" err="1"/>
              <a:t>mengganti</a:t>
            </a:r>
            <a:r>
              <a:rPr lang="en-US" dirty="0"/>
              <a:t> </a:t>
            </a:r>
            <a:r>
              <a:rPr lang="en-US" dirty="0" err="1"/>
              <a:t>masing-masing</a:t>
            </a:r>
            <a:r>
              <a:rPr lang="en-US" dirty="0"/>
              <a:t> </a:t>
            </a:r>
            <a:r>
              <a:rPr lang="en-US" dirty="0" err="1"/>
              <a:t>komponen</a:t>
            </a:r>
            <a:r>
              <a:rPr lang="en-US" dirty="0"/>
              <a:t> </a:t>
            </a:r>
            <a:r>
              <a:rPr lang="en-US" dirty="0" err="1"/>
              <a:t>secara</a:t>
            </a:r>
            <a:r>
              <a:rPr lang="en-US" dirty="0"/>
              <a:t> top-down </a:t>
            </a:r>
            <a:r>
              <a:rPr lang="en-US" dirty="0" err="1"/>
              <a:t>dengan</a:t>
            </a:r>
            <a:r>
              <a:rPr lang="en-US" dirty="0"/>
              <a:t> </a:t>
            </a:r>
            <a:r>
              <a:rPr lang="en-US" dirty="0" err="1"/>
              <a:t>suatu</a:t>
            </a:r>
            <a:r>
              <a:rPr lang="en-US" dirty="0"/>
              <a:t> stub (program </a:t>
            </a:r>
            <a:r>
              <a:rPr lang="en-US" dirty="0" err="1"/>
              <a:t>pendek</a:t>
            </a:r>
            <a:r>
              <a:rPr lang="en-US" dirty="0"/>
              <a:t> </a:t>
            </a:r>
            <a:r>
              <a:rPr lang="en-US" dirty="0" err="1"/>
              <a:t>yg</a:t>
            </a:r>
            <a:r>
              <a:rPr lang="en-US" dirty="0"/>
              <a:t> </a:t>
            </a:r>
            <a:r>
              <a:rPr lang="en-US" dirty="0" err="1"/>
              <a:t>mengenerate</a:t>
            </a:r>
            <a:r>
              <a:rPr lang="en-US" dirty="0"/>
              <a:t> input </a:t>
            </a:r>
            <a:r>
              <a:rPr lang="en-US" dirty="0" err="1"/>
              <a:t>ke</a:t>
            </a:r>
            <a:r>
              <a:rPr lang="en-US" dirty="0"/>
              <a:t> sub-system </a:t>
            </a:r>
            <a:r>
              <a:rPr lang="en-US" dirty="0" err="1"/>
              <a:t>yg</a:t>
            </a:r>
            <a:r>
              <a:rPr lang="en-US" dirty="0"/>
              <a:t> </a:t>
            </a:r>
            <a:r>
              <a:rPr lang="en-US" dirty="0" err="1"/>
              <a:t>diuji</a:t>
            </a:r>
            <a:r>
              <a:rPr lang="en-US" dirty="0"/>
              <a:t>). </a:t>
            </a:r>
          </a:p>
          <a:p>
            <a:r>
              <a:rPr lang="en-US" dirty="0"/>
              <a:t>Bottom-up testing</a:t>
            </a:r>
          </a:p>
          <a:p>
            <a:pPr lvl="1"/>
            <a:r>
              <a:rPr lang="en-US" dirty="0" err="1"/>
              <a:t>Integrasi</a:t>
            </a:r>
            <a:r>
              <a:rPr lang="en-US" dirty="0"/>
              <a:t> components </a:t>
            </a:r>
            <a:r>
              <a:rPr lang="en-US" dirty="0" err="1"/>
              <a:t>ini</a:t>
            </a:r>
            <a:r>
              <a:rPr lang="en-US" dirty="0"/>
              <a:t> </a:t>
            </a:r>
            <a:r>
              <a:rPr lang="en-US" dirty="0" err="1"/>
              <a:t>dimulai</a:t>
            </a:r>
            <a:r>
              <a:rPr lang="en-US" dirty="0"/>
              <a:t> </a:t>
            </a:r>
            <a:r>
              <a:rPr lang="en-US" dirty="0" err="1"/>
              <a:t>dari</a:t>
            </a:r>
            <a:r>
              <a:rPr lang="en-US" dirty="0"/>
              <a:t> </a:t>
            </a:r>
            <a:r>
              <a:rPr lang="en-US" dirty="0" err="1"/>
              <a:t>modul</a:t>
            </a:r>
            <a:r>
              <a:rPr lang="en-US" dirty="0"/>
              <a:t> </a:t>
            </a:r>
            <a:r>
              <a:rPr lang="en-US" dirty="0" err="1"/>
              <a:t>terkecil</a:t>
            </a:r>
            <a:r>
              <a:rPr lang="en-US" dirty="0"/>
              <a:t> </a:t>
            </a:r>
            <a:r>
              <a:rPr lang="en-US" dirty="0" err="1"/>
              <a:t>hingga</a:t>
            </a:r>
            <a:r>
              <a:rPr lang="en-US" dirty="0"/>
              <a:t> </a:t>
            </a:r>
            <a:r>
              <a:rPr lang="en-US" dirty="0" err="1"/>
              <a:t>sistem</a:t>
            </a:r>
            <a:r>
              <a:rPr lang="en-US" dirty="0"/>
              <a:t> </a:t>
            </a:r>
            <a:r>
              <a:rPr lang="en-US" dirty="0" err="1"/>
              <a:t>lengkap</a:t>
            </a:r>
            <a:r>
              <a:rPr lang="en-US" dirty="0"/>
              <a:t>.</a:t>
            </a:r>
          </a:p>
          <a:p>
            <a:r>
              <a:rPr lang="en-US" dirty="0" err="1"/>
              <a:t>Pada</a:t>
            </a:r>
            <a:r>
              <a:rPr lang="en-US" dirty="0"/>
              <a:t> </a:t>
            </a:r>
            <a:r>
              <a:rPr lang="en-US" dirty="0" err="1"/>
              <a:t>prakteknya</a:t>
            </a:r>
            <a:r>
              <a:rPr lang="en-US" dirty="0"/>
              <a:t>, </a:t>
            </a:r>
            <a:r>
              <a:rPr lang="en-US" dirty="0" err="1"/>
              <a:t>kebanyakan</a:t>
            </a:r>
            <a:r>
              <a:rPr lang="en-US" dirty="0"/>
              <a:t> test </a:t>
            </a:r>
            <a:r>
              <a:rPr lang="en-US" dirty="0" err="1"/>
              <a:t>integrasi</a:t>
            </a:r>
            <a:r>
              <a:rPr lang="en-US" dirty="0"/>
              <a:t> </a:t>
            </a:r>
            <a:r>
              <a:rPr lang="en-US" dirty="0" err="1"/>
              <a:t>menggunakan</a:t>
            </a:r>
            <a:r>
              <a:rPr lang="en-US" dirty="0"/>
              <a:t> </a:t>
            </a:r>
            <a:r>
              <a:rPr lang="en-US" dirty="0" err="1"/>
              <a:t>kombinasi</a:t>
            </a:r>
            <a:r>
              <a:rPr lang="en-US" dirty="0"/>
              <a:t> </a:t>
            </a:r>
            <a:r>
              <a:rPr lang="en-US" dirty="0" err="1"/>
              <a:t>kedua</a:t>
            </a:r>
            <a:r>
              <a:rPr lang="en-US" dirty="0"/>
              <a:t> </a:t>
            </a:r>
            <a:r>
              <a:rPr lang="en-US" dirty="0" err="1"/>
              <a:t>strategi</a:t>
            </a:r>
            <a:r>
              <a:rPr lang="en-US" dirty="0"/>
              <a:t> </a:t>
            </a:r>
            <a:r>
              <a:rPr lang="en-US" dirty="0" err="1"/>
              <a:t>pengujian</a:t>
            </a:r>
            <a:r>
              <a:rPr lang="en-US" dirty="0"/>
              <a:t> </a:t>
            </a:r>
            <a:r>
              <a:rPr lang="en-US" dirty="0" err="1"/>
              <a:t>tsb</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p:txBody>
          <a:bodyPr/>
          <a:lstStyle/>
          <a:p>
            <a:pPr algn="just" defTabSz="912813">
              <a:lnSpc>
                <a:spcPct val="90000"/>
              </a:lnSpc>
            </a:pPr>
            <a:r>
              <a:rPr lang="en-US" sz="2400" dirty="0">
                <a:latin typeface="Tahoma" pitchFamily="34" charset="0"/>
                <a:cs typeface="Arial" charset="0"/>
              </a:rPr>
              <a:t>Testing Strategy </a:t>
            </a:r>
            <a:r>
              <a:rPr lang="en-US" sz="2400" dirty="0" err="1">
                <a:latin typeface="Tahoma" pitchFamily="34" charset="0"/>
                <a:cs typeface="Arial" charset="0"/>
              </a:rPr>
              <a:t>adalah</a:t>
            </a:r>
            <a:r>
              <a:rPr lang="en-US" sz="2400" dirty="0">
                <a:latin typeface="Tahoma" pitchFamily="34" charset="0"/>
                <a:cs typeface="Arial" charset="0"/>
              </a:rPr>
              <a:t> </a:t>
            </a:r>
            <a:r>
              <a:rPr lang="en-US" sz="2400" dirty="0" err="1">
                <a:latin typeface="Tahoma" pitchFamily="34" charset="0"/>
                <a:cs typeface="Arial" charset="0"/>
              </a:rPr>
              <a:t>bagaimana</a:t>
            </a:r>
            <a:r>
              <a:rPr lang="en-US" sz="2400" dirty="0">
                <a:latin typeface="Tahoma" pitchFamily="34" charset="0"/>
                <a:cs typeface="Arial" charset="0"/>
              </a:rPr>
              <a:t> </a:t>
            </a:r>
            <a:r>
              <a:rPr lang="en-US" sz="2400" dirty="0" err="1">
                <a:latin typeface="Tahoma" pitchFamily="34" charset="0"/>
                <a:cs typeface="Arial" charset="0"/>
              </a:rPr>
              <a:t>menyusun</a:t>
            </a:r>
            <a:r>
              <a:rPr lang="en-US" sz="2400" dirty="0">
                <a:latin typeface="Tahoma" pitchFamily="34" charset="0"/>
                <a:cs typeface="Arial" charset="0"/>
              </a:rPr>
              <a:t> </a:t>
            </a:r>
            <a:r>
              <a:rPr lang="en-US" sz="2400" dirty="0" err="1">
                <a:latin typeface="Tahoma" pitchFamily="34" charset="0"/>
                <a:cs typeface="Arial" charset="0"/>
              </a:rPr>
              <a:t>serangkaian</a:t>
            </a:r>
            <a:r>
              <a:rPr lang="en-US" sz="2400">
                <a:latin typeface="Tahoma" pitchFamily="34" charset="0"/>
                <a:cs typeface="Arial" charset="0"/>
              </a:rPr>
              <a:t> desain</a:t>
            </a:r>
            <a:r>
              <a:rPr lang="en-US" sz="2400" dirty="0">
                <a:latin typeface="Tahoma" pitchFamily="34" charset="0"/>
                <a:cs typeface="Arial" charset="0"/>
              </a:rPr>
              <a:t> </a:t>
            </a:r>
            <a:r>
              <a:rPr lang="en-US" sz="2400" dirty="0" err="1">
                <a:latin typeface="Tahoma" pitchFamily="34" charset="0"/>
                <a:cs typeface="Arial" charset="0"/>
              </a:rPr>
              <a:t>kasus</a:t>
            </a:r>
            <a:r>
              <a:rPr lang="en-US" sz="2400" dirty="0">
                <a:latin typeface="Tahoma" pitchFamily="34" charset="0"/>
                <a:cs typeface="Arial" charset="0"/>
              </a:rPr>
              <a:t> </a:t>
            </a:r>
            <a:r>
              <a:rPr lang="en-US" sz="2400" dirty="0" err="1">
                <a:latin typeface="Tahoma" pitchFamily="34" charset="0"/>
                <a:cs typeface="Arial" charset="0"/>
              </a:rPr>
              <a:t>uji</a:t>
            </a:r>
            <a:r>
              <a:rPr lang="en-US" sz="2400" dirty="0">
                <a:latin typeface="Tahoma" pitchFamily="34" charset="0"/>
                <a:cs typeface="Arial" charset="0"/>
              </a:rPr>
              <a:t> </a:t>
            </a:r>
            <a:r>
              <a:rPr lang="en-US" sz="2400" dirty="0" err="1">
                <a:latin typeface="Tahoma" pitchFamily="34" charset="0"/>
                <a:cs typeface="Arial" charset="0"/>
              </a:rPr>
              <a:t>menjadi</a:t>
            </a:r>
            <a:r>
              <a:rPr lang="en-US" sz="2400" dirty="0">
                <a:latin typeface="Tahoma" pitchFamily="34" charset="0"/>
                <a:cs typeface="Arial" charset="0"/>
              </a:rPr>
              <a:t> </a:t>
            </a:r>
            <a:r>
              <a:rPr lang="en-US" sz="2400" dirty="0" err="1">
                <a:latin typeface="Tahoma" pitchFamily="34" charset="0"/>
                <a:cs typeface="Arial" charset="0"/>
              </a:rPr>
              <a:t>langkah</a:t>
            </a:r>
            <a:r>
              <a:rPr lang="en-US" sz="2400" dirty="0">
                <a:latin typeface="Tahoma" pitchFamily="34" charset="0"/>
                <a:cs typeface="Arial" charset="0"/>
              </a:rPr>
              <a:t> </a:t>
            </a:r>
            <a:r>
              <a:rPr lang="en-US" sz="2400" dirty="0" err="1">
                <a:latin typeface="Tahoma" pitchFamily="34" charset="0"/>
                <a:cs typeface="Arial" charset="0"/>
              </a:rPr>
              <a:t>eksekusi</a:t>
            </a:r>
            <a:r>
              <a:rPr lang="en-US" sz="2400" dirty="0">
                <a:latin typeface="Tahoma" pitchFamily="34" charset="0"/>
                <a:cs typeface="Arial" charset="0"/>
              </a:rPr>
              <a:t> yang </a:t>
            </a:r>
            <a:r>
              <a:rPr lang="en-US" sz="2400" dirty="0" err="1">
                <a:latin typeface="Tahoma" pitchFamily="34" charset="0"/>
                <a:cs typeface="Arial" charset="0"/>
              </a:rPr>
              <a:t>terencana</a:t>
            </a:r>
            <a:r>
              <a:rPr lang="en-US" sz="2400" dirty="0">
                <a:latin typeface="Tahoma" pitchFamily="34" charset="0"/>
                <a:cs typeface="Arial" charset="0"/>
              </a:rPr>
              <a:t> </a:t>
            </a:r>
            <a:r>
              <a:rPr lang="en-US" sz="2400" dirty="0" err="1">
                <a:latin typeface="Tahoma" pitchFamily="34" charset="0"/>
                <a:cs typeface="Arial" charset="0"/>
              </a:rPr>
              <a:t>dengan</a:t>
            </a:r>
            <a:r>
              <a:rPr lang="en-US" sz="2400" dirty="0">
                <a:latin typeface="Tahoma" pitchFamily="34" charset="0"/>
                <a:cs typeface="Arial" charset="0"/>
              </a:rPr>
              <a:t> </a:t>
            </a:r>
            <a:r>
              <a:rPr lang="en-US" sz="2400" dirty="0" err="1">
                <a:latin typeface="Tahoma" pitchFamily="34" charset="0"/>
                <a:cs typeface="Arial" charset="0"/>
              </a:rPr>
              <a:t>baik</a:t>
            </a:r>
            <a:r>
              <a:rPr lang="en-US" sz="2400" dirty="0">
                <a:latin typeface="Tahoma" pitchFamily="34" charset="0"/>
                <a:cs typeface="Arial" charset="0"/>
              </a:rPr>
              <a:t> yang </a:t>
            </a:r>
            <a:r>
              <a:rPr lang="en-US" sz="2400" dirty="0" err="1">
                <a:latin typeface="Tahoma" pitchFamily="34" charset="0"/>
                <a:cs typeface="Arial" charset="0"/>
              </a:rPr>
              <a:t>akan</a:t>
            </a:r>
            <a:r>
              <a:rPr lang="en-US" sz="2400" dirty="0">
                <a:latin typeface="Tahoma" pitchFamily="34" charset="0"/>
                <a:cs typeface="Arial" charset="0"/>
              </a:rPr>
              <a:t> </a:t>
            </a:r>
            <a:r>
              <a:rPr lang="en-US" sz="2400" dirty="0" err="1">
                <a:latin typeface="Tahoma" pitchFamily="34" charset="0"/>
                <a:cs typeface="Arial" charset="0"/>
              </a:rPr>
              <a:t>menghasilkan</a:t>
            </a:r>
            <a:r>
              <a:rPr lang="en-US" sz="2400" dirty="0">
                <a:latin typeface="Tahoma" pitchFamily="34" charset="0"/>
                <a:cs typeface="Arial" charset="0"/>
              </a:rPr>
              <a:t> </a:t>
            </a:r>
            <a:r>
              <a:rPr lang="en-US" sz="2400" dirty="0" err="1">
                <a:latin typeface="Tahoma" pitchFamily="34" charset="0"/>
                <a:cs typeface="Arial" charset="0"/>
              </a:rPr>
              <a:t>pembangunan</a:t>
            </a:r>
            <a:r>
              <a:rPr lang="en-US" sz="2400" dirty="0">
                <a:latin typeface="Tahoma" pitchFamily="34" charset="0"/>
                <a:cs typeface="Arial" charset="0"/>
              </a:rPr>
              <a:t> </a:t>
            </a:r>
            <a:r>
              <a:rPr lang="en-US" sz="2400" dirty="0" err="1">
                <a:latin typeface="Tahoma" pitchFamily="34" charset="0"/>
                <a:cs typeface="Arial" charset="0"/>
              </a:rPr>
              <a:t>perangkat</a:t>
            </a:r>
            <a:r>
              <a:rPr lang="en-US" sz="2400" dirty="0">
                <a:latin typeface="Tahoma" pitchFamily="34" charset="0"/>
                <a:cs typeface="Arial" charset="0"/>
              </a:rPr>
              <a:t> </a:t>
            </a:r>
            <a:r>
              <a:rPr lang="en-US" sz="2400" dirty="0" err="1">
                <a:latin typeface="Tahoma" pitchFamily="34" charset="0"/>
                <a:cs typeface="Arial" charset="0"/>
              </a:rPr>
              <a:t>lunak</a:t>
            </a:r>
            <a:r>
              <a:rPr lang="en-US" sz="2400" dirty="0">
                <a:latin typeface="Tahoma" pitchFamily="34" charset="0"/>
                <a:cs typeface="Arial" charset="0"/>
              </a:rPr>
              <a:t> yang </a:t>
            </a:r>
            <a:r>
              <a:rPr lang="en-US" sz="2400" dirty="0" err="1">
                <a:latin typeface="Tahoma" pitchFamily="34" charset="0"/>
                <a:cs typeface="Arial" charset="0"/>
              </a:rPr>
              <a:t>sukses</a:t>
            </a:r>
            <a:r>
              <a:rPr lang="en-US" sz="2400" dirty="0">
                <a:latin typeface="Tahoma" pitchFamily="34" charset="0"/>
                <a:cs typeface="Arial" charset="0"/>
              </a:rPr>
              <a:t>.</a:t>
            </a:r>
          </a:p>
          <a:p>
            <a:pPr defTabSz="912813">
              <a:lnSpc>
                <a:spcPct val="90000"/>
              </a:lnSpc>
            </a:pPr>
            <a:r>
              <a:rPr lang="en-US" sz="2400" b="1" dirty="0" err="1">
                <a:latin typeface="Tahoma" pitchFamily="34" charset="0"/>
                <a:cs typeface="Times New Roman" pitchFamily="18" charset="0"/>
              </a:rPr>
              <a:t>Karakteristik</a:t>
            </a:r>
            <a:r>
              <a:rPr lang="en-US" sz="2400" b="1" dirty="0">
                <a:latin typeface="Tahoma" pitchFamily="34" charset="0"/>
                <a:cs typeface="Times New Roman" pitchFamily="18" charset="0"/>
              </a:rPr>
              <a:t> </a:t>
            </a:r>
            <a:r>
              <a:rPr lang="en-US" sz="2400" b="1" dirty="0" err="1">
                <a:latin typeface="Tahoma" pitchFamily="34" charset="0"/>
                <a:cs typeface="Times New Roman" pitchFamily="18" charset="0"/>
              </a:rPr>
              <a:t>Umum</a:t>
            </a:r>
            <a:r>
              <a:rPr lang="en-US" sz="2400" b="1" dirty="0">
                <a:latin typeface="Tahoma" pitchFamily="34" charset="0"/>
                <a:cs typeface="Times New Roman" pitchFamily="18" charset="0"/>
              </a:rPr>
              <a:t> </a:t>
            </a:r>
            <a:r>
              <a:rPr lang="en-US" sz="2400" b="1" dirty="0" err="1">
                <a:latin typeface="Tahoma" pitchFamily="34" charset="0"/>
                <a:cs typeface="Times New Roman" pitchFamily="18" charset="0"/>
              </a:rPr>
              <a:t>Strategi</a:t>
            </a:r>
            <a:r>
              <a:rPr lang="en-US" sz="2400" b="1" dirty="0">
                <a:latin typeface="Tahoma" pitchFamily="34" charset="0"/>
                <a:cs typeface="Times New Roman" pitchFamily="18" charset="0"/>
              </a:rPr>
              <a:t> </a:t>
            </a:r>
            <a:r>
              <a:rPr lang="en-US" sz="2400" b="1" dirty="0" err="1">
                <a:latin typeface="Tahoma" pitchFamily="34" charset="0"/>
                <a:cs typeface="Times New Roman" pitchFamily="18" charset="0"/>
              </a:rPr>
              <a:t>Pengujian</a:t>
            </a:r>
            <a:r>
              <a:rPr lang="en-US" sz="2400" b="1" dirty="0">
                <a:latin typeface="Tahoma" pitchFamily="34" charset="0"/>
                <a:cs typeface="Times New Roman" pitchFamily="18" charset="0"/>
              </a:rPr>
              <a:t> S/W</a:t>
            </a:r>
            <a:endParaRPr lang="en-US" sz="2400" dirty="0">
              <a:latin typeface="Tahoma" pitchFamily="34" charset="0"/>
              <a:cs typeface="Times New Roman" pitchFamily="18" charset="0"/>
            </a:endParaRPr>
          </a:p>
          <a:p>
            <a:pPr lvl="1" defTabSz="912813">
              <a:lnSpc>
                <a:spcPct val="90000"/>
              </a:lnSpc>
            </a:pPr>
            <a:r>
              <a:rPr lang="en-US" sz="2000" dirty="0" err="1">
                <a:latin typeface="Tahoma" pitchFamily="34" charset="0"/>
                <a:cs typeface="Arial" charset="0"/>
              </a:rPr>
              <a:t>Pengujian</a:t>
            </a:r>
            <a:r>
              <a:rPr lang="en-US" sz="2000" dirty="0">
                <a:latin typeface="Tahoma" pitchFamily="34" charset="0"/>
                <a:cs typeface="Arial" charset="0"/>
              </a:rPr>
              <a:t> </a:t>
            </a:r>
            <a:r>
              <a:rPr lang="en-US" sz="2000" dirty="0" err="1">
                <a:latin typeface="Tahoma" pitchFamily="34" charset="0"/>
                <a:cs typeface="Arial" charset="0"/>
              </a:rPr>
              <a:t>dimulai</a:t>
            </a:r>
            <a:r>
              <a:rPr lang="en-US" sz="2000" dirty="0">
                <a:latin typeface="Tahoma" pitchFamily="34" charset="0"/>
                <a:cs typeface="Arial" charset="0"/>
              </a:rPr>
              <a:t> </a:t>
            </a:r>
            <a:r>
              <a:rPr lang="en-US" sz="2000" dirty="0" err="1">
                <a:latin typeface="Tahoma" pitchFamily="34" charset="0"/>
                <a:cs typeface="Arial" charset="0"/>
              </a:rPr>
              <a:t>pada</a:t>
            </a:r>
            <a:r>
              <a:rPr lang="en-US" sz="2000" dirty="0">
                <a:latin typeface="Tahoma" pitchFamily="34" charset="0"/>
                <a:cs typeface="Arial" charset="0"/>
              </a:rPr>
              <a:t> level </a:t>
            </a:r>
            <a:r>
              <a:rPr lang="en-US" sz="2000" dirty="0" err="1">
                <a:latin typeface="Tahoma" pitchFamily="34" charset="0"/>
                <a:cs typeface="Arial" charset="0"/>
              </a:rPr>
              <a:t>modul</a:t>
            </a:r>
            <a:r>
              <a:rPr lang="en-US" sz="2000" dirty="0">
                <a:latin typeface="Tahoma" pitchFamily="34" charset="0"/>
                <a:cs typeface="Arial" charset="0"/>
              </a:rPr>
              <a:t> </a:t>
            </a:r>
            <a:r>
              <a:rPr lang="en-US" sz="2000" dirty="0" err="1">
                <a:latin typeface="Tahoma" pitchFamily="34" charset="0"/>
                <a:cs typeface="Arial" charset="0"/>
              </a:rPr>
              <a:t>dan</a:t>
            </a:r>
            <a:r>
              <a:rPr lang="en-US" sz="2000" dirty="0">
                <a:latin typeface="Tahoma" pitchFamily="34" charset="0"/>
                <a:cs typeface="Arial" charset="0"/>
              </a:rPr>
              <a:t> </a:t>
            </a:r>
            <a:r>
              <a:rPr lang="en-US" sz="2000" dirty="0" err="1">
                <a:latin typeface="Tahoma" pitchFamily="34" charset="0"/>
                <a:cs typeface="Arial" charset="0"/>
              </a:rPr>
              <a:t>dilanjutkan</a:t>
            </a:r>
            <a:r>
              <a:rPr lang="en-US" sz="2000" dirty="0">
                <a:latin typeface="Tahoma" pitchFamily="34" charset="0"/>
                <a:cs typeface="Arial" charset="0"/>
              </a:rPr>
              <a:t> </a:t>
            </a:r>
            <a:r>
              <a:rPr lang="en-US" sz="2000" dirty="0" err="1">
                <a:latin typeface="Tahoma" pitchFamily="34" charset="0"/>
                <a:cs typeface="Arial" charset="0"/>
              </a:rPr>
              <a:t>terus</a:t>
            </a:r>
            <a:r>
              <a:rPr lang="en-US" sz="2000" dirty="0">
                <a:latin typeface="Tahoma" pitchFamily="34" charset="0"/>
                <a:cs typeface="Arial" charset="0"/>
              </a:rPr>
              <a:t> </a:t>
            </a:r>
            <a:r>
              <a:rPr lang="en-US" sz="2000" dirty="0" err="1">
                <a:latin typeface="Tahoma" pitchFamily="34" charset="0"/>
                <a:cs typeface="Arial" charset="0"/>
              </a:rPr>
              <a:t>hingga</a:t>
            </a:r>
            <a:r>
              <a:rPr lang="en-US" sz="2000" dirty="0">
                <a:latin typeface="Tahoma" pitchFamily="34" charset="0"/>
                <a:cs typeface="Arial" charset="0"/>
              </a:rPr>
              <a:t> </a:t>
            </a:r>
            <a:r>
              <a:rPr lang="en-US" sz="2000" dirty="0" err="1">
                <a:latin typeface="Tahoma" pitchFamily="34" charset="0"/>
                <a:cs typeface="Arial" charset="0"/>
              </a:rPr>
              <a:t>integrasi</a:t>
            </a:r>
            <a:r>
              <a:rPr lang="en-US" sz="2000" dirty="0">
                <a:latin typeface="Tahoma" pitchFamily="34" charset="0"/>
                <a:cs typeface="Arial" charset="0"/>
              </a:rPr>
              <a:t> </a:t>
            </a:r>
            <a:r>
              <a:rPr lang="en-US" sz="2000" dirty="0" err="1">
                <a:latin typeface="Tahoma" pitchFamily="34" charset="0"/>
                <a:cs typeface="Arial" charset="0"/>
              </a:rPr>
              <a:t>dari</a:t>
            </a:r>
            <a:r>
              <a:rPr lang="en-US" sz="2000" dirty="0">
                <a:latin typeface="Tahoma" pitchFamily="34" charset="0"/>
                <a:cs typeface="Arial" charset="0"/>
              </a:rPr>
              <a:t> </a:t>
            </a:r>
            <a:r>
              <a:rPr lang="en-US" sz="2000" dirty="0" err="1">
                <a:latin typeface="Tahoma" pitchFamily="34" charset="0"/>
                <a:cs typeface="Arial" charset="0"/>
              </a:rPr>
              <a:t>keseluruhan</a:t>
            </a:r>
            <a:r>
              <a:rPr lang="en-US" sz="2000" dirty="0">
                <a:latin typeface="Tahoma" pitchFamily="34" charset="0"/>
                <a:cs typeface="Arial" charset="0"/>
              </a:rPr>
              <a:t> </a:t>
            </a:r>
            <a:r>
              <a:rPr lang="en-US" sz="2000" dirty="0" err="1">
                <a:latin typeface="Tahoma" pitchFamily="34" charset="0"/>
                <a:cs typeface="Arial" charset="0"/>
              </a:rPr>
              <a:t>sistem</a:t>
            </a:r>
            <a:r>
              <a:rPr lang="en-US" sz="2000" dirty="0">
                <a:latin typeface="Tahoma" pitchFamily="34" charset="0"/>
                <a:cs typeface="Arial" charset="0"/>
              </a:rPr>
              <a:t>. </a:t>
            </a:r>
          </a:p>
          <a:p>
            <a:pPr lvl="1" defTabSz="912813">
              <a:lnSpc>
                <a:spcPct val="90000"/>
              </a:lnSpc>
            </a:pPr>
            <a:r>
              <a:rPr lang="en-US" sz="2000" dirty="0" err="1">
                <a:latin typeface="Tahoma" pitchFamily="34" charset="0"/>
                <a:cs typeface="Arial" charset="0"/>
              </a:rPr>
              <a:t>Setiap</a:t>
            </a:r>
            <a:r>
              <a:rPr lang="en-US" sz="2000" dirty="0">
                <a:latin typeface="Tahoma" pitchFamily="34" charset="0"/>
                <a:cs typeface="Arial" charset="0"/>
              </a:rPr>
              <a:t> </a:t>
            </a:r>
            <a:r>
              <a:rPr lang="en-US" sz="2000" dirty="0" err="1">
                <a:latin typeface="Tahoma" pitchFamily="34" charset="0"/>
                <a:cs typeface="Arial" charset="0"/>
              </a:rPr>
              <a:t>saat</a:t>
            </a:r>
            <a:r>
              <a:rPr lang="en-US" sz="2000" dirty="0">
                <a:latin typeface="Tahoma" pitchFamily="34" charset="0"/>
                <a:cs typeface="Arial" charset="0"/>
              </a:rPr>
              <a:t> </a:t>
            </a:r>
            <a:r>
              <a:rPr lang="en-US" sz="2000" dirty="0" err="1">
                <a:latin typeface="Tahoma" pitchFamily="34" charset="0"/>
                <a:cs typeface="Arial" charset="0"/>
              </a:rPr>
              <a:t>pengujian</a:t>
            </a:r>
            <a:r>
              <a:rPr lang="en-US" sz="2000" dirty="0">
                <a:latin typeface="Tahoma" pitchFamily="34" charset="0"/>
                <a:cs typeface="Arial" charset="0"/>
              </a:rPr>
              <a:t> </a:t>
            </a:r>
            <a:r>
              <a:rPr lang="en-US" sz="2000" dirty="0" err="1">
                <a:latin typeface="Tahoma" pitchFamily="34" charset="0"/>
                <a:cs typeface="Arial" charset="0"/>
              </a:rPr>
              <a:t>mengimplementasikan</a:t>
            </a:r>
            <a:r>
              <a:rPr lang="en-US" sz="2000" dirty="0">
                <a:latin typeface="Tahoma" pitchFamily="34" charset="0"/>
                <a:cs typeface="Arial" charset="0"/>
              </a:rPr>
              <a:t> </a:t>
            </a:r>
            <a:r>
              <a:rPr lang="en-US" sz="2000" dirty="0" err="1">
                <a:latin typeface="Tahoma" pitchFamily="34" charset="0"/>
                <a:cs typeface="Arial" charset="0"/>
              </a:rPr>
              <a:t>teknik</a:t>
            </a:r>
            <a:r>
              <a:rPr lang="en-US" sz="2000" dirty="0">
                <a:latin typeface="Tahoma" pitchFamily="34" charset="0"/>
                <a:cs typeface="Arial" charset="0"/>
              </a:rPr>
              <a:t> </a:t>
            </a:r>
            <a:r>
              <a:rPr lang="en-US" sz="2000" dirty="0" err="1">
                <a:latin typeface="Tahoma" pitchFamily="34" charset="0"/>
                <a:cs typeface="Arial" charset="0"/>
              </a:rPr>
              <a:t>pengujian</a:t>
            </a:r>
            <a:r>
              <a:rPr lang="en-US" sz="2000" dirty="0">
                <a:latin typeface="Tahoma" pitchFamily="34" charset="0"/>
                <a:cs typeface="Arial" charset="0"/>
              </a:rPr>
              <a:t> yang </a:t>
            </a:r>
            <a:r>
              <a:rPr lang="en-US" sz="2000" dirty="0" err="1">
                <a:latin typeface="Tahoma" pitchFamily="34" charset="0"/>
                <a:cs typeface="Arial" charset="0"/>
              </a:rPr>
              <a:t>berbeda</a:t>
            </a:r>
            <a:r>
              <a:rPr lang="en-US" sz="2000" dirty="0">
                <a:latin typeface="Tahoma" pitchFamily="34" charset="0"/>
                <a:cs typeface="Arial" charset="0"/>
              </a:rPr>
              <a:t>.</a:t>
            </a:r>
            <a:r>
              <a:rPr lang="en-US" sz="2000" dirty="0">
                <a:latin typeface="Tahoma" pitchFamily="34" charset="0"/>
              </a:rPr>
              <a:t> </a:t>
            </a:r>
          </a:p>
          <a:p>
            <a:pPr lvl="1" defTabSz="912813">
              <a:lnSpc>
                <a:spcPct val="90000"/>
              </a:lnSpc>
            </a:pPr>
            <a:r>
              <a:rPr lang="en-US" sz="2000" dirty="0" err="1">
                <a:latin typeface="Tahoma" pitchFamily="34" charset="0"/>
                <a:cs typeface="Arial" charset="0"/>
              </a:rPr>
              <a:t>Pengujian</a:t>
            </a:r>
            <a:r>
              <a:rPr lang="en-US" sz="2000" dirty="0">
                <a:latin typeface="Tahoma" pitchFamily="34" charset="0"/>
                <a:cs typeface="Arial" charset="0"/>
              </a:rPr>
              <a:t> </a:t>
            </a:r>
            <a:r>
              <a:rPr lang="en-US" sz="2000" dirty="0" err="1">
                <a:latin typeface="Tahoma" pitchFamily="34" charset="0"/>
                <a:cs typeface="Arial" charset="0"/>
              </a:rPr>
              <a:t>dikelola</a:t>
            </a:r>
            <a:r>
              <a:rPr lang="en-US" sz="2000" dirty="0">
                <a:latin typeface="Tahoma" pitchFamily="34" charset="0"/>
                <a:cs typeface="Arial" charset="0"/>
              </a:rPr>
              <a:t> </a:t>
            </a:r>
            <a:r>
              <a:rPr lang="en-US" sz="2000" dirty="0" err="1">
                <a:latin typeface="Tahoma" pitchFamily="34" charset="0"/>
                <a:cs typeface="Arial" charset="0"/>
              </a:rPr>
              <a:t>oleh</a:t>
            </a:r>
            <a:r>
              <a:rPr lang="en-US" sz="2000" dirty="0">
                <a:latin typeface="Tahoma" pitchFamily="34" charset="0"/>
                <a:cs typeface="Arial" charset="0"/>
              </a:rPr>
              <a:t> </a:t>
            </a:r>
            <a:r>
              <a:rPr lang="en-US" sz="2000" dirty="0" err="1">
                <a:latin typeface="Tahoma" pitchFamily="34" charset="0"/>
                <a:cs typeface="Arial" charset="0"/>
              </a:rPr>
              <a:t>pengembang</a:t>
            </a:r>
            <a:r>
              <a:rPr lang="en-US" sz="2000" dirty="0">
                <a:latin typeface="Tahoma" pitchFamily="34" charset="0"/>
                <a:cs typeface="Arial" charset="0"/>
              </a:rPr>
              <a:t> S/W </a:t>
            </a:r>
            <a:r>
              <a:rPr lang="en-US" sz="2000" dirty="0" err="1">
                <a:latin typeface="Tahoma" pitchFamily="34" charset="0"/>
                <a:cs typeface="Arial" charset="0"/>
              </a:rPr>
              <a:t>dan</a:t>
            </a:r>
            <a:r>
              <a:rPr lang="en-US" sz="2000" dirty="0">
                <a:latin typeface="Tahoma" pitchFamily="34" charset="0"/>
                <a:cs typeface="Arial" charset="0"/>
              </a:rPr>
              <a:t> </a:t>
            </a:r>
            <a:r>
              <a:rPr lang="en-US" sz="2000" dirty="0" err="1">
                <a:latin typeface="Tahoma" pitchFamily="34" charset="0"/>
                <a:cs typeface="Arial" charset="0"/>
              </a:rPr>
              <a:t>untuk</a:t>
            </a:r>
            <a:r>
              <a:rPr lang="en-US" sz="2000" dirty="0">
                <a:latin typeface="Tahoma" pitchFamily="34" charset="0"/>
                <a:cs typeface="Arial" charset="0"/>
              </a:rPr>
              <a:t> yang </a:t>
            </a:r>
            <a:r>
              <a:rPr lang="en-US" sz="2000" dirty="0" err="1">
                <a:latin typeface="Tahoma" pitchFamily="34" charset="0"/>
                <a:cs typeface="Arial" charset="0"/>
              </a:rPr>
              <a:t>berukuran</a:t>
            </a:r>
            <a:r>
              <a:rPr lang="en-US" sz="2000" dirty="0">
                <a:latin typeface="Tahoma" pitchFamily="34" charset="0"/>
                <a:cs typeface="Arial" charset="0"/>
              </a:rPr>
              <a:t> </a:t>
            </a:r>
            <a:r>
              <a:rPr lang="en-US" sz="2000" dirty="0" err="1">
                <a:latin typeface="Tahoma" pitchFamily="34" charset="0"/>
                <a:cs typeface="Arial" charset="0"/>
              </a:rPr>
              <a:t>besar</a:t>
            </a:r>
            <a:r>
              <a:rPr lang="en-US" sz="2000" dirty="0">
                <a:latin typeface="Tahoma" pitchFamily="34" charset="0"/>
                <a:cs typeface="Arial" charset="0"/>
              </a:rPr>
              <a:t> </a:t>
            </a:r>
            <a:r>
              <a:rPr lang="en-US" sz="2000" dirty="0" err="1">
                <a:latin typeface="Tahoma" pitchFamily="34" charset="0"/>
                <a:cs typeface="Arial" charset="0"/>
              </a:rPr>
              <a:t>dikelola</a:t>
            </a:r>
            <a:r>
              <a:rPr lang="en-US" sz="2000" dirty="0">
                <a:latin typeface="Tahoma" pitchFamily="34" charset="0"/>
                <a:cs typeface="Arial" charset="0"/>
              </a:rPr>
              <a:t> </a:t>
            </a:r>
            <a:r>
              <a:rPr lang="en-US" sz="2000" dirty="0" err="1">
                <a:latin typeface="Tahoma" pitchFamily="34" charset="0"/>
                <a:cs typeface="Arial" charset="0"/>
              </a:rPr>
              <a:t>oleh</a:t>
            </a:r>
            <a:r>
              <a:rPr lang="en-US" sz="2000" dirty="0">
                <a:latin typeface="Tahoma" pitchFamily="34" charset="0"/>
                <a:cs typeface="Arial" charset="0"/>
              </a:rPr>
              <a:t> group </a:t>
            </a:r>
            <a:r>
              <a:rPr lang="en-US" sz="2000" dirty="0" err="1">
                <a:latin typeface="Tahoma" pitchFamily="34" charset="0"/>
                <a:cs typeface="Arial" charset="0"/>
              </a:rPr>
              <a:t>penguji</a:t>
            </a:r>
            <a:r>
              <a:rPr lang="en-US" sz="2000" dirty="0">
                <a:latin typeface="Tahoma" pitchFamily="34" charset="0"/>
                <a:cs typeface="Arial" charset="0"/>
              </a:rPr>
              <a:t> yang </a:t>
            </a:r>
            <a:r>
              <a:rPr lang="en-US" sz="2000" dirty="0" err="1">
                <a:latin typeface="Tahoma" pitchFamily="34" charset="0"/>
                <a:cs typeface="Arial" charset="0"/>
              </a:rPr>
              <a:t>tidak</a:t>
            </a:r>
            <a:r>
              <a:rPr lang="en-US" sz="2000" dirty="0">
                <a:latin typeface="Tahoma" pitchFamily="34" charset="0"/>
                <a:cs typeface="Arial" charset="0"/>
              </a:rPr>
              <a:t> </a:t>
            </a:r>
            <a:r>
              <a:rPr lang="en-US" sz="2000" dirty="0" err="1">
                <a:latin typeface="Tahoma" pitchFamily="34" charset="0"/>
                <a:cs typeface="Arial" charset="0"/>
              </a:rPr>
              <a:t>terikat</a:t>
            </a:r>
            <a:r>
              <a:rPr lang="en-US" sz="2000" dirty="0">
                <a:latin typeface="Tahoma" pitchFamily="34" charset="0"/>
                <a:cs typeface="Arial" charset="0"/>
              </a:rPr>
              <a:t>. </a:t>
            </a:r>
            <a:endParaRPr lang="en-US" sz="2000" dirty="0">
              <a:latin typeface="Tahoma" pitchFamily="34" charset="0"/>
            </a:endParaRPr>
          </a:p>
          <a:p>
            <a:pPr lvl="1" defTabSz="912813">
              <a:lnSpc>
                <a:spcPct val="90000"/>
              </a:lnSpc>
            </a:pPr>
            <a:r>
              <a:rPr lang="en-US" sz="2000" dirty="0" err="1">
                <a:latin typeface="Tahoma" pitchFamily="34" charset="0"/>
                <a:cs typeface="Arial" charset="0"/>
              </a:rPr>
              <a:t>Pengujian</a:t>
            </a:r>
            <a:r>
              <a:rPr lang="en-US" sz="2000" dirty="0">
                <a:latin typeface="Tahoma" pitchFamily="34" charset="0"/>
                <a:cs typeface="Arial" charset="0"/>
              </a:rPr>
              <a:t> and debugging </a:t>
            </a:r>
            <a:r>
              <a:rPr lang="en-US" sz="2000" dirty="0" err="1">
                <a:latin typeface="Tahoma" pitchFamily="34" charset="0"/>
                <a:cs typeface="Arial" charset="0"/>
              </a:rPr>
              <a:t>merupakan</a:t>
            </a:r>
            <a:r>
              <a:rPr lang="en-US" sz="2000" dirty="0">
                <a:latin typeface="Tahoma" pitchFamily="34" charset="0"/>
                <a:cs typeface="Arial" charset="0"/>
              </a:rPr>
              <a:t> </a:t>
            </a:r>
            <a:r>
              <a:rPr lang="en-US" sz="2000" dirty="0" err="1">
                <a:latin typeface="Tahoma" pitchFamily="34" charset="0"/>
                <a:cs typeface="Arial" charset="0"/>
              </a:rPr>
              <a:t>aktifitas</a:t>
            </a:r>
            <a:r>
              <a:rPr lang="en-US" sz="2000" dirty="0">
                <a:latin typeface="Tahoma" pitchFamily="34" charset="0"/>
                <a:cs typeface="Arial" charset="0"/>
              </a:rPr>
              <a:t> yang </a:t>
            </a:r>
            <a:r>
              <a:rPr lang="en-US" sz="2000" dirty="0" err="1">
                <a:latin typeface="Tahoma" pitchFamily="34" charset="0"/>
                <a:cs typeface="Arial" charset="0"/>
              </a:rPr>
              <a:t>berbeda</a:t>
            </a:r>
            <a:r>
              <a:rPr lang="en-US" sz="2000" dirty="0">
                <a:latin typeface="Tahoma" pitchFamily="34" charset="0"/>
                <a:cs typeface="Arial" charset="0"/>
              </a:rPr>
              <a:t>, </a:t>
            </a:r>
            <a:r>
              <a:rPr lang="en-US" sz="2000" dirty="0" err="1">
                <a:latin typeface="Tahoma" pitchFamily="34" charset="0"/>
                <a:cs typeface="Arial" charset="0"/>
              </a:rPr>
              <a:t>tetapi</a:t>
            </a:r>
            <a:r>
              <a:rPr lang="en-US" sz="2000" dirty="0">
                <a:latin typeface="Tahoma" pitchFamily="34" charset="0"/>
                <a:cs typeface="Arial" charset="0"/>
              </a:rPr>
              <a:t>  debugging </a:t>
            </a:r>
            <a:r>
              <a:rPr lang="en-US" sz="2000" dirty="0" err="1">
                <a:latin typeface="Tahoma" pitchFamily="34" charset="0"/>
                <a:cs typeface="Arial" charset="0"/>
              </a:rPr>
              <a:t>selalu</a:t>
            </a:r>
            <a:r>
              <a:rPr lang="en-US" sz="2000" dirty="0">
                <a:latin typeface="Tahoma" pitchFamily="34" charset="0"/>
                <a:cs typeface="Arial" charset="0"/>
              </a:rPr>
              <a:t> </a:t>
            </a:r>
            <a:r>
              <a:rPr lang="en-US" sz="2000" dirty="0" err="1">
                <a:latin typeface="Tahoma" pitchFamily="34" charset="0"/>
                <a:cs typeface="Arial" charset="0"/>
              </a:rPr>
              <a:t>digunakan</a:t>
            </a:r>
            <a:r>
              <a:rPr lang="en-US" sz="2000" dirty="0">
                <a:latin typeface="Tahoma" pitchFamily="34" charset="0"/>
                <a:cs typeface="Arial" charset="0"/>
              </a:rPr>
              <a:t> </a:t>
            </a:r>
            <a:r>
              <a:rPr lang="en-US" sz="2000" dirty="0" err="1">
                <a:latin typeface="Tahoma" pitchFamily="34" charset="0"/>
                <a:cs typeface="Arial" charset="0"/>
              </a:rPr>
              <a:t>di</a:t>
            </a:r>
            <a:r>
              <a:rPr lang="en-US" sz="2000" dirty="0">
                <a:latin typeface="Tahoma" pitchFamily="34" charset="0"/>
                <a:cs typeface="Arial" charset="0"/>
              </a:rPr>
              <a:t> </a:t>
            </a:r>
            <a:r>
              <a:rPr lang="en-US" sz="2000" dirty="0" err="1">
                <a:latin typeface="Tahoma" pitchFamily="34" charset="0"/>
                <a:cs typeface="Arial" charset="0"/>
              </a:rPr>
              <a:t>setiap</a:t>
            </a:r>
            <a:r>
              <a:rPr lang="en-US" sz="2000" dirty="0">
                <a:latin typeface="Tahoma" pitchFamily="34" charset="0"/>
                <a:cs typeface="Arial" charset="0"/>
              </a:rPr>
              <a:t> </a:t>
            </a:r>
            <a:r>
              <a:rPr lang="en-US" sz="2000" dirty="0" err="1">
                <a:latin typeface="Tahoma" pitchFamily="34" charset="0"/>
                <a:cs typeface="Arial" charset="0"/>
              </a:rPr>
              <a:t>strategi</a:t>
            </a:r>
            <a:r>
              <a:rPr lang="en-US" sz="2000" dirty="0">
                <a:latin typeface="Tahoma" pitchFamily="34" charset="0"/>
                <a:cs typeface="Arial" charset="0"/>
              </a:rPr>
              <a:t> </a:t>
            </a:r>
            <a:r>
              <a:rPr lang="en-US" sz="2000" dirty="0" err="1">
                <a:latin typeface="Tahoma" pitchFamily="34" charset="0"/>
                <a:cs typeface="Arial" charset="0"/>
              </a:rPr>
              <a:t>pengujian</a:t>
            </a:r>
            <a:r>
              <a:rPr lang="en-US" sz="2000" dirty="0">
                <a:latin typeface="Tahoma" pitchFamily="34" charset="0"/>
                <a:cs typeface="Arial" charset="0"/>
              </a:rPr>
              <a:t>.</a:t>
            </a:r>
            <a:endParaRPr lang="en-US" sz="2400" dirty="0">
              <a:latin typeface="Tahoma" pitchFamily="34" charset="0"/>
            </a:endParaRPr>
          </a:p>
          <a:p>
            <a:endParaRPr lang="en-US" dirty="0"/>
          </a:p>
        </p:txBody>
      </p:sp>
    </p:spTree>
    <p:extLst>
      <p:ext uri="{BB962C8B-B14F-4D97-AF65-F5344CB8AC3E}">
        <p14:creationId xmlns:p14="http://schemas.microsoft.com/office/powerpoint/2010/main" val="2726605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Sub-system/Integration Testing</a:t>
            </a:r>
          </a:p>
        </p:txBody>
      </p:sp>
      <p:sp>
        <p:nvSpPr>
          <p:cNvPr id="3" name="Content Placeholder 2"/>
          <p:cNvSpPr>
            <a:spLocks noGrp="1"/>
          </p:cNvSpPr>
          <p:nvPr>
            <p:ph sz="quarter" idx="1"/>
          </p:nvPr>
        </p:nvSpPr>
        <p:spPr/>
        <p:txBody>
          <a:bodyPr>
            <a:normAutofit/>
          </a:bodyPr>
          <a:lstStyle/>
          <a:p>
            <a:pPr>
              <a:buNone/>
            </a:pPr>
            <a:r>
              <a:rPr lang="en-US" b="1" dirty="0"/>
              <a:t>Top-Down</a:t>
            </a:r>
          </a:p>
        </p:txBody>
      </p:sp>
      <p:pic>
        <p:nvPicPr>
          <p:cNvPr id="3074" name="Picture 2"/>
          <p:cNvPicPr>
            <a:picLocks noChangeAspect="1" noChangeArrowheads="1"/>
          </p:cNvPicPr>
          <p:nvPr/>
        </p:nvPicPr>
        <p:blipFill>
          <a:blip r:embed="rId2"/>
          <a:srcRect/>
          <a:stretch>
            <a:fillRect/>
          </a:stretch>
        </p:blipFill>
        <p:spPr bwMode="auto">
          <a:xfrm>
            <a:off x="990600" y="2819400"/>
            <a:ext cx="7467600" cy="309448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Sub-system/Integration Testing</a:t>
            </a:r>
          </a:p>
        </p:txBody>
      </p:sp>
      <p:sp>
        <p:nvSpPr>
          <p:cNvPr id="3" name="Content Placeholder 2"/>
          <p:cNvSpPr>
            <a:spLocks noGrp="1"/>
          </p:cNvSpPr>
          <p:nvPr>
            <p:ph sz="quarter" idx="1"/>
          </p:nvPr>
        </p:nvSpPr>
        <p:spPr/>
        <p:txBody>
          <a:bodyPr>
            <a:normAutofit/>
          </a:bodyPr>
          <a:lstStyle/>
          <a:p>
            <a:pPr>
              <a:buNone/>
            </a:pPr>
            <a:r>
              <a:rPr lang="en-US" b="1" dirty="0"/>
              <a:t>Bottom-Up</a:t>
            </a:r>
          </a:p>
        </p:txBody>
      </p:sp>
      <p:pic>
        <p:nvPicPr>
          <p:cNvPr id="4098" name="Picture 2"/>
          <p:cNvPicPr>
            <a:picLocks noChangeAspect="1" noChangeArrowheads="1"/>
          </p:cNvPicPr>
          <p:nvPr/>
        </p:nvPicPr>
        <p:blipFill>
          <a:blip r:embed="rId2"/>
          <a:srcRect/>
          <a:stretch>
            <a:fillRect/>
          </a:stretch>
        </p:blipFill>
        <p:spPr bwMode="auto">
          <a:xfrm>
            <a:off x="914400" y="2362200"/>
            <a:ext cx="7467600" cy="35613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7943" y="1066207"/>
            <a:ext cx="4040410" cy="484622"/>
          </a:xfrm>
          <a:prstGeom prst="rect">
            <a:avLst/>
          </a:prstGeom>
        </p:spPr>
        <p:txBody>
          <a:bodyPr vert="horz" wrap="square" lIns="0" tIns="10860" rIns="0" bIns="0" rtlCol="0">
            <a:spAutoFit/>
          </a:bodyPr>
          <a:lstStyle/>
          <a:p>
            <a:pPr marL="10860">
              <a:spcBef>
                <a:spcPts val="86"/>
              </a:spcBef>
            </a:pPr>
            <a:r>
              <a:rPr dirty="0"/>
              <a:t>Top Down</a:t>
            </a:r>
            <a:r>
              <a:rPr spc="-81" dirty="0"/>
              <a:t> </a:t>
            </a:r>
            <a:r>
              <a:rPr dirty="0"/>
              <a:t>Integration</a:t>
            </a:r>
          </a:p>
        </p:txBody>
      </p:sp>
      <p:sp>
        <p:nvSpPr>
          <p:cNvPr id="3" name="object 3"/>
          <p:cNvSpPr/>
          <p:nvPr/>
        </p:nvSpPr>
        <p:spPr>
          <a:xfrm>
            <a:off x="2997222" y="4066582"/>
            <a:ext cx="325796" cy="369777"/>
          </a:xfrm>
          <a:custGeom>
            <a:avLst/>
            <a:gdLst/>
            <a:ahLst/>
            <a:cxnLst/>
            <a:rect l="l" t="t" r="r" b="b"/>
            <a:pathLst>
              <a:path w="381000" h="432435">
                <a:moveTo>
                  <a:pt x="0" y="0"/>
                </a:moveTo>
                <a:lnTo>
                  <a:pt x="381000" y="432054"/>
                </a:lnTo>
              </a:path>
            </a:pathLst>
          </a:custGeom>
          <a:ln w="25400">
            <a:solidFill>
              <a:srgbClr val="000514"/>
            </a:solidFill>
          </a:ln>
        </p:spPr>
        <p:txBody>
          <a:bodyPr wrap="square" lIns="0" tIns="0" rIns="0" bIns="0" rtlCol="0"/>
          <a:lstStyle/>
          <a:p>
            <a:pPr defTabSz="781903"/>
            <a:endParaRPr sz="1539">
              <a:solidFill>
                <a:prstClr val="black"/>
              </a:solidFill>
              <a:latin typeface="Calibri"/>
            </a:endParaRPr>
          </a:p>
        </p:txBody>
      </p:sp>
      <p:sp>
        <p:nvSpPr>
          <p:cNvPr id="4" name="object 4"/>
          <p:cNvSpPr/>
          <p:nvPr/>
        </p:nvSpPr>
        <p:spPr>
          <a:xfrm>
            <a:off x="4322559" y="2405024"/>
            <a:ext cx="32580" cy="402357"/>
          </a:xfrm>
          <a:custGeom>
            <a:avLst/>
            <a:gdLst/>
            <a:ahLst/>
            <a:cxnLst/>
            <a:rect l="l" t="t" r="r" b="b"/>
            <a:pathLst>
              <a:path w="38100" h="470535">
                <a:moveTo>
                  <a:pt x="19050" y="-12700"/>
                </a:moveTo>
                <a:lnTo>
                  <a:pt x="19050" y="482853"/>
                </a:lnTo>
              </a:path>
            </a:pathLst>
          </a:custGeom>
          <a:ln w="63500">
            <a:solidFill>
              <a:srgbClr val="000514"/>
            </a:solidFill>
          </a:ln>
        </p:spPr>
        <p:txBody>
          <a:bodyPr wrap="square" lIns="0" tIns="0" rIns="0" bIns="0" rtlCol="0"/>
          <a:lstStyle/>
          <a:p>
            <a:pPr defTabSz="781903"/>
            <a:endParaRPr sz="1539">
              <a:solidFill>
                <a:prstClr val="black"/>
              </a:solidFill>
              <a:latin typeface="Calibri"/>
            </a:endParaRPr>
          </a:p>
        </p:txBody>
      </p:sp>
      <p:sp>
        <p:nvSpPr>
          <p:cNvPr id="5" name="object 5"/>
          <p:cNvSpPr/>
          <p:nvPr/>
        </p:nvSpPr>
        <p:spPr>
          <a:xfrm>
            <a:off x="4300406" y="2427178"/>
            <a:ext cx="836752" cy="369235"/>
          </a:xfrm>
          <a:custGeom>
            <a:avLst/>
            <a:gdLst/>
            <a:ahLst/>
            <a:cxnLst/>
            <a:rect l="l" t="t" r="r" b="b"/>
            <a:pathLst>
              <a:path w="978535" h="431800">
                <a:moveTo>
                  <a:pt x="0" y="0"/>
                </a:moveTo>
                <a:lnTo>
                  <a:pt x="978408" y="431291"/>
                </a:lnTo>
              </a:path>
            </a:pathLst>
          </a:custGeom>
          <a:ln w="25400">
            <a:solidFill>
              <a:srgbClr val="000514"/>
            </a:solidFill>
          </a:ln>
        </p:spPr>
        <p:txBody>
          <a:bodyPr wrap="square" lIns="0" tIns="0" rIns="0" bIns="0" rtlCol="0"/>
          <a:lstStyle/>
          <a:p>
            <a:pPr defTabSz="781903"/>
            <a:endParaRPr sz="1539">
              <a:solidFill>
                <a:prstClr val="black"/>
              </a:solidFill>
              <a:latin typeface="Calibri"/>
            </a:endParaRPr>
          </a:p>
        </p:txBody>
      </p:sp>
      <p:sp>
        <p:nvSpPr>
          <p:cNvPr id="6" name="object 6"/>
          <p:cNvSpPr txBox="1"/>
          <p:nvPr/>
        </p:nvSpPr>
        <p:spPr>
          <a:xfrm>
            <a:off x="5017368" y="2136134"/>
            <a:ext cx="2367449" cy="435163"/>
          </a:xfrm>
          <a:prstGeom prst="rect">
            <a:avLst/>
          </a:prstGeom>
        </p:spPr>
        <p:txBody>
          <a:bodyPr vert="horz" wrap="square" lIns="0" tIns="49954" rIns="0" bIns="0" rtlCol="0">
            <a:spAutoFit/>
          </a:bodyPr>
          <a:lstStyle/>
          <a:p>
            <a:pPr marL="10860" marR="4344" defTabSz="781903">
              <a:lnSpc>
                <a:spcPts val="1539"/>
              </a:lnSpc>
              <a:spcBef>
                <a:spcPts val="392"/>
              </a:spcBef>
            </a:pPr>
            <a:r>
              <a:rPr sz="1539" b="1" dirty="0">
                <a:solidFill>
                  <a:srgbClr val="00339A"/>
                </a:solidFill>
                <a:latin typeface="Arial"/>
                <a:cs typeface="Arial"/>
              </a:rPr>
              <a:t>top module is </a:t>
            </a:r>
            <a:r>
              <a:rPr sz="1539" b="1" spc="-4" dirty="0">
                <a:solidFill>
                  <a:srgbClr val="00339A"/>
                </a:solidFill>
                <a:latin typeface="Arial"/>
                <a:cs typeface="Arial"/>
              </a:rPr>
              <a:t>tested</a:t>
            </a:r>
            <a:r>
              <a:rPr sz="1539" b="1" spc="-77" dirty="0">
                <a:solidFill>
                  <a:srgbClr val="00339A"/>
                </a:solidFill>
                <a:latin typeface="Arial"/>
                <a:cs typeface="Arial"/>
              </a:rPr>
              <a:t> </a:t>
            </a:r>
            <a:r>
              <a:rPr sz="1539" b="1" dirty="0">
                <a:solidFill>
                  <a:srgbClr val="00339A"/>
                </a:solidFill>
                <a:latin typeface="Arial"/>
                <a:cs typeface="Arial"/>
              </a:rPr>
              <a:t>with  </a:t>
            </a:r>
            <a:r>
              <a:rPr sz="1539" b="1" spc="-4" dirty="0">
                <a:solidFill>
                  <a:srgbClr val="00339A"/>
                </a:solidFill>
                <a:latin typeface="Arial"/>
                <a:cs typeface="Arial"/>
              </a:rPr>
              <a:t>stubs</a:t>
            </a:r>
            <a:endParaRPr sz="1539">
              <a:solidFill>
                <a:prstClr val="black"/>
              </a:solidFill>
              <a:latin typeface="Arial"/>
              <a:cs typeface="Arial"/>
            </a:endParaRPr>
          </a:p>
        </p:txBody>
      </p:sp>
      <p:sp>
        <p:nvSpPr>
          <p:cNvPr id="7" name="object 7"/>
          <p:cNvSpPr txBox="1"/>
          <p:nvPr/>
        </p:nvSpPr>
        <p:spPr>
          <a:xfrm>
            <a:off x="3888153" y="3363732"/>
            <a:ext cx="2377766" cy="435163"/>
          </a:xfrm>
          <a:prstGeom prst="rect">
            <a:avLst/>
          </a:prstGeom>
        </p:spPr>
        <p:txBody>
          <a:bodyPr vert="horz" wrap="square" lIns="0" tIns="49954" rIns="0" bIns="0" rtlCol="0">
            <a:spAutoFit/>
          </a:bodyPr>
          <a:lstStyle/>
          <a:p>
            <a:pPr marL="10860" marR="4344" defTabSz="781903">
              <a:lnSpc>
                <a:spcPts val="1539"/>
              </a:lnSpc>
              <a:spcBef>
                <a:spcPts val="392"/>
              </a:spcBef>
            </a:pPr>
            <a:r>
              <a:rPr sz="1539" b="1" spc="-4" dirty="0">
                <a:solidFill>
                  <a:srgbClr val="00339A"/>
                </a:solidFill>
                <a:latin typeface="Arial"/>
                <a:cs typeface="Arial"/>
              </a:rPr>
              <a:t>stubs are replaced one </a:t>
            </a:r>
            <a:r>
              <a:rPr sz="1539" b="1" spc="-9" dirty="0">
                <a:solidFill>
                  <a:srgbClr val="00339A"/>
                </a:solidFill>
                <a:latin typeface="Arial"/>
                <a:cs typeface="Arial"/>
              </a:rPr>
              <a:t>at  </a:t>
            </a:r>
            <a:r>
              <a:rPr sz="1539" b="1" spc="-4" dirty="0">
                <a:solidFill>
                  <a:srgbClr val="00339A"/>
                </a:solidFill>
                <a:latin typeface="Arial"/>
                <a:cs typeface="Arial"/>
              </a:rPr>
              <a:t>a time, "depth</a:t>
            </a:r>
            <a:r>
              <a:rPr sz="1539" b="1" spc="-17" dirty="0">
                <a:solidFill>
                  <a:srgbClr val="00339A"/>
                </a:solidFill>
                <a:latin typeface="Arial"/>
                <a:cs typeface="Arial"/>
              </a:rPr>
              <a:t> </a:t>
            </a:r>
            <a:r>
              <a:rPr sz="1539" b="1" spc="-9" dirty="0">
                <a:solidFill>
                  <a:srgbClr val="00339A"/>
                </a:solidFill>
                <a:latin typeface="Arial"/>
                <a:cs typeface="Arial"/>
              </a:rPr>
              <a:t>first"</a:t>
            </a:r>
            <a:endParaRPr sz="1539">
              <a:solidFill>
                <a:prstClr val="black"/>
              </a:solidFill>
              <a:latin typeface="Arial"/>
              <a:cs typeface="Arial"/>
            </a:endParaRPr>
          </a:p>
        </p:txBody>
      </p:sp>
      <p:sp>
        <p:nvSpPr>
          <p:cNvPr id="8" name="object 8"/>
          <p:cNvSpPr txBox="1"/>
          <p:nvPr/>
        </p:nvSpPr>
        <p:spPr>
          <a:xfrm>
            <a:off x="3866006" y="4058322"/>
            <a:ext cx="2931619" cy="435163"/>
          </a:xfrm>
          <a:prstGeom prst="rect">
            <a:avLst/>
          </a:prstGeom>
        </p:spPr>
        <p:txBody>
          <a:bodyPr vert="horz" wrap="square" lIns="0" tIns="49954" rIns="0" bIns="0" rtlCol="0">
            <a:spAutoFit/>
          </a:bodyPr>
          <a:lstStyle/>
          <a:p>
            <a:pPr marL="10860" marR="4344" defTabSz="781903">
              <a:lnSpc>
                <a:spcPts val="1539"/>
              </a:lnSpc>
              <a:spcBef>
                <a:spcPts val="392"/>
              </a:spcBef>
            </a:pPr>
            <a:r>
              <a:rPr sz="1539" b="1" spc="-4" dirty="0">
                <a:solidFill>
                  <a:srgbClr val="00339A"/>
                </a:solidFill>
                <a:latin typeface="Arial"/>
                <a:cs typeface="Arial"/>
              </a:rPr>
              <a:t>as </a:t>
            </a:r>
            <a:r>
              <a:rPr sz="1539" b="1" dirty="0">
                <a:solidFill>
                  <a:srgbClr val="00339A"/>
                </a:solidFill>
                <a:latin typeface="Arial"/>
                <a:cs typeface="Arial"/>
              </a:rPr>
              <a:t>new modules </a:t>
            </a:r>
            <a:r>
              <a:rPr sz="1539" b="1" spc="-4" dirty="0">
                <a:solidFill>
                  <a:srgbClr val="00339A"/>
                </a:solidFill>
                <a:latin typeface="Arial"/>
                <a:cs typeface="Arial"/>
              </a:rPr>
              <a:t>are</a:t>
            </a:r>
            <a:r>
              <a:rPr sz="1539" b="1" spc="-81" dirty="0">
                <a:solidFill>
                  <a:srgbClr val="00339A"/>
                </a:solidFill>
                <a:latin typeface="Arial"/>
                <a:cs typeface="Arial"/>
              </a:rPr>
              <a:t> </a:t>
            </a:r>
            <a:r>
              <a:rPr sz="1539" b="1" dirty="0">
                <a:solidFill>
                  <a:srgbClr val="00339A"/>
                </a:solidFill>
                <a:latin typeface="Arial"/>
                <a:cs typeface="Arial"/>
              </a:rPr>
              <a:t>integrated,  </a:t>
            </a:r>
            <a:r>
              <a:rPr sz="1539" b="1" spc="-4" dirty="0">
                <a:solidFill>
                  <a:srgbClr val="00339A"/>
                </a:solidFill>
                <a:latin typeface="Arial"/>
                <a:cs typeface="Arial"/>
              </a:rPr>
              <a:t>some </a:t>
            </a:r>
            <a:r>
              <a:rPr sz="1539" b="1" dirty="0">
                <a:solidFill>
                  <a:srgbClr val="00339A"/>
                </a:solidFill>
                <a:latin typeface="Arial"/>
                <a:cs typeface="Arial"/>
              </a:rPr>
              <a:t>subset of </a:t>
            </a:r>
            <a:r>
              <a:rPr sz="1539" b="1" spc="-4" dirty="0">
                <a:solidFill>
                  <a:srgbClr val="00339A"/>
                </a:solidFill>
                <a:latin typeface="Arial"/>
                <a:cs typeface="Arial"/>
              </a:rPr>
              <a:t>tests </a:t>
            </a:r>
            <a:r>
              <a:rPr sz="1539" b="1" dirty="0">
                <a:solidFill>
                  <a:srgbClr val="00339A"/>
                </a:solidFill>
                <a:latin typeface="Arial"/>
                <a:cs typeface="Arial"/>
              </a:rPr>
              <a:t>is</a:t>
            </a:r>
            <a:r>
              <a:rPr sz="1539" b="1" spc="-43" dirty="0">
                <a:solidFill>
                  <a:srgbClr val="00339A"/>
                </a:solidFill>
                <a:latin typeface="Arial"/>
                <a:cs typeface="Arial"/>
              </a:rPr>
              <a:t> </a:t>
            </a:r>
            <a:r>
              <a:rPr sz="1539" b="1" dirty="0">
                <a:solidFill>
                  <a:srgbClr val="00339A"/>
                </a:solidFill>
                <a:latin typeface="Arial"/>
                <a:cs typeface="Arial"/>
              </a:rPr>
              <a:t>re-run</a:t>
            </a:r>
            <a:endParaRPr sz="1539">
              <a:solidFill>
                <a:prstClr val="black"/>
              </a:solidFill>
              <a:latin typeface="Arial"/>
              <a:cs typeface="Arial"/>
            </a:endParaRPr>
          </a:p>
        </p:txBody>
      </p:sp>
      <p:sp>
        <p:nvSpPr>
          <p:cNvPr id="9" name="object 9"/>
          <p:cNvSpPr txBox="1"/>
          <p:nvPr/>
        </p:nvSpPr>
        <p:spPr>
          <a:xfrm>
            <a:off x="4007189" y="1981489"/>
            <a:ext cx="586432" cy="294430"/>
          </a:xfrm>
          <a:prstGeom prst="rect">
            <a:avLst/>
          </a:prstGeom>
          <a:solidFill>
            <a:srgbClr val="A886E0"/>
          </a:solidFill>
          <a:ln w="12700">
            <a:solidFill>
              <a:srgbClr val="000514"/>
            </a:solidFill>
          </a:ln>
        </p:spPr>
        <p:txBody>
          <a:bodyPr vert="horz" wrap="square" lIns="0" tIns="57014" rIns="0" bIns="0" rtlCol="0">
            <a:spAutoFit/>
          </a:bodyPr>
          <a:lstStyle/>
          <a:p>
            <a:pPr marL="271494" defTabSz="781903">
              <a:spcBef>
                <a:spcPts val="449"/>
              </a:spcBef>
            </a:pPr>
            <a:r>
              <a:rPr sz="1539" b="1" spc="-4" dirty="0">
                <a:solidFill>
                  <a:srgbClr val="00339A"/>
                </a:solidFill>
                <a:latin typeface="Arial"/>
                <a:cs typeface="Arial"/>
              </a:rPr>
              <a:t>A</a:t>
            </a:r>
            <a:endParaRPr sz="1539">
              <a:solidFill>
                <a:prstClr val="black"/>
              </a:solidFill>
              <a:latin typeface="Arial"/>
              <a:cs typeface="Arial"/>
            </a:endParaRPr>
          </a:p>
        </p:txBody>
      </p:sp>
      <p:sp>
        <p:nvSpPr>
          <p:cNvPr id="10" name="object 10"/>
          <p:cNvSpPr txBox="1"/>
          <p:nvPr/>
        </p:nvSpPr>
        <p:spPr>
          <a:xfrm>
            <a:off x="3366675" y="2807055"/>
            <a:ext cx="586432" cy="337745"/>
          </a:xfrm>
          <a:prstGeom prst="rect">
            <a:avLst/>
          </a:prstGeom>
          <a:solidFill>
            <a:srgbClr val="A886E0"/>
          </a:solidFill>
          <a:ln w="25400">
            <a:solidFill>
              <a:srgbClr val="000514"/>
            </a:solidFill>
          </a:ln>
        </p:spPr>
        <p:txBody>
          <a:bodyPr vert="horz" wrap="square" lIns="0" tIns="99910" rIns="0" bIns="0" rtlCol="0">
            <a:spAutoFit/>
          </a:bodyPr>
          <a:lstStyle/>
          <a:p>
            <a:pPr marL="32579" algn="ctr" defTabSz="781903">
              <a:spcBef>
                <a:spcPts val="786"/>
              </a:spcBef>
            </a:pPr>
            <a:r>
              <a:rPr sz="1539" b="1" spc="-4" dirty="0">
                <a:solidFill>
                  <a:srgbClr val="00339A"/>
                </a:solidFill>
                <a:latin typeface="Arial"/>
                <a:cs typeface="Arial"/>
              </a:rPr>
              <a:t>B</a:t>
            </a:r>
            <a:endParaRPr sz="1539">
              <a:solidFill>
                <a:prstClr val="black"/>
              </a:solidFill>
              <a:latin typeface="Arial"/>
              <a:cs typeface="Arial"/>
            </a:endParaRPr>
          </a:p>
        </p:txBody>
      </p:sp>
      <p:sp>
        <p:nvSpPr>
          <p:cNvPr id="11" name="object 11"/>
          <p:cNvSpPr txBox="1"/>
          <p:nvPr/>
        </p:nvSpPr>
        <p:spPr>
          <a:xfrm>
            <a:off x="2715083" y="3643047"/>
            <a:ext cx="586432" cy="337745"/>
          </a:xfrm>
          <a:prstGeom prst="rect">
            <a:avLst/>
          </a:prstGeom>
          <a:solidFill>
            <a:srgbClr val="A886E0"/>
          </a:solidFill>
          <a:ln w="25400">
            <a:solidFill>
              <a:srgbClr val="000514"/>
            </a:solidFill>
          </a:ln>
        </p:spPr>
        <p:txBody>
          <a:bodyPr vert="horz" wrap="square" lIns="0" tIns="99910" rIns="0" bIns="0" rtlCol="0">
            <a:spAutoFit/>
          </a:bodyPr>
          <a:lstStyle/>
          <a:p>
            <a:pPr marL="271494" defTabSz="781903">
              <a:spcBef>
                <a:spcPts val="786"/>
              </a:spcBef>
            </a:pPr>
            <a:r>
              <a:rPr sz="1539" b="1" spc="-4" dirty="0">
                <a:solidFill>
                  <a:srgbClr val="00339A"/>
                </a:solidFill>
                <a:latin typeface="Arial"/>
                <a:cs typeface="Arial"/>
              </a:rPr>
              <a:t>C</a:t>
            </a:r>
            <a:endParaRPr sz="1539">
              <a:solidFill>
                <a:prstClr val="black"/>
              </a:solidFill>
              <a:latin typeface="Arial"/>
              <a:cs typeface="Arial"/>
            </a:endParaRPr>
          </a:p>
        </p:txBody>
      </p:sp>
      <p:sp>
        <p:nvSpPr>
          <p:cNvPr id="12" name="object 12"/>
          <p:cNvSpPr txBox="1"/>
          <p:nvPr/>
        </p:nvSpPr>
        <p:spPr>
          <a:xfrm>
            <a:off x="2302626" y="4468615"/>
            <a:ext cx="586432" cy="304848"/>
          </a:xfrm>
          <a:prstGeom prst="rect">
            <a:avLst/>
          </a:prstGeom>
          <a:solidFill>
            <a:srgbClr val="A886E0"/>
          </a:solidFill>
          <a:ln w="25400">
            <a:solidFill>
              <a:srgbClr val="000514"/>
            </a:solidFill>
          </a:ln>
        </p:spPr>
        <p:txBody>
          <a:bodyPr vert="horz" wrap="square" lIns="0" tIns="67331" rIns="0" bIns="0" rtlCol="0">
            <a:spAutoFit/>
          </a:bodyPr>
          <a:lstStyle/>
          <a:p>
            <a:pPr marL="10317" algn="ctr" defTabSz="781903">
              <a:spcBef>
                <a:spcPts val="530"/>
              </a:spcBef>
            </a:pPr>
            <a:r>
              <a:rPr sz="1539" b="1" spc="-4" dirty="0">
                <a:solidFill>
                  <a:srgbClr val="00339A"/>
                </a:solidFill>
                <a:latin typeface="Arial"/>
                <a:cs typeface="Arial"/>
              </a:rPr>
              <a:t>D</a:t>
            </a:r>
            <a:endParaRPr sz="1539">
              <a:solidFill>
                <a:prstClr val="black"/>
              </a:solidFill>
              <a:latin typeface="Arial"/>
              <a:cs typeface="Arial"/>
            </a:endParaRPr>
          </a:p>
        </p:txBody>
      </p:sp>
      <p:sp>
        <p:nvSpPr>
          <p:cNvPr id="13" name="object 13"/>
          <p:cNvSpPr txBox="1"/>
          <p:nvPr/>
        </p:nvSpPr>
        <p:spPr>
          <a:xfrm>
            <a:off x="3073459" y="4468615"/>
            <a:ext cx="586432" cy="304848"/>
          </a:xfrm>
          <a:prstGeom prst="rect">
            <a:avLst/>
          </a:prstGeom>
          <a:solidFill>
            <a:srgbClr val="00AE00"/>
          </a:solidFill>
          <a:ln w="25400">
            <a:solidFill>
              <a:srgbClr val="000514"/>
            </a:solidFill>
          </a:ln>
        </p:spPr>
        <p:txBody>
          <a:bodyPr vert="horz" wrap="square" lIns="0" tIns="67331" rIns="0" bIns="0" rtlCol="0">
            <a:spAutoFit/>
          </a:bodyPr>
          <a:lstStyle/>
          <a:p>
            <a:pPr marL="42896" algn="ctr" defTabSz="781903">
              <a:spcBef>
                <a:spcPts val="530"/>
              </a:spcBef>
            </a:pPr>
            <a:r>
              <a:rPr sz="1539" b="1" dirty="0">
                <a:solidFill>
                  <a:srgbClr val="00339A"/>
                </a:solidFill>
                <a:latin typeface="Arial"/>
                <a:cs typeface="Arial"/>
              </a:rPr>
              <a:t>E</a:t>
            </a:r>
            <a:endParaRPr sz="1539">
              <a:solidFill>
                <a:prstClr val="black"/>
              </a:solidFill>
              <a:latin typeface="Arial"/>
              <a:cs typeface="Arial"/>
            </a:endParaRPr>
          </a:p>
        </p:txBody>
      </p:sp>
      <p:sp>
        <p:nvSpPr>
          <p:cNvPr id="14" name="object 14"/>
          <p:cNvSpPr txBox="1"/>
          <p:nvPr/>
        </p:nvSpPr>
        <p:spPr>
          <a:xfrm>
            <a:off x="4104928" y="2807055"/>
            <a:ext cx="586432" cy="349261"/>
          </a:xfrm>
          <a:prstGeom prst="rect">
            <a:avLst/>
          </a:prstGeom>
          <a:solidFill>
            <a:srgbClr val="00AE00"/>
          </a:solidFill>
          <a:ln w="25400">
            <a:solidFill>
              <a:srgbClr val="000514"/>
            </a:solidFill>
          </a:ln>
        </p:spPr>
        <p:txBody>
          <a:bodyPr vert="horz" wrap="square" lIns="0" tIns="111314" rIns="0" bIns="0" rtlCol="0">
            <a:spAutoFit/>
          </a:bodyPr>
          <a:lstStyle/>
          <a:p>
            <a:pPr marL="10860" algn="ctr" defTabSz="781903">
              <a:spcBef>
                <a:spcPts val="876"/>
              </a:spcBef>
            </a:pPr>
            <a:r>
              <a:rPr sz="1539" b="1" dirty="0">
                <a:solidFill>
                  <a:srgbClr val="00339A"/>
                </a:solidFill>
                <a:latin typeface="Arial"/>
                <a:cs typeface="Arial"/>
              </a:rPr>
              <a:t>F</a:t>
            </a:r>
            <a:endParaRPr sz="1539">
              <a:solidFill>
                <a:prstClr val="black"/>
              </a:solidFill>
              <a:latin typeface="Arial"/>
              <a:cs typeface="Arial"/>
            </a:endParaRPr>
          </a:p>
        </p:txBody>
      </p:sp>
      <p:sp>
        <p:nvSpPr>
          <p:cNvPr id="15" name="object 15"/>
          <p:cNvSpPr txBox="1"/>
          <p:nvPr/>
        </p:nvSpPr>
        <p:spPr>
          <a:xfrm>
            <a:off x="4832756" y="2807055"/>
            <a:ext cx="586432" cy="349261"/>
          </a:xfrm>
          <a:prstGeom prst="rect">
            <a:avLst/>
          </a:prstGeom>
          <a:solidFill>
            <a:srgbClr val="00AE00"/>
          </a:solidFill>
          <a:ln w="25400">
            <a:solidFill>
              <a:srgbClr val="000514"/>
            </a:solidFill>
          </a:ln>
        </p:spPr>
        <p:txBody>
          <a:bodyPr vert="horz" wrap="square" lIns="0" tIns="111314" rIns="0" bIns="0" rtlCol="0">
            <a:spAutoFit/>
          </a:bodyPr>
          <a:lstStyle/>
          <a:p>
            <a:pPr algn="ctr" defTabSz="781903">
              <a:spcBef>
                <a:spcPts val="876"/>
              </a:spcBef>
            </a:pPr>
            <a:r>
              <a:rPr sz="1539" b="1" dirty="0">
                <a:solidFill>
                  <a:srgbClr val="00339A"/>
                </a:solidFill>
                <a:latin typeface="Arial"/>
                <a:cs typeface="Arial"/>
              </a:rPr>
              <a:t>G</a:t>
            </a:r>
            <a:endParaRPr sz="1539">
              <a:solidFill>
                <a:prstClr val="black"/>
              </a:solidFill>
              <a:latin typeface="Arial"/>
              <a:cs typeface="Arial"/>
            </a:endParaRPr>
          </a:p>
        </p:txBody>
      </p:sp>
      <p:sp>
        <p:nvSpPr>
          <p:cNvPr id="16" name="object 16"/>
          <p:cNvSpPr/>
          <p:nvPr/>
        </p:nvSpPr>
        <p:spPr>
          <a:xfrm>
            <a:off x="3681394" y="2406978"/>
            <a:ext cx="624985" cy="379009"/>
          </a:xfrm>
          <a:custGeom>
            <a:avLst/>
            <a:gdLst/>
            <a:ahLst/>
            <a:cxnLst/>
            <a:rect l="l" t="t" r="r" b="b"/>
            <a:pathLst>
              <a:path w="730885" h="443230">
                <a:moveTo>
                  <a:pt x="59566" y="392396"/>
                </a:moveTo>
                <a:lnTo>
                  <a:pt x="46482" y="370331"/>
                </a:lnTo>
                <a:lnTo>
                  <a:pt x="0" y="442721"/>
                </a:lnTo>
                <a:lnTo>
                  <a:pt x="48006" y="438864"/>
                </a:lnTo>
                <a:lnTo>
                  <a:pt x="48006" y="399288"/>
                </a:lnTo>
                <a:lnTo>
                  <a:pt x="59566" y="392396"/>
                </a:lnTo>
                <a:close/>
              </a:path>
              <a:path w="730885" h="443230">
                <a:moveTo>
                  <a:pt x="72298" y="413865"/>
                </a:moveTo>
                <a:lnTo>
                  <a:pt x="59566" y="392396"/>
                </a:lnTo>
                <a:lnTo>
                  <a:pt x="48006" y="399288"/>
                </a:lnTo>
                <a:lnTo>
                  <a:pt x="60960" y="420623"/>
                </a:lnTo>
                <a:lnTo>
                  <a:pt x="72298" y="413865"/>
                </a:lnTo>
                <a:close/>
              </a:path>
              <a:path w="730885" h="443230">
                <a:moveTo>
                  <a:pt x="85344" y="435863"/>
                </a:moveTo>
                <a:lnTo>
                  <a:pt x="72298" y="413865"/>
                </a:lnTo>
                <a:lnTo>
                  <a:pt x="60960" y="420623"/>
                </a:lnTo>
                <a:lnTo>
                  <a:pt x="48006" y="399288"/>
                </a:lnTo>
                <a:lnTo>
                  <a:pt x="48006" y="438864"/>
                </a:lnTo>
                <a:lnTo>
                  <a:pt x="85344" y="435863"/>
                </a:lnTo>
                <a:close/>
              </a:path>
              <a:path w="730885" h="443230">
                <a:moveTo>
                  <a:pt x="730758" y="21335"/>
                </a:moveTo>
                <a:lnTo>
                  <a:pt x="717804" y="0"/>
                </a:lnTo>
                <a:lnTo>
                  <a:pt x="59566" y="392396"/>
                </a:lnTo>
                <a:lnTo>
                  <a:pt x="72298" y="413865"/>
                </a:lnTo>
                <a:lnTo>
                  <a:pt x="730758" y="21335"/>
                </a:lnTo>
                <a:close/>
              </a:path>
            </a:pathLst>
          </a:custGeom>
          <a:solidFill>
            <a:srgbClr val="000514"/>
          </a:solidFill>
        </p:spPr>
        <p:txBody>
          <a:bodyPr wrap="square" lIns="0" tIns="0" rIns="0" bIns="0" rtlCol="0"/>
          <a:lstStyle/>
          <a:p>
            <a:pPr defTabSz="781903"/>
            <a:endParaRPr sz="1539">
              <a:solidFill>
                <a:prstClr val="black"/>
              </a:solidFill>
              <a:latin typeface="Calibri"/>
            </a:endParaRPr>
          </a:p>
        </p:txBody>
      </p:sp>
      <p:sp>
        <p:nvSpPr>
          <p:cNvPr id="17" name="object 17"/>
          <p:cNvSpPr/>
          <p:nvPr/>
        </p:nvSpPr>
        <p:spPr>
          <a:xfrm>
            <a:off x="3019376" y="3231894"/>
            <a:ext cx="624442" cy="379009"/>
          </a:xfrm>
          <a:custGeom>
            <a:avLst/>
            <a:gdLst/>
            <a:ahLst/>
            <a:cxnLst/>
            <a:rect l="l" t="t" r="r" b="b"/>
            <a:pathLst>
              <a:path w="730250" h="443229">
                <a:moveTo>
                  <a:pt x="58666" y="392925"/>
                </a:moveTo>
                <a:lnTo>
                  <a:pt x="45719" y="371093"/>
                </a:lnTo>
                <a:lnTo>
                  <a:pt x="0" y="442721"/>
                </a:lnTo>
                <a:lnTo>
                  <a:pt x="48005" y="439262"/>
                </a:lnTo>
                <a:lnTo>
                  <a:pt x="48005" y="399288"/>
                </a:lnTo>
                <a:lnTo>
                  <a:pt x="58666" y="392925"/>
                </a:lnTo>
                <a:close/>
              </a:path>
              <a:path w="730250" h="443229">
                <a:moveTo>
                  <a:pt x="71731" y="414957"/>
                </a:moveTo>
                <a:lnTo>
                  <a:pt x="58666" y="392925"/>
                </a:lnTo>
                <a:lnTo>
                  <a:pt x="48005" y="399288"/>
                </a:lnTo>
                <a:lnTo>
                  <a:pt x="60960" y="421385"/>
                </a:lnTo>
                <a:lnTo>
                  <a:pt x="71731" y="414957"/>
                </a:lnTo>
                <a:close/>
              </a:path>
              <a:path w="730250" h="443229">
                <a:moveTo>
                  <a:pt x="84581" y="436625"/>
                </a:moveTo>
                <a:lnTo>
                  <a:pt x="71731" y="414957"/>
                </a:lnTo>
                <a:lnTo>
                  <a:pt x="60960" y="421385"/>
                </a:lnTo>
                <a:lnTo>
                  <a:pt x="48005" y="399288"/>
                </a:lnTo>
                <a:lnTo>
                  <a:pt x="48005" y="439262"/>
                </a:lnTo>
                <a:lnTo>
                  <a:pt x="84581" y="436625"/>
                </a:lnTo>
                <a:close/>
              </a:path>
              <a:path w="730250" h="443229">
                <a:moveTo>
                  <a:pt x="729996" y="22097"/>
                </a:moveTo>
                <a:lnTo>
                  <a:pt x="717041" y="0"/>
                </a:lnTo>
                <a:lnTo>
                  <a:pt x="58666" y="392925"/>
                </a:lnTo>
                <a:lnTo>
                  <a:pt x="71731" y="414957"/>
                </a:lnTo>
                <a:lnTo>
                  <a:pt x="729996" y="22097"/>
                </a:lnTo>
                <a:close/>
              </a:path>
            </a:pathLst>
          </a:custGeom>
          <a:solidFill>
            <a:srgbClr val="000514"/>
          </a:solidFill>
        </p:spPr>
        <p:txBody>
          <a:bodyPr wrap="square" lIns="0" tIns="0" rIns="0" bIns="0" rtlCol="0"/>
          <a:lstStyle/>
          <a:p>
            <a:pPr defTabSz="781903"/>
            <a:endParaRPr sz="1539">
              <a:solidFill>
                <a:prstClr val="black"/>
              </a:solidFill>
              <a:latin typeface="Calibri"/>
            </a:endParaRPr>
          </a:p>
        </p:txBody>
      </p:sp>
      <p:sp>
        <p:nvSpPr>
          <p:cNvPr id="18" name="object 18"/>
          <p:cNvSpPr/>
          <p:nvPr/>
        </p:nvSpPr>
        <p:spPr>
          <a:xfrm>
            <a:off x="2606268" y="4069841"/>
            <a:ext cx="399100" cy="377380"/>
          </a:xfrm>
          <a:custGeom>
            <a:avLst/>
            <a:gdLst/>
            <a:ahLst/>
            <a:cxnLst/>
            <a:rect l="l" t="t" r="r" b="b"/>
            <a:pathLst>
              <a:path w="466725" h="441325">
                <a:moveTo>
                  <a:pt x="46632" y="379097"/>
                </a:moveTo>
                <a:lnTo>
                  <a:pt x="29717" y="361188"/>
                </a:lnTo>
                <a:lnTo>
                  <a:pt x="0" y="441198"/>
                </a:lnTo>
                <a:lnTo>
                  <a:pt x="37337" y="429682"/>
                </a:lnTo>
                <a:lnTo>
                  <a:pt x="37337" y="387858"/>
                </a:lnTo>
                <a:lnTo>
                  <a:pt x="46632" y="379097"/>
                </a:lnTo>
                <a:close/>
              </a:path>
              <a:path w="466725" h="441325">
                <a:moveTo>
                  <a:pt x="64395" y="397905"/>
                </a:moveTo>
                <a:lnTo>
                  <a:pt x="46632" y="379097"/>
                </a:lnTo>
                <a:lnTo>
                  <a:pt x="37337" y="387858"/>
                </a:lnTo>
                <a:lnTo>
                  <a:pt x="54863" y="406908"/>
                </a:lnTo>
                <a:lnTo>
                  <a:pt x="64395" y="397905"/>
                </a:lnTo>
                <a:close/>
              </a:path>
              <a:path w="466725" h="441325">
                <a:moveTo>
                  <a:pt x="81533" y="416051"/>
                </a:moveTo>
                <a:lnTo>
                  <a:pt x="64395" y="397905"/>
                </a:lnTo>
                <a:lnTo>
                  <a:pt x="54863" y="406908"/>
                </a:lnTo>
                <a:lnTo>
                  <a:pt x="37337" y="387858"/>
                </a:lnTo>
                <a:lnTo>
                  <a:pt x="37337" y="429682"/>
                </a:lnTo>
                <a:lnTo>
                  <a:pt x="81533" y="416051"/>
                </a:lnTo>
                <a:close/>
              </a:path>
              <a:path w="466725" h="441325">
                <a:moveTo>
                  <a:pt x="466343" y="18287"/>
                </a:moveTo>
                <a:lnTo>
                  <a:pt x="448817" y="0"/>
                </a:lnTo>
                <a:lnTo>
                  <a:pt x="46632" y="379097"/>
                </a:lnTo>
                <a:lnTo>
                  <a:pt x="64395" y="397905"/>
                </a:lnTo>
                <a:lnTo>
                  <a:pt x="466343" y="18287"/>
                </a:lnTo>
                <a:close/>
              </a:path>
            </a:pathLst>
          </a:custGeom>
          <a:solidFill>
            <a:srgbClr val="000514"/>
          </a:solidFill>
        </p:spPr>
        <p:txBody>
          <a:bodyPr wrap="square" lIns="0" tIns="0" rIns="0" bIns="0" rtlCol="0"/>
          <a:lstStyle/>
          <a:p>
            <a:pPr defTabSz="781903"/>
            <a:endParaRPr sz="1539">
              <a:solidFill>
                <a:prstClr val="black"/>
              </a:solidFill>
              <a:latin typeface="Calibri"/>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2579" defTabSz="781903">
              <a:lnSpc>
                <a:spcPts val="1219"/>
              </a:lnSpc>
            </a:pPr>
            <a:fld id="{81D60167-4931-47E6-BA6A-407CBD079E47}" type="slidenum">
              <a:rPr spc="-4" dirty="0"/>
              <a:pPr marL="32579" defTabSz="781903">
                <a:lnSpc>
                  <a:spcPts val="1219"/>
                </a:lnSpc>
              </a:pPr>
              <a:t>22</a:t>
            </a:fld>
            <a:endParaRPr spc="-4" dirty="0"/>
          </a:p>
        </p:txBody>
      </p:sp>
    </p:spTree>
    <p:extLst>
      <p:ext uri="{BB962C8B-B14F-4D97-AF65-F5344CB8AC3E}">
        <p14:creationId xmlns:p14="http://schemas.microsoft.com/office/powerpoint/2010/main" val="3913129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8196" y="1039492"/>
            <a:ext cx="4170728" cy="484622"/>
          </a:xfrm>
          <a:prstGeom prst="rect">
            <a:avLst/>
          </a:prstGeom>
        </p:spPr>
        <p:txBody>
          <a:bodyPr vert="horz" wrap="square" lIns="0" tIns="10860" rIns="0" bIns="0" rtlCol="0">
            <a:spAutoFit/>
          </a:bodyPr>
          <a:lstStyle/>
          <a:p>
            <a:pPr marL="10860">
              <a:spcBef>
                <a:spcPts val="86"/>
              </a:spcBef>
            </a:pPr>
            <a:r>
              <a:rPr spc="-4" dirty="0"/>
              <a:t>Bottom-Up</a:t>
            </a:r>
            <a:r>
              <a:rPr spc="-47" dirty="0"/>
              <a:t> </a:t>
            </a:r>
            <a:r>
              <a:rPr dirty="0"/>
              <a:t>Integration</a:t>
            </a:r>
          </a:p>
        </p:txBody>
      </p:sp>
      <p:sp>
        <p:nvSpPr>
          <p:cNvPr id="3" name="object 3"/>
          <p:cNvSpPr/>
          <p:nvPr/>
        </p:nvSpPr>
        <p:spPr>
          <a:xfrm>
            <a:off x="2193810" y="3219513"/>
            <a:ext cx="1726717" cy="1835859"/>
          </a:xfrm>
          <a:custGeom>
            <a:avLst/>
            <a:gdLst/>
            <a:ahLst/>
            <a:cxnLst/>
            <a:rect l="l" t="t" r="r" b="b"/>
            <a:pathLst>
              <a:path w="2019300" h="2146935">
                <a:moveTo>
                  <a:pt x="139157" y="1996443"/>
                </a:moveTo>
                <a:lnTo>
                  <a:pt x="139157" y="992517"/>
                </a:lnTo>
                <a:lnTo>
                  <a:pt x="137045" y="1046013"/>
                </a:lnTo>
                <a:lnTo>
                  <a:pt x="127254" y="1098804"/>
                </a:lnTo>
                <a:lnTo>
                  <a:pt x="114300" y="1162050"/>
                </a:lnTo>
                <a:lnTo>
                  <a:pt x="101346" y="1211580"/>
                </a:lnTo>
                <a:lnTo>
                  <a:pt x="89154" y="1249680"/>
                </a:lnTo>
                <a:lnTo>
                  <a:pt x="76200" y="1287780"/>
                </a:lnTo>
                <a:lnTo>
                  <a:pt x="51054" y="1351026"/>
                </a:lnTo>
                <a:lnTo>
                  <a:pt x="25146" y="1440180"/>
                </a:lnTo>
                <a:lnTo>
                  <a:pt x="0" y="1540002"/>
                </a:lnTo>
                <a:lnTo>
                  <a:pt x="0" y="1692402"/>
                </a:lnTo>
                <a:lnTo>
                  <a:pt x="12954" y="1767078"/>
                </a:lnTo>
                <a:lnTo>
                  <a:pt x="25146" y="1830324"/>
                </a:lnTo>
                <a:lnTo>
                  <a:pt x="51054" y="1881378"/>
                </a:lnTo>
                <a:lnTo>
                  <a:pt x="63246" y="1906524"/>
                </a:lnTo>
                <a:lnTo>
                  <a:pt x="76200" y="1932432"/>
                </a:lnTo>
                <a:lnTo>
                  <a:pt x="101346" y="1957578"/>
                </a:lnTo>
                <a:lnTo>
                  <a:pt x="137922" y="1995678"/>
                </a:lnTo>
                <a:lnTo>
                  <a:pt x="139157" y="1996443"/>
                </a:lnTo>
                <a:close/>
              </a:path>
              <a:path w="2019300" h="2146935">
                <a:moveTo>
                  <a:pt x="2019300" y="1919478"/>
                </a:moveTo>
                <a:lnTo>
                  <a:pt x="2019300" y="1856232"/>
                </a:lnTo>
                <a:lnTo>
                  <a:pt x="2006345" y="1792224"/>
                </a:lnTo>
                <a:lnTo>
                  <a:pt x="1994153" y="1717548"/>
                </a:lnTo>
                <a:lnTo>
                  <a:pt x="1968245" y="1641348"/>
                </a:lnTo>
                <a:lnTo>
                  <a:pt x="1917953" y="1488948"/>
                </a:lnTo>
                <a:lnTo>
                  <a:pt x="1893569" y="1427226"/>
                </a:lnTo>
                <a:lnTo>
                  <a:pt x="1881377" y="1389126"/>
                </a:lnTo>
                <a:lnTo>
                  <a:pt x="1868423" y="1363980"/>
                </a:lnTo>
                <a:lnTo>
                  <a:pt x="1843277" y="1287780"/>
                </a:lnTo>
                <a:lnTo>
                  <a:pt x="1830323" y="1211580"/>
                </a:lnTo>
                <a:lnTo>
                  <a:pt x="1817369" y="1123950"/>
                </a:lnTo>
                <a:lnTo>
                  <a:pt x="1817369" y="1009650"/>
                </a:lnTo>
                <a:lnTo>
                  <a:pt x="1805177" y="846582"/>
                </a:lnTo>
                <a:lnTo>
                  <a:pt x="1805177" y="719328"/>
                </a:lnTo>
                <a:lnTo>
                  <a:pt x="1792223" y="631698"/>
                </a:lnTo>
                <a:lnTo>
                  <a:pt x="1779269" y="555498"/>
                </a:lnTo>
                <a:lnTo>
                  <a:pt x="1759578" y="504286"/>
                </a:lnTo>
                <a:lnTo>
                  <a:pt x="1737399" y="458337"/>
                </a:lnTo>
                <a:lnTo>
                  <a:pt x="1712352" y="415847"/>
                </a:lnTo>
                <a:lnTo>
                  <a:pt x="1684056" y="375011"/>
                </a:lnTo>
                <a:lnTo>
                  <a:pt x="1652133" y="334024"/>
                </a:lnTo>
                <a:lnTo>
                  <a:pt x="1616202" y="291084"/>
                </a:lnTo>
                <a:lnTo>
                  <a:pt x="1501902" y="176784"/>
                </a:lnTo>
                <a:lnTo>
                  <a:pt x="1437893" y="150875"/>
                </a:lnTo>
                <a:lnTo>
                  <a:pt x="1389126" y="127254"/>
                </a:lnTo>
                <a:lnTo>
                  <a:pt x="1351026" y="114300"/>
                </a:lnTo>
                <a:lnTo>
                  <a:pt x="1299971" y="89154"/>
                </a:lnTo>
                <a:lnTo>
                  <a:pt x="1274826" y="76200"/>
                </a:lnTo>
                <a:lnTo>
                  <a:pt x="1236726" y="64008"/>
                </a:lnTo>
                <a:lnTo>
                  <a:pt x="1211579" y="51054"/>
                </a:lnTo>
                <a:lnTo>
                  <a:pt x="1198626" y="38100"/>
                </a:lnTo>
                <a:lnTo>
                  <a:pt x="1173479" y="25908"/>
                </a:lnTo>
                <a:lnTo>
                  <a:pt x="1136903" y="12954"/>
                </a:lnTo>
                <a:lnTo>
                  <a:pt x="1085850" y="0"/>
                </a:lnTo>
                <a:lnTo>
                  <a:pt x="984503" y="0"/>
                </a:lnTo>
                <a:lnTo>
                  <a:pt x="920495" y="12954"/>
                </a:lnTo>
                <a:lnTo>
                  <a:pt x="871727" y="25908"/>
                </a:lnTo>
                <a:lnTo>
                  <a:pt x="820673" y="51054"/>
                </a:lnTo>
                <a:lnTo>
                  <a:pt x="795527" y="64008"/>
                </a:lnTo>
                <a:lnTo>
                  <a:pt x="769619" y="76200"/>
                </a:lnTo>
                <a:lnTo>
                  <a:pt x="706373" y="114300"/>
                </a:lnTo>
                <a:lnTo>
                  <a:pt x="631698" y="150875"/>
                </a:lnTo>
                <a:lnTo>
                  <a:pt x="555498" y="188975"/>
                </a:lnTo>
                <a:lnTo>
                  <a:pt x="479298" y="214884"/>
                </a:lnTo>
                <a:lnTo>
                  <a:pt x="403098" y="252984"/>
                </a:lnTo>
                <a:lnTo>
                  <a:pt x="328422" y="303275"/>
                </a:lnTo>
                <a:lnTo>
                  <a:pt x="265175" y="354330"/>
                </a:lnTo>
                <a:lnTo>
                  <a:pt x="252222" y="379475"/>
                </a:lnTo>
                <a:lnTo>
                  <a:pt x="227075" y="403098"/>
                </a:lnTo>
                <a:lnTo>
                  <a:pt x="188975" y="454152"/>
                </a:lnTo>
                <a:lnTo>
                  <a:pt x="150875" y="517398"/>
                </a:lnTo>
                <a:lnTo>
                  <a:pt x="137922" y="568452"/>
                </a:lnTo>
                <a:lnTo>
                  <a:pt x="127254" y="593598"/>
                </a:lnTo>
                <a:lnTo>
                  <a:pt x="114300" y="619506"/>
                </a:lnTo>
                <a:lnTo>
                  <a:pt x="114300" y="833628"/>
                </a:lnTo>
                <a:lnTo>
                  <a:pt x="126295" y="885741"/>
                </a:lnTo>
                <a:lnTo>
                  <a:pt x="135077" y="938899"/>
                </a:lnTo>
                <a:lnTo>
                  <a:pt x="139157" y="992517"/>
                </a:lnTo>
                <a:lnTo>
                  <a:pt x="139157" y="1996443"/>
                </a:lnTo>
                <a:lnTo>
                  <a:pt x="176022" y="2019300"/>
                </a:lnTo>
                <a:lnTo>
                  <a:pt x="201930" y="2032254"/>
                </a:lnTo>
                <a:lnTo>
                  <a:pt x="252222" y="2045208"/>
                </a:lnTo>
                <a:lnTo>
                  <a:pt x="1085850" y="2045208"/>
                </a:lnTo>
                <a:lnTo>
                  <a:pt x="1173479" y="2057400"/>
                </a:lnTo>
                <a:lnTo>
                  <a:pt x="1223771" y="2070354"/>
                </a:lnTo>
                <a:lnTo>
                  <a:pt x="1287779" y="2083308"/>
                </a:lnTo>
                <a:lnTo>
                  <a:pt x="1299971" y="2083308"/>
                </a:lnTo>
                <a:lnTo>
                  <a:pt x="1351026" y="2095500"/>
                </a:lnTo>
                <a:lnTo>
                  <a:pt x="1425702" y="2108454"/>
                </a:lnTo>
                <a:lnTo>
                  <a:pt x="1514093" y="2121408"/>
                </a:lnTo>
                <a:lnTo>
                  <a:pt x="1603247" y="2146554"/>
                </a:lnTo>
                <a:lnTo>
                  <a:pt x="1792223" y="2146554"/>
                </a:lnTo>
                <a:lnTo>
                  <a:pt x="1855469" y="2133600"/>
                </a:lnTo>
                <a:lnTo>
                  <a:pt x="1905000" y="2108454"/>
                </a:lnTo>
                <a:lnTo>
                  <a:pt x="1956053" y="2070354"/>
                </a:lnTo>
                <a:lnTo>
                  <a:pt x="1981200" y="2032254"/>
                </a:lnTo>
                <a:lnTo>
                  <a:pt x="2006345" y="1982724"/>
                </a:lnTo>
                <a:lnTo>
                  <a:pt x="2006345" y="1957578"/>
                </a:lnTo>
                <a:lnTo>
                  <a:pt x="2019300" y="1919478"/>
                </a:lnTo>
                <a:close/>
              </a:path>
            </a:pathLst>
          </a:custGeom>
          <a:solidFill>
            <a:srgbClr val="E5E5FF"/>
          </a:solidFill>
        </p:spPr>
        <p:txBody>
          <a:bodyPr wrap="square" lIns="0" tIns="0" rIns="0" bIns="0" rtlCol="0"/>
          <a:lstStyle/>
          <a:p>
            <a:pPr defTabSz="781903"/>
            <a:endParaRPr sz="1539">
              <a:solidFill>
                <a:prstClr val="black"/>
              </a:solidFill>
              <a:latin typeface="Calibri"/>
            </a:endParaRPr>
          </a:p>
        </p:txBody>
      </p:sp>
      <p:sp>
        <p:nvSpPr>
          <p:cNvPr id="4" name="object 4"/>
          <p:cNvSpPr/>
          <p:nvPr/>
        </p:nvSpPr>
        <p:spPr>
          <a:xfrm>
            <a:off x="4164875" y="2240171"/>
            <a:ext cx="185051" cy="149214"/>
          </a:xfrm>
          <a:prstGeom prst="rect">
            <a:avLst/>
          </a:prstGeom>
          <a:blipFill>
            <a:blip r:embed="rId2" cstate="print"/>
            <a:stretch>
              <a:fillRect/>
            </a:stretch>
          </a:blipFill>
        </p:spPr>
        <p:txBody>
          <a:bodyPr wrap="square" lIns="0" tIns="0" rIns="0" bIns="0" rtlCol="0"/>
          <a:lstStyle/>
          <a:p>
            <a:pPr defTabSz="781903"/>
            <a:endParaRPr sz="1539">
              <a:solidFill>
                <a:prstClr val="black"/>
              </a:solidFill>
              <a:latin typeface="Calibri"/>
            </a:endParaRPr>
          </a:p>
        </p:txBody>
      </p:sp>
      <p:sp>
        <p:nvSpPr>
          <p:cNvPr id="5" name="object 5"/>
          <p:cNvSpPr/>
          <p:nvPr/>
        </p:nvSpPr>
        <p:spPr>
          <a:xfrm>
            <a:off x="3725050" y="2350941"/>
            <a:ext cx="488694" cy="293216"/>
          </a:xfrm>
          <a:custGeom>
            <a:avLst/>
            <a:gdLst/>
            <a:ahLst/>
            <a:cxnLst/>
            <a:rect l="l" t="t" r="r" b="b"/>
            <a:pathLst>
              <a:path w="571500" h="342900">
                <a:moveTo>
                  <a:pt x="571500" y="0"/>
                </a:moveTo>
                <a:lnTo>
                  <a:pt x="0" y="342900"/>
                </a:lnTo>
              </a:path>
            </a:pathLst>
          </a:custGeom>
          <a:ln w="25400">
            <a:solidFill>
              <a:srgbClr val="000514"/>
            </a:solidFill>
          </a:ln>
        </p:spPr>
        <p:txBody>
          <a:bodyPr wrap="square" lIns="0" tIns="0" rIns="0" bIns="0" rtlCol="0"/>
          <a:lstStyle/>
          <a:p>
            <a:pPr defTabSz="781903"/>
            <a:endParaRPr sz="1539">
              <a:solidFill>
                <a:prstClr val="black"/>
              </a:solidFill>
              <a:latin typeface="Calibri"/>
            </a:endParaRPr>
          </a:p>
        </p:txBody>
      </p:sp>
      <p:sp>
        <p:nvSpPr>
          <p:cNvPr id="6" name="object 6"/>
          <p:cNvSpPr/>
          <p:nvPr/>
        </p:nvSpPr>
        <p:spPr>
          <a:xfrm>
            <a:off x="3502205" y="3070299"/>
            <a:ext cx="174627" cy="144001"/>
          </a:xfrm>
          <a:prstGeom prst="rect">
            <a:avLst/>
          </a:prstGeom>
          <a:blipFill>
            <a:blip r:embed="rId3" cstate="print"/>
            <a:stretch>
              <a:fillRect/>
            </a:stretch>
          </a:blipFill>
        </p:spPr>
        <p:txBody>
          <a:bodyPr wrap="square" lIns="0" tIns="0" rIns="0" bIns="0" rtlCol="0"/>
          <a:lstStyle/>
          <a:p>
            <a:pPr defTabSz="781903"/>
            <a:endParaRPr sz="1539">
              <a:solidFill>
                <a:prstClr val="black"/>
              </a:solidFill>
              <a:latin typeface="Calibri"/>
            </a:endParaRPr>
          </a:p>
        </p:txBody>
      </p:sp>
      <p:sp>
        <p:nvSpPr>
          <p:cNvPr id="7" name="object 7"/>
          <p:cNvSpPr/>
          <p:nvPr/>
        </p:nvSpPr>
        <p:spPr>
          <a:xfrm>
            <a:off x="3062382" y="3176508"/>
            <a:ext cx="478377" cy="304076"/>
          </a:xfrm>
          <a:custGeom>
            <a:avLst/>
            <a:gdLst/>
            <a:ahLst/>
            <a:cxnLst/>
            <a:rect l="l" t="t" r="r" b="b"/>
            <a:pathLst>
              <a:path w="559435" h="355600">
                <a:moveTo>
                  <a:pt x="559308" y="0"/>
                </a:moveTo>
                <a:lnTo>
                  <a:pt x="0" y="355091"/>
                </a:lnTo>
              </a:path>
            </a:pathLst>
          </a:custGeom>
          <a:ln w="25400">
            <a:solidFill>
              <a:srgbClr val="000514"/>
            </a:solidFill>
          </a:ln>
        </p:spPr>
        <p:txBody>
          <a:bodyPr wrap="square" lIns="0" tIns="0" rIns="0" bIns="0" rtlCol="0"/>
          <a:lstStyle/>
          <a:p>
            <a:pPr defTabSz="781903"/>
            <a:endParaRPr sz="1539">
              <a:solidFill>
                <a:prstClr val="black"/>
              </a:solidFill>
              <a:latin typeface="Calibri"/>
            </a:endParaRPr>
          </a:p>
        </p:txBody>
      </p:sp>
      <p:sp>
        <p:nvSpPr>
          <p:cNvPr id="8" name="object 8"/>
          <p:cNvSpPr/>
          <p:nvPr/>
        </p:nvSpPr>
        <p:spPr>
          <a:xfrm>
            <a:off x="2617345" y="3914761"/>
            <a:ext cx="445254" cy="402357"/>
          </a:xfrm>
          <a:custGeom>
            <a:avLst/>
            <a:gdLst/>
            <a:ahLst/>
            <a:cxnLst/>
            <a:rect l="l" t="t" r="r" b="b"/>
            <a:pathLst>
              <a:path w="520700" h="470535">
                <a:moveTo>
                  <a:pt x="520445" y="0"/>
                </a:moveTo>
                <a:lnTo>
                  <a:pt x="0" y="470153"/>
                </a:lnTo>
              </a:path>
            </a:pathLst>
          </a:custGeom>
          <a:ln w="25400">
            <a:solidFill>
              <a:srgbClr val="000000"/>
            </a:solidFill>
          </a:ln>
        </p:spPr>
        <p:txBody>
          <a:bodyPr wrap="square" lIns="0" tIns="0" rIns="0" bIns="0" rtlCol="0"/>
          <a:lstStyle/>
          <a:p>
            <a:pPr defTabSz="781903"/>
            <a:endParaRPr sz="1539">
              <a:solidFill>
                <a:prstClr val="black"/>
              </a:solidFill>
              <a:latin typeface="Calibri"/>
            </a:endParaRPr>
          </a:p>
        </p:txBody>
      </p:sp>
      <p:sp>
        <p:nvSpPr>
          <p:cNvPr id="9" name="object 9"/>
          <p:cNvSpPr/>
          <p:nvPr/>
        </p:nvSpPr>
        <p:spPr>
          <a:xfrm>
            <a:off x="3040879" y="3914761"/>
            <a:ext cx="380095" cy="412675"/>
          </a:xfrm>
          <a:custGeom>
            <a:avLst/>
            <a:gdLst/>
            <a:ahLst/>
            <a:cxnLst/>
            <a:rect l="l" t="t" r="r" b="b"/>
            <a:pathLst>
              <a:path w="444500" h="482600">
                <a:moveTo>
                  <a:pt x="0" y="0"/>
                </a:moveTo>
                <a:lnTo>
                  <a:pt x="444245" y="482345"/>
                </a:lnTo>
              </a:path>
            </a:pathLst>
          </a:custGeom>
          <a:ln w="25400">
            <a:solidFill>
              <a:srgbClr val="000000"/>
            </a:solidFill>
          </a:ln>
        </p:spPr>
        <p:txBody>
          <a:bodyPr wrap="square" lIns="0" tIns="0" rIns="0" bIns="0" rtlCol="0"/>
          <a:lstStyle/>
          <a:p>
            <a:pPr defTabSz="781903"/>
            <a:endParaRPr sz="1539">
              <a:solidFill>
                <a:prstClr val="black"/>
              </a:solidFill>
              <a:latin typeface="Calibri"/>
            </a:endParaRPr>
          </a:p>
        </p:txBody>
      </p:sp>
      <p:sp>
        <p:nvSpPr>
          <p:cNvPr id="10" name="object 10"/>
          <p:cNvSpPr/>
          <p:nvPr/>
        </p:nvSpPr>
        <p:spPr>
          <a:xfrm>
            <a:off x="4365564" y="2253202"/>
            <a:ext cx="32580" cy="402357"/>
          </a:xfrm>
          <a:custGeom>
            <a:avLst/>
            <a:gdLst/>
            <a:ahLst/>
            <a:cxnLst/>
            <a:rect l="l" t="t" r="r" b="b"/>
            <a:pathLst>
              <a:path w="38100" h="470535">
                <a:moveTo>
                  <a:pt x="19050" y="-12699"/>
                </a:moveTo>
                <a:lnTo>
                  <a:pt x="19050" y="482854"/>
                </a:lnTo>
              </a:path>
            </a:pathLst>
          </a:custGeom>
          <a:ln w="63500">
            <a:solidFill>
              <a:srgbClr val="000514"/>
            </a:solidFill>
          </a:ln>
        </p:spPr>
        <p:txBody>
          <a:bodyPr wrap="square" lIns="0" tIns="0" rIns="0" bIns="0" rtlCol="0"/>
          <a:lstStyle/>
          <a:p>
            <a:pPr defTabSz="781903"/>
            <a:endParaRPr sz="1539">
              <a:solidFill>
                <a:prstClr val="black"/>
              </a:solidFill>
              <a:latin typeface="Calibri"/>
            </a:endParaRPr>
          </a:p>
        </p:txBody>
      </p:sp>
      <p:sp>
        <p:nvSpPr>
          <p:cNvPr id="11" name="object 11"/>
          <p:cNvSpPr/>
          <p:nvPr/>
        </p:nvSpPr>
        <p:spPr>
          <a:xfrm>
            <a:off x="4344062" y="2274706"/>
            <a:ext cx="836209" cy="369777"/>
          </a:xfrm>
          <a:custGeom>
            <a:avLst/>
            <a:gdLst/>
            <a:ahLst/>
            <a:cxnLst/>
            <a:rect l="l" t="t" r="r" b="b"/>
            <a:pathLst>
              <a:path w="977900" h="432435">
                <a:moveTo>
                  <a:pt x="0" y="0"/>
                </a:moveTo>
                <a:lnTo>
                  <a:pt x="977645" y="432053"/>
                </a:lnTo>
              </a:path>
            </a:pathLst>
          </a:custGeom>
          <a:ln w="25400">
            <a:solidFill>
              <a:srgbClr val="000514"/>
            </a:solidFill>
          </a:ln>
        </p:spPr>
        <p:txBody>
          <a:bodyPr wrap="square" lIns="0" tIns="0" rIns="0" bIns="0" rtlCol="0"/>
          <a:lstStyle/>
          <a:p>
            <a:pPr defTabSz="781903"/>
            <a:endParaRPr sz="1539">
              <a:solidFill>
                <a:prstClr val="black"/>
              </a:solidFill>
              <a:latin typeface="Calibri"/>
            </a:endParaRPr>
          </a:p>
        </p:txBody>
      </p:sp>
      <p:sp>
        <p:nvSpPr>
          <p:cNvPr id="12" name="object 12"/>
          <p:cNvSpPr txBox="1"/>
          <p:nvPr/>
        </p:nvSpPr>
        <p:spPr>
          <a:xfrm>
            <a:off x="4051058" y="3254917"/>
            <a:ext cx="2670982" cy="435163"/>
          </a:xfrm>
          <a:prstGeom prst="rect">
            <a:avLst/>
          </a:prstGeom>
        </p:spPr>
        <p:txBody>
          <a:bodyPr vert="horz" wrap="square" lIns="0" tIns="49954" rIns="0" bIns="0" rtlCol="0">
            <a:spAutoFit/>
          </a:bodyPr>
          <a:lstStyle/>
          <a:p>
            <a:pPr marL="10860" marR="4344" defTabSz="781903">
              <a:lnSpc>
                <a:spcPts val="1539"/>
              </a:lnSpc>
              <a:spcBef>
                <a:spcPts val="392"/>
              </a:spcBef>
            </a:pPr>
            <a:r>
              <a:rPr sz="1539" b="1" spc="-4" dirty="0">
                <a:solidFill>
                  <a:srgbClr val="00339A"/>
                </a:solidFill>
                <a:latin typeface="Arial"/>
                <a:cs typeface="Arial"/>
              </a:rPr>
              <a:t>drivers are replaced one at a  </a:t>
            </a:r>
            <a:r>
              <a:rPr sz="1539" b="1" dirty="0">
                <a:solidFill>
                  <a:srgbClr val="00339A"/>
                </a:solidFill>
                <a:latin typeface="Arial"/>
                <a:cs typeface="Arial"/>
              </a:rPr>
              <a:t>time, "depth</a:t>
            </a:r>
            <a:r>
              <a:rPr sz="1539" b="1" spc="-17" dirty="0">
                <a:solidFill>
                  <a:srgbClr val="00339A"/>
                </a:solidFill>
                <a:latin typeface="Arial"/>
                <a:cs typeface="Arial"/>
              </a:rPr>
              <a:t> </a:t>
            </a:r>
            <a:r>
              <a:rPr sz="1539" b="1" spc="-4" dirty="0">
                <a:solidFill>
                  <a:srgbClr val="00339A"/>
                </a:solidFill>
                <a:latin typeface="Arial"/>
                <a:cs typeface="Arial"/>
              </a:rPr>
              <a:t>first"</a:t>
            </a:r>
            <a:endParaRPr sz="1539">
              <a:solidFill>
                <a:prstClr val="black"/>
              </a:solidFill>
              <a:latin typeface="Arial"/>
              <a:cs typeface="Arial"/>
            </a:endParaRPr>
          </a:p>
        </p:txBody>
      </p:sp>
      <p:sp>
        <p:nvSpPr>
          <p:cNvPr id="13" name="object 13"/>
          <p:cNvSpPr txBox="1"/>
          <p:nvPr/>
        </p:nvSpPr>
        <p:spPr>
          <a:xfrm>
            <a:off x="3963738" y="4004240"/>
            <a:ext cx="3116236" cy="435163"/>
          </a:xfrm>
          <a:prstGeom prst="rect">
            <a:avLst/>
          </a:prstGeom>
        </p:spPr>
        <p:txBody>
          <a:bodyPr vert="horz" wrap="square" lIns="0" tIns="49954" rIns="0" bIns="0" rtlCol="0">
            <a:spAutoFit/>
          </a:bodyPr>
          <a:lstStyle/>
          <a:p>
            <a:pPr marL="10860" marR="4344" defTabSz="781903">
              <a:lnSpc>
                <a:spcPts val="1539"/>
              </a:lnSpc>
              <a:spcBef>
                <a:spcPts val="392"/>
              </a:spcBef>
            </a:pPr>
            <a:r>
              <a:rPr sz="1539" b="1" spc="-4" dirty="0">
                <a:solidFill>
                  <a:srgbClr val="00339A"/>
                </a:solidFill>
                <a:latin typeface="Arial"/>
                <a:cs typeface="Arial"/>
              </a:rPr>
              <a:t>worker </a:t>
            </a:r>
            <a:r>
              <a:rPr sz="1539" b="1" dirty="0">
                <a:solidFill>
                  <a:srgbClr val="00339A"/>
                </a:solidFill>
                <a:latin typeface="Arial"/>
                <a:cs typeface="Arial"/>
              </a:rPr>
              <a:t>modules </a:t>
            </a:r>
            <a:r>
              <a:rPr sz="1539" b="1" spc="-4" dirty="0">
                <a:solidFill>
                  <a:srgbClr val="00339A"/>
                </a:solidFill>
                <a:latin typeface="Arial"/>
                <a:cs typeface="Arial"/>
              </a:rPr>
              <a:t>are </a:t>
            </a:r>
            <a:r>
              <a:rPr sz="1539" b="1" dirty="0">
                <a:solidFill>
                  <a:srgbClr val="00339A"/>
                </a:solidFill>
                <a:latin typeface="Arial"/>
                <a:cs typeface="Arial"/>
              </a:rPr>
              <a:t>grouped</a:t>
            </a:r>
            <a:r>
              <a:rPr sz="1539" b="1" spc="-56" dirty="0">
                <a:solidFill>
                  <a:srgbClr val="00339A"/>
                </a:solidFill>
                <a:latin typeface="Arial"/>
                <a:cs typeface="Arial"/>
              </a:rPr>
              <a:t> </a:t>
            </a:r>
            <a:r>
              <a:rPr sz="1539" b="1" dirty="0">
                <a:solidFill>
                  <a:srgbClr val="00339A"/>
                </a:solidFill>
                <a:latin typeface="Arial"/>
                <a:cs typeface="Arial"/>
              </a:rPr>
              <a:t>into  </a:t>
            </a:r>
            <a:r>
              <a:rPr sz="1539" b="1" spc="-4" dirty="0">
                <a:solidFill>
                  <a:srgbClr val="00339A"/>
                </a:solidFill>
                <a:latin typeface="Arial"/>
                <a:cs typeface="Arial"/>
              </a:rPr>
              <a:t>builds and integrated</a:t>
            </a:r>
            <a:endParaRPr sz="1539">
              <a:solidFill>
                <a:prstClr val="black"/>
              </a:solidFill>
              <a:latin typeface="Arial"/>
              <a:cs typeface="Arial"/>
            </a:endParaRPr>
          </a:p>
        </p:txBody>
      </p:sp>
      <p:sp>
        <p:nvSpPr>
          <p:cNvPr id="14" name="object 14"/>
          <p:cNvSpPr txBox="1"/>
          <p:nvPr/>
        </p:nvSpPr>
        <p:spPr>
          <a:xfrm>
            <a:off x="4050846" y="1829669"/>
            <a:ext cx="586432" cy="293882"/>
          </a:xfrm>
          <a:prstGeom prst="rect">
            <a:avLst/>
          </a:prstGeom>
          <a:solidFill>
            <a:srgbClr val="A886E0"/>
          </a:solidFill>
        </p:spPr>
        <p:txBody>
          <a:bodyPr vert="horz" wrap="square" lIns="0" tIns="56471" rIns="0" bIns="0" rtlCol="0">
            <a:spAutoFit/>
          </a:bodyPr>
          <a:lstStyle/>
          <a:p>
            <a:pPr marL="271494" defTabSz="781903">
              <a:spcBef>
                <a:spcPts val="445"/>
              </a:spcBef>
            </a:pPr>
            <a:r>
              <a:rPr sz="1539" b="1" spc="-4" dirty="0">
                <a:solidFill>
                  <a:srgbClr val="00339A"/>
                </a:solidFill>
                <a:latin typeface="Arial"/>
                <a:cs typeface="Arial"/>
              </a:rPr>
              <a:t>A</a:t>
            </a:r>
            <a:endParaRPr sz="1539">
              <a:solidFill>
                <a:prstClr val="black"/>
              </a:solidFill>
              <a:latin typeface="Arial"/>
              <a:cs typeface="Arial"/>
            </a:endParaRPr>
          </a:p>
        </p:txBody>
      </p:sp>
      <p:sp>
        <p:nvSpPr>
          <p:cNvPr id="15" name="object 15"/>
          <p:cNvSpPr txBox="1"/>
          <p:nvPr/>
        </p:nvSpPr>
        <p:spPr>
          <a:xfrm>
            <a:off x="3399254" y="2655235"/>
            <a:ext cx="586432" cy="337745"/>
          </a:xfrm>
          <a:prstGeom prst="rect">
            <a:avLst/>
          </a:prstGeom>
          <a:solidFill>
            <a:srgbClr val="A886E0"/>
          </a:solidFill>
        </p:spPr>
        <p:txBody>
          <a:bodyPr vert="horz" wrap="square" lIns="0" tIns="99910" rIns="0" bIns="0" rtlCol="0">
            <a:spAutoFit/>
          </a:bodyPr>
          <a:lstStyle/>
          <a:p>
            <a:pPr marL="53756" algn="ctr" defTabSz="781903">
              <a:spcBef>
                <a:spcPts val="786"/>
              </a:spcBef>
            </a:pPr>
            <a:r>
              <a:rPr sz="1539" b="1" spc="-4" dirty="0">
                <a:solidFill>
                  <a:srgbClr val="00339A"/>
                </a:solidFill>
                <a:latin typeface="Arial"/>
                <a:cs typeface="Arial"/>
              </a:rPr>
              <a:t>B</a:t>
            </a:r>
            <a:endParaRPr sz="1539">
              <a:solidFill>
                <a:prstClr val="black"/>
              </a:solidFill>
              <a:latin typeface="Arial"/>
              <a:cs typeface="Arial"/>
            </a:endParaRPr>
          </a:p>
        </p:txBody>
      </p:sp>
      <p:sp>
        <p:nvSpPr>
          <p:cNvPr id="16" name="object 16"/>
          <p:cNvSpPr txBox="1"/>
          <p:nvPr/>
        </p:nvSpPr>
        <p:spPr>
          <a:xfrm>
            <a:off x="2758740" y="3491227"/>
            <a:ext cx="586432" cy="338295"/>
          </a:xfrm>
          <a:prstGeom prst="rect">
            <a:avLst/>
          </a:prstGeom>
          <a:solidFill>
            <a:srgbClr val="A886E0"/>
          </a:solidFill>
        </p:spPr>
        <p:txBody>
          <a:bodyPr vert="horz" wrap="square" lIns="0" tIns="100454" rIns="0" bIns="0" rtlCol="0">
            <a:spAutoFit/>
          </a:bodyPr>
          <a:lstStyle/>
          <a:p>
            <a:pPr marL="270951" defTabSz="781903">
              <a:spcBef>
                <a:spcPts val="791"/>
              </a:spcBef>
            </a:pPr>
            <a:r>
              <a:rPr sz="1539" b="1" spc="-4" dirty="0">
                <a:solidFill>
                  <a:srgbClr val="00339A"/>
                </a:solidFill>
                <a:latin typeface="Arial"/>
                <a:cs typeface="Arial"/>
              </a:rPr>
              <a:t>C</a:t>
            </a:r>
            <a:endParaRPr sz="1539">
              <a:solidFill>
                <a:prstClr val="black"/>
              </a:solidFill>
              <a:latin typeface="Arial"/>
              <a:cs typeface="Arial"/>
            </a:endParaRPr>
          </a:p>
        </p:txBody>
      </p:sp>
      <p:sp>
        <p:nvSpPr>
          <p:cNvPr id="17" name="object 17"/>
          <p:cNvSpPr txBox="1"/>
          <p:nvPr/>
        </p:nvSpPr>
        <p:spPr>
          <a:xfrm>
            <a:off x="2345631" y="4316794"/>
            <a:ext cx="586432" cy="305397"/>
          </a:xfrm>
          <a:prstGeom prst="rect">
            <a:avLst/>
          </a:prstGeom>
          <a:solidFill>
            <a:srgbClr val="A886E0"/>
          </a:solidFill>
        </p:spPr>
        <p:txBody>
          <a:bodyPr vert="horz" wrap="square" lIns="0" tIns="67874" rIns="0" bIns="0" rtlCol="0">
            <a:spAutoFit/>
          </a:bodyPr>
          <a:lstStyle/>
          <a:p>
            <a:pPr marL="10317" algn="ctr" defTabSz="781903">
              <a:spcBef>
                <a:spcPts val="534"/>
              </a:spcBef>
            </a:pPr>
            <a:r>
              <a:rPr sz="1539" b="1" spc="-4" dirty="0">
                <a:solidFill>
                  <a:srgbClr val="00339A"/>
                </a:solidFill>
                <a:latin typeface="Arial"/>
                <a:cs typeface="Arial"/>
              </a:rPr>
              <a:t>D</a:t>
            </a:r>
            <a:endParaRPr sz="1539">
              <a:solidFill>
                <a:prstClr val="black"/>
              </a:solidFill>
              <a:latin typeface="Arial"/>
              <a:cs typeface="Arial"/>
            </a:endParaRPr>
          </a:p>
        </p:txBody>
      </p:sp>
      <p:sp>
        <p:nvSpPr>
          <p:cNvPr id="18" name="object 18"/>
          <p:cNvSpPr txBox="1"/>
          <p:nvPr/>
        </p:nvSpPr>
        <p:spPr>
          <a:xfrm>
            <a:off x="3117115" y="4316794"/>
            <a:ext cx="586432" cy="305397"/>
          </a:xfrm>
          <a:prstGeom prst="rect">
            <a:avLst/>
          </a:prstGeom>
          <a:solidFill>
            <a:srgbClr val="A886E0"/>
          </a:solidFill>
        </p:spPr>
        <p:txBody>
          <a:bodyPr vert="horz" wrap="square" lIns="0" tIns="67874" rIns="0" bIns="0" rtlCol="0">
            <a:spAutoFit/>
          </a:bodyPr>
          <a:lstStyle/>
          <a:p>
            <a:pPr marL="42896" algn="ctr" defTabSz="781903">
              <a:spcBef>
                <a:spcPts val="534"/>
              </a:spcBef>
            </a:pPr>
            <a:r>
              <a:rPr sz="1539" b="1" dirty="0">
                <a:solidFill>
                  <a:srgbClr val="00339A"/>
                </a:solidFill>
                <a:latin typeface="Arial"/>
                <a:cs typeface="Arial"/>
              </a:rPr>
              <a:t>E</a:t>
            </a:r>
            <a:endParaRPr sz="1539">
              <a:solidFill>
                <a:prstClr val="black"/>
              </a:solidFill>
              <a:latin typeface="Arial"/>
              <a:cs typeface="Arial"/>
            </a:endParaRPr>
          </a:p>
        </p:txBody>
      </p:sp>
      <p:sp>
        <p:nvSpPr>
          <p:cNvPr id="19" name="object 19"/>
          <p:cNvSpPr txBox="1"/>
          <p:nvPr/>
        </p:nvSpPr>
        <p:spPr>
          <a:xfrm>
            <a:off x="4137508" y="2655235"/>
            <a:ext cx="586432" cy="348711"/>
          </a:xfrm>
          <a:prstGeom prst="rect">
            <a:avLst/>
          </a:prstGeom>
          <a:solidFill>
            <a:srgbClr val="00AE00"/>
          </a:solidFill>
        </p:spPr>
        <p:txBody>
          <a:bodyPr vert="horz" wrap="square" lIns="0" tIns="110770" rIns="0" bIns="0" rtlCol="0">
            <a:spAutoFit/>
          </a:bodyPr>
          <a:lstStyle/>
          <a:p>
            <a:pPr marL="33122" algn="ctr" defTabSz="781903">
              <a:spcBef>
                <a:spcPts val="871"/>
              </a:spcBef>
            </a:pPr>
            <a:r>
              <a:rPr sz="1539" b="1" dirty="0">
                <a:solidFill>
                  <a:srgbClr val="00339A"/>
                </a:solidFill>
                <a:latin typeface="Arial"/>
                <a:cs typeface="Arial"/>
              </a:rPr>
              <a:t>F</a:t>
            </a:r>
            <a:endParaRPr sz="1539">
              <a:solidFill>
                <a:prstClr val="black"/>
              </a:solidFill>
              <a:latin typeface="Arial"/>
              <a:cs typeface="Arial"/>
            </a:endParaRPr>
          </a:p>
        </p:txBody>
      </p:sp>
      <p:sp>
        <p:nvSpPr>
          <p:cNvPr id="20" name="object 20"/>
          <p:cNvSpPr txBox="1"/>
          <p:nvPr/>
        </p:nvSpPr>
        <p:spPr>
          <a:xfrm>
            <a:off x="4876412" y="2655235"/>
            <a:ext cx="586432" cy="348711"/>
          </a:xfrm>
          <a:prstGeom prst="rect">
            <a:avLst/>
          </a:prstGeom>
          <a:solidFill>
            <a:srgbClr val="00AE00"/>
          </a:solidFill>
        </p:spPr>
        <p:txBody>
          <a:bodyPr vert="horz" wrap="square" lIns="0" tIns="110770" rIns="0" bIns="0" rtlCol="0">
            <a:spAutoFit/>
          </a:bodyPr>
          <a:lstStyle/>
          <a:p>
            <a:pPr algn="ctr" defTabSz="781903">
              <a:spcBef>
                <a:spcPts val="871"/>
              </a:spcBef>
            </a:pPr>
            <a:r>
              <a:rPr sz="1539" b="1" dirty="0">
                <a:solidFill>
                  <a:srgbClr val="00339A"/>
                </a:solidFill>
                <a:latin typeface="Arial"/>
                <a:cs typeface="Arial"/>
              </a:rPr>
              <a:t>G</a:t>
            </a:r>
            <a:endParaRPr sz="1539">
              <a:solidFill>
                <a:prstClr val="black"/>
              </a:solidFill>
              <a:latin typeface="Arial"/>
              <a:cs typeface="Arial"/>
            </a:endParaRPr>
          </a:p>
        </p:txBody>
      </p:sp>
      <p:sp>
        <p:nvSpPr>
          <p:cNvPr id="21" name="object 21"/>
          <p:cNvSpPr txBox="1"/>
          <p:nvPr/>
        </p:nvSpPr>
        <p:spPr>
          <a:xfrm>
            <a:off x="2595403" y="5007045"/>
            <a:ext cx="875848" cy="326758"/>
          </a:xfrm>
          <a:prstGeom prst="rect">
            <a:avLst/>
          </a:prstGeom>
        </p:spPr>
        <p:txBody>
          <a:bodyPr vert="horz" wrap="square" lIns="0" tIns="10860" rIns="0" bIns="0" rtlCol="0">
            <a:spAutoFit/>
          </a:bodyPr>
          <a:lstStyle/>
          <a:p>
            <a:pPr marL="10860" defTabSz="781903">
              <a:spcBef>
                <a:spcPts val="86"/>
              </a:spcBef>
            </a:pPr>
            <a:r>
              <a:rPr sz="2052" b="1" spc="-9" dirty="0">
                <a:solidFill>
                  <a:srgbClr val="00339A"/>
                </a:solidFill>
                <a:latin typeface="Arial"/>
                <a:cs typeface="Arial"/>
              </a:rPr>
              <a:t>cluster</a:t>
            </a:r>
            <a:endParaRPr sz="2052">
              <a:solidFill>
                <a:prstClr val="black"/>
              </a:solidFill>
              <a:latin typeface="Arial"/>
              <a:cs typeface="Arial"/>
            </a:endParaRPr>
          </a:p>
        </p:txBody>
      </p:sp>
      <p:sp>
        <p:nvSpPr>
          <p:cNvPr id="22" name="object 22"/>
          <p:cNvSpPr/>
          <p:nvPr/>
        </p:nvSpPr>
        <p:spPr>
          <a:xfrm>
            <a:off x="3784996" y="3138064"/>
            <a:ext cx="238917" cy="195477"/>
          </a:xfrm>
          <a:custGeom>
            <a:avLst/>
            <a:gdLst/>
            <a:ahLst/>
            <a:cxnLst/>
            <a:rect l="l" t="t" r="r" b="b"/>
            <a:pathLst>
              <a:path w="279400" h="228600">
                <a:moveTo>
                  <a:pt x="0" y="0"/>
                </a:moveTo>
                <a:lnTo>
                  <a:pt x="278891" y="228600"/>
                </a:lnTo>
              </a:path>
            </a:pathLst>
          </a:custGeom>
          <a:ln w="12700">
            <a:solidFill>
              <a:srgbClr val="FFFFFF"/>
            </a:solidFill>
          </a:ln>
        </p:spPr>
        <p:txBody>
          <a:bodyPr wrap="square" lIns="0" tIns="0" rIns="0" bIns="0" rtlCol="0"/>
          <a:lstStyle/>
          <a:p>
            <a:pPr defTabSz="781903"/>
            <a:endParaRPr sz="1539">
              <a:solidFill>
                <a:prstClr val="black"/>
              </a:solidFill>
              <a:latin typeface="Calibri"/>
            </a:endParaRP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2579" defTabSz="781903">
              <a:lnSpc>
                <a:spcPts val="1219"/>
              </a:lnSpc>
            </a:pPr>
            <a:fld id="{81D60167-4931-47E6-BA6A-407CBD079E47}" type="slidenum">
              <a:rPr spc="-4" dirty="0"/>
              <a:pPr marL="32579" defTabSz="781903">
                <a:lnSpc>
                  <a:spcPts val="1219"/>
                </a:lnSpc>
              </a:pPr>
              <a:t>23</a:t>
            </a:fld>
            <a:endParaRPr spc="-4" dirty="0"/>
          </a:p>
        </p:txBody>
      </p:sp>
    </p:spTree>
    <p:extLst>
      <p:ext uri="{BB962C8B-B14F-4D97-AF65-F5344CB8AC3E}">
        <p14:creationId xmlns:p14="http://schemas.microsoft.com/office/powerpoint/2010/main" val="3189502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537" y="1100090"/>
            <a:ext cx="3345922" cy="484622"/>
          </a:xfrm>
          <a:prstGeom prst="rect">
            <a:avLst/>
          </a:prstGeom>
        </p:spPr>
        <p:txBody>
          <a:bodyPr vert="horz" wrap="square" lIns="0" tIns="10860" rIns="0" bIns="0" rtlCol="0">
            <a:spAutoFit/>
          </a:bodyPr>
          <a:lstStyle/>
          <a:p>
            <a:pPr marL="10860">
              <a:spcBef>
                <a:spcPts val="86"/>
              </a:spcBef>
            </a:pPr>
            <a:r>
              <a:rPr dirty="0"/>
              <a:t>Sandwich</a:t>
            </a:r>
            <a:r>
              <a:rPr spc="-77" dirty="0"/>
              <a:t> </a:t>
            </a:r>
            <a:r>
              <a:rPr dirty="0"/>
              <a:t>Testing</a:t>
            </a:r>
          </a:p>
        </p:txBody>
      </p:sp>
      <p:sp>
        <p:nvSpPr>
          <p:cNvPr id="3" name="object 3"/>
          <p:cNvSpPr/>
          <p:nvPr/>
        </p:nvSpPr>
        <p:spPr>
          <a:xfrm>
            <a:off x="2193810" y="3219513"/>
            <a:ext cx="1726717" cy="1835859"/>
          </a:xfrm>
          <a:custGeom>
            <a:avLst/>
            <a:gdLst/>
            <a:ahLst/>
            <a:cxnLst/>
            <a:rect l="l" t="t" r="r" b="b"/>
            <a:pathLst>
              <a:path w="2019300" h="2146935">
                <a:moveTo>
                  <a:pt x="139157" y="1996443"/>
                </a:moveTo>
                <a:lnTo>
                  <a:pt x="139157" y="992517"/>
                </a:lnTo>
                <a:lnTo>
                  <a:pt x="137045" y="1046013"/>
                </a:lnTo>
                <a:lnTo>
                  <a:pt x="127254" y="1098804"/>
                </a:lnTo>
                <a:lnTo>
                  <a:pt x="114300" y="1162050"/>
                </a:lnTo>
                <a:lnTo>
                  <a:pt x="101346" y="1211580"/>
                </a:lnTo>
                <a:lnTo>
                  <a:pt x="89154" y="1249680"/>
                </a:lnTo>
                <a:lnTo>
                  <a:pt x="76200" y="1287780"/>
                </a:lnTo>
                <a:lnTo>
                  <a:pt x="51054" y="1351026"/>
                </a:lnTo>
                <a:lnTo>
                  <a:pt x="25146" y="1440180"/>
                </a:lnTo>
                <a:lnTo>
                  <a:pt x="0" y="1540002"/>
                </a:lnTo>
                <a:lnTo>
                  <a:pt x="0" y="1692402"/>
                </a:lnTo>
                <a:lnTo>
                  <a:pt x="12954" y="1767078"/>
                </a:lnTo>
                <a:lnTo>
                  <a:pt x="25146" y="1830324"/>
                </a:lnTo>
                <a:lnTo>
                  <a:pt x="51054" y="1881378"/>
                </a:lnTo>
                <a:lnTo>
                  <a:pt x="63246" y="1906524"/>
                </a:lnTo>
                <a:lnTo>
                  <a:pt x="76200" y="1932432"/>
                </a:lnTo>
                <a:lnTo>
                  <a:pt x="101346" y="1957578"/>
                </a:lnTo>
                <a:lnTo>
                  <a:pt x="137922" y="1995678"/>
                </a:lnTo>
                <a:lnTo>
                  <a:pt x="139157" y="1996443"/>
                </a:lnTo>
                <a:close/>
              </a:path>
              <a:path w="2019300" h="2146935">
                <a:moveTo>
                  <a:pt x="2019300" y="1919478"/>
                </a:moveTo>
                <a:lnTo>
                  <a:pt x="2019300" y="1856232"/>
                </a:lnTo>
                <a:lnTo>
                  <a:pt x="2006345" y="1792224"/>
                </a:lnTo>
                <a:lnTo>
                  <a:pt x="1994153" y="1717548"/>
                </a:lnTo>
                <a:lnTo>
                  <a:pt x="1968245" y="1641348"/>
                </a:lnTo>
                <a:lnTo>
                  <a:pt x="1917953" y="1488948"/>
                </a:lnTo>
                <a:lnTo>
                  <a:pt x="1893569" y="1427226"/>
                </a:lnTo>
                <a:lnTo>
                  <a:pt x="1881377" y="1389126"/>
                </a:lnTo>
                <a:lnTo>
                  <a:pt x="1868423" y="1363980"/>
                </a:lnTo>
                <a:lnTo>
                  <a:pt x="1843277" y="1287780"/>
                </a:lnTo>
                <a:lnTo>
                  <a:pt x="1830323" y="1211580"/>
                </a:lnTo>
                <a:lnTo>
                  <a:pt x="1817369" y="1123950"/>
                </a:lnTo>
                <a:lnTo>
                  <a:pt x="1817369" y="1009650"/>
                </a:lnTo>
                <a:lnTo>
                  <a:pt x="1805177" y="846582"/>
                </a:lnTo>
                <a:lnTo>
                  <a:pt x="1805177" y="719328"/>
                </a:lnTo>
                <a:lnTo>
                  <a:pt x="1792223" y="631698"/>
                </a:lnTo>
                <a:lnTo>
                  <a:pt x="1779269" y="555498"/>
                </a:lnTo>
                <a:lnTo>
                  <a:pt x="1759578" y="504286"/>
                </a:lnTo>
                <a:lnTo>
                  <a:pt x="1737399" y="458337"/>
                </a:lnTo>
                <a:lnTo>
                  <a:pt x="1712352" y="415847"/>
                </a:lnTo>
                <a:lnTo>
                  <a:pt x="1684056" y="375011"/>
                </a:lnTo>
                <a:lnTo>
                  <a:pt x="1652133" y="334024"/>
                </a:lnTo>
                <a:lnTo>
                  <a:pt x="1616202" y="291084"/>
                </a:lnTo>
                <a:lnTo>
                  <a:pt x="1501902" y="176784"/>
                </a:lnTo>
                <a:lnTo>
                  <a:pt x="1437893" y="150875"/>
                </a:lnTo>
                <a:lnTo>
                  <a:pt x="1389126" y="127254"/>
                </a:lnTo>
                <a:lnTo>
                  <a:pt x="1351026" y="114300"/>
                </a:lnTo>
                <a:lnTo>
                  <a:pt x="1299971" y="89154"/>
                </a:lnTo>
                <a:lnTo>
                  <a:pt x="1274826" y="76200"/>
                </a:lnTo>
                <a:lnTo>
                  <a:pt x="1236726" y="64008"/>
                </a:lnTo>
                <a:lnTo>
                  <a:pt x="1211579" y="51054"/>
                </a:lnTo>
                <a:lnTo>
                  <a:pt x="1198626" y="38100"/>
                </a:lnTo>
                <a:lnTo>
                  <a:pt x="1173479" y="25908"/>
                </a:lnTo>
                <a:lnTo>
                  <a:pt x="1136903" y="12954"/>
                </a:lnTo>
                <a:lnTo>
                  <a:pt x="1085850" y="0"/>
                </a:lnTo>
                <a:lnTo>
                  <a:pt x="984503" y="0"/>
                </a:lnTo>
                <a:lnTo>
                  <a:pt x="920495" y="12954"/>
                </a:lnTo>
                <a:lnTo>
                  <a:pt x="871727" y="25908"/>
                </a:lnTo>
                <a:lnTo>
                  <a:pt x="820673" y="51054"/>
                </a:lnTo>
                <a:lnTo>
                  <a:pt x="795527" y="64008"/>
                </a:lnTo>
                <a:lnTo>
                  <a:pt x="769619" y="76200"/>
                </a:lnTo>
                <a:lnTo>
                  <a:pt x="706373" y="114300"/>
                </a:lnTo>
                <a:lnTo>
                  <a:pt x="631698" y="150875"/>
                </a:lnTo>
                <a:lnTo>
                  <a:pt x="555498" y="188975"/>
                </a:lnTo>
                <a:lnTo>
                  <a:pt x="479298" y="214884"/>
                </a:lnTo>
                <a:lnTo>
                  <a:pt x="403098" y="252984"/>
                </a:lnTo>
                <a:lnTo>
                  <a:pt x="328422" y="303275"/>
                </a:lnTo>
                <a:lnTo>
                  <a:pt x="265175" y="354330"/>
                </a:lnTo>
                <a:lnTo>
                  <a:pt x="252222" y="379475"/>
                </a:lnTo>
                <a:lnTo>
                  <a:pt x="227075" y="403098"/>
                </a:lnTo>
                <a:lnTo>
                  <a:pt x="188975" y="454152"/>
                </a:lnTo>
                <a:lnTo>
                  <a:pt x="150875" y="517398"/>
                </a:lnTo>
                <a:lnTo>
                  <a:pt x="137922" y="568452"/>
                </a:lnTo>
                <a:lnTo>
                  <a:pt x="127254" y="593598"/>
                </a:lnTo>
                <a:lnTo>
                  <a:pt x="114300" y="619506"/>
                </a:lnTo>
                <a:lnTo>
                  <a:pt x="114300" y="833628"/>
                </a:lnTo>
                <a:lnTo>
                  <a:pt x="126295" y="885741"/>
                </a:lnTo>
                <a:lnTo>
                  <a:pt x="135077" y="938899"/>
                </a:lnTo>
                <a:lnTo>
                  <a:pt x="139157" y="992517"/>
                </a:lnTo>
                <a:lnTo>
                  <a:pt x="139157" y="1996443"/>
                </a:lnTo>
                <a:lnTo>
                  <a:pt x="176022" y="2019300"/>
                </a:lnTo>
                <a:lnTo>
                  <a:pt x="201930" y="2032254"/>
                </a:lnTo>
                <a:lnTo>
                  <a:pt x="252222" y="2045208"/>
                </a:lnTo>
                <a:lnTo>
                  <a:pt x="1085850" y="2045208"/>
                </a:lnTo>
                <a:lnTo>
                  <a:pt x="1173479" y="2057400"/>
                </a:lnTo>
                <a:lnTo>
                  <a:pt x="1223771" y="2070354"/>
                </a:lnTo>
                <a:lnTo>
                  <a:pt x="1287779" y="2083308"/>
                </a:lnTo>
                <a:lnTo>
                  <a:pt x="1299971" y="2083308"/>
                </a:lnTo>
                <a:lnTo>
                  <a:pt x="1351026" y="2095500"/>
                </a:lnTo>
                <a:lnTo>
                  <a:pt x="1425702" y="2108454"/>
                </a:lnTo>
                <a:lnTo>
                  <a:pt x="1514093" y="2121408"/>
                </a:lnTo>
                <a:lnTo>
                  <a:pt x="1603247" y="2146554"/>
                </a:lnTo>
                <a:lnTo>
                  <a:pt x="1792223" y="2146554"/>
                </a:lnTo>
                <a:lnTo>
                  <a:pt x="1855469" y="2133600"/>
                </a:lnTo>
                <a:lnTo>
                  <a:pt x="1905000" y="2108454"/>
                </a:lnTo>
                <a:lnTo>
                  <a:pt x="1956053" y="2070354"/>
                </a:lnTo>
                <a:lnTo>
                  <a:pt x="1981200" y="2032254"/>
                </a:lnTo>
                <a:lnTo>
                  <a:pt x="2006345" y="1982724"/>
                </a:lnTo>
                <a:lnTo>
                  <a:pt x="2006345" y="1957578"/>
                </a:lnTo>
                <a:lnTo>
                  <a:pt x="2019300" y="1919478"/>
                </a:lnTo>
                <a:close/>
              </a:path>
            </a:pathLst>
          </a:custGeom>
          <a:solidFill>
            <a:srgbClr val="E5E5FF"/>
          </a:solidFill>
        </p:spPr>
        <p:txBody>
          <a:bodyPr wrap="square" lIns="0" tIns="0" rIns="0" bIns="0" rtlCol="0"/>
          <a:lstStyle/>
          <a:p>
            <a:pPr defTabSz="781903"/>
            <a:endParaRPr sz="1539">
              <a:solidFill>
                <a:prstClr val="black"/>
              </a:solidFill>
              <a:latin typeface="Calibri"/>
            </a:endParaRPr>
          </a:p>
        </p:txBody>
      </p:sp>
      <p:sp>
        <p:nvSpPr>
          <p:cNvPr id="4" name="object 4"/>
          <p:cNvSpPr/>
          <p:nvPr/>
        </p:nvSpPr>
        <p:spPr>
          <a:xfrm>
            <a:off x="2617345" y="3914761"/>
            <a:ext cx="445254" cy="402357"/>
          </a:xfrm>
          <a:custGeom>
            <a:avLst/>
            <a:gdLst/>
            <a:ahLst/>
            <a:cxnLst/>
            <a:rect l="l" t="t" r="r" b="b"/>
            <a:pathLst>
              <a:path w="520700" h="470535">
                <a:moveTo>
                  <a:pt x="520445" y="0"/>
                </a:moveTo>
                <a:lnTo>
                  <a:pt x="0" y="470153"/>
                </a:lnTo>
              </a:path>
            </a:pathLst>
          </a:custGeom>
          <a:ln w="25400">
            <a:solidFill>
              <a:srgbClr val="000000"/>
            </a:solidFill>
          </a:ln>
        </p:spPr>
        <p:txBody>
          <a:bodyPr wrap="square" lIns="0" tIns="0" rIns="0" bIns="0" rtlCol="0"/>
          <a:lstStyle/>
          <a:p>
            <a:pPr defTabSz="781903"/>
            <a:endParaRPr sz="1539">
              <a:solidFill>
                <a:prstClr val="black"/>
              </a:solidFill>
              <a:latin typeface="Calibri"/>
            </a:endParaRPr>
          </a:p>
        </p:txBody>
      </p:sp>
      <p:sp>
        <p:nvSpPr>
          <p:cNvPr id="5" name="object 5"/>
          <p:cNvSpPr/>
          <p:nvPr/>
        </p:nvSpPr>
        <p:spPr>
          <a:xfrm>
            <a:off x="3040879" y="3914761"/>
            <a:ext cx="380095" cy="412675"/>
          </a:xfrm>
          <a:custGeom>
            <a:avLst/>
            <a:gdLst/>
            <a:ahLst/>
            <a:cxnLst/>
            <a:rect l="l" t="t" r="r" b="b"/>
            <a:pathLst>
              <a:path w="444500" h="482600">
                <a:moveTo>
                  <a:pt x="0" y="0"/>
                </a:moveTo>
                <a:lnTo>
                  <a:pt x="444245" y="482345"/>
                </a:lnTo>
              </a:path>
            </a:pathLst>
          </a:custGeom>
          <a:ln w="25400">
            <a:solidFill>
              <a:srgbClr val="000000"/>
            </a:solidFill>
          </a:ln>
        </p:spPr>
        <p:txBody>
          <a:bodyPr wrap="square" lIns="0" tIns="0" rIns="0" bIns="0" rtlCol="0"/>
          <a:lstStyle/>
          <a:p>
            <a:pPr defTabSz="781903"/>
            <a:endParaRPr sz="1539">
              <a:solidFill>
                <a:prstClr val="black"/>
              </a:solidFill>
              <a:latin typeface="Calibri"/>
            </a:endParaRPr>
          </a:p>
        </p:txBody>
      </p:sp>
      <p:sp>
        <p:nvSpPr>
          <p:cNvPr id="6" name="object 6"/>
          <p:cNvSpPr/>
          <p:nvPr/>
        </p:nvSpPr>
        <p:spPr>
          <a:xfrm>
            <a:off x="4365564" y="2253202"/>
            <a:ext cx="32580" cy="402357"/>
          </a:xfrm>
          <a:custGeom>
            <a:avLst/>
            <a:gdLst/>
            <a:ahLst/>
            <a:cxnLst/>
            <a:rect l="l" t="t" r="r" b="b"/>
            <a:pathLst>
              <a:path w="38100" h="470535">
                <a:moveTo>
                  <a:pt x="19050" y="-12699"/>
                </a:moveTo>
                <a:lnTo>
                  <a:pt x="19050" y="482854"/>
                </a:lnTo>
              </a:path>
            </a:pathLst>
          </a:custGeom>
          <a:ln w="63500">
            <a:solidFill>
              <a:srgbClr val="000514"/>
            </a:solidFill>
          </a:ln>
        </p:spPr>
        <p:txBody>
          <a:bodyPr wrap="square" lIns="0" tIns="0" rIns="0" bIns="0" rtlCol="0"/>
          <a:lstStyle/>
          <a:p>
            <a:pPr defTabSz="781903"/>
            <a:endParaRPr sz="1539">
              <a:solidFill>
                <a:prstClr val="black"/>
              </a:solidFill>
              <a:latin typeface="Calibri"/>
            </a:endParaRPr>
          </a:p>
        </p:txBody>
      </p:sp>
      <p:sp>
        <p:nvSpPr>
          <p:cNvPr id="7" name="object 7"/>
          <p:cNvSpPr/>
          <p:nvPr/>
        </p:nvSpPr>
        <p:spPr>
          <a:xfrm>
            <a:off x="4344062" y="2274706"/>
            <a:ext cx="836209" cy="369777"/>
          </a:xfrm>
          <a:custGeom>
            <a:avLst/>
            <a:gdLst/>
            <a:ahLst/>
            <a:cxnLst/>
            <a:rect l="l" t="t" r="r" b="b"/>
            <a:pathLst>
              <a:path w="977900" h="432435">
                <a:moveTo>
                  <a:pt x="0" y="0"/>
                </a:moveTo>
                <a:lnTo>
                  <a:pt x="977645" y="432053"/>
                </a:lnTo>
              </a:path>
            </a:pathLst>
          </a:custGeom>
          <a:ln w="25400">
            <a:solidFill>
              <a:srgbClr val="000514"/>
            </a:solidFill>
          </a:ln>
        </p:spPr>
        <p:txBody>
          <a:bodyPr wrap="square" lIns="0" tIns="0" rIns="0" bIns="0" rtlCol="0"/>
          <a:lstStyle/>
          <a:p>
            <a:pPr defTabSz="781903"/>
            <a:endParaRPr sz="1539">
              <a:solidFill>
                <a:prstClr val="black"/>
              </a:solidFill>
              <a:latin typeface="Calibri"/>
            </a:endParaRPr>
          </a:p>
        </p:txBody>
      </p:sp>
      <p:sp>
        <p:nvSpPr>
          <p:cNvPr id="8" name="object 8"/>
          <p:cNvSpPr txBox="1"/>
          <p:nvPr/>
        </p:nvSpPr>
        <p:spPr>
          <a:xfrm>
            <a:off x="5104029" y="2016893"/>
            <a:ext cx="1618119" cy="484685"/>
          </a:xfrm>
          <a:prstGeom prst="rect">
            <a:avLst/>
          </a:prstGeom>
        </p:spPr>
        <p:txBody>
          <a:bodyPr vert="horz" wrap="square" lIns="0" tIns="10860" rIns="0" bIns="0" rtlCol="0">
            <a:spAutoFit/>
          </a:bodyPr>
          <a:lstStyle/>
          <a:p>
            <a:pPr marL="10860" marR="4344" defTabSz="781903">
              <a:spcBef>
                <a:spcPts val="86"/>
              </a:spcBef>
            </a:pPr>
            <a:r>
              <a:rPr sz="1539" b="1" dirty="0">
                <a:solidFill>
                  <a:srgbClr val="00339A"/>
                </a:solidFill>
                <a:latin typeface="Arial"/>
                <a:cs typeface="Arial"/>
              </a:rPr>
              <a:t>Top modules </a:t>
            </a:r>
            <a:r>
              <a:rPr sz="1539" b="1" spc="-4" dirty="0">
                <a:solidFill>
                  <a:srgbClr val="00339A"/>
                </a:solidFill>
                <a:latin typeface="Arial"/>
                <a:cs typeface="Arial"/>
              </a:rPr>
              <a:t>are  tested with</a:t>
            </a:r>
            <a:r>
              <a:rPr sz="1539" b="1" spc="-77" dirty="0">
                <a:solidFill>
                  <a:srgbClr val="00339A"/>
                </a:solidFill>
                <a:latin typeface="Arial"/>
                <a:cs typeface="Arial"/>
              </a:rPr>
              <a:t> </a:t>
            </a:r>
            <a:r>
              <a:rPr sz="1539" b="1" spc="-4" dirty="0">
                <a:solidFill>
                  <a:srgbClr val="00339A"/>
                </a:solidFill>
                <a:latin typeface="Arial"/>
                <a:cs typeface="Arial"/>
              </a:rPr>
              <a:t>stubs</a:t>
            </a:r>
            <a:endParaRPr sz="1539">
              <a:solidFill>
                <a:prstClr val="black"/>
              </a:solidFill>
              <a:latin typeface="Arial"/>
              <a:cs typeface="Arial"/>
            </a:endParaRPr>
          </a:p>
        </p:txBody>
      </p:sp>
      <p:sp>
        <p:nvSpPr>
          <p:cNvPr id="9" name="object 9"/>
          <p:cNvSpPr txBox="1"/>
          <p:nvPr/>
        </p:nvSpPr>
        <p:spPr>
          <a:xfrm>
            <a:off x="3963751" y="4004253"/>
            <a:ext cx="3148816" cy="435163"/>
          </a:xfrm>
          <a:prstGeom prst="rect">
            <a:avLst/>
          </a:prstGeom>
        </p:spPr>
        <p:txBody>
          <a:bodyPr vert="horz" wrap="square" lIns="0" tIns="49954" rIns="0" bIns="0" rtlCol="0">
            <a:spAutoFit/>
          </a:bodyPr>
          <a:lstStyle/>
          <a:p>
            <a:pPr marL="10860" marR="4344" defTabSz="781903">
              <a:lnSpc>
                <a:spcPts val="1539"/>
              </a:lnSpc>
              <a:spcBef>
                <a:spcPts val="392"/>
              </a:spcBef>
            </a:pPr>
            <a:r>
              <a:rPr sz="1539" b="1" spc="-4" dirty="0">
                <a:solidFill>
                  <a:srgbClr val="00339A"/>
                </a:solidFill>
                <a:latin typeface="Arial"/>
                <a:cs typeface="Arial"/>
              </a:rPr>
              <a:t>Worker modules are grouped into  builds and integrated</a:t>
            </a:r>
            <a:endParaRPr sz="1539">
              <a:solidFill>
                <a:prstClr val="black"/>
              </a:solidFill>
              <a:latin typeface="Arial"/>
              <a:cs typeface="Arial"/>
            </a:endParaRPr>
          </a:p>
        </p:txBody>
      </p:sp>
      <p:sp>
        <p:nvSpPr>
          <p:cNvPr id="10" name="object 10"/>
          <p:cNvSpPr txBox="1"/>
          <p:nvPr/>
        </p:nvSpPr>
        <p:spPr>
          <a:xfrm>
            <a:off x="4050846" y="1829669"/>
            <a:ext cx="586432" cy="293882"/>
          </a:xfrm>
          <a:prstGeom prst="rect">
            <a:avLst/>
          </a:prstGeom>
          <a:solidFill>
            <a:srgbClr val="A886E0"/>
          </a:solidFill>
        </p:spPr>
        <p:txBody>
          <a:bodyPr vert="horz" wrap="square" lIns="0" tIns="56471" rIns="0" bIns="0" rtlCol="0">
            <a:spAutoFit/>
          </a:bodyPr>
          <a:lstStyle/>
          <a:p>
            <a:pPr marL="271494" defTabSz="781903">
              <a:spcBef>
                <a:spcPts val="445"/>
              </a:spcBef>
            </a:pPr>
            <a:r>
              <a:rPr sz="1539" b="1" spc="-4" dirty="0">
                <a:solidFill>
                  <a:srgbClr val="00339A"/>
                </a:solidFill>
                <a:latin typeface="Arial"/>
                <a:cs typeface="Arial"/>
              </a:rPr>
              <a:t>A</a:t>
            </a:r>
            <a:endParaRPr sz="1539">
              <a:solidFill>
                <a:prstClr val="black"/>
              </a:solidFill>
              <a:latin typeface="Arial"/>
              <a:cs typeface="Arial"/>
            </a:endParaRPr>
          </a:p>
        </p:txBody>
      </p:sp>
      <p:sp>
        <p:nvSpPr>
          <p:cNvPr id="11" name="object 11"/>
          <p:cNvSpPr txBox="1"/>
          <p:nvPr/>
        </p:nvSpPr>
        <p:spPr>
          <a:xfrm>
            <a:off x="3399254" y="2655235"/>
            <a:ext cx="586432" cy="338295"/>
          </a:xfrm>
          <a:prstGeom prst="rect">
            <a:avLst/>
          </a:prstGeom>
          <a:solidFill>
            <a:srgbClr val="A886E0"/>
          </a:solidFill>
        </p:spPr>
        <p:txBody>
          <a:bodyPr vert="horz" wrap="square" lIns="0" tIns="100454" rIns="0" bIns="0" rtlCol="0">
            <a:spAutoFit/>
          </a:bodyPr>
          <a:lstStyle/>
          <a:p>
            <a:pPr marL="53756" algn="ctr" defTabSz="781903">
              <a:spcBef>
                <a:spcPts val="791"/>
              </a:spcBef>
            </a:pPr>
            <a:r>
              <a:rPr sz="1539" b="1" spc="-4" dirty="0">
                <a:solidFill>
                  <a:srgbClr val="00339A"/>
                </a:solidFill>
                <a:latin typeface="Arial"/>
                <a:cs typeface="Arial"/>
              </a:rPr>
              <a:t>B</a:t>
            </a:r>
            <a:endParaRPr sz="1539">
              <a:solidFill>
                <a:prstClr val="black"/>
              </a:solidFill>
              <a:latin typeface="Arial"/>
              <a:cs typeface="Arial"/>
            </a:endParaRPr>
          </a:p>
        </p:txBody>
      </p:sp>
      <p:sp>
        <p:nvSpPr>
          <p:cNvPr id="12" name="object 12"/>
          <p:cNvSpPr txBox="1"/>
          <p:nvPr/>
        </p:nvSpPr>
        <p:spPr>
          <a:xfrm>
            <a:off x="2758740" y="3491227"/>
            <a:ext cx="586432" cy="338295"/>
          </a:xfrm>
          <a:prstGeom prst="rect">
            <a:avLst/>
          </a:prstGeom>
          <a:solidFill>
            <a:srgbClr val="A886E0"/>
          </a:solidFill>
        </p:spPr>
        <p:txBody>
          <a:bodyPr vert="horz" wrap="square" lIns="0" tIns="100454" rIns="0" bIns="0" rtlCol="0">
            <a:spAutoFit/>
          </a:bodyPr>
          <a:lstStyle/>
          <a:p>
            <a:pPr marL="270951" defTabSz="781903">
              <a:spcBef>
                <a:spcPts val="791"/>
              </a:spcBef>
            </a:pPr>
            <a:r>
              <a:rPr sz="1539" b="1" spc="-4" dirty="0">
                <a:solidFill>
                  <a:srgbClr val="00339A"/>
                </a:solidFill>
                <a:latin typeface="Arial"/>
                <a:cs typeface="Arial"/>
              </a:rPr>
              <a:t>C</a:t>
            </a:r>
            <a:endParaRPr sz="1539">
              <a:solidFill>
                <a:prstClr val="black"/>
              </a:solidFill>
              <a:latin typeface="Arial"/>
              <a:cs typeface="Arial"/>
            </a:endParaRPr>
          </a:p>
        </p:txBody>
      </p:sp>
      <p:sp>
        <p:nvSpPr>
          <p:cNvPr id="13" name="object 13"/>
          <p:cNvSpPr txBox="1"/>
          <p:nvPr/>
        </p:nvSpPr>
        <p:spPr>
          <a:xfrm>
            <a:off x="2345631" y="4316794"/>
            <a:ext cx="586432" cy="305397"/>
          </a:xfrm>
          <a:prstGeom prst="rect">
            <a:avLst/>
          </a:prstGeom>
          <a:solidFill>
            <a:srgbClr val="A886E0"/>
          </a:solidFill>
        </p:spPr>
        <p:txBody>
          <a:bodyPr vert="horz" wrap="square" lIns="0" tIns="67874" rIns="0" bIns="0" rtlCol="0">
            <a:spAutoFit/>
          </a:bodyPr>
          <a:lstStyle/>
          <a:p>
            <a:pPr marL="10317" algn="ctr" defTabSz="781903">
              <a:spcBef>
                <a:spcPts val="534"/>
              </a:spcBef>
            </a:pPr>
            <a:r>
              <a:rPr sz="1539" b="1" spc="-4" dirty="0">
                <a:solidFill>
                  <a:srgbClr val="00339A"/>
                </a:solidFill>
                <a:latin typeface="Arial"/>
                <a:cs typeface="Arial"/>
              </a:rPr>
              <a:t>D</a:t>
            </a:r>
            <a:endParaRPr sz="1539">
              <a:solidFill>
                <a:prstClr val="black"/>
              </a:solidFill>
              <a:latin typeface="Arial"/>
              <a:cs typeface="Arial"/>
            </a:endParaRPr>
          </a:p>
        </p:txBody>
      </p:sp>
      <p:sp>
        <p:nvSpPr>
          <p:cNvPr id="14" name="object 14"/>
          <p:cNvSpPr txBox="1"/>
          <p:nvPr/>
        </p:nvSpPr>
        <p:spPr>
          <a:xfrm>
            <a:off x="3117115" y="4316794"/>
            <a:ext cx="586432" cy="305397"/>
          </a:xfrm>
          <a:prstGeom prst="rect">
            <a:avLst/>
          </a:prstGeom>
          <a:solidFill>
            <a:srgbClr val="A886E0"/>
          </a:solidFill>
        </p:spPr>
        <p:txBody>
          <a:bodyPr vert="horz" wrap="square" lIns="0" tIns="67874" rIns="0" bIns="0" rtlCol="0">
            <a:spAutoFit/>
          </a:bodyPr>
          <a:lstStyle/>
          <a:p>
            <a:pPr marL="42896" algn="ctr" defTabSz="781903">
              <a:spcBef>
                <a:spcPts val="534"/>
              </a:spcBef>
            </a:pPr>
            <a:r>
              <a:rPr sz="1539" b="1" dirty="0">
                <a:solidFill>
                  <a:srgbClr val="00339A"/>
                </a:solidFill>
                <a:latin typeface="Arial"/>
                <a:cs typeface="Arial"/>
              </a:rPr>
              <a:t>E</a:t>
            </a:r>
            <a:endParaRPr sz="1539">
              <a:solidFill>
                <a:prstClr val="black"/>
              </a:solidFill>
              <a:latin typeface="Arial"/>
              <a:cs typeface="Arial"/>
            </a:endParaRPr>
          </a:p>
        </p:txBody>
      </p:sp>
      <p:sp>
        <p:nvSpPr>
          <p:cNvPr id="15" name="object 15"/>
          <p:cNvSpPr txBox="1"/>
          <p:nvPr/>
        </p:nvSpPr>
        <p:spPr>
          <a:xfrm>
            <a:off x="4137508" y="2655235"/>
            <a:ext cx="586432" cy="348711"/>
          </a:xfrm>
          <a:prstGeom prst="rect">
            <a:avLst/>
          </a:prstGeom>
          <a:solidFill>
            <a:srgbClr val="00AE00"/>
          </a:solidFill>
        </p:spPr>
        <p:txBody>
          <a:bodyPr vert="horz" wrap="square" lIns="0" tIns="110770" rIns="0" bIns="0" rtlCol="0">
            <a:spAutoFit/>
          </a:bodyPr>
          <a:lstStyle/>
          <a:p>
            <a:pPr marL="33122" algn="ctr" defTabSz="781903">
              <a:spcBef>
                <a:spcPts val="871"/>
              </a:spcBef>
            </a:pPr>
            <a:r>
              <a:rPr sz="1539" b="1" dirty="0">
                <a:solidFill>
                  <a:srgbClr val="00339A"/>
                </a:solidFill>
                <a:latin typeface="Arial"/>
                <a:cs typeface="Arial"/>
              </a:rPr>
              <a:t>F</a:t>
            </a:r>
            <a:endParaRPr sz="1539">
              <a:solidFill>
                <a:prstClr val="black"/>
              </a:solidFill>
              <a:latin typeface="Arial"/>
              <a:cs typeface="Arial"/>
            </a:endParaRPr>
          </a:p>
        </p:txBody>
      </p:sp>
      <p:sp>
        <p:nvSpPr>
          <p:cNvPr id="16" name="object 16"/>
          <p:cNvSpPr txBox="1"/>
          <p:nvPr/>
        </p:nvSpPr>
        <p:spPr>
          <a:xfrm>
            <a:off x="4876412" y="2655235"/>
            <a:ext cx="586432" cy="348711"/>
          </a:xfrm>
          <a:prstGeom prst="rect">
            <a:avLst/>
          </a:prstGeom>
          <a:solidFill>
            <a:srgbClr val="00AE00"/>
          </a:solidFill>
        </p:spPr>
        <p:txBody>
          <a:bodyPr vert="horz" wrap="square" lIns="0" tIns="110770" rIns="0" bIns="0" rtlCol="0">
            <a:spAutoFit/>
          </a:bodyPr>
          <a:lstStyle/>
          <a:p>
            <a:pPr algn="ctr" defTabSz="781903">
              <a:spcBef>
                <a:spcPts val="871"/>
              </a:spcBef>
            </a:pPr>
            <a:r>
              <a:rPr sz="1539" b="1" dirty="0">
                <a:solidFill>
                  <a:srgbClr val="00339A"/>
                </a:solidFill>
                <a:latin typeface="Arial"/>
                <a:cs typeface="Arial"/>
              </a:rPr>
              <a:t>G</a:t>
            </a:r>
            <a:endParaRPr sz="1539">
              <a:solidFill>
                <a:prstClr val="black"/>
              </a:solidFill>
              <a:latin typeface="Arial"/>
              <a:cs typeface="Arial"/>
            </a:endParaRPr>
          </a:p>
        </p:txBody>
      </p:sp>
      <p:sp>
        <p:nvSpPr>
          <p:cNvPr id="17" name="object 17"/>
          <p:cNvSpPr txBox="1"/>
          <p:nvPr/>
        </p:nvSpPr>
        <p:spPr>
          <a:xfrm>
            <a:off x="2595403" y="5007045"/>
            <a:ext cx="875848" cy="326758"/>
          </a:xfrm>
          <a:prstGeom prst="rect">
            <a:avLst/>
          </a:prstGeom>
        </p:spPr>
        <p:txBody>
          <a:bodyPr vert="horz" wrap="square" lIns="0" tIns="10860" rIns="0" bIns="0" rtlCol="0">
            <a:spAutoFit/>
          </a:bodyPr>
          <a:lstStyle/>
          <a:p>
            <a:pPr marL="10860" defTabSz="781903">
              <a:spcBef>
                <a:spcPts val="86"/>
              </a:spcBef>
            </a:pPr>
            <a:r>
              <a:rPr sz="2052" b="1" spc="-9" dirty="0">
                <a:solidFill>
                  <a:srgbClr val="00339A"/>
                </a:solidFill>
                <a:latin typeface="Arial"/>
                <a:cs typeface="Arial"/>
              </a:rPr>
              <a:t>cluster</a:t>
            </a:r>
            <a:endParaRPr sz="2052">
              <a:solidFill>
                <a:prstClr val="black"/>
              </a:solidFill>
              <a:latin typeface="Arial"/>
              <a:cs typeface="Arial"/>
            </a:endParaRPr>
          </a:p>
        </p:txBody>
      </p:sp>
      <p:sp>
        <p:nvSpPr>
          <p:cNvPr id="18" name="object 18"/>
          <p:cNvSpPr/>
          <p:nvPr/>
        </p:nvSpPr>
        <p:spPr>
          <a:xfrm>
            <a:off x="3811712" y="2266235"/>
            <a:ext cx="527789" cy="367062"/>
          </a:xfrm>
          <a:custGeom>
            <a:avLst/>
            <a:gdLst/>
            <a:ahLst/>
            <a:cxnLst/>
            <a:rect l="l" t="t" r="r" b="b"/>
            <a:pathLst>
              <a:path w="617220" h="429260">
                <a:moveTo>
                  <a:pt x="55770" y="375622"/>
                </a:moveTo>
                <a:lnTo>
                  <a:pt x="41148" y="354330"/>
                </a:lnTo>
                <a:lnTo>
                  <a:pt x="0" y="429006"/>
                </a:lnTo>
                <a:lnTo>
                  <a:pt x="45720" y="422827"/>
                </a:lnTo>
                <a:lnTo>
                  <a:pt x="45720" y="382524"/>
                </a:lnTo>
                <a:lnTo>
                  <a:pt x="55770" y="375622"/>
                </a:lnTo>
                <a:close/>
              </a:path>
              <a:path w="617220" h="429260">
                <a:moveTo>
                  <a:pt x="70120" y="396518"/>
                </a:moveTo>
                <a:lnTo>
                  <a:pt x="55770" y="375622"/>
                </a:lnTo>
                <a:lnTo>
                  <a:pt x="45720" y="382524"/>
                </a:lnTo>
                <a:lnTo>
                  <a:pt x="59436" y="403860"/>
                </a:lnTo>
                <a:lnTo>
                  <a:pt x="70120" y="396518"/>
                </a:lnTo>
                <a:close/>
              </a:path>
              <a:path w="617220" h="429260">
                <a:moveTo>
                  <a:pt x="84582" y="417576"/>
                </a:moveTo>
                <a:lnTo>
                  <a:pt x="70120" y="396518"/>
                </a:lnTo>
                <a:lnTo>
                  <a:pt x="59436" y="403860"/>
                </a:lnTo>
                <a:lnTo>
                  <a:pt x="45720" y="382524"/>
                </a:lnTo>
                <a:lnTo>
                  <a:pt x="45720" y="422827"/>
                </a:lnTo>
                <a:lnTo>
                  <a:pt x="84582" y="417576"/>
                </a:lnTo>
                <a:close/>
              </a:path>
              <a:path w="617220" h="429260">
                <a:moveTo>
                  <a:pt x="617220" y="20574"/>
                </a:moveTo>
                <a:lnTo>
                  <a:pt x="602742" y="0"/>
                </a:lnTo>
                <a:lnTo>
                  <a:pt x="55770" y="375622"/>
                </a:lnTo>
                <a:lnTo>
                  <a:pt x="70120" y="396518"/>
                </a:lnTo>
                <a:lnTo>
                  <a:pt x="617220" y="20574"/>
                </a:lnTo>
                <a:close/>
              </a:path>
            </a:pathLst>
          </a:custGeom>
          <a:solidFill>
            <a:srgbClr val="000514"/>
          </a:solidFill>
        </p:spPr>
        <p:txBody>
          <a:bodyPr wrap="square" lIns="0" tIns="0" rIns="0" bIns="0" rtlCol="0"/>
          <a:lstStyle/>
          <a:p>
            <a:pPr defTabSz="781903"/>
            <a:endParaRPr sz="1539">
              <a:solidFill>
                <a:prstClr val="black"/>
              </a:solidFill>
              <a:latin typeface="Calibri"/>
            </a:endParaRPr>
          </a:p>
        </p:txBody>
      </p:sp>
      <p:sp>
        <p:nvSpPr>
          <p:cNvPr id="19" name="object 19"/>
          <p:cNvSpPr/>
          <p:nvPr/>
        </p:nvSpPr>
        <p:spPr>
          <a:xfrm>
            <a:off x="3120373" y="3078770"/>
            <a:ext cx="474576" cy="420276"/>
          </a:xfrm>
          <a:custGeom>
            <a:avLst/>
            <a:gdLst/>
            <a:ahLst/>
            <a:cxnLst/>
            <a:rect l="l" t="t" r="r" b="b"/>
            <a:pathLst>
              <a:path w="554989" h="491489">
                <a:moveTo>
                  <a:pt x="506146" y="59638"/>
                </a:moveTo>
                <a:lnTo>
                  <a:pt x="489055" y="40216"/>
                </a:lnTo>
                <a:lnTo>
                  <a:pt x="0" y="472439"/>
                </a:lnTo>
                <a:lnTo>
                  <a:pt x="16763" y="491489"/>
                </a:lnTo>
                <a:lnTo>
                  <a:pt x="506146" y="59638"/>
                </a:lnTo>
                <a:close/>
              </a:path>
              <a:path w="554989" h="491489">
                <a:moveTo>
                  <a:pt x="554736" y="0"/>
                </a:moveTo>
                <a:lnTo>
                  <a:pt x="472439" y="21336"/>
                </a:lnTo>
                <a:lnTo>
                  <a:pt x="489055" y="40216"/>
                </a:lnTo>
                <a:lnTo>
                  <a:pt x="498348" y="32003"/>
                </a:lnTo>
                <a:lnTo>
                  <a:pt x="515874" y="51053"/>
                </a:lnTo>
                <a:lnTo>
                  <a:pt x="515874" y="70692"/>
                </a:lnTo>
                <a:lnTo>
                  <a:pt x="522731" y="78486"/>
                </a:lnTo>
                <a:lnTo>
                  <a:pt x="554736" y="0"/>
                </a:lnTo>
                <a:close/>
              </a:path>
              <a:path w="554989" h="491489">
                <a:moveTo>
                  <a:pt x="515874" y="51053"/>
                </a:moveTo>
                <a:lnTo>
                  <a:pt x="498348" y="32003"/>
                </a:lnTo>
                <a:lnTo>
                  <a:pt x="489055" y="40216"/>
                </a:lnTo>
                <a:lnTo>
                  <a:pt x="506146" y="59638"/>
                </a:lnTo>
                <a:lnTo>
                  <a:pt x="515874" y="51053"/>
                </a:lnTo>
                <a:close/>
              </a:path>
              <a:path w="554989" h="491489">
                <a:moveTo>
                  <a:pt x="515874" y="70692"/>
                </a:moveTo>
                <a:lnTo>
                  <a:pt x="515874" y="51053"/>
                </a:lnTo>
                <a:lnTo>
                  <a:pt x="506146" y="59638"/>
                </a:lnTo>
                <a:lnTo>
                  <a:pt x="515874" y="70692"/>
                </a:lnTo>
                <a:close/>
              </a:path>
            </a:pathLst>
          </a:custGeom>
          <a:solidFill>
            <a:srgbClr val="000514"/>
          </a:solidFill>
        </p:spPr>
        <p:txBody>
          <a:bodyPr wrap="square" lIns="0" tIns="0" rIns="0" bIns="0" rtlCol="0"/>
          <a:lstStyle/>
          <a:p>
            <a:pPr defTabSz="781903"/>
            <a:endParaRPr sz="1539">
              <a:solidFill>
                <a:prstClr val="black"/>
              </a:solidFill>
              <a:latin typeface="Calibri"/>
            </a:endParaRP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2579" defTabSz="781903">
              <a:lnSpc>
                <a:spcPts val="1219"/>
              </a:lnSpc>
            </a:pPr>
            <a:fld id="{81D60167-4931-47E6-BA6A-407CBD079E47}" type="slidenum">
              <a:rPr spc="-4" dirty="0"/>
              <a:pPr marL="32579" defTabSz="781903">
                <a:lnSpc>
                  <a:spcPts val="1219"/>
                </a:lnSpc>
              </a:pPr>
              <a:t>24</a:t>
            </a:fld>
            <a:endParaRPr spc="-4" dirty="0"/>
          </a:p>
        </p:txBody>
      </p:sp>
    </p:spTree>
    <p:extLst>
      <p:ext uri="{BB962C8B-B14F-4D97-AF65-F5344CB8AC3E}">
        <p14:creationId xmlns:p14="http://schemas.microsoft.com/office/powerpoint/2010/main" val="3524389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Sub-system/Integration Testing</a:t>
            </a:r>
          </a:p>
        </p:txBody>
      </p:sp>
      <p:sp>
        <p:nvSpPr>
          <p:cNvPr id="3" name="Content Placeholder 2"/>
          <p:cNvSpPr>
            <a:spLocks noGrp="1"/>
          </p:cNvSpPr>
          <p:nvPr>
            <p:ph sz="quarter" idx="1"/>
          </p:nvPr>
        </p:nvSpPr>
        <p:spPr/>
        <p:txBody>
          <a:bodyPr>
            <a:normAutofit/>
          </a:bodyPr>
          <a:lstStyle/>
          <a:p>
            <a:pPr>
              <a:buNone/>
            </a:pPr>
            <a:r>
              <a:rPr lang="en-US" b="1" dirty="0" err="1"/>
              <a:t>Catatan</a:t>
            </a:r>
            <a:r>
              <a:rPr lang="en-US" b="1" dirty="0"/>
              <a:t>:</a:t>
            </a:r>
          </a:p>
          <a:p>
            <a:r>
              <a:rPr lang="en-US" dirty="0" err="1"/>
              <a:t>Pemilihan</a:t>
            </a:r>
            <a:r>
              <a:rPr lang="en-US" dirty="0"/>
              <a:t> </a:t>
            </a:r>
            <a:r>
              <a:rPr lang="en-US" dirty="0" err="1"/>
              <a:t>strategi</a:t>
            </a:r>
            <a:r>
              <a:rPr lang="en-US" dirty="0"/>
              <a:t> </a:t>
            </a:r>
            <a:r>
              <a:rPr lang="en-US" dirty="0" err="1"/>
              <a:t>integrasi</a:t>
            </a:r>
            <a:r>
              <a:rPr lang="en-US" dirty="0"/>
              <a:t> (top-down </a:t>
            </a:r>
            <a:r>
              <a:rPr lang="en-US" dirty="0" err="1"/>
              <a:t>atau</a:t>
            </a:r>
            <a:r>
              <a:rPr lang="en-US" dirty="0"/>
              <a:t> bottom-up) </a:t>
            </a:r>
            <a:r>
              <a:rPr lang="en-US" dirty="0" err="1"/>
              <a:t>tergantung</a:t>
            </a:r>
            <a:r>
              <a:rPr lang="en-US" dirty="0"/>
              <a:t> </a:t>
            </a:r>
            <a:r>
              <a:rPr lang="en-US" dirty="0" err="1"/>
              <a:t>pada</a:t>
            </a:r>
            <a:r>
              <a:rPr lang="en-US" dirty="0"/>
              <a:t> </a:t>
            </a:r>
            <a:r>
              <a:rPr lang="en-US" dirty="0" err="1"/>
              <a:t>karakteristik</a:t>
            </a:r>
            <a:r>
              <a:rPr lang="en-US" dirty="0"/>
              <a:t> program </a:t>
            </a:r>
            <a:r>
              <a:rPr lang="en-US" dirty="0" err="1"/>
              <a:t>dan</a:t>
            </a:r>
            <a:r>
              <a:rPr lang="en-US" dirty="0"/>
              <a:t> </a:t>
            </a:r>
            <a:r>
              <a:rPr lang="en-US" dirty="0" err="1"/>
              <a:t>juga</a:t>
            </a:r>
            <a:r>
              <a:rPr lang="en-US" dirty="0"/>
              <a:t> </a:t>
            </a:r>
            <a:r>
              <a:rPr lang="en-US" dirty="0" err="1"/>
              <a:t>jadwal</a:t>
            </a:r>
            <a:r>
              <a:rPr lang="en-US" dirty="0"/>
              <a:t> </a:t>
            </a:r>
            <a:r>
              <a:rPr lang="en-US" dirty="0" err="1"/>
              <a:t>proyek</a:t>
            </a:r>
            <a:r>
              <a:rPr lang="en-US" dirty="0"/>
              <a:t>.</a:t>
            </a:r>
          </a:p>
          <a:p>
            <a:r>
              <a:rPr lang="en-US" dirty="0" err="1"/>
              <a:t>Secara</a:t>
            </a:r>
            <a:r>
              <a:rPr lang="en-US" dirty="0"/>
              <a:t> </a:t>
            </a:r>
            <a:r>
              <a:rPr lang="en-US" dirty="0" err="1"/>
              <a:t>umum</a:t>
            </a:r>
            <a:r>
              <a:rPr lang="en-US" dirty="0"/>
              <a:t> </a:t>
            </a:r>
            <a:r>
              <a:rPr lang="en-US" dirty="0" err="1"/>
              <a:t>pendekatan</a:t>
            </a:r>
            <a:r>
              <a:rPr lang="en-US" dirty="0"/>
              <a:t> </a:t>
            </a:r>
            <a:r>
              <a:rPr lang="en-US" dirty="0" err="1"/>
              <a:t>gabungan</a:t>
            </a:r>
            <a:r>
              <a:rPr lang="en-US" dirty="0"/>
              <a:t> (</a:t>
            </a:r>
            <a:r>
              <a:rPr lang="en-US" dirty="0" err="1"/>
              <a:t>disebut</a:t>
            </a:r>
            <a:r>
              <a:rPr lang="en-US" dirty="0"/>
              <a:t> </a:t>
            </a:r>
            <a:r>
              <a:rPr lang="en-US" dirty="0" err="1"/>
              <a:t>Sandwitch</a:t>
            </a:r>
            <a:r>
              <a:rPr lang="en-US" dirty="0"/>
              <a:t> testing) </a:t>
            </a:r>
            <a:r>
              <a:rPr lang="en-US" dirty="0" err="1"/>
              <a:t>dapat</a:t>
            </a:r>
            <a:r>
              <a:rPr lang="en-US" dirty="0"/>
              <a:t> </a:t>
            </a:r>
            <a:r>
              <a:rPr lang="en-US" dirty="0" err="1"/>
              <a:t>dilakukan</a:t>
            </a:r>
            <a:r>
              <a:rPr lang="en-US" dirty="0"/>
              <a:t>. </a:t>
            </a:r>
          </a:p>
          <a:p>
            <a:r>
              <a:rPr lang="en-US" dirty="0" err="1"/>
              <a:t>Strategi</a:t>
            </a:r>
            <a:r>
              <a:rPr lang="en-US" dirty="0"/>
              <a:t> </a:t>
            </a:r>
            <a:r>
              <a:rPr lang="en-US" dirty="0" err="1"/>
              <a:t>gabungan</a:t>
            </a:r>
            <a:r>
              <a:rPr lang="en-US" dirty="0"/>
              <a:t> </a:t>
            </a:r>
            <a:r>
              <a:rPr lang="en-US" dirty="0" err="1"/>
              <a:t>yg</a:t>
            </a:r>
            <a:r>
              <a:rPr lang="en-US" dirty="0"/>
              <a:t> </a:t>
            </a:r>
            <a:r>
              <a:rPr lang="en-US" dirty="0" err="1"/>
              <a:t>terbaik</a:t>
            </a:r>
            <a:r>
              <a:rPr lang="en-US" dirty="0"/>
              <a:t> </a:t>
            </a:r>
            <a:r>
              <a:rPr lang="en-US" dirty="0" err="1"/>
              <a:t>adalah</a:t>
            </a:r>
            <a:r>
              <a:rPr lang="en-US" dirty="0"/>
              <a:t> : </a:t>
            </a:r>
            <a:r>
              <a:rPr lang="en-US" dirty="0" err="1"/>
              <a:t>strategi</a:t>
            </a:r>
            <a:r>
              <a:rPr lang="en-US" dirty="0"/>
              <a:t> top-down </a:t>
            </a:r>
            <a:r>
              <a:rPr lang="en-US" dirty="0" err="1"/>
              <a:t>untuk</a:t>
            </a:r>
            <a:r>
              <a:rPr lang="en-US" dirty="0"/>
              <a:t> level-level </a:t>
            </a:r>
            <a:r>
              <a:rPr lang="en-US" dirty="0" err="1"/>
              <a:t>atas</a:t>
            </a:r>
            <a:r>
              <a:rPr lang="en-US" dirty="0"/>
              <a:t> </a:t>
            </a:r>
            <a:r>
              <a:rPr lang="en-US" dirty="0" err="1"/>
              <a:t>dari</a:t>
            </a:r>
            <a:r>
              <a:rPr lang="en-US" dirty="0"/>
              <a:t> </a:t>
            </a:r>
            <a:r>
              <a:rPr lang="en-US" dirty="0" err="1"/>
              <a:t>struktur</a:t>
            </a:r>
            <a:r>
              <a:rPr lang="en-US" dirty="0"/>
              <a:t> program, </a:t>
            </a:r>
            <a:r>
              <a:rPr lang="en-US" dirty="0" err="1"/>
              <a:t>dan</a:t>
            </a:r>
            <a:r>
              <a:rPr lang="en-US" dirty="0"/>
              <a:t> </a:t>
            </a:r>
            <a:r>
              <a:rPr lang="en-US" dirty="0" err="1"/>
              <a:t>strategi</a:t>
            </a:r>
            <a:r>
              <a:rPr lang="en-US" dirty="0"/>
              <a:t> bottom-up </a:t>
            </a:r>
            <a:r>
              <a:rPr lang="en-US" dirty="0" err="1"/>
              <a:t>untuk</a:t>
            </a:r>
            <a:r>
              <a:rPr lang="en-US" dirty="0"/>
              <a:t> level-level </a:t>
            </a:r>
            <a:r>
              <a:rPr lang="en-US" dirty="0" err="1"/>
              <a:t>bawah</a:t>
            </a:r>
            <a:r>
              <a:rPr 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Testing</a:t>
            </a:r>
          </a:p>
        </p:txBody>
      </p:sp>
      <p:sp>
        <p:nvSpPr>
          <p:cNvPr id="3" name="Content Placeholder 2"/>
          <p:cNvSpPr>
            <a:spLocks noGrp="1"/>
          </p:cNvSpPr>
          <p:nvPr>
            <p:ph sz="quarter" idx="1"/>
          </p:nvPr>
        </p:nvSpPr>
        <p:spPr/>
        <p:txBody>
          <a:bodyPr>
            <a:normAutofit/>
          </a:bodyPr>
          <a:lstStyle/>
          <a:p>
            <a:r>
              <a:rPr lang="id-ID" sz="3200" dirty="0"/>
              <a:t>Bertujuan untuk memastikan bahwa semua</a:t>
            </a:r>
            <a:r>
              <a:rPr lang="en-US" sz="3200" dirty="0"/>
              <a:t> </a:t>
            </a:r>
            <a:r>
              <a:rPr lang="id-ID" sz="3200" dirty="0"/>
              <a:t>elemen/komponen sistem saling berhubungan</a:t>
            </a:r>
            <a:r>
              <a:rPr lang="en-US" sz="3200" dirty="0"/>
              <a:t> </a:t>
            </a:r>
            <a:r>
              <a:rPr lang="id-ID" sz="3200" dirty="0"/>
              <a:t>dengan tepat dan keseluruhan fungsi/kinerja sistem</a:t>
            </a:r>
            <a:r>
              <a:rPr lang="en-US" sz="3200" dirty="0"/>
              <a:t> </a:t>
            </a:r>
            <a:r>
              <a:rPr lang="id-ID" sz="3200" dirty="0"/>
              <a:t>dapat tercapai.</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sz="quarter" idx="1"/>
          </p:nvPr>
        </p:nvSpPr>
        <p:spPr/>
        <p:txBody>
          <a:bodyPr/>
          <a:lstStyle/>
          <a:p>
            <a:r>
              <a:rPr lang="id-ID" dirty="0"/>
              <a:t>Jenis pengujian sistem untuk sistem berbasis perangkat lunak, meliputi:</a:t>
            </a:r>
          </a:p>
          <a:p>
            <a:pPr lvl="1"/>
            <a:r>
              <a:rPr lang="id-ID" dirty="0"/>
              <a:t>Pengujian Pemulihan </a:t>
            </a:r>
          </a:p>
          <a:p>
            <a:pPr lvl="1"/>
            <a:r>
              <a:rPr lang="id-ID" dirty="0"/>
              <a:t>Pengujian Keamanan</a:t>
            </a:r>
          </a:p>
          <a:p>
            <a:pPr lvl="1"/>
            <a:r>
              <a:rPr lang="id-ID" dirty="0"/>
              <a:t>Pengujian Stres</a:t>
            </a:r>
          </a:p>
          <a:p>
            <a:pPr lvl="1"/>
            <a:r>
              <a:rPr lang="id-ID" dirty="0"/>
              <a:t>Pengujian Deployment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sz="quarter" idx="1"/>
          </p:nvPr>
        </p:nvSpPr>
        <p:spPr/>
        <p:txBody>
          <a:bodyPr>
            <a:normAutofit/>
          </a:bodyPr>
          <a:lstStyle/>
          <a:p>
            <a:pPr>
              <a:buNone/>
            </a:pPr>
            <a:r>
              <a:rPr lang="id-ID" b="1" dirty="0"/>
              <a:t>Pengujian Pemulihan</a:t>
            </a:r>
          </a:p>
          <a:p>
            <a:r>
              <a:rPr lang="id-ID" dirty="0"/>
              <a:t>Sistem harus dapat menoleransi kesalahan yaitu kesalahan pengolahan tidak harus menyebabkan keseluruhan fungsi berhenti</a:t>
            </a:r>
          </a:p>
          <a:p>
            <a:r>
              <a:rPr lang="id-ID" dirty="0"/>
              <a:t>Pengujian Pemulihan (recovery testing) adalah pengujian sistem yang memaksa PL untuk gagal dalam berbagai cara dan memverifikasi bahwa pemulihan dilakukan dengan benar</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sz="quarter" idx="1"/>
          </p:nvPr>
        </p:nvSpPr>
        <p:spPr/>
        <p:txBody>
          <a:bodyPr>
            <a:normAutofit/>
          </a:bodyPr>
          <a:lstStyle/>
          <a:p>
            <a:pPr>
              <a:buNone/>
            </a:pPr>
            <a:r>
              <a:rPr lang="id-ID" b="1" dirty="0"/>
              <a:t>Pengujian Keamanan</a:t>
            </a:r>
          </a:p>
          <a:p>
            <a:r>
              <a:rPr lang="id-ID" dirty="0"/>
              <a:t>Pengujian Keamanan mencoba untuk memverifikai mekanisme perlindungan yang dibangun ke dalam sistem, yang pada kenyataannya melindungi dari penetrasi yang tidak benar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&amp; Verification</a:t>
            </a:r>
          </a:p>
        </p:txBody>
      </p:sp>
      <p:sp>
        <p:nvSpPr>
          <p:cNvPr id="3" name="Content Placeholder 2"/>
          <p:cNvSpPr>
            <a:spLocks noGrp="1"/>
          </p:cNvSpPr>
          <p:nvPr>
            <p:ph sz="quarter" idx="1"/>
          </p:nvPr>
        </p:nvSpPr>
        <p:spPr/>
        <p:txBody>
          <a:bodyPr/>
          <a:lstStyle/>
          <a:p>
            <a:pPr defTabSz="912813">
              <a:lnSpc>
                <a:spcPct val="90000"/>
              </a:lnSpc>
              <a:buNone/>
            </a:pPr>
            <a:r>
              <a:rPr lang="en-US" sz="2000" b="1" i="1" dirty="0">
                <a:latin typeface="Tahoma" pitchFamily="34" charset="0"/>
                <a:cs typeface="Arial" charset="0"/>
              </a:rPr>
              <a:t>“Validation are we building the product right”</a:t>
            </a:r>
            <a:endParaRPr lang="en-US" sz="2000" dirty="0">
              <a:latin typeface="Tahoma" pitchFamily="34" charset="0"/>
              <a:cs typeface="Times New Roman" pitchFamily="18" charset="0"/>
            </a:endParaRPr>
          </a:p>
          <a:p>
            <a:pPr defTabSz="912813">
              <a:lnSpc>
                <a:spcPct val="90000"/>
              </a:lnSpc>
              <a:buNone/>
            </a:pPr>
            <a:r>
              <a:rPr lang="en-US" sz="2000" b="1" i="1" dirty="0">
                <a:latin typeface="Tahoma" pitchFamily="34" charset="0"/>
                <a:cs typeface="Arial" charset="0"/>
              </a:rPr>
              <a:t>“Verification are we building the right product”</a:t>
            </a:r>
            <a:endParaRPr lang="en-US" sz="2000" b="1" i="1" dirty="0">
              <a:latin typeface="Tahoma" pitchFamily="34" charset="0"/>
              <a:cs typeface="Times New Roman" pitchFamily="18" charset="0"/>
            </a:endParaRPr>
          </a:p>
          <a:p>
            <a:pPr defTabSz="912813">
              <a:lnSpc>
                <a:spcPct val="90000"/>
              </a:lnSpc>
            </a:pPr>
            <a:r>
              <a:rPr lang="en-US" sz="2000" dirty="0">
                <a:latin typeface="Tahoma" pitchFamily="34" charset="0"/>
                <a:cs typeface="Times New Roman" pitchFamily="18" charset="0"/>
              </a:rPr>
              <a:t> </a:t>
            </a:r>
          </a:p>
          <a:p>
            <a:pPr defTabSz="912813">
              <a:lnSpc>
                <a:spcPct val="90000"/>
              </a:lnSpc>
            </a:pPr>
            <a:r>
              <a:rPr lang="en-US" sz="2000" b="1" dirty="0">
                <a:latin typeface="Tahoma" pitchFamily="34" charset="0"/>
                <a:cs typeface="Arial" charset="0"/>
              </a:rPr>
              <a:t>Validation (Product Oriented)</a:t>
            </a:r>
            <a:endParaRPr lang="en-US" sz="2000" dirty="0">
              <a:latin typeface="Tahoma" pitchFamily="34" charset="0"/>
              <a:cs typeface="Times New Roman" pitchFamily="18" charset="0"/>
            </a:endParaRPr>
          </a:p>
          <a:p>
            <a:pPr lvl="1" defTabSz="912813">
              <a:lnSpc>
                <a:spcPct val="90000"/>
              </a:lnSpc>
            </a:pPr>
            <a:r>
              <a:rPr lang="en-US" sz="1800" dirty="0">
                <a:latin typeface="Tahoma" pitchFamily="34" charset="0"/>
                <a:cs typeface="Times New Roman" pitchFamily="18" charset="0"/>
              </a:rPr>
              <a:t>Validation is concerned with whether the </a:t>
            </a:r>
            <a:r>
              <a:rPr lang="en-US" sz="1800" b="1" i="1" dirty="0">
                <a:latin typeface="Tahoma" pitchFamily="34" charset="0"/>
                <a:cs typeface="Times New Roman" pitchFamily="18" charset="0"/>
              </a:rPr>
              <a:t>right functions of the program have been properly implemented</a:t>
            </a:r>
            <a:r>
              <a:rPr lang="en-US" sz="1800" dirty="0">
                <a:latin typeface="Tahoma" pitchFamily="34" charset="0"/>
                <a:cs typeface="Times New Roman" pitchFamily="18" charset="0"/>
              </a:rPr>
              <a:t>, and that this function will properly produce the correct output given some input value.</a:t>
            </a:r>
          </a:p>
          <a:p>
            <a:pPr defTabSz="912813">
              <a:lnSpc>
                <a:spcPct val="90000"/>
              </a:lnSpc>
            </a:pPr>
            <a:r>
              <a:rPr lang="en-US" sz="2000" dirty="0">
                <a:latin typeface="Tahoma" pitchFamily="34" charset="0"/>
                <a:cs typeface="Arial" charset="0"/>
              </a:rPr>
              <a:t> </a:t>
            </a:r>
            <a:endParaRPr lang="en-US" sz="2000" dirty="0">
              <a:latin typeface="Tahoma" pitchFamily="34" charset="0"/>
              <a:cs typeface="Times New Roman" pitchFamily="18" charset="0"/>
            </a:endParaRPr>
          </a:p>
          <a:p>
            <a:pPr defTabSz="912813">
              <a:lnSpc>
                <a:spcPct val="90000"/>
              </a:lnSpc>
            </a:pPr>
            <a:r>
              <a:rPr lang="en-US" sz="2000" b="1" dirty="0">
                <a:latin typeface="Tahoma" pitchFamily="34" charset="0"/>
                <a:cs typeface="Arial" charset="0"/>
              </a:rPr>
              <a:t>Verification (Process Oriented)</a:t>
            </a:r>
            <a:endParaRPr lang="en-US" sz="2000" dirty="0">
              <a:latin typeface="Tahoma" pitchFamily="34" charset="0"/>
              <a:cs typeface="Times New Roman" pitchFamily="18" charset="0"/>
            </a:endParaRPr>
          </a:p>
          <a:p>
            <a:pPr lvl="1" defTabSz="912813">
              <a:lnSpc>
                <a:spcPct val="90000"/>
              </a:lnSpc>
            </a:pPr>
            <a:r>
              <a:rPr lang="en-US" sz="1800" dirty="0">
                <a:latin typeface="Tahoma" pitchFamily="34" charset="0"/>
                <a:cs typeface="Arial" charset="0"/>
              </a:rPr>
              <a:t>Verification involves checking to see whether the </a:t>
            </a:r>
            <a:r>
              <a:rPr lang="en-US" sz="1800" b="1" i="1" dirty="0">
                <a:latin typeface="Tahoma" pitchFamily="34" charset="0"/>
                <a:cs typeface="Arial" charset="0"/>
              </a:rPr>
              <a:t>program conforms to specification</a:t>
            </a:r>
            <a:r>
              <a:rPr lang="en-US" sz="1800" dirty="0">
                <a:latin typeface="Tahoma" pitchFamily="34" charset="0"/>
                <a:cs typeface="Arial" charset="0"/>
              </a:rPr>
              <a:t>. </a:t>
            </a:r>
            <a:r>
              <a:rPr lang="en-US" sz="1800" dirty="0" err="1">
                <a:latin typeface="Tahoma" pitchFamily="34" charset="0"/>
                <a:cs typeface="Arial" charset="0"/>
              </a:rPr>
              <a:t>I.e</a:t>
            </a:r>
            <a:r>
              <a:rPr lang="en-US" sz="1800" dirty="0">
                <a:latin typeface="Tahoma" pitchFamily="34" charset="0"/>
                <a:cs typeface="Arial" charset="0"/>
              </a:rPr>
              <a:t> the right tools and methods have been employed. Thus it focuses on process correctness.</a:t>
            </a:r>
            <a:endParaRPr lang="en-US" sz="1800" dirty="0">
              <a:latin typeface="Tahoma" pitchFamily="34" charset="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sz="quarter" idx="1"/>
          </p:nvPr>
        </p:nvSpPr>
        <p:spPr/>
        <p:txBody>
          <a:bodyPr>
            <a:normAutofit/>
          </a:bodyPr>
          <a:lstStyle/>
          <a:p>
            <a:pPr>
              <a:buNone/>
            </a:pPr>
            <a:r>
              <a:rPr lang="id-ID" b="1" dirty="0"/>
              <a:t>Pengujian Stres</a:t>
            </a:r>
          </a:p>
          <a:p>
            <a:r>
              <a:rPr lang="id-ID" dirty="0"/>
              <a:t>Pengujian stres menjalankan sistem dengan cara meminta sumber daya dalam jumlah, frekuensi atau volume yang abnormal</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sz="quarter" idx="1"/>
          </p:nvPr>
        </p:nvSpPr>
        <p:spPr/>
        <p:txBody>
          <a:bodyPr>
            <a:normAutofit fontScale="92500"/>
          </a:bodyPr>
          <a:lstStyle/>
          <a:p>
            <a:pPr>
              <a:buNone/>
            </a:pPr>
            <a:r>
              <a:rPr lang="id-ID" b="1" dirty="0"/>
              <a:t>Pengujian Deployment</a:t>
            </a:r>
          </a:p>
          <a:p>
            <a:r>
              <a:rPr lang="id-ID" dirty="0"/>
              <a:t>Dalam banyak kasus, PL harus dijalankan pada berbagai platform dan berada di beberapa Sistem Operasi</a:t>
            </a:r>
          </a:p>
          <a:p>
            <a:r>
              <a:rPr lang="id-ID" dirty="0"/>
              <a:t>Pengujian Deployment sering disebut juga dengan Pengujian Konfigurasi merupakan pengujian yang menjalankan PL di setiap lingkungan dimana PL tsb beroperasi</a:t>
            </a:r>
          </a:p>
          <a:p>
            <a:r>
              <a:rPr lang="id-ID" dirty="0"/>
              <a:t>Pengujian Deployment juga memeriksa semua prosedur dan instalasi PL (installer) yang akan digunakan serta semua dokumentasi bantuan PL</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Testing</a:t>
            </a:r>
          </a:p>
        </p:txBody>
      </p:sp>
      <p:sp>
        <p:nvSpPr>
          <p:cNvPr id="3" name="Content Placeholder 2"/>
          <p:cNvSpPr>
            <a:spLocks noGrp="1"/>
          </p:cNvSpPr>
          <p:nvPr>
            <p:ph sz="quarter" idx="1"/>
          </p:nvPr>
        </p:nvSpPr>
        <p:spPr/>
        <p:txBody>
          <a:bodyPr>
            <a:normAutofit/>
          </a:bodyPr>
          <a:lstStyle/>
          <a:p>
            <a:r>
              <a:rPr lang="en-US" dirty="0" err="1"/>
              <a:t>Bertujuan</a:t>
            </a:r>
            <a:r>
              <a:rPr lang="en-US" dirty="0"/>
              <a:t> </a:t>
            </a:r>
            <a:r>
              <a:rPr lang="en-US" dirty="0" err="1"/>
              <a:t>untuk</a:t>
            </a:r>
            <a:r>
              <a:rPr lang="en-US" dirty="0"/>
              <a:t> </a:t>
            </a:r>
            <a:r>
              <a:rPr lang="en-US" dirty="0" err="1"/>
              <a:t>memastikan</a:t>
            </a:r>
            <a:r>
              <a:rPr lang="en-US" dirty="0"/>
              <a:t> </a:t>
            </a:r>
            <a:r>
              <a:rPr lang="en-US" dirty="0" err="1"/>
              <a:t>apakah</a:t>
            </a:r>
            <a:r>
              <a:rPr lang="en-US" dirty="0"/>
              <a:t> </a:t>
            </a:r>
            <a:r>
              <a:rPr lang="en-US" dirty="0" err="1"/>
              <a:t>semua</a:t>
            </a:r>
            <a:r>
              <a:rPr lang="en-US" dirty="0"/>
              <a:t> </a:t>
            </a:r>
            <a:r>
              <a:rPr lang="en-US" dirty="0" err="1"/>
              <a:t>elemen</a:t>
            </a:r>
            <a:r>
              <a:rPr lang="en-US" dirty="0"/>
              <a:t> </a:t>
            </a:r>
            <a:r>
              <a:rPr lang="en-US" dirty="0" err="1"/>
              <a:t>konfigurasi</a:t>
            </a:r>
            <a:r>
              <a:rPr lang="en-US" dirty="0"/>
              <a:t> software </a:t>
            </a:r>
            <a:r>
              <a:rPr lang="en-US" dirty="0" err="1"/>
              <a:t>telah</a:t>
            </a:r>
            <a:r>
              <a:rPr lang="en-US" dirty="0"/>
              <a:t> </a:t>
            </a:r>
            <a:r>
              <a:rPr lang="en-US" dirty="0" err="1"/>
              <a:t>dikembangkan</a:t>
            </a:r>
            <a:r>
              <a:rPr lang="en-US" dirty="0"/>
              <a:t> </a:t>
            </a:r>
            <a:r>
              <a:rPr lang="en-US" dirty="0" err="1"/>
              <a:t>dengan</a:t>
            </a:r>
            <a:r>
              <a:rPr lang="en-US" dirty="0"/>
              <a:t> </a:t>
            </a:r>
            <a:r>
              <a:rPr lang="en-US" dirty="0" err="1"/>
              <a:t>tepat</a:t>
            </a:r>
            <a:r>
              <a:rPr lang="en-US" dirty="0"/>
              <a:t>.</a:t>
            </a:r>
          </a:p>
          <a:p>
            <a:r>
              <a:rPr lang="en-US" dirty="0" err="1"/>
              <a:t>Validasi</a:t>
            </a:r>
            <a:r>
              <a:rPr lang="en-US" dirty="0"/>
              <a:t> </a:t>
            </a:r>
            <a:r>
              <a:rPr lang="en-US" dirty="0" err="1"/>
              <a:t>berhasil</a:t>
            </a:r>
            <a:r>
              <a:rPr lang="en-US" dirty="0"/>
              <a:t> </a:t>
            </a:r>
            <a:r>
              <a:rPr lang="en-US" dirty="0" err="1"/>
              <a:t>bila</a:t>
            </a:r>
            <a:r>
              <a:rPr lang="en-US" dirty="0"/>
              <a:t> software </a:t>
            </a:r>
            <a:r>
              <a:rPr lang="en-US" dirty="0" err="1"/>
              <a:t>berfungsi</a:t>
            </a:r>
            <a:r>
              <a:rPr lang="en-US" dirty="0"/>
              <a:t> </a:t>
            </a:r>
            <a:r>
              <a:rPr lang="en-US" dirty="0" err="1"/>
              <a:t>sesuai</a:t>
            </a:r>
            <a:r>
              <a:rPr lang="en-US" dirty="0"/>
              <a:t> </a:t>
            </a:r>
            <a:r>
              <a:rPr lang="en-US" dirty="0" err="1"/>
              <a:t>harapan</a:t>
            </a:r>
            <a:r>
              <a:rPr lang="en-US" dirty="0"/>
              <a:t> </a:t>
            </a:r>
            <a:r>
              <a:rPr lang="en-US" dirty="0" err="1"/>
              <a:t>pengguna</a:t>
            </a:r>
            <a:r>
              <a:rPr lang="en-US" dirty="0"/>
              <a:t>.</a:t>
            </a:r>
          </a:p>
          <a:p>
            <a:r>
              <a:rPr lang="en-US" dirty="0" err="1"/>
              <a:t>Validasi</a:t>
            </a:r>
            <a:r>
              <a:rPr lang="en-US" dirty="0"/>
              <a:t> </a:t>
            </a:r>
            <a:r>
              <a:rPr lang="en-US" dirty="0" err="1"/>
              <a:t>dicapai</a:t>
            </a:r>
            <a:r>
              <a:rPr lang="en-US" dirty="0"/>
              <a:t> </a:t>
            </a:r>
            <a:r>
              <a:rPr lang="en-US" dirty="0" err="1"/>
              <a:t>melalui</a:t>
            </a:r>
            <a:r>
              <a:rPr lang="en-US" dirty="0"/>
              <a:t> </a:t>
            </a:r>
            <a:r>
              <a:rPr lang="en-US" dirty="0" err="1"/>
              <a:t>sederetan</a:t>
            </a:r>
            <a:r>
              <a:rPr lang="en-US" dirty="0"/>
              <a:t> </a:t>
            </a:r>
            <a:r>
              <a:rPr lang="en-US" dirty="0" err="1"/>
              <a:t>pengujian</a:t>
            </a:r>
            <a:r>
              <a:rPr lang="en-US" dirty="0"/>
              <a:t> Black-Box yang </a:t>
            </a:r>
            <a:r>
              <a:rPr lang="en-US" dirty="0" err="1"/>
              <a:t>memperlihatkan</a:t>
            </a:r>
            <a:r>
              <a:rPr lang="en-US" dirty="0"/>
              <a:t> </a:t>
            </a:r>
            <a:r>
              <a:rPr lang="en-US" dirty="0" err="1"/>
              <a:t>kesesuaian</a:t>
            </a:r>
            <a:r>
              <a:rPr lang="en-US" dirty="0"/>
              <a:t> </a:t>
            </a:r>
            <a:r>
              <a:rPr lang="en-US" dirty="0" err="1"/>
              <a:t>dengan</a:t>
            </a:r>
            <a:r>
              <a:rPr lang="en-US" dirty="0"/>
              <a:t> </a:t>
            </a:r>
            <a:r>
              <a:rPr lang="en-US" dirty="0" err="1"/>
              <a:t>persyaratan</a:t>
            </a:r>
            <a:r>
              <a:rPr lang="en-US" dirty="0"/>
              <a:t> </a:t>
            </a:r>
            <a:r>
              <a:rPr lang="en-US" dirty="0" err="1"/>
              <a:t>pelanggan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Testing</a:t>
            </a:r>
          </a:p>
        </p:txBody>
      </p:sp>
      <p:sp>
        <p:nvSpPr>
          <p:cNvPr id="3" name="Content Placeholder 2"/>
          <p:cNvSpPr>
            <a:spLocks noGrp="1"/>
          </p:cNvSpPr>
          <p:nvPr>
            <p:ph sz="quarter" idx="1"/>
          </p:nvPr>
        </p:nvSpPr>
        <p:spPr/>
        <p:txBody>
          <a:bodyPr>
            <a:normAutofit/>
          </a:bodyPr>
          <a:lstStyle/>
          <a:p>
            <a:r>
              <a:rPr lang="id-ID" dirty="0"/>
              <a:t>Hasil dari pengujian validasi ada 2 (dua) kondisi:</a:t>
            </a:r>
            <a:endParaRPr lang="en-US" dirty="0"/>
          </a:p>
          <a:p>
            <a:pPr lvl="1"/>
            <a:r>
              <a:rPr lang="id-ID" dirty="0"/>
              <a:t>Karakteristik fungsi atau kinerja sesuai dengan spesifikasi dan diterima</a:t>
            </a:r>
            <a:endParaRPr lang="en-US" dirty="0"/>
          </a:p>
          <a:p>
            <a:pPr lvl="1"/>
            <a:r>
              <a:rPr lang="id-ID" dirty="0"/>
              <a:t>Penyimpangan dari spesifikasi ditemukan dan daftar kelemahan pun dibuat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Testing</a:t>
            </a:r>
          </a:p>
        </p:txBody>
      </p:sp>
      <p:sp>
        <p:nvSpPr>
          <p:cNvPr id="3" name="Content Placeholder 2"/>
          <p:cNvSpPr>
            <a:spLocks noGrp="1"/>
          </p:cNvSpPr>
          <p:nvPr>
            <p:ph sz="quarter" idx="1"/>
          </p:nvPr>
        </p:nvSpPr>
        <p:spPr/>
        <p:txBody>
          <a:bodyPr>
            <a:normAutofit/>
          </a:bodyPr>
          <a:lstStyle/>
          <a:p>
            <a:r>
              <a:rPr lang="fr-FR" dirty="0" err="1"/>
              <a:t>Bentuk</a:t>
            </a:r>
            <a:r>
              <a:rPr lang="fr-FR" dirty="0"/>
              <a:t> </a:t>
            </a:r>
            <a:r>
              <a:rPr lang="fr-FR" dirty="0" err="1"/>
              <a:t>Validasi</a:t>
            </a:r>
            <a:r>
              <a:rPr lang="fr-FR" dirty="0"/>
              <a:t> Test</a:t>
            </a:r>
          </a:p>
          <a:p>
            <a:pPr lvl="1"/>
            <a:r>
              <a:rPr lang="fr-FR" dirty="0"/>
              <a:t>Tes </a:t>
            </a:r>
            <a:r>
              <a:rPr lang="fr-FR" dirty="0" err="1"/>
              <a:t>Penerimaan</a:t>
            </a:r>
            <a:r>
              <a:rPr lang="fr-FR" dirty="0"/>
              <a:t> ( </a:t>
            </a:r>
            <a:r>
              <a:rPr lang="fr-FR" dirty="0" err="1"/>
              <a:t>Acceptance</a:t>
            </a:r>
            <a:r>
              <a:rPr lang="fr-FR" dirty="0"/>
              <a:t> Test ) </a:t>
            </a:r>
          </a:p>
          <a:p>
            <a:pPr lvl="1"/>
            <a:r>
              <a:rPr lang="fr-FR" dirty="0"/>
              <a:t>Tes Alpha</a:t>
            </a:r>
          </a:p>
          <a:p>
            <a:pPr lvl="1"/>
            <a:r>
              <a:rPr lang="fr-FR" dirty="0"/>
              <a:t>Tes Beta</a:t>
            </a:r>
            <a:endParaRPr lang="id-ID"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Testing</a:t>
            </a:r>
          </a:p>
        </p:txBody>
      </p:sp>
      <p:sp>
        <p:nvSpPr>
          <p:cNvPr id="3" name="Content Placeholder 2"/>
          <p:cNvSpPr>
            <a:spLocks noGrp="1"/>
          </p:cNvSpPr>
          <p:nvPr>
            <p:ph sz="quarter" idx="1"/>
          </p:nvPr>
        </p:nvSpPr>
        <p:spPr/>
        <p:txBody>
          <a:bodyPr>
            <a:normAutofit lnSpcReduction="10000"/>
          </a:bodyPr>
          <a:lstStyle/>
          <a:p>
            <a:pPr>
              <a:buNone/>
            </a:pPr>
            <a:r>
              <a:rPr lang="fr-FR" b="1" dirty="0" err="1"/>
              <a:t>Acceptance</a:t>
            </a:r>
            <a:r>
              <a:rPr lang="fr-FR" b="1" dirty="0"/>
              <a:t> Test</a:t>
            </a:r>
          </a:p>
          <a:p>
            <a:r>
              <a:rPr lang="fr-FR" dirty="0" err="1"/>
              <a:t>Apabila</a:t>
            </a:r>
            <a:r>
              <a:rPr lang="fr-FR" dirty="0"/>
              <a:t> software </a:t>
            </a:r>
            <a:r>
              <a:rPr lang="fr-FR" dirty="0" err="1"/>
              <a:t>dibangun</a:t>
            </a:r>
            <a:r>
              <a:rPr lang="fr-FR" dirty="0"/>
              <a:t> </a:t>
            </a:r>
            <a:r>
              <a:rPr lang="fr-FR" dirty="0" err="1"/>
              <a:t>untuk</a:t>
            </a:r>
            <a:r>
              <a:rPr lang="fr-FR" dirty="0"/>
              <a:t> </a:t>
            </a:r>
            <a:r>
              <a:rPr lang="fr-FR" dirty="0" err="1"/>
              <a:t>satu</a:t>
            </a:r>
            <a:r>
              <a:rPr lang="fr-FR" dirty="0"/>
              <a:t> </a:t>
            </a:r>
            <a:r>
              <a:rPr lang="fr-FR" dirty="0" err="1"/>
              <a:t>pelanggan</a:t>
            </a:r>
            <a:r>
              <a:rPr lang="fr-FR" dirty="0"/>
              <a:t> </a:t>
            </a:r>
            <a:r>
              <a:rPr lang="fr-FR" dirty="0" err="1"/>
              <a:t>maka</a:t>
            </a:r>
            <a:r>
              <a:rPr lang="fr-FR" dirty="0"/>
              <a:t> </a:t>
            </a:r>
            <a:r>
              <a:rPr lang="fr-FR" dirty="0" err="1"/>
              <a:t>sederetan</a:t>
            </a:r>
            <a:r>
              <a:rPr lang="fr-FR" dirty="0"/>
              <a:t> </a:t>
            </a:r>
            <a:r>
              <a:rPr lang="fr-FR" dirty="0" err="1"/>
              <a:t>pengujian</a:t>
            </a:r>
            <a:r>
              <a:rPr lang="fr-FR" dirty="0"/>
              <a:t> </a:t>
            </a:r>
            <a:r>
              <a:rPr lang="fr-FR" dirty="0" err="1"/>
              <a:t>penerimaan</a:t>
            </a:r>
            <a:r>
              <a:rPr lang="fr-FR" dirty="0"/>
              <a:t> </a:t>
            </a:r>
            <a:r>
              <a:rPr lang="fr-FR" dirty="0" err="1"/>
              <a:t>dapat</a:t>
            </a:r>
            <a:r>
              <a:rPr lang="fr-FR" dirty="0"/>
              <a:t> </a:t>
            </a:r>
            <a:r>
              <a:rPr lang="fr-FR" dirty="0" err="1"/>
              <a:t>dilakukan</a:t>
            </a:r>
            <a:r>
              <a:rPr lang="fr-FR" dirty="0"/>
              <a:t> </a:t>
            </a:r>
            <a:r>
              <a:rPr lang="fr-FR" dirty="0" err="1"/>
              <a:t>untuk</a:t>
            </a:r>
            <a:r>
              <a:rPr lang="fr-FR" dirty="0"/>
              <a:t> </a:t>
            </a:r>
            <a:r>
              <a:rPr lang="fr-FR" dirty="0" err="1"/>
              <a:t>memungkinkan</a:t>
            </a:r>
            <a:r>
              <a:rPr lang="fr-FR" dirty="0"/>
              <a:t> </a:t>
            </a:r>
            <a:r>
              <a:rPr lang="fr-FR" dirty="0" err="1"/>
              <a:t>pelanggan</a:t>
            </a:r>
            <a:r>
              <a:rPr lang="fr-FR" dirty="0"/>
              <a:t> me-</a:t>
            </a:r>
            <a:r>
              <a:rPr lang="fr-FR" dirty="0" err="1"/>
              <a:t>validasi</a:t>
            </a:r>
            <a:r>
              <a:rPr lang="fr-FR" dirty="0"/>
              <a:t> </a:t>
            </a:r>
            <a:r>
              <a:rPr lang="fr-FR" dirty="0" err="1"/>
              <a:t>semua</a:t>
            </a:r>
            <a:r>
              <a:rPr lang="fr-FR" dirty="0"/>
              <a:t> </a:t>
            </a:r>
            <a:r>
              <a:rPr lang="fr-FR" dirty="0" err="1"/>
              <a:t>persyaratan</a:t>
            </a:r>
            <a:r>
              <a:rPr lang="fr-FR" dirty="0"/>
              <a:t> (</a:t>
            </a:r>
            <a:r>
              <a:rPr lang="fr-FR" dirty="0" err="1"/>
              <a:t>pengujian</a:t>
            </a:r>
            <a:r>
              <a:rPr lang="fr-FR" dirty="0"/>
              <a:t> </a:t>
            </a:r>
            <a:r>
              <a:rPr lang="fr-FR" dirty="0" err="1"/>
              <a:t>dilakukan</a:t>
            </a:r>
            <a:r>
              <a:rPr lang="fr-FR" dirty="0"/>
              <a:t> </a:t>
            </a:r>
            <a:r>
              <a:rPr lang="fr-FR" dirty="0" err="1"/>
              <a:t>oleh</a:t>
            </a:r>
            <a:r>
              <a:rPr lang="fr-FR" dirty="0"/>
              <a:t> </a:t>
            </a:r>
            <a:r>
              <a:rPr lang="fr-FR" dirty="0" err="1"/>
              <a:t>pelanggan</a:t>
            </a:r>
            <a:r>
              <a:rPr lang="fr-FR" dirty="0"/>
              <a:t>)</a:t>
            </a:r>
          </a:p>
          <a:p>
            <a:r>
              <a:rPr lang="fr-FR" dirty="0" err="1"/>
              <a:t>Pengujian</a:t>
            </a:r>
            <a:r>
              <a:rPr lang="fr-FR" dirty="0"/>
              <a:t> </a:t>
            </a:r>
            <a:r>
              <a:rPr lang="fr-FR" dirty="0" err="1"/>
              <a:t>terakhir</a:t>
            </a:r>
            <a:r>
              <a:rPr lang="fr-FR" dirty="0"/>
              <a:t> </a:t>
            </a:r>
            <a:r>
              <a:rPr lang="fr-FR" dirty="0" err="1"/>
              <a:t>sebelum</a:t>
            </a:r>
            <a:r>
              <a:rPr lang="fr-FR" dirty="0"/>
              <a:t> </a:t>
            </a:r>
            <a:r>
              <a:rPr lang="fr-FR" dirty="0" err="1"/>
              <a:t>sistem</a:t>
            </a:r>
            <a:r>
              <a:rPr lang="fr-FR" dirty="0"/>
              <a:t> </a:t>
            </a:r>
            <a:r>
              <a:rPr lang="fr-FR" dirty="0" err="1"/>
              <a:t>dipakai</a:t>
            </a:r>
            <a:r>
              <a:rPr lang="fr-FR" dirty="0"/>
              <a:t> </a:t>
            </a:r>
            <a:r>
              <a:rPr lang="fr-FR" dirty="0" err="1"/>
              <a:t>oleh</a:t>
            </a:r>
            <a:r>
              <a:rPr lang="fr-FR" dirty="0"/>
              <a:t> user. </a:t>
            </a:r>
          </a:p>
          <a:p>
            <a:r>
              <a:rPr lang="fr-FR" dirty="0" err="1"/>
              <a:t>Melibatkan</a:t>
            </a:r>
            <a:r>
              <a:rPr lang="fr-FR" dirty="0"/>
              <a:t> </a:t>
            </a:r>
            <a:r>
              <a:rPr lang="fr-FR" dirty="0" err="1"/>
              <a:t>pengujian</a:t>
            </a:r>
            <a:r>
              <a:rPr lang="fr-FR" dirty="0"/>
              <a:t> </a:t>
            </a:r>
            <a:r>
              <a:rPr lang="fr-FR" dirty="0" err="1"/>
              <a:t>dengan</a:t>
            </a:r>
            <a:r>
              <a:rPr lang="fr-FR" dirty="0"/>
              <a:t> data dari </a:t>
            </a:r>
            <a:r>
              <a:rPr lang="fr-FR" dirty="0" err="1"/>
              <a:t>pengguna</a:t>
            </a:r>
            <a:r>
              <a:rPr lang="fr-FR" dirty="0"/>
              <a:t> </a:t>
            </a:r>
            <a:r>
              <a:rPr lang="fr-FR" dirty="0" err="1"/>
              <a:t>sistem</a:t>
            </a:r>
            <a:r>
              <a:rPr lang="fr-FR" dirty="0"/>
              <a:t>.</a:t>
            </a:r>
            <a:endParaRPr lang="id-ID"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Testing</a:t>
            </a:r>
          </a:p>
        </p:txBody>
      </p:sp>
      <p:sp>
        <p:nvSpPr>
          <p:cNvPr id="3" name="Content Placeholder 2"/>
          <p:cNvSpPr>
            <a:spLocks noGrp="1"/>
          </p:cNvSpPr>
          <p:nvPr>
            <p:ph sz="quarter" idx="1"/>
          </p:nvPr>
        </p:nvSpPr>
        <p:spPr/>
        <p:txBody>
          <a:bodyPr>
            <a:normAutofit/>
          </a:bodyPr>
          <a:lstStyle/>
          <a:p>
            <a:pPr>
              <a:buNone/>
            </a:pPr>
            <a:r>
              <a:rPr lang="fr-FR" b="1" dirty="0" err="1"/>
              <a:t>Acceptance</a:t>
            </a:r>
            <a:r>
              <a:rPr lang="fr-FR" b="1" dirty="0"/>
              <a:t> Test</a:t>
            </a:r>
          </a:p>
        </p:txBody>
      </p:sp>
      <p:pic>
        <p:nvPicPr>
          <p:cNvPr id="1026" name="Picture 2"/>
          <p:cNvPicPr>
            <a:picLocks noChangeAspect="1" noChangeArrowheads="1"/>
          </p:cNvPicPr>
          <p:nvPr/>
        </p:nvPicPr>
        <p:blipFill>
          <a:blip r:embed="rId2"/>
          <a:srcRect/>
          <a:stretch>
            <a:fillRect/>
          </a:stretch>
        </p:blipFill>
        <p:spPr bwMode="auto">
          <a:xfrm>
            <a:off x="1219200" y="2362200"/>
            <a:ext cx="7326630" cy="34290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Testing</a:t>
            </a:r>
          </a:p>
        </p:txBody>
      </p:sp>
      <p:sp>
        <p:nvSpPr>
          <p:cNvPr id="3" name="Content Placeholder 2"/>
          <p:cNvSpPr>
            <a:spLocks noGrp="1"/>
          </p:cNvSpPr>
          <p:nvPr>
            <p:ph sz="quarter" idx="1"/>
          </p:nvPr>
        </p:nvSpPr>
        <p:spPr/>
        <p:txBody>
          <a:bodyPr>
            <a:normAutofit/>
          </a:bodyPr>
          <a:lstStyle/>
          <a:p>
            <a:pPr>
              <a:buNone/>
            </a:pPr>
            <a:r>
              <a:rPr lang="fr-FR" b="1" dirty="0"/>
              <a:t>Alpha Test</a:t>
            </a:r>
          </a:p>
          <a:p>
            <a:r>
              <a:rPr lang="fr-FR" dirty="0" err="1"/>
              <a:t>Dilakukan</a:t>
            </a:r>
            <a:r>
              <a:rPr lang="fr-FR" dirty="0"/>
              <a:t> </a:t>
            </a:r>
            <a:r>
              <a:rPr lang="fr-FR" dirty="0" err="1"/>
              <a:t>pada</a:t>
            </a:r>
            <a:r>
              <a:rPr lang="fr-FR" dirty="0"/>
              <a:t> </a:t>
            </a:r>
            <a:r>
              <a:rPr lang="fr-FR" dirty="0" err="1"/>
              <a:t>sisi</a:t>
            </a:r>
            <a:r>
              <a:rPr lang="fr-FR" dirty="0"/>
              <a:t> </a:t>
            </a:r>
            <a:r>
              <a:rPr lang="fr-FR" dirty="0" err="1"/>
              <a:t>pengembang</a:t>
            </a:r>
            <a:r>
              <a:rPr lang="fr-FR" dirty="0"/>
              <a:t> </a:t>
            </a:r>
            <a:r>
              <a:rPr lang="fr-FR" dirty="0" err="1"/>
              <a:t>oleh</a:t>
            </a:r>
            <a:r>
              <a:rPr lang="fr-FR" dirty="0"/>
              <a:t> user yang </a:t>
            </a:r>
            <a:r>
              <a:rPr lang="fr-FR" dirty="0" err="1"/>
              <a:t>potensial</a:t>
            </a:r>
            <a:r>
              <a:rPr lang="fr-FR" dirty="0"/>
              <a:t>.</a:t>
            </a:r>
          </a:p>
          <a:p>
            <a:r>
              <a:rPr lang="fr-FR" dirty="0"/>
              <a:t>Software </a:t>
            </a:r>
            <a:r>
              <a:rPr lang="fr-FR" dirty="0" err="1"/>
              <a:t>digunakan</a:t>
            </a:r>
            <a:r>
              <a:rPr lang="fr-FR" dirty="0"/>
              <a:t> </a:t>
            </a:r>
            <a:r>
              <a:rPr lang="fr-FR" dirty="0" err="1"/>
              <a:t>pada</a:t>
            </a:r>
            <a:r>
              <a:rPr lang="fr-FR" dirty="0"/>
              <a:t> setting yang </a:t>
            </a:r>
            <a:r>
              <a:rPr lang="fr-FR" dirty="0" err="1"/>
              <a:t>natural</a:t>
            </a:r>
            <a:r>
              <a:rPr lang="fr-FR" dirty="0"/>
              <a:t> (</a:t>
            </a:r>
            <a:r>
              <a:rPr lang="fr-FR" dirty="0" err="1"/>
              <a:t>sebenarnya</a:t>
            </a:r>
            <a:r>
              <a:rPr lang="fr-FR" dirty="0"/>
              <a:t>), </a:t>
            </a:r>
            <a:r>
              <a:rPr lang="fr-FR" dirty="0" err="1"/>
              <a:t>sehingga</a:t>
            </a:r>
            <a:r>
              <a:rPr lang="fr-FR" dirty="0"/>
              <a:t> bila </a:t>
            </a:r>
            <a:r>
              <a:rPr lang="fr-FR" dirty="0" err="1"/>
              <a:t>terjadi</a:t>
            </a:r>
            <a:r>
              <a:rPr lang="fr-FR" dirty="0"/>
              <a:t> </a:t>
            </a:r>
            <a:r>
              <a:rPr lang="fr-FR" dirty="0" err="1"/>
              <a:t>error</a:t>
            </a:r>
            <a:r>
              <a:rPr lang="fr-FR" dirty="0"/>
              <a:t>, user </a:t>
            </a:r>
            <a:r>
              <a:rPr lang="fr-FR" dirty="0" err="1"/>
              <a:t>dapat</a:t>
            </a:r>
            <a:r>
              <a:rPr lang="fr-FR" dirty="0"/>
              <a:t> </a:t>
            </a:r>
            <a:r>
              <a:rPr lang="fr-FR" dirty="0" err="1"/>
              <a:t>merekam</a:t>
            </a:r>
            <a:r>
              <a:rPr lang="fr-FR" dirty="0"/>
              <a:t> </a:t>
            </a:r>
            <a:r>
              <a:rPr lang="fr-FR" dirty="0" err="1"/>
              <a:t>masalah</a:t>
            </a:r>
            <a:r>
              <a:rPr lang="fr-FR" dirty="0"/>
              <a:t> yang ada.</a:t>
            </a:r>
          </a:p>
          <a:p>
            <a:r>
              <a:rPr lang="fr-FR" dirty="0" err="1"/>
              <a:t>Dilakukan</a:t>
            </a:r>
            <a:r>
              <a:rPr lang="fr-FR" dirty="0"/>
              <a:t> </a:t>
            </a:r>
            <a:r>
              <a:rPr lang="fr-FR" dirty="0" err="1"/>
              <a:t>pada</a:t>
            </a:r>
            <a:r>
              <a:rPr lang="fr-FR" dirty="0"/>
              <a:t> </a:t>
            </a:r>
            <a:r>
              <a:rPr lang="fr-FR" dirty="0" err="1"/>
              <a:t>sebuah</a:t>
            </a:r>
            <a:r>
              <a:rPr lang="fr-FR" dirty="0"/>
              <a:t> </a:t>
            </a:r>
            <a:r>
              <a:rPr lang="fr-FR" dirty="0" err="1"/>
              <a:t>lingkungan</a:t>
            </a:r>
            <a:r>
              <a:rPr lang="fr-FR" dirty="0"/>
              <a:t> yang </a:t>
            </a:r>
            <a:r>
              <a:rPr lang="fr-FR" dirty="0" err="1"/>
              <a:t>terkontrol</a:t>
            </a:r>
            <a:r>
              <a:rPr lang="fr-FR" dirty="0"/>
              <a:t> </a:t>
            </a:r>
            <a:r>
              <a:rPr lang="fr-FR" dirty="0" err="1"/>
              <a:t>oleh</a:t>
            </a:r>
            <a:r>
              <a:rPr lang="fr-FR" dirty="0"/>
              <a:t> </a:t>
            </a:r>
            <a:r>
              <a:rPr lang="fr-FR" dirty="0" err="1"/>
              <a:t>pengembang</a:t>
            </a:r>
            <a:r>
              <a:rPr lang="fr-FR" dirty="0"/>
              <a:t>.</a:t>
            </a:r>
            <a:endParaRPr lang="id-ID"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Testing</a:t>
            </a:r>
          </a:p>
        </p:txBody>
      </p:sp>
      <p:sp>
        <p:nvSpPr>
          <p:cNvPr id="3" name="Content Placeholder 2"/>
          <p:cNvSpPr>
            <a:spLocks noGrp="1"/>
          </p:cNvSpPr>
          <p:nvPr>
            <p:ph sz="quarter" idx="1"/>
          </p:nvPr>
        </p:nvSpPr>
        <p:spPr/>
        <p:txBody>
          <a:bodyPr>
            <a:normAutofit fontScale="92500" lnSpcReduction="10000"/>
          </a:bodyPr>
          <a:lstStyle/>
          <a:p>
            <a:pPr>
              <a:buNone/>
            </a:pPr>
            <a:r>
              <a:rPr lang="fr-FR" b="1" dirty="0"/>
              <a:t>Beta Test</a:t>
            </a:r>
          </a:p>
          <a:p>
            <a:r>
              <a:rPr lang="fr-FR" dirty="0" err="1"/>
              <a:t>Dilakukan</a:t>
            </a:r>
            <a:r>
              <a:rPr lang="fr-FR" dirty="0"/>
              <a:t> </a:t>
            </a:r>
            <a:r>
              <a:rPr lang="fr-FR" dirty="0" err="1"/>
              <a:t>oleh</a:t>
            </a:r>
            <a:r>
              <a:rPr lang="fr-FR" dirty="0"/>
              <a:t> </a:t>
            </a:r>
            <a:r>
              <a:rPr lang="fr-FR" dirty="0" err="1"/>
              <a:t>satu</a:t>
            </a:r>
            <a:r>
              <a:rPr lang="fr-FR" dirty="0"/>
              <a:t> </a:t>
            </a:r>
            <a:r>
              <a:rPr lang="fr-FR" dirty="0" err="1"/>
              <a:t>atau</a:t>
            </a:r>
            <a:r>
              <a:rPr lang="fr-FR" dirty="0"/>
              <a:t> </a:t>
            </a:r>
            <a:r>
              <a:rPr lang="fr-FR" dirty="0" err="1"/>
              <a:t>lebih</a:t>
            </a:r>
            <a:r>
              <a:rPr lang="fr-FR" dirty="0"/>
              <a:t> user.</a:t>
            </a:r>
          </a:p>
          <a:p>
            <a:r>
              <a:rPr lang="fr-FR" dirty="0" err="1"/>
              <a:t>Biasanya</a:t>
            </a:r>
            <a:r>
              <a:rPr lang="fr-FR" dirty="0"/>
              <a:t> </a:t>
            </a:r>
            <a:r>
              <a:rPr lang="fr-FR" dirty="0" err="1"/>
              <a:t>dilakukan</a:t>
            </a:r>
            <a:r>
              <a:rPr lang="fr-FR" dirty="0"/>
              <a:t> </a:t>
            </a:r>
            <a:r>
              <a:rPr lang="fr-FR" dirty="0" err="1"/>
              <a:t>oleh</a:t>
            </a:r>
            <a:r>
              <a:rPr lang="fr-FR" dirty="0"/>
              <a:t> </a:t>
            </a:r>
            <a:r>
              <a:rPr lang="fr-FR" dirty="0" err="1"/>
              <a:t>selain</a:t>
            </a:r>
            <a:r>
              <a:rPr lang="fr-FR" dirty="0"/>
              <a:t> </a:t>
            </a:r>
            <a:r>
              <a:rPr lang="fr-FR" dirty="0" err="1"/>
              <a:t>pengembang</a:t>
            </a:r>
            <a:r>
              <a:rPr lang="fr-FR" dirty="0"/>
              <a:t> / </a:t>
            </a:r>
            <a:r>
              <a:rPr lang="fr-FR" dirty="0" err="1"/>
              <a:t>pihak</a:t>
            </a:r>
            <a:r>
              <a:rPr lang="fr-FR" dirty="0"/>
              <a:t> </a:t>
            </a:r>
            <a:r>
              <a:rPr lang="fr-FR" dirty="0" err="1"/>
              <a:t>ketiga</a:t>
            </a:r>
            <a:r>
              <a:rPr lang="fr-FR" dirty="0"/>
              <a:t>.</a:t>
            </a:r>
          </a:p>
          <a:p>
            <a:r>
              <a:rPr lang="fr-FR" dirty="0" err="1"/>
              <a:t>Pengujian</a:t>
            </a:r>
            <a:r>
              <a:rPr lang="fr-FR" dirty="0"/>
              <a:t> </a:t>
            </a:r>
            <a:r>
              <a:rPr lang="fr-FR" dirty="0" err="1"/>
              <a:t>dilakukan</a:t>
            </a:r>
            <a:r>
              <a:rPr lang="fr-FR" dirty="0"/>
              <a:t> </a:t>
            </a:r>
            <a:r>
              <a:rPr lang="fr-FR" dirty="0" err="1"/>
              <a:t>diluar</a:t>
            </a:r>
            <a:r>
              <a:rPr lang="fr-FR" dirty="0"/>
              <a:t> </a:t>
            </a:r>
            <a:r>
              <a:rPr lang="fr-FR" dirty="0" err="1"/>
              <a:t>kontrol</a:t>
            </a:r>
            <a:r>
              <a:rPr lang="fr-FR" dirty="0"/>
              <a:t> </a:t>
            </a:r>
            <a:r>
              <a:rPr lang="fr-FR" dirty="0" err="1"/>
              <a:t>pengembang</a:t>
            </a:r>
            <a:r>
              <a:rPr lang="fr-FR" dirty="0"/>
              <a:t> </a:t>
            </a:r>
            <a:r>
              <a:rPr lang="fr-FR" dirty="0" err="1"/>
              <a:t>sistem</a:t>
            </a:r>
            <a:r>
              <a:rPr lang="fr-FR" dirty="0"/>
              <a:t>.</a:t>
            </a:r>
          </a:p>
          <a:p>
            <a:r>
              <a:rPr lang="fr-FR" dirty="0"/>
              <a:t>User </a:t>
            </a:r>
            <a:r>
              <a:rPr lang="fr-FR" dirty="0" err="1"/>
              <a:t>merekam</a:t>
            </a:r>
            <a:r>
              <a:rPr lang="fr-FR" dirty="0"/>
              <a:t> </a:t>
            </a:r>
            <a:r>
              <a:rPr lang="fr-FR" dirty="0" err="1"/>
              <a:t>semua</a:t>
            </a:r>
            <a:r>
              <a:rPr lang="fr-FR" dirty="0"/>
              <a:t> </a:t>
            </a:r>
            <a:r>
              <a:rPr lang="fr-FR" dirty="0" err="1"/>
              <a:t>masalah</a:t>
            </a:r>
            <a:r>
              <a:rPr lang="fr-FR" dirty="0"/>
              <a:t> yang </a:t>
            </a:r>
            <a:r>
              <a:rPr lang="fr-FR" dirty="0" err="1"/>
              <a:t>mereka</a:t>
            </a:r>
            <a:r>
              <a:rPr lang="fr-FR" dirty="0"/>
              <a:t> </a:t>
            </a:r>
            <a:r>
              <a:rPr lang="fr-FR" dirty="0" err="1"/>
              <a:t>temukan</a:t>
            </a:r>
            <a:r>
              <a:rPr lang="fr-FR" dirty="0"/>
              <a:t> dan </a:t>
            </a:r>
            <a:r>
              <a:rPr lang="fr-FR" dirty="0" err="1"/>
              <a:t>melaporkan</a:t>
            </a:r>
            <a:r>
              <a:rPr lang="fr-FR" dirty="0"/>
              <a:t> </a:t>
            </a:r>
            <a:r>
              <a:rPr lang="fr-FR" dirty="0" err="1"/>
              <a:t>ke</a:t>
            </a:r>
            <a:r>
              <a:rPr lang="fr-FR" dirty="0"/>
              <a:t> </a:t>
            </a:r>
            <a:r>
              <a:rPr lang="fr-FR" dirty="0" err="1"/>
              <a:t>pengembang</a:t>
            </a:r>
            <a:r>
              <a:rPr lang="fr-FR" dirty="0"/>
              <a:t>. </a:t>
            </a:r>
            <a:r>
              <a:rPr lang="fr-FR" dirty="0" err="1"/>
              <a:t>Kemudian</a:t>
            </a:r>
            <a:r>
              <a:rPr lang="fr-FR" dirty="0"/>
              <a:t> </a:t>
            </a:r>
            <a:r>
              <a:rPr lang="fr-FR" dirty="0" err="1"/>
              <a:t>pengembang</a:t>
            </a:r>
            <a:r>
              <a:rPr lang="fr-FR" dirty="0"/>
              <a:t> </a:t>
            </a:r>
            <a:r>
              <a:rPr lang="fr-FR" dirty="0" err="1"/>
              <a:t>melakukan</a:t>
            </a:r>
            <a:r>
              <a:rPr lang="fr-FR" dirty="0"/>
              <a:t> </a:t>
            </a:r>
            <a:r>
              <a:rPr lang="fr-FR" dirty="0" err="1"/>
              <a:t>modifikasi</a:t>
            </a:r>
            <a:r>
              <a:rPr lang="fr-FR" dirty="0"/>
              <a:t> dan </a:t>
            </a:r>
            <a:r>
              <a:rPr lang="fr-FR" dirty="0" err="1"/>
              <a:t>akhirnya</a:t>
            </a:r>
            <a:r>
              <a:rPr lang="fr-FR" dirty="0"/>
              <a:t> </a:t>
            </a:r>
            <a:r>
              <a:rPr lang="fr-FR" dirty="0" err="1"/>
              <a:t>mempersiapkan</a:t>
            </a:r>
            <a:r>
              <a:rPr lang="fr-FR" dirty="0"/>
              <a:t> </a:t>
            </a:r>
            <a:r>
              <a:rPr lang="fr-FR" dirty="0" err="1"/>
              <a:t>pelepasan</a:t>
            </a:r>
            <a:r>
              <a:rPr lang="fr-FR" dirty="0"/>
              <a:t> </a:t>
            </a:r>
            <a:r>
              <a:rPr lang="fr-FR" dirty="0" err="1"/>
              <a:t>produk</a:t>
            </a:r>
            <a:r>
              <a:rPr lang="fr-FR" dirty="0"/>
              <a:t> </a:t>
            </a:r>
            <a:r>
              <a:rPr lang="fr-FR" dirty="0" err="1"/>
              <a:t>ke</a:t>
            </a:r>
            <a:r>
              <a:rPr lang="fr-FR" dirty="0"/>
              <a:t> </a:t>
            </a:r>
            <a:r>
              <a:rPr lang="fr-FR" dirty="0" err="1"/>
              <a:t>seluruh</a:t>
            </a:r>
            <a:r>
              <a:rPr lang="fr-FR" dirty="0"/>
              <a:t> </a:t>
            </a:r>
            <a:r>
              <a:rPr lang="fr-FR" dirty="0" err="1"/>
              <a:t>pelanggan</a:t>
            </a:r>
            <a:r>
              <a:rPr lang="fr-FR" dirty="0"/>
              <a:t>.</a:t>
            </a:r>
            <a:endParaRPr lang="id-ID"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C396-8572-684A-923B-334F74477AF2}"/>
              </a:ext>
            </a:extLst>
          </p:cNvPr>
          <p:cNvSpPr>
            <a:spLocks noGrp="1"/>
          </p:cNvSpPr>
          <p:nvPr>
            <p:ph type="title"/>
          </p:nvPr>
        </p:nvSpPr>
        <p:spPr/>
        <p:txBody>
          <a:bodyPr>
            <a:normAutofit/>
          </a:bodyPr>
          <a:lstStyle/>
          <a:p>
            <a:r>
              <a:rPr lang="en-ID" b="1" dirty="0"/>
              <a:t>Regression Testing </a:t>
            </a:r>
            <a:endParaRPr lang="en-US" dirty="0"/>
          </a:p>
        </p:txBody>
      </p:sp>
      <p:sp>
        <p:nvSpPr>
          <p:cNvPr id="3" name="Content Placeholder 2">
            <a:extLst>
              <a:ext uri="{FF2B5EF4-FFF2-40B4-BE49-F238E27FC236}">
                <a16:creationId xmlns:a16="http://schemas.microsoft.com/office/drawing/2014/main" id="{C39832E0-9804-E04F-BB95-06D7EA0AD804}"/>
              </a:ext>
            </a:extLst>
          </p:cNvPr>
          <p:cNvSpPr>
            <a:spLocks noGrp="1"/>
          </p:cNvSpPr>
          <p:nvPr>
            <p:ph sz="quarter" idx="1"/>
          </p:nvPr>
        </p:nvSpPr>
        <p:spPr/>
        <p:txBody>
          <a:bodyPr>
            <a:normAutofit lnSpcReduction="10000"/>
          </a:bodyPr>
          <a:lstStyle/>
          <a:p>
            <a:r>
              <a:rPr lang="en-ID" dirty="0"/>
              <a:t>Regression testing is not a level of testing, but it is the </a:t>
            </a:r>
            <a:r>
              <a:rPr lang="en-ID" i="1" dirty="0"/>
              <a:t>retesting </a:t>
            </a:r>
            <a:r>
              <a:rPr lang="en-ID" dirty="0"/>
              <a:t>of software that occurs when changes are made to ensure that the new version of the software has retained the capabilities of the old version and that no new defects have been introduced due to the changes. Regression testing can occur at any level of test, for example, when unit tests are run the unit may pass a number of these tests until one of the tests does reveal a defect. </a:t>
            </a:r>
          </a:p>
        </p:txBody>
      </p:sp>
    </p:spTree>
    <p:extLst>
      <p:ext uri="{BB962C8B-B14F-4D97-AF65-F5344CB8AC3E}">
        <p14:creationId xmlns:p14="http://schemas.microsoft.com/office/powerpoint/2010/main" val="263394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Tahapan</a:t>
            </a:r>
            <a:r>
              <a:rPr lang="en-US" dirty="0"/>
              <a:t> </a:t>
            </a:r>
            <a:r>
              <a:rPr lang="en-US" dirty="0" err="1"/>
              <a:t>Pengujian</a:t>
            </a:r>
            <a:endParaRPr lang="en-US" dirty="0"/>
          </a:p>
        </p:txBody>
      </p:sp>
      <p:sp>
        <p:nvSpPr>
          <p:cNvPr id="3" name="Content Placeholder 2"/>
          <p:cNvSpPr>
            <a:spLocks noGrp="1"/>
          </p:cNvSpPr>
          <p:nvPr>
            <p:ph sz="quarter" idx="1"/>
          </p:nvPr>
        </p:nvSpPr>
        <p:spPr/>
        <p:txBody>
          <a:bodyPr>
            <a:normAutofit/>
          </a:bodyPr>
          <a:lstStyle/>
          <a:p>
            <a:r>
              <a:rPr lang="en-US" sz="3200" dirty="0">
                <a:cs typeface="Arial" charset="0"/>
              </a:rPr>
              <a:t>Testing </a:t>
            </a:r>
            <a:r>
              <a:rPr lang="en-US" sz="3200" dirty="0" err="1">
                <a:cs typeface="Arial" charset="0"/>
              </a:rPr>
              <a:t>dari</a:t>
            </a:r>
            <a:r>
              <a:rPr lang="en-US" sz="3200" dirty="0">
                <a:cs typeface="Arial" charset="0"/>
              </a:rPr>
              <a:t> low-level </a:t>
            </a:r>
            <a:r>
              <a:rPr lang="en-US" sz="3200" dirty="0" err="1">
                <a:cs typeface="Arial" charset="0"/>
              </a:rPr>
              <a:t>ke</a:t>
            </a:r>
            <a:r>
              <a:rPr lang="en-US" sz="3200" dirty="0">
                <a:cs typeface="Arial" charset="0"/>
              </a:rPr>
              <a:t> high level</a:t>
            </a:r>
          </a:p>
          <a:p>
            <a:pPr lvl="1" defTabSz="912813">
              <a:lnSpc>
                <a:spcPct val="90000"/>
              </a:lnSpc>
            </a:pPr>
            <a:r>
              <a:rPr lang="en-GB" sz="2500" dirty="0" err="1">
                <a:latin typeface="Tahoma" pitchFamily="34" charset="0"/>
                <a:cs typeface="Arial" charset="0"/>
              </a:rPr>
              <a:t>Sistem</a:t>
            </a:r>
            <a:r>
              <a:rPr lang="en-GB" sz="2500" dirty="0">
                <a:latin typeface="Tahoma" pitchFamily="34" charset="0"/>
                <a:cs typeface="Arial" charset="0"/>
              </a:rPr>
              <a:t> </a:t>
            </a:r>
            <a:r>
              <a:rPr lang="en-GB" sz="2500" dirty="0" err="1">
                <a:latin typeface="Tahoma" pitchFamily="34" charset="0"/>
                <a:cs typeface="Arial" charset="0"/>
              </a:rPr>
              <a:t>tidak</a:t>
            </a:r>
            <a:r>
              <a:rPr lang="en-GB" sz="2500" dirty="0">
                <a:latin typeface="Tahoma" pitchFamily="34" charset="0"/>
                <a:cs typeface="Arial" charset="0"/>
              </a:rPr>
              <a:t> </a:t>
            </a:r>
            <a:r>
              <a:rPr lang="en-GB" sz="2500" dirty="0" err="1">
                <a:latin typeface="Tahoma" pitchFamily="34" charset="0"/>
                <a:cs typeface="Arial" charset="0"/>
              </a:rPr>
              <a:t>diujikan</a:t>
            </a:r>
            <a:r>
              <a:rPr lang="en-GB" sz="2500" dirty="0">
                <a:latin typeface="Tahoma" pitchFamily="34" charset="0"/>
                <a:cs typeface="Arial" charset="0"/>
              </a:rPr>
              <a:t> </a:t>
            </a:r>
            <a:r>
              <a:rPr lang="en-GB" sz="2500" dirty="0" err="1">
                <a:latin typeface="Tahoma" pitchFamily="34" charset="0"/>
                <a:cs typeface="Arial" charset="0"/>
              </a:rPr>
              <a:t>sebagai</a:t>
            </a:r>
            <a:r>
              <a:rPr lang="en-GB" sz="2500" dirty="0">
                <a:latin typeface="Tahoma" pitchFamily="34" charset="0"/>
                <a:cs typeface="Arial" charset="0"/>
              </a:rPr>
              <a:t> </a:t>
            </a:r>
            <a:r>
              <a:rPr lang="en-GB" sz="2500" dirty="0" err="1">
                <a:latin typeface="Tahoma" pitchFamily="34" charset="0"/>
                <a:cs typeface="Arial" charset="0"/>
              </a:rPr>
              <a:t>suatu</a:t>
            </a:r>
            <a:r>
              <a:rPr lang="en-GB" sz="2500" dirty="0">
                <a:latin typeface="Tahoma" pitchFamily="34" charset="0"/>
                <a:cs typeface="Arial" charset="0"/>
              </a:rPr>
              <a:t> unit </a:t>
            </a:r>
            <a:r>
              <a:rPr lang="en-GB" sz="2500" dirty="0" err="1">
                <a:latin typeface="Tahoma" pitchFamily="34" charset="0"/>
                <a:cs typeface="Arial" charset="0"/>
              </a:rPr>
              <a:t>tunggal</a:t>
            </a:r>
            <a:r>
              <a:rPr lang="en-GB" sz="2500" dirty="0">
                <a:latin typeface="Tahoma" pitchFamily="34" charset="0"/>
                <a:cs typeface="Arial" charset="0"/>
              </a:rPr>
              <a:t>, </a:t>
            </a:r>
            <a:r>
              <a:rPr lang="en-GB" sz="2500" dirty="0" err="1">
                <a:latin typeface="Tahoma" pitchFamily="34" charset="0"/>
                <a:cs typeface="Arial" charset="0"/>
              </a:rPr>
              <a:t>kecuali</a:t>
            </a:r>
            <a:r>
              <a:rPr lang="en-GB" sz="2500" dirty="0">
                <a:latin typeface="Tahoma" pitchFamily="34" charset="0"/>
                <a:cs typeface="Arial" charset="0"/>
              </a:rPr>
              <a:t> </a:t>
            </a:r>
            <a:r>
              <a:rPr lang="en-GB" sz="2500" dirty="0" err="1">
                <a:latin typeface="Tahoma" pitchFamily="34" charset="0"/>
                <a:cs typeface="Arial" charset="0"/>
              </a:rPr>
              <a:t>untuk</a:t>
            </a:r>
            <a:r>
              <a:rPr lang="en-GB" sz="2500" dirty="0">
                <a:latin typeface="Tahoma" pitchFamily="34" charset="0"/>
                <a:cs typeface="Arial" charset="0"/>
              </a:rPr>
              <a:t> program yang </a:t>
            </a:r>
            <a:r>
              <a:rPr lang="en-GB" sz="2500" dirty="0" err="1">
                <a:latin typeface="Tahoma" pitchFamily="34" charset="0"/>
                <a:cs typeface="Arial" charset="0"/>
              </a:rPr>
              <a:t>kecil</a:t>
            </a:r>
            <a:r>
              <a:rPr lang="en-GB" sz="2500" dirty="0">
                <a:latin typeface="Tahoma" pitchFamily="34" charset="0"/>
                <a:cs typeface="Arial" charset="0"/>
              </a:rPr>
              <a:t>. </a:t>
            </a:r>
            <a:endParaRPr lang="en-US" sz="2500" dirty="0">
              <a:latin typeface="Tahoma" pitchFamily="34" charset="0"/>
              <a:cs typeface="Times New Roman" pitchFamily="18" charset="0"/>
            </a:endParaRPr>
          </a:p>
          <a:p>
            <a:pPr lvl="1" defTabSz="912813">
              <a:lnSpc>
                <a:spcPct val="90000"/>
              </a:lnSpc>
            </a:pPr>
            <a:r>
              <a:rPr lang="en-GB" sz="2500" b="1" i="1" dirty="0">
                <a:latin typeface="Tahoma" pitchFamily="34" charset="0"/>
                <a:cs typeface="Arial" charset="0"/>
              </a:rPr>
              <a:t>Systems yang </a:t>
            </a:r>
            <a:r>
              <a:rPr lang="en-GB" sz="2500" b="1" i="1" dirty="0" err="1">
                <a:latin typeface="Tahoma" pitchFamily="34" charset="0"/>
                <a:cs typeface="Arial" charset="0"/>
              </a:rPr>
              <a:t>Besar</a:t>
            </a:r>
            <a:r>
              <a:rPr lang="en-GB" sz="2500" dirty="0">
                <a:latin typeface="Tahoma" pitchFamily="34" charset="0"/>
                <a:cs typeface="Arial" charset="0"/>
              </a:rPr>
              <a:t> </a:t>
            </a:r>
            <a:r>
              <a:rPr lang="en-GB" sz="2500" dirty="0" err="1">
                <a:latin typeface="Tahoma" pitchFamily="34" charset="0"/>
                <a:cs typeface="Arial" charset="0"/>
              </a:rPr>
              <a:t>terdiri</a:t>
            </a:r>
            <a:r>
              <a:rPr lang="en-GB" sz="2500" dirty="0">
                <a:latin typeface="Tahoma" pitchFamily="34" charset="0"/>
                <a:cs typeface="Arial" charset="0"/>
              </a:rPr>
              <a:t> </a:t>
            </a:r>
            <a:r>
              <a:rPr lang="en-GB" sz="2500" dirty="0" err="1">
                <a:latin typeface="Tahoma" pitchFamily="34" charset="0"/>
                <a:cs typeface="Arial" charset="0"/>
              </a:rPr>
              <a:t>dari</a:t>
            </a:r>
            <a:r>
              <a:rPr lang="en-GB" sz="2500" dirty="0">
                <a:latin typeface="Tahoma" pitchFamily="34" charset="0"/>
                <a:cs typeface="Arial" charset="0"/>
              </a:rPr>
              <a:t> </a:t>
            </a:r>
            <a:r>
              <a:rPr lang="en-GB" sz="2500" b="1" i="1" dirty="0">
                <a:latin typeface="Tahoma" pitchFamily="34" charset="0"/>
                <a:cs typeface="Arial" charset="0"/>
              </a:rPr>
              <a:t>sub-systems</a:t>
            </a:r>
            <a:r>
              <a:rPr lang="en-GB" sz="2500" dirty="0">
                <a:latin typeface="Tahoma" pitchFamily="34" charset="0"/>
                <a:cs typeface="Arial" charset="0"/>
              </a:rPr>
              <a:t>, </a:t>
            </a:r>
            <a:r>
              <a:rPr lang="en-GB" sz="2500" dirty="0" err="1">
                <a:latin typeface="Tahoma" pitchFamily="34" charset="0"/>
                <a:cs typeface="Arial" charset="0"/>
              </a:rPr>
              <a:t>dimana</a:t>
            </a:r>
            <a:r>
              <a:rPr lang="en-GB" sz="2500" dirty="0">
                <a:latin typeface="Tahoma" pitchFamily="34" charset="0"/>
                <a:cs typeface="Arial" charset="0"/>
              </a:rPr>
              <a:t> masing2 sub-system </a:t>
            </a:r>
            <a:r>
              <a:rPr lang="en-GB" sz="2500" dirty="0" err="1">
                <a:latin typeface="Tahoma" pitchFamily="34" charset="0"/>
                <a:cs typeface="Arial" charset="0"/>
              </a:rPr>
              <a:t>terdiri</a:t>
            </a:r>
            <a:r>
              <a:rPr lang="en-GB" sz="2500" dirty="0">
                <a:latin typeface="Tahoma" pitchFamily="34" charset="0"/>
                <a:cs typeface="Arial" charset="0"/>
              </a:rPr>
              <a:t> </a:t>
            </a:r>
            <a:r>
              <a:rPr lang="en-GB" sz="2500" dirty="0" err="1">
                <a:latin typeface="Tahoma" pitchFamily="34" charset="0"/>
                <a:cs typeface="Arial" charset="0"/>
              </a:rPr>
              <a:t>dari</a:t>
            </a:r>
            <a:r>
              <a:rPr lang="en-GB" sz="2500" dirty="0">
                <a:latin typeface="Tahoma" pitchFamily="34" charset="0"/>
                <a:cs typeface="Arial" charset="0"/>
              </a:rPr>
              <a:t> </a:t>
            </a:r>
            <a:r>
              <a:rPr lang="en-GB" sz="2500" b="1" i="1" dirty="0">
                <a:latin typeface="Tahoma" pitchFamily="34" charset="0"/>
                <a:cs typeface="Arial" charset="0"/>
              </a:rPr>
              <a:t>modules</a:t>
            </a:r>
            <a:r>
              <a:rPr lang="en-GB" sz="2500" dirty="0">
                <a:latin typeface="Tahoma" pitchFamily="34" charset="0"/>
                <a:cs typeface="Arial" charset="0"/>
              </a:rPr>
              <a:t> yang </a:t>
            </a:r>
            <a:r>
              <a:rPr lang="en-GB" sz="2500" dirty="0" err="1">
                <a:latin typeface="Tahoma" pitchFamily="34" charset="0"/>
                <a:cs typeface="Arial" charset="0"/>
              </a:rPr>
              <a:t>dibentuk</a:t>
            </a:r>
            <a:r>
              <a:rPr lang="en-GB" sz="2500" dirty="0">
                <a:latin typeface="Tahoma" pitchFamily="34" charset="0"/>
                <a:cs typeface="Arial" charset="0"/>
              </a:rPr>
              <a:t> </a:t>
            </a:r>
            <a:r>
              <a:rPr lang="en-GB" sz="2500" dirty="0" err="1">
                <a:latin typeface="Tahoma" pitchFamily="34" charset="0"/>
                <a:cs typeface="Arial" charset="0"/>
              </a:rPr>
              <a:t>oleh</a:t>
            </a:r>
            <a:r>
              <a:rPr lang="en-GB" sz="2500" dirty="0">
                <a:latin typeface="Tahoma" pitchFamily="34" charset="0"/>
                <a:cs typeface="Arial" charset="0"/>
              </a:rPr>
              <a:t> </a:t>
            </a:r>
            <a:r>
              <a:rPr lang="en-GB" sz="2500" b="1" i="1" dirty="0">
                <a:latin typeface="Tahoma" pitchFamily="34" charset="0"/>
                <a:cs typeface="Arial" charset="0"/>
              </a:rPr>
              <a:t>procedures and functions</a:t>
            </a:r>
            <a:r>
              <a:rPr lang="en-GB" sz="2500" dirty="0">
                <a:latin typeface="Tahoma" pitchFamily="34" charset="0"/>
                <a:cs typeface="Arial" charset="0"/>
              </a:rPr>
              <a:t>.  </a:t>
            </a:r>
          </a:p>
          <a:p>
            <a:pPr lvl="1" defTabSz="912813">
              <a:lnSpc>
                <a:spcPct val="90000"/>
              </a:lnSpc>
            </a:pPr>
            <a:r>
              <a:rPr lang="en-GB" sz="2500" dirty="0" err="1">
                <a:latin typeface="Tahoma" pitchFamily="34" charset="0"/>
                <a:cs typeface="Arial" charset="0"/>
              </a:rPr>
              <a:t>Proses</a:t>
            </a:r>
            <a:r>
              <a:rPr lang="en-GB" sz="2500" dirty="0">
                <a:latin typeface="Tahoma" pitchFamily="34" charset="0"/>
                <a:cs typeface="Arial" charset="0"/>
              </a:rPr>
              <a:t> </a:t>
            </a:r>
            <a:r>
              <a:rPr lang="en-GB" sz="2500" b="1" i="1" dirty="0">
                <a:latin typeface="Tahoma" pitchFamily="34" charset="0"/>
                <a:cs typeface="Arial" charset="0"/>
              </a:rPr>
              <a:t>testing  </a:t>
            </a:r>
            <a:r>
              <a:rPr lang="en-GB" sz="2500" dirty="0" err="1">
                <a:latin typeface="Tahoma" pitchFamily="34" charset="0"/>
                <a:cs typeface="Arial" charset="0"/>
              </a:rPr>
              <a:t>dilakukan</a:t>
            </a:r>
            <a:r>
              <a:rPr lang="en-GB" sz="2500" dirty="0">
                <a:latin typeface="Tahoma" pitchFamily="34" charset="0"/>
                <a:cs typeface="Arial" charset="0"/>
              </a:rPr>
              <a:t> </a:t>
            </a:r>
            <a:r>
              <a:rPr lang="en-GB" sz="2500" dirty="0" err="1">
                <a:latin typeface="Tahoma" pitchFamily="34" charset="0"/>
                <a:cs typeface="Arial" charset="0"/>
              </a:rPr>
              <a:t>dalam</a:t>
            </a:r>
            <a:r>
              <a:rPr lang="en-GB" sz="2500" dirty="0">
                <a:latin typeface="Tahoma" pitchFamily="34" charset="0"/>
                <a:cs typeface="Arial" charset="0"/>
              </a:rPr>
              <a:t> </a:t>
            </a:r>
            <a:r>
              <a:rPr lang="en-GB" sz="2500" b="1" i="1" dirty="0" err="1">
                <a:latin typeface="Tahoma" pitchFamily="34" charset="0"/>
                <a:cs typeface="Arial" charset="0"/>
              </a:rPr>
              <a:t>beberapa</a:t>
            </a:r>
            <a:r>
              <a:rPr lang="en-GB" sz="2500" b="1" dirty="0">
                <a:latin typeface="Tahoma" pitchFamily="34" charset="0"/>
                <a:cs typeface="Arial" charset="0"/>
              </a:rPr>
              <a:t> </a:t>
            </a:r>
            <a:r>
              <a:rPr lang="en-GB" sz="2500" b="1" i="1" dirty="0" err="1">
                <a:latin typeface="Tahoma" pitchFamily="34" charset="0"/>
                <a:cs typeface="Arial" charset="0"/>
              </a:rPr>
              <a:t>langkah</a:t>
            </a:r>
            <a:r>
              <a:rPr lang="en-GB" sz="2500" dirty="0">
                <a:latin typeface="Tahoma" pitchFamily="34" charset="0"/>
                <a:cs typeface="Arial" charset="0"/>
              </a:rPr>
              <a:t> </a:t>
            </a:r>
            <a:r>
              <a:rPr lang="en-GB" sz="2500" dirty="0" err="1">
                <a:latin typeface="Tahoma" pitchFamily="34" charset="0"/>
                <a:cs typeface="Arial" charset="0"/>
              </a:rPr>
              <a:t>sehingga</a:t>
            </a:r>
            <a:r>
              <a:rPr lang="en-GB" sz="2500" dirty="0">
                <a:latin typeface="Tahoma" pitchFamily="34" charset="0"/>
                <a:cs typeface="Arial" charset="0"/>
              </a:rPr>
              <a:t> </a:t>
            </a:r>
            <a:r>
              <a:rPr lang="en-GB" sz="2500" dirty="0" err="1">
                <a:latin typeface="Tahoma" pitchFamily="34" charset="0"/>
                <a:cs typeface="Arial" charset="0"/>
              </a:rPr>
              <a:t>diproses</a:t>
            </a:r>
            <a:r>
              <a:rPr lang="en-GB" sz="2500" dirty="0">
                <a:latin typeface="Tahoma" pitchFamily="34" charset="0"/>
                <a:cs typeface="Arial" charset="0"/>
              </a:rPr>
              <a:t> </a:t>
            </a:r>
            <a:r>
              <a:rPr lang="en-GB" sz="2500" dirty="0" err="1">
                <a:latin typeface="Tahoma" pitchFamily="34" charset="0"/>
                <a:cs typeface="Arial" charset="0"/>
              </a:rPr>
              <a:t>secara</a:t>
            </a:r>
            <a:r>
              <a:rPr lang="en-GB" sz="2500" dirty="0">
                <a:latin typeface="Tahoma" pitchFamily="34" charset="0"/>
                <a:cs typeface="Arial" charset="0"/>
              </a:rPr>
              <a:t> </a:t>
            </a:r>
            <a:r>
              <a:rPr lang="en-GB" sz="2500" b="1" i="1" dirty="0">
                <a:latin typeface="Tahoma" pitchFamily="34" charset="0"/>
                <a:cs typeface="Arial" charset="0"/>
              </a:rPr>
              <a:t>incrementally</a:t>
            </a:r>
            <a:r>
              <a:rPr lang="en-GB" sz="2500" dirty="0">
                <a:latin typeface="Tahoma" pitchFamily="34" charset="0"/>
                <a:cs typeface="Arial" charset="0"/>
              </a:rPr>
              <a:t> </a:t>
            </a:r>
            <a:r>
              <a:rPr lang="en-GB" sz="2500" dirty="0" err="1">
                <a:latin typeface="Tahoma" pitchFamily="34" charset="0"/>
                <a:cs typeface="Arial" charset="0"/>
              </a:rPr>
              <a:t>dalam</a:t>
            </a:r>
            <a:r>
              <a:rPr lang="en-GB" sz="2500" dirty="0">
                <a:latin typeface="Tahoma" pitchFamily="34" charset="0"/>
                <a:cs typeface="Arial" charset="0"/>
              </a:rPr>
              <a:t> </a:t>
            </a:r>
            <a:r>
              <a:rPr lang="en-GB" sz="2500" dirty="0" err="1">
                <a:latin typeface="Tahoma" pitchFamily="34" charset="0"/>
                <a:cs typeface="Arial" charset="0"/>
              </a:rPr>
              <a:t>proses</a:t>
            </a:r>
            <a:r>
              <a:rPr lang="en-GB" sz="2500" dirty="0">
                <a:latin typeface="Tahoma" pitchFamily="34" charset="0"/>
                <a:cs typeface="Arial" charset="0"/>
              </a:rPr>
              <a:t> </a:t>
            </a:r>
            <a:r>
              <a:rPr lang="en-GB" sz="2500" dirty="0" err="1">
                <a:latin typeface="Tahoma" pitchFamily="34" charset="0"/>
                <a:cs typeface="Arial" charset="0"/>
              </a:rPr>
              <a:t>implementasi</a:t>
            </a:r>
            <a:r>
              <a:rPr lang="en-GB" sz="2500" dirty="0">
                <a:latin typeface="Tahoma" pitchFamily="34" charset="0"/>
                <a:cs typeface="Arial" charset="0"/>
              </a:rPr>
              <a:t> </a:t>
            </a:r>
            <a:r>
              <a:rPr lang="en-GB" sz="2500" dirty="0" err="1">
                <a:latin typeface="Tahoma" pitchFamily="34" charset="0"/>
                <a:cs typeface="Arial" charset="0"/>
              </a:rPr>
              <a:t>sistem</a:t>
            </a:r>
            <a:r>
              <a:rPr lang="en-GB" sz="2500" dirty="0">
                <a:latin typeface="Tahoma" pitchFamily="34" charset="0"/>
                <a:cs typeface="Arial" charset="0"/>
              </a:rPr>
              <a:t>.   </a:t>
            </a:r>
            <a:endParaRPr lang="en-US" sz="2500" dirty="0">
              <a:latin typeface="Tahoma" pitchFamily="34" charset="0"/>
            </a:endParaRPr>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SW Testing Strategies Approach</a:t>
            </a:r>
          </a:p>
        </p:txBody>
      </p:sp>
      <p:sp>
        <p:nvSpPr>
          <p:cNvPr id="3" name="Content Placeholder 2"/>
          <p:cNvSpPr>
            <a:spLocks noGrp="1"/>
          </p:cNvSpPr>
          <p:nvPr>
            <p:ph sz="quarter" idx="1"/>
          </p:nvPr>
        </p:nvSpPr>
        <p:spPr/>
        <p:txBody>
          <a:bodyPr/>
          <a:lstStyle/>
          <a:p>
            <a:r>
              <a:rPr lang="id-ID" sz="2800" dirty="0"/>
              <a:t>Strategi ekstrem: </a:t>
            </a:r>
          </a:p>
          <a:p>
            <a:pPr lvl="1"/>
            <a:r>
              <a:rPr lang="id-ID" sz="2400" dirty="0"/>
              <a:t>Menunggu sampai sistem sepenuhnya dibangun</a:t>
            </a:r>
          </a:p>
          <a:p>
            <a:pPr lvl="1"/>
            <a:r>
              <a:rPr lang="id-ID" sz="2400" dirty="0"/>
              <a:t>Melakukan pengujian setiap hari, setiap kali ada bagian dari sistem yang dibangun</a:t>
            </a:r>
          </a:p>
          <a:p>
            <a:endParaRPr lang="id-ID" sz="2800" dirty="0"/>
          </a:p>
          <a:p>
            <a:r>
              <a:rPr lang="id-ID" sz="2800" dirty="0"/>
              <a:t>Dimulai dengan pengujian unit program secara individu, kemudian bergerak ke pengujian yang integrasi unit &amp; mencapai puncaknya dengan pengujian sistem yang dibangun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SW Testing Strategies Approach</a:t>
            </a:r>
          </a:p>
        </p:txBody>
      </p:sp>
      <p:graphicFrame>
        <p:nvGraphicFramePr>
          <p:cNvPr id="4" name="Group 176"/>
          <p:cNvGraphicFramePr>
            <a:graphicFrameLocks noGrp="1"/>
          </p:cNvGraphicFramePr>
          <p:nvPr/>
        </p:nvGraphicFramePr>
        <p:xfrm>
          <a:off x="762000" y="1600200"/>
          <a:ext cx="7772400" cy="4931664"/>
        </p:xfrm>
        <a:graphic>
          <a:graphicData uri="http://schemas.openxmlformats.org/drawingml/2006/table">
            <a:tbl>
              <a:tblPr/>
              <a:tblGrid>
                <a:gridCol w="2362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838200">
                <a:tc rowSpan="2">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1" i="0" u="none" strike="noStrike" cap="none" normalizeH="0" baseline="0" dirty="0">
                          <a:ln>
                            <a:noFill/>
                          </a:ln>
                          <a:solidFill>
                            <a:schemeClr val="tx1"/>
                          </a:solidFill>
                          <a:effectLst/>
                          <a:latin typeface="Arial" charset="0"/>
                          <a:cs typeface="Arial" charset="0"/>
                        </a:rPr>
                        <a:t>Component testing</a:t>
                      </a: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1800" b="1" i="0" u="none" strike="noStrike" cap="none" normalizeH="0" baseline="0">
                          <a:ln>
                            <a:noFill/>
                          </a:ln>
                          <a:solidFill>
                            <a:schemeClr val="tx1"/>
                          </a:solidFill>
                          <a:effectLst/>
                          <a:latin typeface="Arial" charset="0"/>
                          <a:cs typeface="Arial" charset="0"/>
                        </a:rPr>
                        <a:t>Unit Testing</a:t>
                      </a:r>
                      <a:endParaRPr kumimoji="0" lang="en-US" sz="18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1800" b="1" i="0" u="none" strike="noStrike" cap="none" normalizeH="0" baseline="0">
                          <a:ln>
                            <a:noFill/>
                          </a:ln>
                          <a:solidFill>
                            <a:schemeClr val="tx1"/>
                          </a:solidFill>
                          <a:effectLst/>
                          <a:latin typeface="Arial" charset="0"/>
                          <a:cs typeface="Arial" charset="0"/>
                        </a:rPr>
                        <a:t>Verification</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1800" b="0" i="0" u="none" strike="noStrike" cap="none" normalizeH="0" baseline="0">
                          <a:ln>
                            <a:noFill/>
                          </a:ln>
                          <a:solidFill>
                            <a:schemeClr val="tx1"/>
                          </a:solidFill>
                          <a:effectLst/>
                          <a:latin typeface="Arial" charset="0"/>
                          <a:cs typeface="Arial" charset="0"/>
                        </a:rPr>
                        <a:t>(Process Oriented)</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000" b="1" i="0" u="none" strike="noStrike" cap="none" normalizeH="0" baseline="0">
                          <a:ln>
                            <a:noFill/>
                          </a:ln>
                          <a:solidFill>
                            <a:schemeClr val="tx1"/>
                          </a:solidFill>
                          <a:effectLst/>
                          <a:latin typeface="Arial" charset="0"/>
                          <a:cs typeface="Times New Roman" pitchFamily="18" charset="0"/>
                        </a:rPr>
                        <a:t>White Box Testing Techniques</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1600" b="0" i="0" u="none" strike="noStrike" cap="none" normalizeH="0" baseline="0">
                          <a:ln>
                            <a:noFill/>
                          </a:ln>
                          <a:solidFill>
                            <a:schemeClr val="tx1"/>
                          </a:solidFill>
                          <a:effectLst/>
                          <a:latin typeface="Arial" charset="0"/>
                          <a:cs typeface="Arial" charset="0"/>
                        </a:rPr>
                        <a:t>(Tests that are derived from knowledge of the </a:t>
                      </a:r>
                      <a:r>
                        <a:rPr kumimoji="0" lang="en-GB" sz="1600" b="1" i="0" u="none" strike="noStrike" cap="none" normalizeH="0" baseline="0">
                          <a:ln>
                            <a:noFill/>
                          </a:ln>
                          <a:solidFill>
                            <a:schemeClr val="tx1"/>
                          </a:solidFill>
                          <a:effectLst/>
                          <a:latin typeface="Arial" charset="0"/>
                          <a:cs typeface="Arial" charset="0"/>
                        </a:rPr>
                        <a:t>program’s structure and implementation</a:t>
                      </a:r>
                      <a:r>
                        <a:rPr kumimoji="0" lang="en-GB" sz="1600" b="0" i="0" u="none" strike="noStrike" cap="none" normalizeH="0" baseline="0">
                          <a:ln>
                            <a:noFill/>
                          </a:ln>
                          <a:solidFill>
                            <a:schemeClr val="tx1"/>
                          </a:solidFill>
                          <a:effectLst/>
                          <a:latin typeface="Arial" charset="0"/>
                          <a:cs typeface="Arial" charset="0"/>
                        </a:rPr>
                        <a:t>)</a:t>
                      </a: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9540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1800" b="1" i="0" u="none" strike="noStrike" cap="none" normalizeH="0" baseline="0">
                          <a:ln>
                            <a:noFill/>
                          </a:ln>
                          <a:solidFill>
                            <a:schemeClr val="tx1"/>
                          </a:solidFill>
                          <a:effectLst/>
                          <a:latin typeface="Arial" charset="0"/>
                          <a:cs typeface="Arial" charset="0"/>
                        </a:rPr>
                        <a:t>Module Testing</a:t>
                      </a:r>
                      <a:endParaRPr kumimoji="0" lang="en-US" sz="18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565150">
                <a:tc rowSpan="2">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1" i="0" u="none" strike="noStrike" cap="none" normalizeH="0" baseline="0">
                          <a:ln>
                            <a:noFill/>
                          </a:ln>
                          <a:solidFill>
                            <a:schemeClr val="tx1"/>
                          </a:solidFill>
                          <a:effectLst/>
                          <a:latin typeface="Arial" charset="0"/>
                          <a:cs typeface="Arial" charset="0"/>
                        </a:rPr>
                        <a:t>Integrated testing</a:t>
                      </a: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1800" b="1" i="0" u="none" strike="noStrike" cap="none" normalizeH="0" baseline="0">
                          <a:ln>
                            <a:noFill/>
                          </a:ln>
                          <a:solidFill>
                            <a:schemeClr val="tx1"/>
                          </a:solidFill>
                          <a:effectLst/>
                          <a:latin typeface="Arial" charset="0"/>
                          <a:cs typeface="Arial" charset="0"/>
                        </a:rPr>
                        <a:t>Sub-System Testing</a:t>
                      </a: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230188">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1800" b="1" i="0" u="none" strike="noStrike" cap="none" normalizeH="0" baseline="0">
                          <a:ln>
                            <a:noFill/>
                          </a:ln>
                          <a:solidFill>
                            <a:schemeClr val="tx1"/>
                          </a:solidFill>
                          <a:effectLst/>
                          <a:latin typeface="Arial" charset="0"/>
                          <a:cs typeface="Arial" charset="0"/>
                        </a:rPr>
                        <a:t>System Testing</a:t>
                      </a: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914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2800" b="1" i="0" u="none" strike="noStrike" cap="none" normalizeH="0" baseline="0">
                          <a:ln>
                            <a:noFill/>
                          </a:ln>
                          <a:solidFill>
                            <a:schemeClr val="tx1"/>
                          </a:solidFill>
                          <a:effectLst/>
                          <a:latin typeface="Arial" charset="0"/>
                          <a:cs typeface="Arial" charset="0"/>
                        </a:rPr>
                        <a:t>User testing</a:t>
                      </a:r>
                      <a:endParaRPr kumimoji="0" lang="en-US" sz="28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1800" b="1" i="0" u="none" strike="noStrike" cap="none" normalizeH="0" baseline="0">
                          <a:ln>
                            <a:noFill/>
                          </a:ln>
                          <a:solidFill>
                            <a:schemeClr val="tx1"/>
                          </a:solidFill>
                          <a:effectLst/>
                          <a:latin typeface="Arial" charset="0"/>
                          <a:cs typeface="Arial" charset="0"/>
                        </a:rPr>
                        <a:t>Acceptance Testing</a:t>
                      </a:r>
                      <a:endParaRPr kumimoji="0" lang="en-US"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1800" b="1" i="0" u="none" strike="noStrike" cap="none" normalizeH="0" baseline="0">
                          <a:ln>
                            <a:noFill/>
                          </a:ln>
                          <a:solidFill>
                            <a:schemeClr val="tx1"/>
                          </a:solidFill>
                          <a:effectLst/>
                          <a:latin typeface="Arial" charset="0"/>
                          <a:cs typeface="Arial" charset="0"/>
                        </a:rPr>
                        <a:t>Validation</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1800" b="0" i="0" u="none" strike="noStrike" cap="none" normalizeH="0" baseline="0">
                          <a:ln>
                            <a:noFill/>
                          </a:ln>
                          <a:solidFill>
                            <a:schemeClr val="tx1"/>
                          </a:solidFill>
                          <a:effectLst/>
                          <a:latin typeface="Arial" charset="0"/>
                          <a:cs typeface="Arial" charset="0"/>
                        </a:rPr>
                        <a:t>(Product Oriented)</a:t>
                      </a:r>
                      <a:endParaRPr kumimoji="0" lang="en-U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1800" b="1" i="0" u="none" strike="noStrike" cap="none" normalizeH="0" baseline="0" dirty="0">
                          <a:ln>
                            <a:noFill/>
                          </a:ln>
                          <a:solidFill>
                            <a:schemeClr val="tx1"/>
                          </a:solidFill>
                          <a:effectLst/>
                          <a:latin typeface="Arial" charset="0"/>
                          <a:cs typeface="Times New Roman" pitchFamily="18" charset="0"/>
                        </a:rPr>
                        <a:t>Black Box Testing Techniques</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GB" sz="1800" b="0" i="0" u="none" strike="noStrike" cap="none" normalizeH="0" baseline="0" dirty="0">
                          <a:ln>
                            <a:noFill/>
                          </a:ln>
                          <a:solidFill>
                            <a:schemeClr val="tx1"/>
                          </a:solidFill>
                          <a:effectLst/>
                          <a:latin typeface="Arial" charset="0"/>
                          <a:cs typeface="Arial" charset="0"/>
                        </a:rPr>
                        <a:t>(Tests are derived from the </a:t>
                      </a:r>
                      <a:r>
                        <a:rPr kumimoji="0" lang="en-GB" sz="1800" b="1" i="0" u="none" strike="noStrike" cap="none" normalizeH="0" baseline="0" dirty="0">
                          <a:ln>
                            <a:noFill/>
                          </a:ln>
                          <a:solidFill>
                            <a:schemeClr val="tx1"/>
                          </a:solidFill>
                          <a:effectLst/>
                          <a:latin typeface="Arial" charset="0"/>
                          <a:cs typeface="Arial" charset="0"/>
                        </a:rPr>
                        <a:t>program specification</a:t>
                      </a:r>
                      <a:r>
                        <a:rPr kumimoji="0" lang="en-GB" sz="1800" b="0" i="0" u="none" strike="noStrike" cap="none" normalizeH="0" baseline="0" dirty="0">
                          <a:ln>
                            <a:noFill/>
                          </a:ln>
                          <a:solidFill>
                            <a:schemeClr val="tx1"/>
                          </a:solidFill>
                          <a:effectLst/>
                          <a:latin typeface="Arial" charset="0"/>
                          <a:cs typeface="Arial" charset="0"/>
                        </a:rPr>
                        <a:t>)</a:t>
                      </a:r>
                      <a:endParaRPr kumimoji="0" lang="en-US" sz="1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SW Testing Strategies Approach</a:t>
            </a:r>
          </a:p>
        </p:txBody>
      </p:sp>
      <p:sp>
        <p:nvSpPr>
          <p:cNvPr id="3" name="Content Placeholder 2"/>
          <p:cNvSpPr>
            <a:spLocks noGrp="1"/>
          </p:cNvSpPr>
          <p:nvPr>
            <p:ph sz="quarter" idx="1"/>
          </p:nvPr>
        </p:nvSpPr>
        <p:spPr/>
        <p:txBody>
          <a:bodyPr/>
          <a:lstStyle/>
          <a:p>
            <a:endParaRPr lang="en-US"/>
          </a:p>
        </p:txBody>
      </p:sp>
      <p:grpSp>
        <p:nvGrpSpPr>
          <p:cNvPr id="4" name="Group 3"/>
          <p:cNvGrpSpPr/>
          <p:nvPr/>
        </p:nvGrpSpPr>
        <p:grpSpPr>
          <a:xfrm>
            <a:off x="685800" y="2819400"/>
            <a:ext cx="7972425" cy="2028825"/>
            <a:chOff x="638175" y="4143375"/>
            <a:chExt cx="7972425" cy="2028825"/>
          </a:xfrm>
        </p:grpSpPr>
        <p:sp>
          <p:nvSpPr>
            <p:cNvPr id="5" name="Text Box 4"/>
            <p:cNvSpPr txBox="1">
              <a:spLocks noChangeArrowheads="1"/>
            </p:cNvSpPr>
            <p:nvPr/>
          </p:nvSpPr>
          <p:spPr bwMode="auto">
            <a:xfrm>
              <a:off x="638175" y="4219575"/>
              <a:ext cx="1181100" cy="835025"/>
            </a:xfrm>
            <a:prstGeom prst="rect">
              <a:avLst/>
            </a:prstGeom>
            <a:noFill/>
            <a:ln w="12700">
              <a:solidFill>
                <a:schemeClr val="tx1"/>
              </a:solidFill>
              <a:miter lim="800000"/>
              <a:headEnd/>
              <a:tailEnd/>
            </a:ln>
          </p:spPr>
          <p:txBody>
            <a:bodyPr wrap="none">
              <a:spAutoFit/>
            </a:bodyPr>
            <a:lstStyle/>
            <a:p>
              <a:pPr algn="ctr" defTabSz="912813"/>
              <a:r>
                <a:rPr lang="en-US">
                  <a:latin typeface="Tahoma" pitchFamily="34" charset="0"/>
                </a:rPr>
                <a:t>Unit</a:t>
              </a:r>
            </a:p>
            <a:p>
              <a:pPr algn="ctr" defTabSz="912813"/>
              <a:r>
                <a:rPr lang="en-US">
                  <a:latin typeface="Tahoma" pitchFamily="34" charset="0"/>
                </a:rPr>
                <a:t>Testing</a:t>
              </a:r>
              <a:endParaRPr lang="en-GB">
                <a:latin typeface="Tahoma" pitchFamily="34" charset="0"/>
              </a:endParaRPr>
            </a:p>
          </p:txBody>
        </p:sp>
        <p:sp>
          <p:nvSpPr>
            <p:cNvPr id="6" name="Text Box 5"/>
            <p:cNvSpPr txBox="1">
              <a:spLocks noChangeArrowheads="1"/>
            </p:cNvSpPr>
            <p:nvPr/>
          </p:nvSpPr>
          <p:spPr bwMode="auto">
            <a:xfrm>
              <a:off x="2085975" y="4219575"/>
              <a:ext cx="1181100" cy="835025"/>
            </a:xfrm>
            <a:prstGeom prst="rect">
              <a:avLst/>
            </a:prstGeom>
            <a:noFill/>
            <a:ln w="12700">
              <a:solidFill>
                <a:schemeClr val="tx1"/>
              </a:solidFill>
              <a:miter lim="800000"/>
              <a:headEnd/>
              <a:tailEnd/>
            </a:ln>
          </p:spPr>
          <p:txBody>
            <a:bodyPr wrap="none">
              <a:spAutoFit/>
            </a:bodyPr>
            <a:lstStyle/>
            <a:p>
              <a:pPr algn="ctr" defTabSz="912813"/>
              <a:r>
                <a:rPr lang="en-US" dirty="0">
                  <a:latin typeface="Tahoma" pitchFamily="34" charset="0"/>
                </a:rPr>
                <a:t>Module</a:t>
              </a:r>
            </a:p>
            <a:p>
              <a:pPr algn="ctr" defTabSz="912813"/>
              <a:r>
                <a:rPr lang="en-US" dirty="0">
                  <a:latin typeface="Tahoma" pitchFamily="34" charset="0"/>
                </a:rPr>
                <a:t>Testing</a:t>
              </a:r>
              <a:endParaRPr lang="en-GB" dirty="0">
                <a:latin typeface="Tahoma" pitchFamily="34" charset="0"/>
              </a:endParaRPr>
            </a:p>
          </p:txBody>
        </p:sp>
        <p:sp>
          <p:nvSpPr>
            <p:cNvPr id="7" name="Text Box 6"/>
            <p:cNvSpPr txBox="1">
              <a:spLocks noChangeArrowheads="1"/>
            </p:cNvSpPr>
            <p:nvPr/>
          </p:nvSpPr>
          <p:spPr bwMode="auto">
            <a:xfrm>
              <a:off x="3457575" y="4219575"/>
              <a:ext cx="1758950" cy="835025"/>
            </a:xfrm>
            <a:prstGeom prst="rect">
              <a:avLst/>
            </a:prstGeom>
            <a:noFill/>
            <a:ln w="12700">
              <a:solidFill>
                <a:schemeClr val="tx1"/>
              </a:solidFill>
              <a:miter lim="800000"/>
              <a:headEnd/>
              <a:tailEnd/>
            </a:ln>
          </p:spPr>
          <p:txBody>
            <a:bodyPr wrap="none">
              <a:spAutoFit/>
            </a:bodyPr>
            <a:lstStyle/>
            <a:p>
              <a:pPr algn="ctr" defTabSz="912813"/>
              <a:r>
                <a:rPr lang="en-US">
                  <a:latin typeface="Tahoma" pitchFamily="34" charset="0"/>
                </a:rPr>
                <a:t>Sub-system</a:t>
              </a:r>
            </a:p>
            <a:p>
              <a:pPr algn="ctr" defTabSz="912813"/>
              <a:r>
                <a:rPr lang="en-US">
                  <a:latin typeface="Tahoma" pitchFamily="34" charset="0"/>
                </a:rPr>
                <a:t>Testing</a:t>
              </a:r>
              <a:endParaRPr lang="en-GB">
                <a:latin typeface="Tahoma" pitchFamily="34" charset="0"/>
              </a:endParaRPr>
            </a:p>
          </p:txBody>
        </p:sp>
        <p:sp>
          <p:nvSpPr>
            <p:cNvPr id="8" name="Text Box 7"/>
            <p:cNvSpPr txBox="1">
              <a:spLocks noChangeArrowheads="1"/>
            </p:cNvSpPr>
            <p:nvPr/>
          </p:nvSpPr>
          <p:spPr bwMode="auto">
            <a:xfrm>
              <a:off x="5514975" y="4219575"/>
              <a:ext cx="1181100" cy="835025"/>
            </a:xfrm>
            <a:prstGeom prst="rect">
              <a:avLst/>
            </a:prstGeom>
            <a:noFill/>
            <a:ln w="12700">
              <a:solidFill>
                <a:schemeClr val="tx1"/>
              </a:solidFill>
              <a:miter lim="800000"/>
              <a:headEnd/>
              <a:tailEnd/>
            </a:ln>
          </p:spPr>
          <p:txBody>
            <a:bodyPr wrap="none">
              <a:spAutoFit/>
            </a:bodyPr>
            <a:lstStyle/>
            <a:p>
              <a:pPr algn="ctr" defTabSz="912813"/>
              <a:r>
                <a:rPr lang="en-US">
                  <a:latin typeface="Tahoma" pitchFamily="34" charset="0"/>
                </a:rPr>
                <a:t>System</a:t>
              </a:r>
            </a:p>
            <a:p>
              <a:pPr algn="ctr" defTabSz="912813"/>
              <a:r>
                <a:rPr lang="en-US">
                  <a:latin typeface="Tahoma" pitchFamily="34" charset="0"/>
                </a:rPr>
                <a:t>Testing</a:t>
              </a:r>
              <a:endParaRPr lang="en-GB">
                <a:latin typeface="Tahoma" pitchFamily="34" charset="0"/>
              </a:endParaRPr>
            </a:p>
          </p:txBody>
        </p:sp>
        <p:sp>
          <p:nvSpPr>
            <p:cNvPr id="9" name="Text Box 8"/>
            <p:cNvSpPr txBox="1">
              <a:spLocks noChangeArrowheads="1"/>
            </p:cNvSpPr>
            <p:nvPr/>
          </p:nvSpPr>
          <p:spPr bwMode="auto">
            <a:xfrm>
              <a:off x="6886575" y="4219575"/>
              <a:ext cx="1724025" cy="835025"/>
            </a:xfrm>
            <a:prstGeom prst="rect">
              <a:avLst/>
            </a:prstGeom>
            <a:noFill/>
            <a:ln w="12700">
              <a:solidFill>
                <a:schemeClr val="tx1"/>
              </a:solidFill>
              <a:miter lim="800000"/>
              <a:headEnd/>
              <a:tailEnd/>
            </a:ln>
          </p:spPr>
          <p:txBody>
            <a:bodyPr wrap="none">
              <a:spAutoFit/>
            </a:bodyPr>
            <a:lstStyle/>
            <a:p>
              <a:pPr algn="ctr" defTabSz="912813"/>
              <a:r>
                <a:rPr lang="en-US">
                  <a:latin typeface="Tahoma" pitchFamily="34" charset="0"/>
                </a:rPr>
                <a:t>Acceptance</a:t>
              </a:r>
            </a:p>
            <a:p>
              <a:pPr algn="ctr" defTabSz="912813"/>
              <a:r>
                <a:rPr lang="en-US">
                  <a:latin typeface="Tahoma" pitchFamily="34" charset="0"/>
                </a:rPr>
                <a:t>Testing</a:t>
              </a:r>
              <a:endParaRPr lang="en-GB">
                <a:latin typeface="Tahoma" pitchFamily="34" charset="0"/>
              </a:endParaRPr>
            </a:p>
          </p:txBody>
        </p:sp>
        <p:cxnSp>
          <p:nvCxnSpPr>
            <p:cNvPr id="10" name="AutoShape 9"/>
            <p:cNvCxnSpPr>
              <a:cxnSpLocks noChangeShapeType="1"/>
              <a:stCxn id="5" idx="0"/>
              <a:endCxn id="6" idx="0"/>
            </p:cNvCxnSpPr>
            <p:nvPr/>
          </p:nvCxnSpPr>
          <p:spPr bwMode="auto">
            <a:xfrm rot="5400000" flipV="1">
              <a:off x="1951831" y="3496469"/>
              <a:ext cx="1588" cy="1447800"/>
            </a:xfrm>
            <a:prstGeom prst="bentConnector3">
              <a:avLst>
                <a:gd name="adj1" fmla="val -20500009"/>
              </a:avLst>
            </a:prstGeom>
            <a:noFill/>
            <a:ln w="12700">
              <a:solidFill>
                <a:schemeClr val="tx1"/>
              </a:solidFill>
              <a:miter lim="800000"/>
              <a:headEnd/>
              <a:tailEnd type="stealth" w="lg" len="lg"/>
            </a:ln>
          </p:spPr>
        </p:cxnSp>
        <p:cxnSp>
          <p:nvCxnSpPr>
            <p:cNvPr id="11" name="AutoShape 10"/>
            <p:cNvCxnSpPr>
              <a:cxnSpLocks noChangeShapeType="1"/>
            </p:cNvCxnSpPr>
            <p:nvPr/>
          </p:nvCxnSpPr>
          <p:spPr bwMode="auto">
            <a:xfrm rot="5400000" flipV="1">
              <a:off x="3618706" y="3420269"/>
              <a:ext cx="1588" cy="1447800"/>
            </a:xfrm>
            <a:prstGeom prst="bentConnector3">
              <a:avLst>
                <a:gd name="adj1" fmla="val -19500009"/>
              </a:avLst>
            </a:prstGeom>
            <a:noFill/>
            <a:ln w="12700">
              <a:solidFill>
                <a:schemeClr val="tx1"/>
              </a:solidFill>
              <a:miter lim="800000"/>
              <a:headEnd/>
              <a:tailEnd type="stealth" w="lg" len="lg"/>
            </a:ln>
          </p:spPr>
        </p:cxnSp>
        <p:cxnSp>
          <p:nvCxnSpPr>
            <p:cNvPr id="12" name="AutoShape 11"/>
            <p:cNvCxnSpPr>
              <a:cxnSpLocks noChangeShapeType="1"/>
            </p:cNvCxnSpPr>
            <p:nvPr/>
          </p:nvCxnSpPr>
          <p:spPr bwMode="auto">
            <a:xfrm rot="5400000" flipV="1">
              <a:off x="5523706" y="3420269"/>
              <a:ext cx="1588" cy="1447800"/>
            </a:xfrm>
            <a:prstGeom prst="bentConnector3">
              <a:avLst>
                <a:gd name="adj1" fmla="val -19500009"/>
              </a:avLst>
            </a:prstGeom>
            <a:noFill/>
            <a:ln w="12700">
              <a:solidFill>
                <a:schemeClr val="tx1"/>
              </a:solidFill>
              <a:miter lim="800000"/>
              <a:headEnd/>
              <a:tailEnd type="stealth" w="lg" len="lg"/>
            </a:ln>
          </p:spPr>
        </p:cxnSp>
        <p:cxnSp>
          <p:nvCxnSpPr>
            <p:cNvPr id="13" name="AutoShape 12"/>
            <p:cNvCxnSpPr>
              <a:cxnSpLocks noChangeShapeType="1"/>
            </p:cNvCxnSpPr>
            <p:nvPr/>
          </p:nvCxnSpPr>
          <p:spPr bwMode="auto">
            <a:xfrm rot="5400000" flipV="1">
              <a:off x="7276306" y="3420269"/>
              <a:ext cx="1588" cy="1447800"/>
            </a:xfrm>
            <a:prstGeom prst="bentConnector3">
              <a:avLst>
                <a:gd name="adj1" fmla="val -19500009"/>
              </a:avLst>
            </a:prstGeom>
            <a:noFill/>
            <a:ln w="12700">
              <a:solidFill>
                <a:schemeClr val="tx1"/>
              </a:solidFill>
              <a:miter lim="800000"/>
              <a:headEnd/>
              <a:tailEnd type="stealth" w="lg" len="lg"/>
            </a:ln>
          </p:spPr>
        </p:cxnSp>
        <p:cxnSp>
          <p:nvCxnSpPr>
            <p:cNvPr id="14" name="AutoShape 13"/>
            <p:cNvCxnSpPr>
              <a:cxnSpLocks noChangeShapeType="1"/>
              <a:stCxn id="6" idx="2"/>
              <a:endCxn id="5" idx="2"/>
            </p:cNvCxnSpPr>
            <p:nvPr/>
          </p:nvCxnSpPr>
          <p:spPr bwMode="auto">
            <a:xfrm rot="5400000">
              <a:off x="1951831" y="4331494"/>
              <a:ext cx="1588" cy="1447800"/>
            </a:xfrm>
            <a:prstGeom prst="bentConnector3">
              <a:avLst>
                <a:gd name="adj1" fmla="val 26299991"/>
              </a:avLst>
            </a:prstGeom>
            <a:noFill/>
            <a:ln w="12700">
              <a:solidFill>
                <a:schemeClr val="tx1"/>
              </a:solidFill>
              <a:miter lim="800000"/>
              <a:headEnd/>
              <a:tailEnd type="stealth" w="lg" len="lg"/>
            </a:ln>
          </p:spPr>
        </p:cxnSp>
        <p:cxnSp>
          <p:nvCxnSpPr>
            <p:cNvPr id="15" name="AutoShape 14"/>
            <p:cNvCxnSpPr>
              <a:cxnSpLocks noChangeShapeType="1"/>
            </p:cNvCxnSpPr>
            <p:nvPr/>
          </p:nvCxnSpPr>
          <p:spPr bwMode="auto">
            <a:xfrm rot="5400000">
              <a:off x="3694906" y="4334669"/>
              <a:ext cx="1588" cy="1447800"/>
            </a:xfrm>
            <a:prstGeom prst="bentConnector3">
              <a:avLst>
                <a:gd name="adj1" fmla="val 26299991"/>
              </a:avLst>
            </a:prstGeom>
            <a:noFill/>
            <a:ln w="12700">
              <a:solidFill>
                <a:schemeClr val="tx1"/>
              </a:solidFill>
              <a:miter lim="800000"/>
              <a:headEnd/>
              <a:tailEnd type="stealth" w="lg" len="lg"/>
            </a:ln>
          </p:spPr>
        </p:cxnSp>
        <p:cxnSp>
          <p:nvCxnSpPr>
            <p:cNvPr id="16" name="AutoShape 15"/>
            <p:cNvCxnSpPr>
              <a:cxnSpLocks noChangeShapeType="1"/>
            </p:cNvCxnSpPr>
            <p:nvPr/>
          </p:nvCxnSpPr>
          <p:spPr bwMode="auto">
            <a:xfrm rot="5400000">
              <a:off x="5523706" y="4334669"/>
              <a:ext cx="1588" cy="1447800"/>
            </a:xfrm>
            <a:prstGeom prst="bentConnector3">
              <a:avLst>
                <a:gd name="adj1" fmla="val 26299991"/>
              </a:avLst>
            </a:prstGeom>
            <a:noFill/>
            <a:ln w="12700">
              <a:solidFill>
                <a:schemeClr val="tx1"/>
              </a:solidFill>
              <a:miter lim="800000"/>
              <a:headEnd/>
              <a:tailEnd type="stealth" w="lg" len="lg"/>
            </a:ln>
          </p:spPr>
        </p:cxnSp>
        <p:cxnSp>
          <p:nvCxnSpPr>
            <p:cNvPr id="17" name="AutoShape 16"/>
            <p:cNvCxnSpPr>
              <a:cxnSpLocks noChangeShapeType="1"/>
            </p:cNvCxnSpPr>
            <p:nvPr/>
          </p:nvCxnSpPr>
          <p:spPr bwMode="auto">
            <a:xfrm rot="5400000">
              <a:off x="7276306" y="4334669"/>
              <a:ext cx="1588" cy="1447800"/>
            </a:xfrm>
            <a:prstGeom prst="bentConnector3">
              <a:avLst>
                <a:gd name="adj1" fmla="val 26299991"/>
              </a:avLst>
            </a:prstGeom>
            <a:noFill/>
            <a:ln w="12700">
              <a:solidFill>
                <a:schemeClr val="tx1"/>
              </a:solidFill>
              <a:miter lim="800000"/>
              <a:headEnd/>
              <a:tailEnd type="stealth" w="lg" len="lg"/>
            </a:ln>
          </p:spPr>
        </p:cxnSp>
        <p:sp>
          <p:nvSpPr>
            <p:cNvPr id="18" name="Text Box 17"/>
            <p:cNvSpPr txBox="1">
              <a:spLocks noChangeArrowheads="1"/>
            </p:cNvSpPr>
            <p:nvPr/>
          </p:nvSpPr>
          <p:spPr bwMode="auto">
            <a:xfrm>
              <a:off x="963613" y="5743575"/>
              <a:ext cx="1931987" cy="336550"/>
            </a:xfrm>
            <a:prstGeom prst="rect">
              <a:avLst/>
            </a:prstGeom>
            <a:noFill/>
            <a:ln w="12700">
              <a:noFill/>
              <a:miter lim="800000"/>
              <a:headEnd/>
              <a:tailEnd/>
            </a:ln>
          </p:spPr>
          <p:txBody>
            <a:bodyPr wrap="none">
              <a:spAutoFit/>
            </a:bodyPr>
            <a:lstStyle/>
            <a:p>
              <a:pPr defTabSz="912813"/>
              <a:r>
                <a:rPr lang="en-US" sz="1600">
                  <a:latin typeface="Tahoma" pitchFamily="34" charset="0"/>
                </a:rPr>
                <a:t>Component Testing</a:t>
              </a:r>
              <a:endParaRPr lang="en-GB" sz="1600">
                <a:latin typeface="Tahoma" pitchFamily="34" charset="0"/>
              </a:endParaRPr>
            </a:p>
          </p:txBody>
        </p:sp>
        <p:sp>
          <p:nvSpPr>
            <p:cNvPr id="19" name="Line 18"/>
            <p:cNvSpPr>
              <a:spLocks noChangeShapeType="1"/>
            </p:cNvSpPr>
            <p:nvPr/>
          </p:nvSpPr>
          <p:spPr bwMode="auto">
            <a:xfrm>
              <a:off x="914400" y="5667375"/>
              <a:ext cx="1905000" cy="0"/>
            </a:xfrm>
            <a:prstGeom prst="line">
              <a:avLst/>
            </a:prstGeom>
            <a:noFill/>
            <a:ln w="12700">
              <a:solidFill>
                <a:schemeClr val="tx1"/>
              </a:solidFill>
              <a:round/>
              <a:headEnd type="stealth" w="lg" len="lg"/>
              <a:tailEnd type="stealth" w="lg" len="lg"/>
            </a:ln>
          </p:spPr>
          <p:txBody>
            <a:bodyPr wrap="none"/>
            <a:lstStyle/>
            <a:p>
              <a:endParaRPr lang="en-US"/>
            </a:p>
          </p:txBody>
        </p:sp>
        <p:sp>
          <p:nvSpPr>
            <p:cNvPr id="20" name="Text Box 19"/>
            <p:cNvSpPr txBox="1">
              <a:spLocks noChangeArrowheads="1"/>
            </p:cNvSpPr>
            <p:nvPr/>
          </p:nvSpPr>
          <p:spPr bwMode="auto">
            <a:xfrm>
              <a:off x="3810000" y="5788025"/>
              <a:ext cx="1897063" cy="336550"/>
            </a:xfrm>
            <a:prstGeom prst="rect">
              <a:avLst/>
            </a:prstGeom>
            <a:noFill/>
            <a:ln w="12700">
              <a:noFill/>
              <a:miter lim="800000"/>
              <a:headEnd/>
              <a:tailEnd/>
            </a:ln>
          </p:spPr>
          <p:txBody>
            <a:bodyPr wrap="none">
              <a:spAutoFit/>
            </a:bodyPr>
            <a:lstStyle/>
            <a:p>
              <a:pPr defTabSz="912813"/>
              <a:r>
                <a:rPr lang="en-US" sz="1600">
                  <a:latin typeface="Tahoma" pitchFamily="34" charset="0"/>
                </a:rPr>
                <a:t>Integration Testing</a:t>
              </a:r>
              <a:endParaRPr lang="en-GB" sz="1600">
                <a:latin typeface="Tahoma" pitchFamily="34" charset="0"/>
              </a:endParaRPr>
            </a:p>
          </p:txBody>
        </p:sp>
        <p:sp>
          <p:nvSpPr>
            <p:cNvPr id="21" name="Line 20"/>
            <p:cNvSpPr>
              <a:spLocks noChangeShapeType="1"/>
            </p:cNvSpPr>
            <p:nvPr/>
          </p:nvSpPr>
          <p:spPr bwMode="auto">
            <a:xfrm>
              <a:off x="3733800" y="5711825"/>
              <a:ext cx="2286000" cy="0"/>
            </a:xfrm>
            <a:prstGeom prst="line">
              <a:avLst/>
            </a:prstGeom>
            <a:noFill/>
            <a:ln w="12700">
              <a:solidFill>
                <a:schemeClr val="tx1"/>
              </a:solidFill>
              <a:round/>
              <a:headEnd type="stealth" w="lg" len="lg"/>
              <a:tailEnd type="stealth" w="lg" len="lg"/>
            </a:ln>
          </p:spPr>
          <p:txBody>
            <a:bodyPr wrap="none"/>
            <a:lstStyle/>
            <a:p>
              <a:endParaRPr lang="en-US"/>
            </a:p>
          </p:txBody>
        </p:sp>
        <p:sp>
          <p:nvSpPr>
            <p:cNvPr id="22" name="Text Box 21"/>
            <p:cNvSpPr txBox="1">
              <a:spLocks noChangeArrowheads="1"/>
            </p:cNvSpPr>
            <p:nvPr/>
          </p:nvSpPr>
          <p:spPr bwMode="auto">
            <a:xfrm>
              <a:off x="7696200" y="5591175"/>
              <a:ext cx="839788" cy="581025"/>
            </a:xfrm>
            <a:prstGeom prst="rect">
              <a:avLst/>
            </a:prstGeom>
            <a:noFill/>
            <a:ln w="12700">
              <a:noFill/>
              <a:miter lim="800000"/>
              <a:headEnd/>
              <a:tailEnd/>
            </a:ln>
          </p:spPr>
          <p:txBody>
            <a:bodyPr wrap="none">
              <a:spAutoFit/>
            </a:bodyPr>
            <a:lstStyle/>
            <a:p>
              <a:pPr defTabSz="912813"/>
              <a:r>
                <a:rPr lang="en-US" sz="1600">
                  <a:latin typeface="Tahoma" pitchFamily="34" charset="0"/>
                </a:rPr>
                <a:t>User</a:t>
              </a:r>
            </a:p>
            <a:p>
              <a:pPr defTabSz="912813"/>
              <a:r>
                <a:rPr lang="en-US" sz="1600">
                  <a:latin typeface="Tahoma" pitchFamily="34" charset="0"/>
                </a:rPr>
                <a:t>Testing</a:t>
              </a:r>
              <a:endParaRPr lang="en-GB" sz="1600">
                <a:latin typeface="Tahoma"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sz="quarter" idx="1"/>
          </p:nvPr>
        </p:nvSpPr>
        <p:spPr/>
        <p:txBody>
          <a:bodyPr/>
          <a:lstStyle/>
          <a:p>
            <a:pPr defTabSz="912813"/>
            <a:r>
              <a:rPr lang="en-US" b="1" i="1" dirty="0">
                <a:latin typeface="Tahoma" pitchFamily="34" charset="0"/>
                <a:cs typeface="Arial" charset="0"/>
              </a:rPr>
              <a:t>Individual components</a:t>
            </a:r>
            <a:r>
              <a:rPr lang="en-US" dirty="0">
                <a:latin typeface="Tahoma" pitchFamily="34" charset="0"/>
                <a:cs typeface="Arial" charset="0"/>
              </a:rPr>
              <a:t> </a:t>
            </a:r>
            <a:r>
              <a:rPr lang="en-US" dirty="0" err="1">
                <a:latin typeface="Tahoma" pitchFamily="34" charset="0"/>
                <a:cs typeface="Arial" charset="0"/>
              </a:rPr>
              <a:t>diujikan</a:t>
            </a:r>
            <a:r>
              <a:rPr lang="en-US" dirty="0">
                <a:latin typeface="Tahoma" pitchFamily="34" charset="0"/>
                <a:cs typeface="Arial" charset="0"/>
              </a:rPr>
              <a:t> </a:t>
            </a:r>
            <a:r>
              <a:rPr lang="en-US" dirty="0" err="1">
                <a:latin typeface="Tahoma" pitchFamily="34" charset="0"/>
                <a:cs typeface="Arial" charset="0"/>
              </a:rPr>
              <a:t>untuk</a:t>
            </a:r>
            <a:r>
              <a:rPr lang="en-US" dirty="0">
                <a:latin typeface="Tahoma" pitchFamily="34" charset="0"/>
                <a:cs typeface="Arial" charset="0"/>
              </a:rPr>
              <a:t> </a:t>
            </a:r>
            <a:r>
              <a:rPr lang="en-US" dirty="0" err="1">
                <a:latin typeface="Tahoma" pitchFamily="34" charset="0"/>
                <a:cs typeface="Arial" charset="0"/>
              </a:rPr>
              <a:t>meyakini</a:t>
            </a:r>
            <a:r>
              <a:rPr lang="en-US" dirty="0">
                <a:latin typeface="Tahoma" pitchFamily="34" charset="0"/>
                <a:cs typeface="Arial" charset="0"/>
              </a:rPr>
              <a:t> </a:t>
            </a:r>
            <a:r>
              <a:rPr lang="en-US" dirty="0" err="1">
                <a:latin typeface="Tahoma" pitchFamily="34" charset="0"/>
                <a:cs typeface="Arial" charset="0"/>
              </a:rPr>
              <a:t>bahwa</a:t>
            </a:r>
            <a:r>
              <a:rPr lang="en-US" dirty="0">
                <a:latin typeface="Tahoma" pitchFamily="34" charset="0"/>
                <a:cs typeface="Arial" charset="0"/>
              </a:rPr>
              <a:t> </a:t>
            </a:r>
            <a:r>
              <a:rPr lang="en-US" dirty="0" err="1">
                <a:latin typeface="Tahoma" pitchFamily="34" charset="0"/>
                <a:cs typeface="Arial" charset="0"/>
              </a:rPr>
              <a:t>akan</a:t>
            </a:r>
            <a:r>
              <a:rPr lang="en-US" dirty="0">
                <a:latin typeface="Tahoma" pitchFamily="34" charset="0"/>
                <a:cs typeface="Arial" charset="0"/>
              </a:rPr>
              <a:t> </a:t>
            </a:r>
            <a:r>
              <a:rPr lang="en-US" dirty="0" err="1">
                <a:latin typeface="Tahoma" pitchFamily="34" charset="0"/>
                <a:cs typeface="Arial" charset="0"/>
              </a:rPr>
              <a:t>beroperasi</a:t>
            </a:r>
            <a:r>
              <a:rPr lang="en-US" dirty="0">
                <a:latin typeface="Tahoma" pitchFamily="34" charset="0"/>
                <a:cs typeface="Arial" charset="0"/>
              </a:rPr>
              <a:t> </a:t>
            </a:r>
            <a:r>
              <a:rPr lang="en-US" dirty="0" err="1">
                <a:latin typeface="Tahoma" pitchFamily="34" charset="0"/>
                <a:cs typeface="Arial" charset="0"/>
              </a:rPr>
              <a:t>secara</a:t>
            </a:r>
            <a:r>
              <a:rPr lang="en-US" dirty="0">
                <a:latin typeface="Tahoma" pitchFamily="34" charset="0"/>
                <a:cs typeface="Arial" charset="0"/>
              </a:rPr>
              <a:t> </a:t>
            </a:r>
            <a:r>
              <a:rPr lang="en-US" dirty="0" err="1">
                <a:latin typeface="Tahoma" pitchFamily="34" charset="0"/>
                <a:cs typeface="Arial" charset="0"/>
              </a:rPr>
              <a:t>benar</a:t>
            </a:r>
            <a:r>
              <a:rPr lang="en-US" dirty="0">
                <a:latin typeface="Tahoma" pitchFamily="34" charset="0"/>
                <a:cs typeface="Arial" charset="0"/>
              </a:rPr>
              <a:t>.  </a:t>
            </a:r>
            <a:r>
              <a:rPr lang="en-US" dirty="0" err="1">
                <a:latin typeface="Tahoma" pitchFamily="34" charset="0"/>
                <a:cs typeface="Arial" charset="0"/>
              </a:rPr>
              <a:t>Setiap</a:t>
            </a:r>
            <a:r>
              <a:rPr lang="en-US" dirty="0">
                <a:latin typeface="Tahoma" pitchFamily="34" charset="0"/>
                <a:cs typeface="Arial" charset="0"/>
              </a:rPr>
              <a:t> </a:t>
            </a:r>
            <a:r>
              <a:rPr lang="en-US" dirty="0" err="1">
                <a:latin typeface="Tahoma" pitchFamily="34" charset="0"/>
                <a:cs typeface="Arial" charset="0"/>
              </a:rPr>
              <a:t>komponen</a:t>
            </a:r>
            <a:r>
              <a:rPr lang="en-US" dirty="0">
                <a:latin typeface="Tahoma" pitchFamily="34" charset="0"/>
                <a:cs typeface="Arial" charset="0"/>
              </a:rPr>
              <a:t> </a:t>
            </a:r>
            <a:r>
              <a:rPr lang="en-US" dirty="0" err="1">
                <a:latin typeface="Tahoma" pitchFamily="34" charset="0"/>
                <a:cs typeface="Arial" charset="0"/>
              </a:rPr>
              <a:t>diujikan</a:t>
            </a:r>
            <a:r>
              <a:rPr lang="en-US" dirty="0">
                <a:latin typeface="Tahoma" pitchFamily="34" charset="0"/>
                <a:cs typeface="Arial" charset="0"/>
              </a:rPr>
              <a:t> </a:t>
            </a:r>
            <a:r>
              <a:rPr lang="en-US" dirty="0" err="1">
                <a:latin typeface="Tahoma" pitchFamily="34" charset="0"/>
                <a:cs typeface="Arial" charset="0"/>
              </a:rPr>
              <a:t>secara</a:t>
            </a:r>
            <a:r>
              <a:rPr lang="en-US" dirty="0">
                <a:latin typeface="Tahoma" pitchFamily="34" charset="0"/>
                <a:cs typeface="Arial" charset="0"/>
              </a:rPr>
              <a:t> </a:t>
            </a:r>
            <a:r>
              <a:rPr lang="en-US" b="1" i="1" dirty="0" err="1">
                <a:latin typeface="Tahoma" pitchFamily="34" charset="0"/>
                <a:cs typeface="Arial" charset="0"/>
              </a:rPr>
              <a:t>terpisah</a:t>
            </a:r>
            <a:r>
              <a:rPr lang="en-US" dirty="0">
                <a:latin typeface="Tahoma" pitchFamily="34" charset="0"/>
                <a:cs typeface="Arial" charset="0"/>
              </a:rPr>
              <a:t>, </a:t>
            </a:r>
            <a:r>
              <a:rPr lang="en-US" dirty="0" err="1">
                <a:latin typeface="Tahoma" pitchFamily="34" charset="0"/>
                <a:cs typeface="Arial" charset="0"/>
              </a:rPr>
              <a:t>tanpa</a:t>
            </a:r>
            <a:r>
              <a:rPr lang="en-US" dirty="0">
                <a:latin typeface="Tahoma" pitchFamily="34" charset="0"/>
                <a:cs typeface="Arial" charset="0"/>
              </a:rPr>
              <a:t> </a:t>
            </a:r>
            <a:r>
              <a:rPr lang="en-US" dirty="0" err="1">
                <a:latin typeface="Tahoma" pitchFamily="34" charset="0"/>
                <a:cs typeface="Arial" charset="0"/>
              </a:rPr>
              <a:t>komponen</a:t>
            </a:r>
            <a:r>
              <a:rPr lang="en-US" dirty="0">
                <a:latin typeface="Tahoma" pitchFamily="34" charset="0"/>
                <a:cs typeface="Arial" charset="0"/>
              </a:rPr>
              <a:t> </a:t>
            </a:r>
            <a:r>
              <a:rPr lang="en-US" dirty="0" err="1">
                <a:latin typeface="Tahoma" pitchFamily="34" charset="0"/>
                <a:cs typeface="Arial" charset="0"/>
              </a:rPr>
              <a:t>sistem</a:t>
            </a:r>
            <a:r>
              <a:rPr lang="en-US" dirty="0">
                <a:latin typeface="Tahoma" pitchFamily="34" charset="0"/>
                <a:cs typeface="Arial" charset="0"/>
              </a:rPr>
              <a:t> yang </a:t>
            </a:r>
            <a:r>
              <a:rPr lang="en-US" dirty="0" err="1">
                <a:latin typeface="Tahoma" pitchFamily="34" charset="0"/>
                <a:cs typeface="Arial" charset="0"/>
              </a:rPr>
              <a:t>lainnya</a:t>
            </a:r>
            <a:r>
              <a:rPr lang="en-US" dirty="0">
                <a:latin typeface="Tahoma" pitchFamily="34" charset="0"/>
                <a:cs typeface="Arial" charset="0"/>
              </a:rPr>
              <a:t> </a:t>
            </a:r>
          </a:p>
          <a:p>
            <a:pPr lvl="1" defTabSz="912813"/>
            <a:r>
              <a:rPr lang="en-US" dirty="0">
                <a:latin typeface="Tahoma" pitchFamily="34" charset="0"/>
              </a:rPr>
              <a:t>Code Coverage</a:t>
            </a:r>
          </a:p>
          <a:p>
            <a:pPr lvl="1" defTabSz="912813"/>
            <a:r>
              <a:rPr lang="en-US" dirty="0">
                <a:latin typeface="Tahoma" pitchFamily="34" charset="0"/>
              </a:rPr>
              <a:t>Path Testing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sz="quarter" idx="1"/>
          </p:nvPr>
        </p:nvSpPr>
        <p:spPr/>
        <p:txBody>
          <a:bodyPr/>
          <a:lstStyle/>
          <a:p>
            <a:r>
              <a:rPr lang="en-US" dirty="0" err="1"/>
              <a:t>Berfokus</a:t>
            </a:r>
            <a:r>
              <a:rPr lang="en-US" dirty="0"/>
              <a:t> </a:t>
            </a:r>
            <a:r>
              <a:rPr lang="en-US" dirty="0" err="1"/>
              <a:t>pada</a:t>
            </a:r>
            <a:r>
              <a:rPr lang="en-US" dirty="0"/>
              <a:t> </a:t>
            </a:r>
            <a:r>
              <a:rPr lang="en-US" dirty="0" err="1"/>
              <a:t>inti</a:t>
            </a:r>
            <a:r>
              <a:rPr lang="en-US" dirty="0"/>
              <a:t> </a:t>
            </a:r>
            <a:r>
              <a:rPr lang="en-US" dirty="0" err="1"/>
              <a:t>terkecil</a:t>
            </a:r>
            <a:r>
              <a:rPr lang="en-US" dirty="0"/>
              <a:t> </a:t>
            </a:r>
            <a:r>
              <a:rPr lang="en-US" dirty="0" err="1"/>
              <a:t>dari</a:t>
            </a:r>
            <a:r>
              <a:rPr lang="en-US" dirty="0"/>
              <a:t> </a:t>
            </a:r>
            <a:r>
              <a:rPr lang="en-US" dirty="0" err="1"/>
              <a:t>desain</a:t>
            </a:r>
            <a:r>
              <a:rPr lang="en-US" dirty="0"/>
              <a:t> </a:t>
            </a:r>
            <a:r>
              <a:rPr lang="en-US" dirty="0" err="1"/>
              <a:t>perangkat</a:t>
            </a:r>
            <a:r>
              <a:rPr lang="en-US" dirty="0"/>
              <a:t> </a:t>
            </a:r>
            <a:r>
              <a:rPr lang="en-US" dirty="0" err="1"/>
              <a:t>lunak</a:t>
            </a:r>
            <a:r>
              <a:rPr lang="en-US" dirty="0"/>
              <a:t> </a:t>
            </a:r>
            <a:r>
              <a:rPr lang="en-US" dirty="0" err="1"/>
              <a:t>yaitu</a:t>
            </a:r>
            <a:r>
              <a:rPr lang="en-US" dirty="0"/>
              <a:t> </a:t>
            </a:r>
            <a:r>
              <a:rPr lang="en-US" dirty="0" err="1"/>
              <a:t>modul</a:t>
            </a:r>
            <a:endParaRPr lang="en-US" dirty="0"/>
          </a:p>
          <a:p>
            <a:pPr lvl="1"/>
            <a:r>
              <a:rPr lang="en-US" dirty="0" err="1"/>
              <a:t>Biasanya</a:t>
            </a:r>
            <a:r>
              <a:rPr lang="en-US" dirty="0"/>
              <a:t> </a:t>
            </a:r>
            <a:r>
              <a:rPr lang="en-US" dirty="0" err="1"/>
              <a:t>berorientasi</a:t>
            </a:r>
            <a:r>
              <a:rPr lang="en-US" dirty="0"/>
              <a:t> </a:t>
            </a:r>
            <a:r>
              <a:rPr lang="en-US" dirty="0" err="1"/>
              <a:t>pada</a:t>
            </a:r>
            <a:r>
              <a:rPr lang="en-US" dirty="0"/>
              <a:t> white box</a:t>
            </a:r>
          </a:p>
          <a:p>
            <a:pPr lvl="1"/>
            <a:r>
              <a:rPr lang="en-US" dirty="0"/>
              <a:t>Interface </a:t>
            </a:r>
            <a:r>
              <a:rPr lang="en-US" dirty="0" err="1"/>
              <a:t>modul</a:t>
            </a:r>
            <a:r>
              <a:rPr lang="en-US" dirty="0"/>
              <a:t> </a:t>
            </a:r>
            <a:r>
              <a:rPr lang="en-US" dirty="0" err="1"/>
              <a:t>diuji</a:t>
            </a:r>
            <a:r>
              <a:rPr lang="en-US" dirty="0"/>
              <a:t> </a:t>
            </a:r>
            <a:r>
              <a:rPr lang="en-US" dirty="0" err="1"/>
              <a:t>untuk</a:t>
            </a:r>
            <a:r>
              <a:rPr lang="en-US" dirty="0"/>
              <a:t> </a:t>
            </a:r>
            <a:r>
              <a:rPr lang="en-US" dirty="0" err="1"/>
              <a:t>memastikan</a:t>
            </a:r>
            <a:r>
              <a:rPr lang="en-US" dirty="0"/>
              <a:t> </a:t>
            </a:r>
            <a:r>
              <a:rPr lang="en-US" dirty="0" err="1"/>
              <a:t>bahwa</a:t>
            </a:r>
            <a:r>
              <a:rPr lang="en-US" dirty="0"/>
              <a:t> </a:t>
            </a:r>
            <a:r>
              <a:rPr lang="en-US" dirty="0" err="1"/>
              <a:t>informasi</a:t>
            </a:r>
            <a:r>
              <a:rPr lang="en-US" dirty="0"/>
              <a:t> </a:t>
            </a:r>
            <a:r>
              <a:rPr lang="en-US" dirty="0" err="1"/>
              <a:t>secara</a:t>
            </a:r>
            <a:r>
              <a:rPr lang="en-US" dirty="0"/>
              <a:t> </a:t>
            </a:r>
            <a:r>
              <a:rPr lang="en-US" dirty="0" err="1"/>
              <a:t>tepat</a:t>
            </a:r>
            <a:r>
              <a:rPr lang="en-US" dirty="0"/>
              <a:t> </a:t>
            </a:r>
            <a:r>
              <a:rPr lang="en-US" dirty="0" err="1"/>
              <a:t>mengalir</a:t>
            </a:r>
            <a:r>
              <a:rPr lang="en-US" dirty="0"/>
              <a:t> </a:t>
            </a:r>
            <a:r>
              <a:rPr lang="en-US" dirty="0" err="1"/>
              <a:t>masuk</a:t>
            </a:r>
            <a:r>
              <a:rPr lang="en-US" dirty="0"/>
              <a:t> </a:t>
            </a:r>
            <a:r>
              <a:rPr lang="en-US" dirty="0" err="1"/>
              <a:t>dan</a:t>
            </a:r>
            <a:r>
              <a:rPr lang="en-US" dirty="0"/>
              <a:t> </a:t>
            </a:r>
            <a:r>
              <a:rPr lang="en-US" dirty="0" err="1"/>
              <a:t>keluar</a:t>
            </a:r>
            <a:r>
              <a:rPr lang="en-US" dirty="0"/>
              <a:t> </a:t>
            </a:r>
            <a:r>
              <a:rPr lang="en-US" dirty="0" err="1"/>
              <a:t>dari</a:t>
            </a:r>
            <a:r>
              <a:rPr lang="en-US" dirty="0"/>
              <a:t> </a:t>
            </a:r>
            <a:r>
              <a:rPr lang="en-US" dirty="0" err="1"/>
              <a:t>modul</a:t>
            </a:r>
            <a:r>
              <a:rPr lang="en-US" dirty="0"/>
              <a:t> </a:t>
            </a:r>
            <a:r>
              <a:rPr lang="en-US" dirty="0" err="1"/>
              <a:t>yg</a:t>
            </a:r>
            <a:r>
              <a:rPr lang="en-US" dirty="0"/>
              <a:t> </a:t>
            </a:r>
            <a:r>
              <a:rPr lang="en-US" dirty="0" err="1"/>
              <a:t>diuji</a:t>
            </a:r>
            <a:r>
              <a:rPr lang="en-US" dirty="0"/>
              <a:t>.</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mplat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CC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10711</TotalTime>
  <Words>1451</Words>
  <Application>Microsoft Macintosh PowerPoint</Application>
  <PresentationFormat>On-screen Show (4:3)</PresentationFormat>
  <Paragraphs>215</Paragraphs>
  <Slides>39</Slides>
  <Notes>0</Notes>
  <HiddenSlides>3</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Bookman Old Style</vt:lpstr>
      <vt:lpstr>Calibri</vt:lpstr>
      <vt:lpstr>Gill Sans MT</vt:lpstr>
      <vt:lpstr>Tahoma</vt:lpstr>
      <vt:lpstr>Times New Roman</vt:lpstr>
      <vt:lpstr>Wingdings</vt:lpstr>
      <vt:lpstr>Wingdings 2</vt:lpstr>
      <vt:lpstr>Template</vt:lpstr>
      <vt:lpstr>Office Theme</vt:lpstr>
      <vt:lpstr>pengujian perangkat lunak</vt:lpstr>
      <vt:lpstr>Introduction</vt:lpstr>
      <vt:lpstr>Validation &amp; Verification</vt:lpstr>
      <vt:lpstr>Tahapan Pengujian</vt:lpstr>
      <vt:lpstr>SW Testing Strategies Approach</vt:lpstr>
      <vt:lpstr>SW Testing Strategies Approach</vt:lpstr>
      <vt:lpstr>SW Testing Strategies Approach</vt:lpstr>
      <vt:lpstr>Unit Testing</vt:lpstr>
      <vt:lpstr>Unit Testing</vt:lpstr>
      <vt:lpstr>Unit Testing</vt:lpstr>
      <vt:lpstr>Unit Testing</vt:lpstr>
      <vt:lpstr>Unit Testing</vt:lpstr>
      <vt:lpstr>Unit Testing</vt:lpstr>
      <vt:lpstr>Unit Testing</vt:lpstr>
      <vt:lpstr>Module Testing</vt:lpstr>
      <vt:lpstr>Sub-system/Integration Testing</vt:lpstr>
      <vt:lpstr>Sub-system/Integration Testing</vt:lpstr>
      <vt:lpstr>Sub-system/Integration Testing</vt:lpstr>
      <vt:lpstr>Sub-system/Integration Testing</vt:lpstr>
      <vt:lpstr>Sub-system/Integration Testing</vt:lpstr>
      <vt:lpstr>Sub-system/Integration Testing</vt:lpstr>
      <vt:lpstr>Top Down Integration</vt:lpstr>
      <vt:lpstr>Bottom-Up Integration</vt:lpstr>
      <vt:lpstr>Sandwich Testing</vt:lpstr>
      <vt:lpstr>Sub-system/Integration Testing</vt:lpstr>
      <vt:lpstr>System Testing</vt:lpstr>
      <vt:lpstr>System Testing</vt:lpstr>
      <vt:lpstr>System Testing</vt:lpstr>
      <vt:lpstr>System Testing</vt:lpstr>
      <vt:lpstr>System Testing</vt:lpstr>
      <vt:lpstr>System Testing</vt:lpstr>
      <vt:lpstr>Validation Testing</vt:lpstr>
      <vt:lpstr>Validation Testing</vt:lpstr>
      <vt:lpstr>Validation Testing</vt:lpstr>
      <vt:lpstr>Validation Testing</vt:lpstr>
      <vt:lpstr>Validation Testing</vt:lpstr>
      <vt:lpstr>Validation Testing</vt:lpstr>
      <vt:lpstr>Validation Testing</vt:lpstr>
      <vt:lpstr>Regression Testing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pengujian perangkat lunak</dc:title>
  <dc:creator>Rizal Priandani</dc:creator>
  <cp:lastModifiedBy>Microsoft Office User</cp:lastModifiedBy>
  <cp:revision>38</cp:revision>
  <dcterms:created xsi:type="dcterms:W3CDTF">2018-03-04T06:18:05Z</dcterms:created>
  <dcterms:modified xsi:type="dcterms:W3CDTF">2019-02-21T00:06:09Z</dcterms:modified>
</cp:coreProperties>
</file>