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5" r:id="rId4"/>
    <p:sldId id="281" r:id="rId5"/>
    <p:sldId id="282" r:id="rId6"/>
    <p:sldId id="295" r:id="rId7"/>
    <p:sldId id="286" r:id="rId8"/>
    <p:sldId id="272" r:id="rId9"/>
    <p:sldId id="283" r:id="rId10"/>
    <p:sldId id="284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6" r:id="rId19"/>
    <p:sldId id="259" r:id="rId20"/>
    <p:sldId id="275" r:id="rId21"/>
    <p:sldId id="276" r:id="rId22"/>
    <p:sldId id="277" r:id="rId23"/>
    <p:sldId id="260" r:id="rId24"/>
    <p:sldId id="278" r:id="rId25"/>
    <p:sldId id="279" r:id="rId26"/>
    <p:sldId id="280" r:id="rId27"/>
    <p:sldId id="261" r:id="rId28"/>
    <p:sldId id="262" r:id="rId29"/>
    <p:sldId id="267" r:id="rId30"/>
    <p:sldId id="268" r:id="rId31"/>
    <p:sldId id="263" r:id="rId32"/>
    <p:sldId id="269" r:id="rId33"/>
    <p:sldId id="270" r:id="rId34"/>
    <p:sldId id="271" r:id="rId35"/>
    <p:sldId id="26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26845-9851-4801-AB39-2D6C90E4AB31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F9B59-D150-4711-93DE-836C49686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F9B59-D150-4711-93DE-836C49686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F9B59-D150-4711-93DE-836C49686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F9B59-D150-4711-93DE-836C49686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31957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Investigating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B050"/>
                </a:solidFill>
              </a:rPr>
              <a:t>Metal Insulator transition</a:t>
            </a:r>
            <a:r>
              <a:rPr lang="en-US" altLang="ko-KR" dirty="0" smtClean="0"/>
              <a:t> in</a:t>
            </a:r>
            <a:br>
              <a:rPr lang="en-US" altLang="ko-KR" dirty="0" smtClean="0"/>
            </a:br>
            <a:r>
              <a:rPr lang="en-US" altLang="ko-KR" dirty="0" smtClean="0"/>
              <a:t>triangular lattice </a:t>
            </a:r>
            <a:br>
              <a:rPr lang="en-US" altLang="ko-KR" dirty="0" smtClean="0"/>
            </a:br>
            <a:r>
              <a:rPr lang="en-US" altLang="ko-KR" dirty="0" smtClean="0"/>
              <a:t>with using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70C0"/>
                </a:solidFill>
              </a:rPr>
              <a:t>dynamical cluster approximation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Triangular lattice Hubbard model</a:t>
            </a:r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4794270" cy="327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3" y="1484784"/>
            <a:ext cx="3827209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1331640" y="4653136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Real space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4916907" y="4581128"/>
            <a:ext cx="3543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First Brillouin zone of </a:t>
            </a:r>
          </a:p>
          <a:p>
            <a:r>
              <a:rPr lang="en-US" altLang="ko-KR" sz="2400" b="1" dirty="0" smtClean="0"/>
              <a:t>triangular lattice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488173" y="5517232"/>
            <a:ext cx="82089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Clustering size, 4, is enough to calculate a Green’s function in triangular lattice.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Lee</a:t>
            </a:r>
            <a:r>
              <a:rPr lang="en-US" altLang="ko-KR" sz="1400" dirty="0"/>
              <a:t>, H., Li, G., &amp; </a:t>
            </a:r>
            <a:r>
              <a:rPr lang="en-US" altLang="ko-KR" sz="1400" dirty="0" err="1"/>
              <a:t>Monien</a:t>
            </a:r>
            <a:r>
              <a:rPr lang="en-US" altLang="ko-KR" sz="1400" dirty="0"/>
              <a:t>, H. (2008). Hubbard model on the triangular lattice using dynamical cluster approximation and dual fermion methods. </a:t>
            </a:r>
            <a:r>
              <a:rPr lang="en-US" altLang="ko-KR" sz="1400" i="1" dirty="0"/>
              <a:t>Physical Review B</a:t>
            </a:r>
            <a:r>
              <a:rPr lang="en-US" altLang="ko-KR" sz="1400" dirty="0"/>
              <a:t>, </a:t>
            </a:r>
            <a:r>
              <a:rPr lang="en-US" altLang="ko-KR" sz="1400" i="1" dirty="0"/>
              <a:t>78</a:t>
            </a:r>
            <a:r>
              <a:rPr lang="en-US" altLang="ko-KR" sz="1400" dirty="0"/>
              <a:t>(20), 205117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2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In lattice site, there are 4 possible state.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called average of ‘      ‘ 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 ,  double occupancy rate.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968552"/>
              </a:xfrm>
              <a:blipFill rotWithShape="0">
                <a:blip r:embed="rId3"/>
                <a:stretch>
                  <a:fillRect l="-1704" t="-2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96" y="2247384"/>
            <a:ext cx="3173747" cy="28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/>
              <a:t>Double occupancy &amp; </a:t>
            </a:r>
            <a:br>
              <a:rPr lang="en-US" altLang="ko-KR" sz="3600" dirty="0" smtClean="0"/>
            </a:br>
            <a:r>
              <a:rPr lang="en-US" altLang="ko-KR" sz="3600" dirty="0" smtClean="0"/>
              <a:t>Metal-Insulator transition</a:t>
            </a:r>
            <a:endParaRPr lang="en-US" altLang="ko-KR" sz="3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385507" y="2564904"/>
            <a:ext cx="720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366964" y="3633868"/>
            <a:ext cx="720080" cy="432048"/>
            <a:chOff x="5436096" y="2564904"/>
            <a:chExt cx="720080" cy="43204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436096" y="278092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796136" y="2564904"/>
              <a:ext cx="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385507" y="2881131"/>
            <a:ext cx="720080" cy="432048"/>
            <a:chOff x="5454639" y="2924944"/>
            <a:chExt cx="720080" cy="432048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454639" y="314096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5796136" y="2924944"/>
              <a:ext cx="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5148064" y="5226867"/>
            <a:ext cx="720080" cy="504056"/>
            <a:chOff x="5724128" y="2924944"/>
            <a:chExt cx="720080" cy="504056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724128" y="314096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012160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156176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95755" cy="2964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타원 29"/>
          <p:cNvSpPr/>
          <p:nvPr/>
        </p:nvSpPr>
        <p:spPr>
          <a:xfrm>
            <a:off x="2089144" y="3097155"/>
            <a:ext cx="397464" cy="39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0"/>
          </p:cNvCxnSpPr>
          <p:nvPr/>
        </p:nvCxnSpPr>
        <p:spPr>
          <a:xfrm flipV="1">
            <a:off x="2287876" y="2410442"/>
            <a:ext cx="2465564" cy="686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0" idx="4"/>
          </p:cNvCxnSpPr>
          <p:nvPr/>
        </p:nvCxnSpPr>
        <p:spPr>
          <a:xfrm>
            <a:off x="2287876" y="3494619"/>
            <a:ext cx="2753596" cy="572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사각형 설명선 2052"/>
          <p:cNvSpPr/>
          <p:nvPr/>
        </p:nvSpPr>
        <p:spPr>
          <a:xfrm>
            <a:off x="6941436" y="2240614"/>
            <a:ext cx="1728192" cy="2988078"/>
          </a:xfrm>
          <a:prstGeom prst="wedgeRectCallout">
            <a:avLst>
              <a:gd name="adj1" fmla="val -78333"/>
              <a:gd name="adj2" fmla="val 50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5507" y="4365104"/>
            <a:ext cx="720080" cy="504056"/>
            <a:chOff x="5724128" y="2924944"/>
            <a:chExt cx="720080" cy="50405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724128" y="314096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012160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156176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9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내용 개체 틀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996444" cy="27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 and t are related with competition.</a:t>
            </a:r>
            <a:endParaRPr lang="en-US" altLang="ko-KR" sz="2800" dirty="0"/>
          </a:p>
          <a:p>
            <a:r>
              <a:rPr lang="en-US" altLang="ko-KR" sz="2800" dirty="0" smtClean="0"/>
              <a:t>If t is larger than U,        also increased due to the hopping of electrons.</a:t>
            </a:r>
          </a:p>
          <a:p>
            <a:r>
              <a:rPr lang="en-US" altLang="ko-KR" sz="2800" dirty="0" smtClean="0"/>
              <a:t>if U is larger than t,        decreased to reduce a coulomb interaction energy.</a:t>
            </a:r>
          </a:p>
          <a:p>
            <a:endParaRPr lang="en-US" altLang="ko-KR" sz="28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/>
              <a:t>Double occupancy &amp; </a:t>
            </a:r>
            <a:br>
              <a:rPr lang="en-US" altLang="ko-KR" sz="3600" dirty="0" smtClean="0"/>
            </a:br>
            <a:r>
              <a:rPr lang="en-US" altLang="ko-KR" sz="3600" dirty="0" smtClean="0"/>
              <a:t>Metal-Insulator transition</a:t>
            </a:r>
            <a:endParaRPr lang="en-US" altLang="ko-KR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211960" y="2060848"/>
            <a:ext cx="720080" cy="504056"/>
            <a:chOff x="5724128" y="2924944"/>
            <a:chExt cx="720080" cy="50405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724128" y="314096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012160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156176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265510" y="3005167"/>
            <a:ext cx="720080" cy="504056"/>
            <a:chOff x="5724128" y="2924944"/>
            <a:chExt cx="720080" cy="50405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724128" y="3140968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6012160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6156176" y="2924944"/>
              <a:ext cx="0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95536" y="5229200"/>
            <a:ext cx="828092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 metal-insulator transition can be examined by observing a behavior of double occupancy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31957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300" dirty="0"/>
              <a:t>3</a:t>
            </a:r>
            <a:r>
              <a:rPr lang="en-US" altLang="ko-KR" sz="5300" dirty="0" smtClean="0"/>
              <a:t>. Data</a:t>
            </a:r>
            <a:br>
              <a:rPr lang="en-US" altLang="ko-KR" sz="53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sz="4000" dirty="0"/>
              <a:t>- </a:t>
            </a:r>
            <a:r>
              <a:rPr lang="en-US" altLang="ko-KR" sz="4000" dirty="0">
                <a:solidFill>
                  <a:schemeClr val="accent3"/>
                </a:solidFill>
              </a:rPr>
              <a:t>Metal insulator transition in </a:t>
            </a:r>
            <a:r>
              <a:rPr lang="en-US" altLang="ko-KR" sz="4000" dirty="0" smtClean="0">
                <a:solidFill>
                  <a:schemeClr val="accent3"/>
                </a:solidFill>
              </a:rPr>
              <a:t/>
            </a:r>
            <a:br>
              <a:rPr lang="en-US" altLang="ko-KR" sz="4000" dirty="0" smtClean="0">
                <a:solidFill>
                  <a:schemeClr val="accent3"/>
                </a:solidFill>
              </a:rPr>
            </a:br>
            <a:r>
              <a:rPr lang="en-US" altLang="ko-KR" sz="4000" dirty="0">
                <a:solidFill>
                  <a:schemeClr val="accent3"/>
                </a:solidFill>
              </a:rPr>
              <a:t> </a:t>
            </a:r>
            <a:r>
              <a:rPr lang="en-US" altLang="ko-KR" sz="4000" dirty="0" smtClean="0">
                <a:solidFill>
                  <a:schemeClr val="accent3"/>
                </a:solidFill>
              </a:rPr>
              <a:t>  different </a:t>
            </a:r>
            <a:r>
              <a:rPr lang="en-US" altLang="ko-KR" sz="4000" dirty="0">
                <a:solidFill>
                  <a:schemeClr val="accent3"/>
                </a:solidFill>
              </a:rPr>
              <a:t>temperature</a:t>
            </a:r>
            <a:br>
              <a:rPr lang="en-US" altLang="ko-KR" sz="4000" dirty="0">
                <a:solidFill>
                  <a:schemeClr val="accent3"/>
                </a:solidFill>
              </a:rPr>
            </a:br>
            <a:r>
              <a:rPr lang="en-US" altLang="ko-KR" sz="4000" dirty="0"/>
              <a:t> - </a:t>
            </a:r>
            <a:r>
              <a:rPr lang="en-US" altLang="ko-KR" sz="4000" dirty="0">
                <a:solidFill>
                  <a:schemeClr val="accent5"/>
                </a:solidFill>
              </a:rPr>
              <a:t>Metal insulator transition in </a:t>
            </a:r>
            <a:r>
              <a:rPr lang="en-US" altLang="ko-KR" sz="4000" dirty="0" smtClean="0">
                <a:solidFill>
                  <a:schemeClr val="accent5"/>
                </a:solidFill>
              </a:rPr>
              <a:t/>
            </a:r>
            <a:br>
              <a:rPr lang="en-US" altLang="ko-KR" sz="4000" dirty="0" smtClean="0">
                <a:solidFill>
                  <a:schemeClr val="accent5"/>
                </a:solidFill>
              </a:rPr>
            </a:br>
            <a:r>
              <a:rPr lang="en-US" altLang="ko-KR" sz="4000" dirty="0">
                <a:solidFill>
                  <a:schemeClr val="accent5"/>
                </a:solidFill>
              </a:rPr>
              <a:t> </a:t>
            </a:r>
            <a:r>
              <a:rPr lang="en-US" altLang="ko-KR" sz="4000" dirty="0" smtClean="0">
                <a:solidFill>
                  <a:schemeClr val="accent5"/>
                </a:solidFill>
              </a:rPr>
              <a:t>  frustrated </a:t>
            </a:r>
            <a:r>
              <a:rPr lang="en-US" altLang="ko-KR" sz="4000" dirty="0">
                <a:solidFill>
                  <a:schemeClr val="accent5"/>
                </a:solidFill>
              </a:rPr>
              <a:t>system. </a:t>
            </a:r>
            <a:br>
              <a:rPr lang="en-US" altLang="ko-KR" sz="4000" dirty="0">
                <a:solidFill>
                  <a:schemeClr val="accent5"/>
                </a:solidFill>
              </a:rPr>
            </a:br>
            <a:r>
              <a:rPr lang="en-US" altLang="ko-KR" sz="4000" dirty="0"/>
              <a:t> - </a:t>
            </a:r>
            <a:r>
              <a:rPr lang="en-US" altLang="ko-KR" sz="4000" dirty="0">
                <a:solidFill>
                  <a:srgbClr val="FF0000"/>
                </a:solidFill>
              </a:rPr>
              <a:t>Phase diagram (</a:t>
            </a:r>
            <a:r>
              <a:rPr lang="en-US" altLang="ko-KR" sz="4000" dirty="0" smtClean="0">
                <a:solidFill>
                  <a:srgbClr val="FF0000"/>
                </a:solidFill>
              </a:rPr>
              <a:t>electron 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 smtClean="0">
                <a:solidFill>
                  <a:srgbClr val="FF0000"/>
                </a:solidFill>
              </a:rPr>
              <a:t>  filling </a:t>
            </a:r>
            <a:r>
              <a:rPr lang="en-US" altLang="ko-KR" sz="4000" dirty="0">
                <a:solidFill>
                  <a:srgbClr val="FF0000"/>
                </a:solidFill>
              </a:rPr>
              <a:t>VS U/W</a:t>
            </a:r>
            <a:r>
              <a:rPr lang="en-US" altLang="ko-KR" sz="4000" dirty="0" smtClean="0">
                <a:solidFill>
                  <a:srgbClr val="FF0000"/>
                </a:solidFill>
              </a:rPr>
              <a:t>).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31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5576" y="1052736"/>
            <a:ext cx="7056784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Metal insulator transition in </a:t>
            </a:r>
            <a:br>
              <a:rPr lang="en-US" altLang="ko-KR" dirty="0"/>
            </a:br>
            <a:r>
              <a:rPr lang="en-US" altLang="ko-KR" dirty="0"/>
              <a:t>   different temperature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2924944"/>
            <a:ext cx="576064" cy="237626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51920" y="2219130"/>
            <a:ext cx="5165441" cy="2145974"/>
            <a:chOff x="3851920" y="2219130"/>
            <a:chExt cx="5165441" cy="2145974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3851920" y="3212976"/>
              <a:ext cx="546585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4398505" y="2219130"/>
                  <a:ext cx="4618856" cy="21459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tx1"/>
                      </a:solidFill>
                    </a:rPr>
                    <a:t>Metal–Insulator transition is occurred at U/t=2.0, t/T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ko-KR" sz="2000" dirty="0" smtClean="0">
                      <a:solidFill>
                        <a:schemeClr val="tx1"/>
                      </a:solidFill>
                    </a:rPr>
                    <a:t>40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(Lee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H., Li, G., &amp;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Monien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H. (2008). Hubbard model on the triangular lattice using dynamical cluster approximation and dual fermion methods. </a:t>
                  </a:r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Physical Review B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78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(20), 205117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.)</a:t>
                  </a:r>
                  <a:endParaRPr lang="ko-KR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505" y="2219130"/>
                  <a:ext cx="4618856" cy="21459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1" r="-19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73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Metal </a:t>
            </a:r>
            <a:r>
              <a:rPr lang="en-US" altLang="ko-KR" dirty="0"/>
              <a:t>insulator transition in </a:t>
            </a:r>
            <a:br>
              <a:rPr lang="en-US" altLang="ko-KR" dirty="0"/>
            </a:br>
            <a:r>
              <a:rPr lang="en-US" altLang="ko-KR" dirty="0"/>
              <a:t>   frustrated system. </a:t>
            </a:r>
            <a:endParaRPr lang="ko-KR" alt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1679" y="1340768"/>
            <a:ext cx="43119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62670" y="1376366"/>
            <a:ext cx="4291006" cy="450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55576" y="4222500"/>
            <a:ext cx="7848872" cy="1870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When frustration effect is increased,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interaction to drive metal-insulator transition is slightly increased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This results corresponds to prior report : phase diagram with t’/t.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Dang</a:t>
            </a:r>
            <a:r>
              <a:rPr lang="en-US" altLang="ko-KR" sz="1400" dirty="0">
                <a:solidFill>
                  <a:schemeClr val="tx1"/>
                </a:solidFill>
              </a:rPr>
              <a:t>, H. T., Xu, X. Y., Chen, K. S., </a:t>
            </a:r>
            <a:r>
              <a:rPr lang="en-US" altLang="ko-KR" sz="1400" dirty="0" err="1">
                <a:solidFill>
                  <a:schemeClr val="tx1"/>
                </a:solidFill>
              </a:rPr>
              <a:t>Meng</a:t>
            </a:r>
            <a:r>
              <a:rPr lang="en-US" altLang="ko-KR" sz="1400" dirty="0">
                <a:solidFill>
                  <a:schemeClr val="tx1"/>
                </a:solidFill>
              </a:rPr>
              <a:t>, Z. Y., &amp; Wessel, S. (2015). Mott transition in the triangular lattice Hubbard model: A dynamical cluster approximation study. </a:t>
            </a:r>
            <a:r>
              <a:rPr lang="en-US" altLang="ko-KR" sz="1400" i="1" dirty="0">
                <a:solidFill>
                  <a:schemeClr val="tx1"/>
                </a:solidFill>
              </a:rPr>
              <a:t>Physical Review B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i="1" dirty="0">
                <a:solidFill>
                  <a:schemeClr val="tx1"/>
                </a:solidFill>
              </a:rPr>
              <a:t>91</a:t>
            </a:r>
            <a:r>
              <a:rPr lang="en-US" altLang="ko-KR" sz="1400" dirty="0">
                <a:solidFill>
                  <a:schemeClr val="tx1"/>
                </a:solidFill>
              </a:rPr>
              <a:t>(15), 155101</a:t>
            </a:r>
            <a:endParaRPr lang="ko-KR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Phase diagram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electron </a:t>
            </a:r>
            <a:r>
              <a:rPr lang="en-US" altLang="ko-KR" dirty="0" smtClean="0"/>
              <a:t>filling </a:t>
            </a:r>
            <a:r>
              <a:rPr lang="en-US" altLang="ko-KR" dirty="0"/>
              <a:t>VS U/W).</a:t>
            </a:r>
            <a:endParaRPr lang="ko-KR" alt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15616" y="1412776"/>
            <a:ext cx="67687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123728" y="4941168"/>
            <a:ext cx="201622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Metal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3140968"/>
            <a:ext cx="201622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Insulator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Metal-Insulator transition in triangular lattice can be found with aid of dynamical cluster approximation.</a:t>
            </a:r>
          </a:p>
          <a:p>
            <a:r>
              <a:rPr lang="en-US" altLang="ko-KR" sz="2800" dirty="0"/>
              <a:t>When frustration effect </a:t>
            </a:r>
            <a:r>
              <a:rPr lang="en-US" altLang="ko-KR" sz="2800" dirty="0" smtClean="0"/>
              <a:t>is increased, critical interaction is also increased.</a:t>
            </a:r>
          </a:p>
          <a:p>
            <a:r>
              <a:rPr lang="en-US" altLang="ko-KR" sz="2800" dirty="0" smtClean="0"/>
              <a:t>Critical interaction in Half filled state is smaller than non half filled.</a:t>
            </a:r>
            <a:endParaRPr lang="en-US" altLang="ko-KR" sz="2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endParaRPr lang="en-US" altLang="ko-KR" sz="6000" dirty="0"/>
          </a:p>
          <a:p>
            <a:pPr marL="0" indent="0">
              <a:buNone/>
            </a:pPr>
            <a:r>
              <a:rPr lang="en-US" altLang="ko-KR" sz="6000" dirty="0" smtClean="0"/>
              <a:t>Appendix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890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What is the meaning </a:t>
            </a:r>
            <a:r>
              <a:rPr lang="en-US" altLang="ko-KR" sz="2700" dirty="0" smtClean="0">
                <a:solidFill>
                  <a:schemeClr val="accent3"/>
                </a:solidFill>
              </a:rPr>
              <a:t>of </a:t>
            </a:r>
            <a:r>
              <a:rPr lang="en-US" altLang="ko-KR" sz="2700" dirty="0">
                <a:solidFill>
                  <a:schemeClr val="accent3"/>
                </a:solidFill>
              </a:rPr>
              <a:t>dynamical mean field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Hubbard model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35" y="2420888"/>
            <a:ext cx="64198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 Background Physics </a:t>
            </a:r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- </a:t>
            </a:r>
            <a:r>
              <a:rPr lang="en-US" altLang="ko-KR" sz="2600" dirty="0" smtClean="0">
                <a:solidFill>
                  <a:schemeClr val="accent3"/>
                </a:solidFill>
              </a:rPr>
              <a:t>Metal-Insulator transition</a:t>
            </a:r>
            <a:endParaRPr lang="en-US" altLang="ko-KR" sz="26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- </a:t>
            </a:r>
            <a:r>
              <a:rPr lang="en-US" altLang="ko-KR" sz="2600" dirty="0" smtClean="0">
                <a:solidFill>
                  <a:schemeClr val="accent5"/>
                </a:solidFill>
              </a:rPr>
              <a:t>Hubbard model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accent5"/>
                </a:solidFill>
              </a:rPr>
              <a:t> </a:t>
            </a:r>
            <a:r>
              <a:rPr lang="en-US" altLang="ko-KR" sz="2600" dirty="0"/>
              <a:t>- </a:t>
            </a:r>
            <a:r>
              <a:rPr lang="en-US" altLang="ko-KR" sz="2600" dirty="0" smtClean="0">
                <a:solidFill>
                  <a:srgbClr val="FF0000"/>
                </a:solidFill>
              </a:rPr>
              <a:t>Frustration effect.</a:t>
            </a:r>
            <a:endParaRPr lang="en-US" altLang="ko-KR" sz="26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en-US" altLang="ko-KR" dirty="0" smtClean="0"/>
              <a:t>2 Method &amp; model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600" dirty="0" smtClean="0"/>
              <a:t>- </a:t>
            </a:r>
            <a:r>
              <a:rPr lang="en-US" altLang="ko-KR" sz="2600" dirty="0" smtClean="0">
                <a:solidFill>
                  <a:schemeClr val="accent3"/>
                </a:solidFill>
              </a:rPr>
              <a:t>Dynamical cluster approximation.</a:t>
            </a:r>
          </a:p>
          <a:p>
            <a:pPr marL="0" indent="0">
              <a:buNone/>
            </a:pPr>
            <a:r>
              <a:rPr lang="en-US" altLang="ko-KR" sz="2600" dirty="0" smtClean="0"/>
              <a:t> - </a:t>
            </a:r>
            <a:r>
              <a:rPr lang="en-US" altLang="ko-KR" sz="2600" dirty="0">
                <a:solidFill>
                  <a:schemeClr val="accent5"/>
                </a:solidFill>
              </a:rPr>
              <a:t>T</a:t>
            </a:r>
            <a:r>
              <a:rPr lang="en-US" altLang="ko-KR" sz="2600" dirty="0" smtClean="0">
                <a:solidFill>
                  <a:schemeClr val="accent5"/>
                </a:solidFill>
              </a:rPr>
              <a:t>riangular lattice Hubbard model</a:t>
            </a:r>
          </a:p>
          <a:p>
            <a:pPr marL="0" indent="0">
              <a:buNone/>
            </a:pPr>
            <a:r>
              <a:rPr lang="en-US" altLang="ko-KR" sz="2600" dirty="0" smtClean="0"/>
              <a:t> - </a:t>
            </a:r>
            <a:r>
              <a:rPr lang="en-US" altLang="ko-KR" sz="2600" dirty="0" smtClean="0">
                <a:solidFill>
                  <a:srgbClr val="FF0000"/>
                </a:solidFill>
              </a:rPr>
              <a:t>Double occupancy &amp; Metal-Insulator transition.</a:t>
            </a:r>
            <a:endParaRPr lang="en-US" altLang="ko-KR" sz="26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3 Result data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>
                <a:solidFill>
                  <a:schemeClr val="accent3"/>
                </a:solidFill>
              </a:rPr>
              <a:t>Metal insulator transition in different temperature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>
                <a:solidFill>
                  <a:schemeClr val="accent5"/>
                </a:solidFill>
              </a:rPr>
              <a:t>Metal insulator transition in frustrated system.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Phase diagram (electron filling VS U/W).</a:t>
            </a:r>
          </a:p>
        </p:txBody>
      </p:sp>
    </p:spTree>
    <p:extLst>
      <p:ext uri="{BB962C8B-B14F-4D97-AF65-F5344CB8AC3E}">
        <p14:creationId xmlns:p14="http://schemas.microsoft.com/office/powerpoint/2010/main" val="3321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What is the meaning </a:t>
            </a:r>
            <a:r>
              <a:rPr lang="en-US" altLang="ko-KR" sz="2700" dirty="0" smtClean="0">
                <a:solidFill>
                  <a:schemeClr val="accent3"/>
                </a:solidFill>
              </a:rPr>
              <a:t>of </a:t>
            </a:r>
            <a:r>
              <a:rPr lang="en-US" altLang="ko-KR" sz="2700" dirty="0">
                <a:solidFill>
                  <a:schemeClr val="accent3"/>
                </a:solidFill>
              </a:rPr>
              <a:t>dynamical mean field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Self energy is assumed that it only depends on time(frequency).</a:t>
            </a:r>
          </a:p>
          <a:p>
            <a:endParaRPr lang="en-US" altLang="ko-KR" dirty="0"/>
          </a:p>
          <a:p>
            <a:r>
              <a:rPr lang="en-US" altLang="ko-KR" dirty="0" smtClean="0"/>
              <a:t>What physical environments permit above condition?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High dimensional system.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DMFT is known as that it gives exact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self energy in infinity dimension..;;(So what?)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45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What is the meaning </a:t>
            </a:r>
            <a:r>
              <a:rPr lang="en-US" altLang="ko-KR" sz="2700" dirty="0" smtClean="0">
                <a:solidFill>
                  <a:schemeClr val="accent3"/>
                </a:solidFill>
              </a:rPr>
              <a:t>of </a:t>
            </a:r>
            <a:r>
              <a:rPr lang="en-US" altLang="ko-KR" sz="2700" dirty="0">
                <a:solidFill>
                  <a:schemeClr val="accent3"/>
                </a:solidFill>
              </a:rPr>
              <a:t>dynamical mean field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Hopping parameter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Green’s function can be scaled by dimension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12" y="4941168"/>
            <a:ext cx="4556546" cy="91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1356"/>
            <a:ext cx="1745129" cy="125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1777"/>
            <a:ext cx="6577750" cy="14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0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What is the meaning </a:t>
            </a:r>
            <a:r>
              <a:rPr lang="en-US" altLang="ko-KR" sz="2700" dirty="0" smtClean="0">
                <a:solidFill>
                  <a:schemeClr val="accent3"/>
                </a:solidFill>
              </a:rPr>
              <a:t>of </a:t>
            </a:r>
            <a:r>
              <a:rPr lang="en-US" altLang="ko-KR" sz="2700" dirty="0">
                <a:solidFill>
                  <a:schemeClr val="accent3"/>
                </a:solidFill>
              </a:rPr>
              <a:t>dynamical mean field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infinity dimension, local </a:t>
            </a:r>
            <a:r>
              <a:rPr lang="en-US" altLang="ko-KR" dirty="0"/>
              <a:t>f</a:t>
            </a:r>
            <a:r>
              <a:rPr lang="en-US" altLang="ko-KR" dirty="0" smtClean="0"/>
              <a:t>ull green function only survive.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By Dyson’s equation, Effective bath green function can be obtained.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62" y="2852936"/>
            <a:ext cx="3816424" cy="16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4" y="5728890"/>
            <a:ext cx="5724128" cy="6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8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Quantum impurity </a:t>
            </a:r>
            <a:r>
              <a:rPr lang="en-US" altLang="ko-KR" sz="2700" dirty="0" smtClean="0">
                <a:solidFill>
                  <a:schemeClr val="accent5"/>
                </a:solidFill>
              </a:rPr>
              <a:t>problem.</a:t>
            </a:r>
            <a:endParaRPr lang="ko-KR" altLang="en-US" sz="27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Quantum impurity model.</a:t>
            </a:r>
          </a:p>
          <a:p>
            <a:endParaRPr lang="ko-KR" altLang="en-US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19"/>
            <a:ext cx="6838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6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Quantum impurity </a:t>
            </a:r>
            <a:r>
              <a:rPr lang="en-US" altLang="ko-KR" sz="2700" dirty="0" smtClean="0">
                <a:solidFill>
                  <a:schemeClr val="accent5"/>
                </a:solidFill>
              </a:rPr>
              <a:t>problem.</a:t>
            </a:r>
            <a:endParaRPr lang="ko-KR" altLang="en-US" sz="27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Mapping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 smtClean="0"/>
              <a:t>- Hubbard model -&gt; Quantum impurity model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much easier to solve!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(degree of freedom is drastically decreased.)</a:t>
            </a:r>
          </a:p>
          <a:p>
            <a:pPr marL="0" indent="0">
              <a:buNone/>
            </a:pPr>
            <a:r>
              <a:rPr lang="en-US" altLang="ko-KR" sz="2400" dirty="0" smtClean="0"/>
              <a:t> - self consistent equation is needed.</a:t>
            </a:r>
            <a:endParaRPr lang="en-US" altLang="ko-KR" sz="24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2543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50387"/>
            <a:ext cx="5172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 rot="16200000">
            <a:off x="2941845" y="431253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Quantum impurity </a:t>
            </a:r>
            <a:r>
              <a:rPr lang="en-US" altLang="ko-KR" sz="2700" dirty="0" smtClean="0">
                <a:solidFill>
                  <a:schemeClr val="accent5"/>
                </a:solidFill>
              </a:rPr>
              <a:t>problem.</a:t>
            </a:r>
            <a:endParaRPr lang="ko-KR" altLang="en-US" sz="27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we treat the impurity model?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 smtClean="0"/>
              <a:t>- Many body path integral formulation.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1" y="2852936"/>
            <a:ext cx="5000600" cy="80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0" y="3959137"/>
            <a:ext cx="3488223" cy="86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" y="4853571"/>
            <a:ext cx="8817024" cy="115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2987824" y="5130847"/>
            <a:ext cx="595835" cy="595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07904" y="4221088"/>
            <a:ext cx="2160240" cy="90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12160" y="3862673"/>
            <a:ext cx="2376264" cy="71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Effective bath</a:t>
            </a:r>
          </a:p>
          <a:p>
            <a:pPr algn="ctr"/>
            <a:r>
              <a:rPr lang="en-US" altLang="ko-KR" dirty="0" smtClean="0"/>
              <a:t>Green’s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Quantum impurity </a:t>
            </a:r>
            <a:r>
              <a:rPr lang="en-US" altLang="ko-KR" sz="2700" dirty="0" smtClean="0">
                <a:solidFill>
                  <a:schemeClr val="accent5"/>
                </a:solidFill>
              </a:rPr>
              <a:t>problem.</a:t>
            </a:r>
            <a:endParaRPr lang="ko-KR" altLang="en-US" sz="27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Quantum impurity solver.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 smtClean="0"/>
              <a:t>- Hirsch &amp; </a:t>
            </a:r>
            <a:r>
              <a:rPr lang="en-US" altLang="ko-KR" sz="2400" dirty="0" err="1" smtClean="0"/>
              <a:t>Fye</a:t>
            </a:r>
            <a:r>
              <a:rPr lang="en-US" altLang="ko-KR" sz="2400" dirty="0" smtClean="0"/>
              <a:t> QMC (discrete time QMC)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Continuous time QMC(weak coupling, hybridized type)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Exact Diagonalization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NCA</a:t>
            </a:r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</a:p>
          <a:p>
            <a:pPr marL="0" indent="0">
              <a:buNone/>
            </a:pPr>
            <a:r>
              <a:rPr lang="en-US" altLang="ko-KR" sz="2400" dirty="0" smtClean="0"/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42333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the DMFT?</a:t>
            </a:r>
            <a:br>
              <a:rPr lang="en-US" altLang="ko-KR" dirty="0"/>
            </a:br>
            <a:r>
              <a:rPr lang="en-US" altLang="ko-KR" sz="2700" dirty="0">
                <a:solidFill>
                  <a:srgbClr val="FF0000"/>
                </a:solidFill>
              </a:rPr>
              <a:t>Self-consistency loop in DMFT</a:t>
            </a:r>
            <a:r>
              <a:rPr lang="en-US" altLang="ko-KR" sz="2700" dirty="0" smtClean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Self consistency loop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06896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a self energy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068960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 green function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27784" y="35010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652120" y="35010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317897" y="3068960"/>
            <a:ext cx="25202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Using Dyson’s </a:t>
            </a:r>
            <a:r>
              <a:rPr lang="en-US" altLang="ko-KR" dirty="0" err="1" smtClean="0"/>
              <a:t>eq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534685" y="4041068"/>
            <a:ext cx="7943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66533" y="5393516"/>
            <a:ext cx="2736304" cy="7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Mapping to the</a:t>
            </a:r>
          </a:p>
          <a:p>
            <a:pPr algn="ctr"/>
            <a:r>
              <a:rPr lang="en-US" altLang="ko-KR" dirty="0" smtClean="0"/>
              <a:t>Quantum impurity problem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55776" y="5733256"/>
            <a:ext cx="523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8214" y="5373216"/>
            <a:ext cx="213354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Using Dyson’s </a:t>
            </a:r>
            <a:r>
              <a:rPr lang="en-US" altLang="ko-KR" dirty="0" err="1" smtClean="0"/>
              <a:t>eq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4581128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75856" y="5373216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Solve impurity</a:t>
            </a:r>
          </a:p>
          <a:p>
            <a:pPr algn="ctr"/>
            <a:r>
              <a:rPr lang="en-US" altLang="ko-KR" dirty="0" smtClean="0"/>
              <a:t>Problem.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560458" y="5733256"/>
            <a:ext cx="523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4" idx="0"/>
          </p:cNvCxnSpPr>
          <p:nvPr/>
        </p:nvCxnSpPr>
        <p:spPr>
          <a:xfrm flipV="1">
            <a:off x="1571173" y="39330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344987" y="27809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2204864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Initialize </a:t>
            </a:r>
          </a:p>
          <a:p>
            <a:pPr algn="ctr"/>
            <a:r>
              <a:rPr lang="en-US" altLang="ko-KR" dirty="0" smtClean="0"/>
              <a:t>self energy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95009" y="4149080"/>
            <a:ext cx="2952328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Termination criterion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34" idx="2"/>
          </p:cNvCxnSpPr>
          <p:nvPr/>
        </p:nvCxnSpPr>
        <p:spPr>
          <a:xfrm flipV="1">
            <a:off x="1571173" y="50131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한쪽 모서리가 잘린 사각형 46"/>
          <p:cNvSpPr/>
          <p:nvPr/>
        </p:nvSpPr>
        <p:spPr>
          <a:xfrm>
            <a:off x="3653600" y="4041068"/>
            <a:ext cx="3222655" cy="39604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Hubbard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한쪽 모서리가 잘린 사각형 47"/>
          <p:cNvSpPr/>
          <p:nvPr/>
        </p:nvSpPr>
        <p:spPr>
          <a:xfrm>
            <a:off x="3653601" y="4761148"/>
            <a:ext cx="3222654" cy="39604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Quantum Impurity 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Why we need </a:t>
            </a:r>
            <a:r>
              <a:rPr lang="en-US" altLang="ko-KR" sz="2700" dirty="0" smtClean="0">
                <a:solidFill>
                  <a:schemeClr val="accent3"/>
                </a:solidFill>
              </a:rPr>
              <a:t>a clustering </a:t>
            </a:r>
            <a:r>
              <a:rPr lang="en-US" altLang="ko-KR" sz="2700" dirty="0">
                <a:solidFill>
                  <a:schemeClr val="accent3"/>
                </a:solidFill>
              </a:rPr>
              <a:t>approach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of consideration that self energy has k dependency.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2400" dirty="0" smtClean="0"/>
              <a:t>- DMFT </a:t>
            </a:r>
            <a:r>
              <a:rPr lang="en-US" altLang="ko-KR" sz="2400" dirty="0"/>
              <a:t>does not well </a:t>
            </a:r>
            <a:r>
              <a:rPr lang="en-US" altLang="ko-KR" sz="2400" dirty="0" smtClean="0"/>
              <a:t>describe </a:t>
            </a:r>
            <a:r>
              <a:rPr lang="en-US" altLang="ko-KR" sz="2400" dirty="0"/>
              <a:t>low dimensional </a:t>
            </a:r>
          </a:p>
          <a:p>
            <a:pPr marL="0" indent="0">
              <a:buNone/>
            </a:pPr>
            <a:r>
              <a:rPr lang="en-US" altLang="ko-KR" sz="2400" dirty="0" smtClean="0"/>
              <a:t>      system.</a:t>
            </a:r>
          </a:p>
          <a:p>
            <a:pPr marL="0" indent="0">
              <a:buNone/>
            </a:pPr>
            <a:r>
              <a:rPr lang="en-US" altLang="ko-KR" sz="2400" dirty="0" smtClean="0"/>
              <a:t>    - </a:t>
            </a:r>
            <a:r>
              <a:rPr lang="en-US" altLang="ko-KR" sz="2400" dirty="0"/>
              <a:t>Self energy has matrix form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-&gt; Cluster self energy is considered!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Why we need </a:t>
            </a:r>
            <a:r>
              <a:rPr lang="en-US" altLang="ko-KR" sz="2700" dirty="0" smtClean="0">
                <a:solidFill>
                  <a:schemeClr val="accent3"/>
                </a:solidFill>
              </a:rPr>
              <a:t>a clustering </a:t>
            </a:r>
            <a:r>
              <a:rPr lang="en-US" altLang="ko-KR" sz="2700" dirty="0">
                <a:solidFill>
                  <a:schemeClr val="accent3"/>
                </a:solidFill>
              </a:rPr>
              <a:t>approach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Clustering a lattice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8510"/>
            <a:ext cx="4822206" cy="237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34" y="1707425"/>
            <a:ext cx="3744473" cy="380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3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3195786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ko-KR" sz="5300" dirty="0" smtClean="0"/>
              <a:t>1. Background Physics</a:t>
            </a:r>
            <a:br>
              <a:rPr lang="en-US" altLang="ko-KR" sz="5300" dirty="0" smtClean="0"/>
            </a:br>
            <a:r>
              <a:rPr lang="en-US" altLang="ko-KR" sz="5300" dirty="0"/>
              <a:t/>
            </a:r>
            <a:br>
              <a:rPr lang="en-US" altLang="ko-KR" sz="5300" dirty="0"/>
            </a:br>
            <a:r>
              <a:rPr lang="en-US" altLang="ko-KR" dirty="0" smtClean="0"/>
              <a:t>- </a:t>
            </a:r>
            <a:r>
              <a:rPr lang="en-US" altLang="ko-KR" dirty="0">
                <a:solidFill>
                  <a:schemeClr val="accent3"/>
                </a:solidFill>
              </a:rPr>
              <a:t>Metal-Insulator transition</a:t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en-US" altLang="ko-KR" dirty="0" smtClean="0"/>
              <a:t>- </a:t>
            </a:r>
            <a:r>
              <a:rPr lang="en-US" altLang="ko-KR" dirty="0">
                <a:solidFill>
                  <a:schemeClr val="accent5"/>
                </a:solidFill>
              </a:rPr>
              <a:t>Hubbard </a:t>
            </a:r>
            <a:r>
              <a:rPr lang="en-US" altLang="ko-KR" dirty="0" smtClean="0">
                <a:solidFill>
                  <a:schemeClr val="accent5"/>
                </a:solidFill>
              </a:rPr>
              <a:t>model</a:t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Frustration effect.</a:t>
            </a:r>
            <a:r>
              <a:rPr lang="en-US" altLang="ko-KR" dirty="0">
                <a:solidFill>
                  <a:schemeClr val="accent5"/>
                </a:solidFill>
              </a:rPr>
              <a:t/>
            </a:r>
            <a:br>
              <a:rPr lang="en-US" altLang="ko-KR" dirty="0">
                <a:solidFill>
                  <a:schemeClr val="accent5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3"/>
                </a:solidFill>
              </a:rPr>
              <a:t>Why we need </a:t>
            </a:r>
            <a:r>
              <a:rPr lang="en-US" altLang="ko-KR" sz="2700" dirty="0" smtClean="0">
                <a:solidFill>
                  <a:schemeClr val="accent3"/>
                </a:solidFill>
              </a:rPr>
              <a:t>a clustering </a:t>
            </a:r>
            <a:r>
              <a:rPr lang="en-US" altLang="ko-KR" sz="2700" dirty="0">
                <a:solidFill>
                  <a:schemeClr val="accent3"/>
                </a:solidFill>
              </a:rPr>
              <a:t>approach</a:t>
            </a:r>
            <a:r>
              <a:rPr lang="en-US" altLang="ko-KR" sz="2700" dirty="0" smtClean="0">
                <a:solidFill>
                  <a:schemeClr val="accent3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Hubbard model.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All the quantities are </a:t>
            </a:r>
            <a:r>
              <a:rPr lang="en-US" altLang="ko-KR" dirty="0" err="1" smtClean="0"/>
              <a:t>N_c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N_c</a:t>
            </a:r>
            <a:r>
              <a:rPr lang="en-US" altLang="ko-KR" dirty="0" smtClean="0"/>
              <a:t> matrices.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7" y="3933056"/>
            <a:ext cx="73723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81990"/>
            <a:ext cx="5544616" cy="107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868144" y="4941168"/>
            <a:ext cx="2232248" cy="100811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What is the DCA?</a:t>
            </a:r>
            <a:endParaRPr lang="en-US" altLang="ko-KR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DCA(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ynamical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luster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pproximation)</a:t>
            </a:r>
          </a:p>
          <a:p>
            <a:r>
              <a:rPr lang="en-US" altLang="ko-KR" dirty="0" smtClean="0"/>
              <a:t>Restore the translational invariance in cluster unit.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4851"/>
            <a:ext cx="4922688" cy="10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05" y="4221088"/>
            <a:ext cx="5135140" cy="184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What is the DCA?</a:t>
            </a:r>
            <a:endParaRPr lang="en-US" altLang="ko-KR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Corse grained hopping term.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6029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69568"/>
            <a:ext cx="7858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60" y="5085184"/>
            <a:ext cx="3162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89984"/>
            <a:ext cx="4181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What is the DCA?</a:t>
            </a:r>
            <a:endParaRPr lang="en-US" altLang="ko-KR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Lattice green function becomes diagonal in cluster Fourier space.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33700"/>
            <a:ext cx="6305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56" y="3503662"/>
            <a:ext cx="2857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419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7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</a:t>
            </a:r>
            <a:r>
              <a:rPr lang="en-US" altLang="ko-KR" dirty="0" smtClean="0"/>
              <a:t>theory</a:t>
            </a:r>
            <a:br>
              <a:rPr lang="en-US" altLang="ko-KR" dirty="0" smtClean="0"/>
            </a:br>
            <a:r>
              <a:rPr lang="en-US" altLang="ko-KR" sz="2700" dirty="0">
                <a:solidFill>
                  <a:schemeClr val="accent5"/>
                </a:solidFill>
              </a:rPr>
              <a:t>What is the DCA?</a:t>
            </a:r>
            <a:endParaRPr lang="en-US" altLang="ko-KR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Coarse-grained Green’s function,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1817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5514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cluster theory</a:t>
            </a:r>
            <a:br>
              <a:rPr lang="en-US" altLang="ko-KR" dirty="0"/>
            </a:br>
            <a:r>
              <a:rPr lang="en-US" altLang="ko-KR" sz="2700" dirty="0">
                <a:solidFill>
                  <a:srgbClr val="FF0000"/>
                </a:solidFill>
              </a:rPr>
              <a:t>Quantum cluster loop.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16259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511256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Metal-Insulator transition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Mechanism of Mott-Hubbard type metal-insulator transition</a:t>
            </a:r>
          </a:p>
          <a:p>
            <a:pPr>
              <a:buFontTx/>
              <a:buChar char="-"/>
            </a:pPr>
            <a:r>
              <a:rPr lang="en-US" altLang="ko-KR" sz="2400" i="1" dirty="0" smtClean="0"/>
              <a:t>1. Competition between coulomb interaction(U) 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    and bandwidth(W).</a:t>
            </a:r>
          </a:p>
          <a:p>
            <a:pPr marL="0" indent="0">
              <a:buNone/>
            </a:pPr>
            <a:r>
              <a:rPr lang="en-US" altLang="ko-KR" sz="2400" i="1" dirty="0" smtClean="0"/>
              <a:t>- 2. Doping rate(chemical potential)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175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Hubbard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915851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11560" y="136137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Hubbard model</a:t>
            </a:r>
            <a:r>
              <a:rPr lang="en-US" altLang="ko-KR" dirty="0"/>
              <a:t> </a:t>
            </a:r>
            <a:r>
              <a:rPr lang="en-US" altLang="ko-KR" dirty="0" smtClean="0"/>
              <a:t>have been used to study the metal insulator transition.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19672" y="1844824"/>
                <a:ext cx="5616624" cy="87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5616624" cy="8784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195736" y="3284984"/>
            <a:ext cx="720080" cy="61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-t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717032"/>
            <a:ext cx="1008112" cy="699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-t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7984" y="3212976"/>
            <a:ext cx="100811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+U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Frustration effect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0633"/>
            <a:ext cx="3384995" cy="251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5838"/>
            <a:ext cx="3240360" cy="24632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827584" y="5013176"/>
            <a:ext cx="741682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Ground state of whole system can be govern by Geometric of lattice structure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31957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300" dirty="0"/>
              <a:t>2</a:t>
            </a:r>
            <a:r>
              <a:rPr lang="en-US" altLang="ko-KR" sz="5300" dirty="0" smtClean="0"/>
              <a:t>. Method &amp;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 </a:t>
            </a:r>
            <a:r>
              <a:rPr lang="en-US" altLang="ko-KR" sz="4000" dirty="0">
                <a:solidFill>
                  <a:schemeClr val="accent3"/>
                </a:solidFill>
              </a:rPr>
              <a:t>D</a:t>
            </a:r>
            <a:r>
              <a:rPr lang="en-US" altLang="ko-KR" sz="4000" dirty="0" smtClean="0">
                <a:solidFill>
                  <a:schemeClr val="accent3"/>
                </a:solidFill>
              </a:rPr>
              <a:t>ynamical cluster approximation </a:t>
            </a:r>
            <a:br>
              <a:rPr lang="en-US" altLang="ko-KR" sz="4000" dirty="0" smtClean="0">
                <a:solidFill>
                  <a:schemeClr val="accent3"/>
                </a:solidFill>
              </a:rPr>
            </a:br>
            <a:r>
              <a:rPr lang="en-US" altLang="ko-KR" sz="4000" dirty="0" smtClean="0"/>
              <a:t>- </a:t>
            </a:r>
            <a:r>
              <a:rPr lang="en-US" altLang="ko-KR" sz="4000" dirty="0" smtClean="0">
                <a:solidFill>
                  <a:schemeClr val="accent5"/>
                </a:solidFill>
              </a:rPr>
              <a:t>Triangular lattice Hubbard model</a:t>
            </a:r>
            <a:br>
              <a:rPr lang="en-US" altLang="ko-KR" sz="4000" dirty="0" smtClean="0">
                <a:solidFill>
                  <a:schemeClr val="accent5"/>
                </a:solidFill>
              </a:rPr>
            </a:br>
            <a:r>
              <a:rPr lang="en-US" altLang="ko-KR" sz="4000" dirty="0" smtClean="0"/>
              <a:t>-</a:t>
            </a:r>
            <a:r>
              <a:rPr lang="en-US" altLang="ko-KR" sz="4000" dirty="0" smtClean="0">
                <a:solidFill>
                  <a:schemeClr val="accent5"/>
                </a:solidFill>
              </a:rPr>
              <a:t> </a:t>
            </a:r>
            <a:r>
              <a:rPr lang="en-US" altLang="ko-KR" sz="4000" dirty="0" smtClean="0">
                <a:solidFill>
                  <a:srgbClr val="FF0000"/>
                </a:solidFill>
              </a:rPr>
              <a:t>Double occupancy &amp; Metal- 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 smtClean="0">
                <a:solidFill>
                  <a:srgbClr val="FF0000"/>
                </a:solidFill>
              </a:rPr>
              <a:t> Insulator transition.</a:t>
            </a:r>
            <a:r>
              <a:rPr lang="en-US" altLang="ko-KR" sz="4000" dirty="0">
                <a:solidFill>
                  <a:schemeClr val="accent3"/>
                </a:solidFill>
              </a:rPr>
              <a:t/>
            </a:r>
            <a:br>
              <a:rPr lang="en-US" altLang="ko-KR" sz="4000" dirty="0">
                <a:solidFill>
                  <a:schemeClr val="accent3"/>
                </a:solidFill>
              </a:rPr>
            </a:br>
            <a:r>
              <a:rPr lang="en-US" altLang="ko-KR" sz="4000" dirty="0">
                <a:solidFill>
                  <a:schemeClr val="accent5"/>
                </a:solidFill>
              </a:rPr>
              <a:t/>
            </a:r>
            <a:br>
              <a:rPr lang="en-US" altLang="ko-KR" sz="4000" dirty="0">
                <a:solidFill>
                  <a:schemeClr val="accent5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Dynamical cluster approximation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Approximation to obtain </a:t>
            </a:r>
            <a:r>
              <a:rPr lang="en-US" altLang="ko-KR" dirty="0" smtClean="0">
                <a:solidFill>
                  <a:srgbClr val="00B050"/>
                </a:solidFill>
              </a:rPr>
              <a:t>Green’s function </a:t>
            </a:r>
            <a:r>
              <a:rPr lang="en-US" altLang="ko-KR" dirty="0" smtClean="0"/>
              <a:t>from Hubbard Hamiltonian.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Green’s function </a:t>
            </a:r>
            <a:r>
              <a:rPr lang="en-US" altLang="ko-KR" dirty="0" smtClean="0"/>
              <a:t>contains a information about system. (Energy, phase transition,…)</a:t>
            </a:r>
          </a:p>
          <a:p>
            <a:endParaRPr lang="en-US" altLang="ko-KR" dirty="0"/>
          </a:p>
          <a:p>
            <a:r>
              <a:rPr lang="en-US" altLang="ko-KR" dirty="0" smtClean="0"/>
              <a:t>Dynamical cluster approximation divides a First Brillouin zone to involve a non local correlation effect(Frustration).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1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3" y="2672118"/>
            <a:ext cx="3294327" cy="2666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Triangular lattice Hubbard model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8173" y="5517232"/>
            <a:ext cx="82089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Frustration effect in triangular lattice can be modified by tuning a hopping parameter. 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Laubach</a:t>
            </a:r>
            <a:r>
              <a:rPr lang="en-US" altLang="ko-KR" sz="1400" dirty="0"/>
              <a:t>, M., </a:t>
            </a:r>
            <a:r>
              <a:rPr lang="en-US" altLang="ko-KR" sz="1400" dirty="0" err="1"/>
              <a:t>Thomale</a:t>
            </a:r>
            <a:r>
              <a:rPr lang="en-US" altLang="ko-KR" sz="1400" dirty="0"/>
              <a:t>, R., Platt, C., </a:t>
            </a:r>
            <a:r>
              <a:rPr lang="en-US" altLang="ko-KR" sz="1400" dirty="0" err="1"/>
              <a:t>Hanke</a:t>
            </a:r>
            <a:r>
              <a:rPr lang="en-US" altLang="ko-KR" sz="1400" dirty="0"/>
              <a:t>, W., &amp; Li, G. Phase diagram of the Hubbard model on the anisotropic triangular </a:t>
            </a:r>
            <a:r>
              <a:rPr lang="en-US" altLang="ko-KR" sz="1400" dirty="0" smtClean="0"/>
              <a:t>lattice. Physical Review B(2015))</a:t>
            </a:r>
            <a:endParaRPr lang="ko-KR" altLang="en-US" sz="1400" dirty="0"/>
          </a:p>
        </p:txBody>
      </p:sp>
      <p:pic>
        <p:nvPicPr>
          <p:cNvPr id="20" name="그림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64220"/>
            <a:ext cx="3187523" cy="2557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9" name="그룹 18"/>
          <p:cNvGrpSpPr/>
          <p:nvPr/>
        </p:nvGrpSpPr>
        <p:grpSpPr>
          <a:xfrm>
            <a:off x="2695442" y="2578133"/>
            <a:ext cx="3571875" cy="2981325"/>
            <a:chOff x="2338133" y="3212976"/>
            <a:chExt cx="3571875" cy="2981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33" y="3212976"/>
              <a:ext cx="3571875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347865" y="3573016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29353" y="3645024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042" y="4293096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t’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5229200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t’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3552" y="5238886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t’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087" y="4595530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85809" y="4621069"/>
              <a:ext cx="50405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i="1" dirty="0" smtClean="0">
                  <a:solidFill>
                    <a:schemeClr val="tx1"/>
                  </a:solidFill>
                </a:rPr>
                <a:t>t</a:t>
              </a:r>
              <a:endParaRPr lang="ko-KR" altLang="en-US" sz="28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462107" y="1389437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Single band Hubbard model are considered.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84084" y="1885774"/>
                <a:ext cx="5616624" cy="87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20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885774"/>
                <a:ext cx="5616624" cy="8784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43118" y="2060848"/>
                <a:ext cx="146700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or</m:t>
                      </m:r>
                      <m:r>
                        <a:rPr lang="en-US" altLang="ko-KR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t</m:t>
                      </m:r>
                      <m:r>
                        <a:rPr lang="en-US" altLang="ko-KR" b="0" i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18" y="2060848"/>
                <a:ext cx="1467005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969</Words>
  <Application>Microsoft Office PowerPoint</Application>
  <PresentationFormat>화면 슬라이드 쇼(4:3)</PresentationFormat>
  <Paragraphs>204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Investigating Metal Insulator transition in triangular lattice  with using  dynamical cluster approximation</vt:lpstr>
      <vt:lpstr>Contents</vt:lpstr>
      <vt:lpstr>1. Background Physics  - Metal-Insulator transition - Hubbard model - Frustration effect. </vt:lpstr>
      <vt:lpstr>Metal-Insulator transition</vt:lpstr>
      <vt:lpstr>Hubbard model</vt:lpstr>
      <vt:lpstr>Frustration effect</vt:lpstr>
      <vt:lpstr>2. Method &amp; model  - Dynamical cluster approximation  - Triangular lattice Hubbard model - Double occupancy &amp; Metal-    Insulator transition.  </vt:lpstr>
      <vt:lpstr>Dynamical cluster approximation</vt:lpstr>
      <vt:lpstr>Triangular lattice Hubbard model</vt:lpstr>
      <vt:lpstr>Triangular lattice Hubbard model</vt:lpstr>
      <vt:lpstr>Double occupancy &amp;  Metal-Insulator transition</vt:lpstr>
      <vt:lpstr>Double occupancy &amp;  Metal-Insulator transition</vt:lpstr>
      <vt:lpstr>3. Data   - Metal insulator transition in     different temperature  - Metal insulator transition in     frustrated system.   - Phase diagram (electron     filling VS U/W).</vt:lpstr>
      <vt:lpstr>Metal insulator transition in     different temperature</vt:lpstr>
      <vt:lpstr>Metal insulator transition in     frustrated system. </vt:lpstr>
      <vt:lpstr>Phase diagram  (electron filling VS U/W).</vt:lpstr>
      <vt:lpstr>Conclusion</vt:lpstr>
      <vt:lpstr>PowerPoint 프레젠테이션</vt:lpstr>
      <vt:lpstr>What is the DMFT? What is the meaning of dynamical mean field?</vt:lpstr>
      <vt:lpstr>What is the DMFT? What is the meaning of dynamical mean field?</vt:lpstr>
      <vt:lpstr>What is the DMFT? What is the meaning of dynamical mean field?</vt:lpstr>
      <vt:lpstr>What is the DMFT? What is the meaning of dynamical mean field?</vt:lpstr>
      <vt:lpstr>What is the DMFT? Quantum impurity problem.</vt:lpstr>
      <vt:lpstr>What is the DMFT? Quantum impurity problem.</vt:lpstr>
      <vt:lpstr>What is the DMFT? Quantum impurity problem.</vt:lpstr>
      <vt:lpstr>What is the DMFT? Quantum impurity problem.</vt:lpstr>
      <vt:lpstr>What is the DMFT? Self-consistency loop in DMFT.</vt:lpstr>
      <vt:lpstr>Quantum cluster theory Why we need a clustering approach?</vt:lpstr>
      <vt:lpstr>Quantum cluster theory Why we need a clustering approach?</vt:lpstr>
      <vt:lpstr>Quantum cluster theory Why we need a clustering approach?</vt:lpstr>
      <vt:lpstr>Quantum cluster theory What is the DCA?</vt:lpstr>
      <vt:lpstr>Quantum cluster theory What is the DCA?</vt:lpstr>
      <vt:lpstr>Quantum cluster theory What is the DCA?</vt:lpstr>
      <vt:lpstr>Quantum cluster theory What is the DCA?</vt:lpstr>
      <vt:lpstr>Quantum cluster theory Quantum cluster loop.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DMFT &amp; DCA</dc:title>
  <dc:creator>Microsoft Corporation</dc:creator>
  <cp:lastModifiedBy>Juhee Lee</cp:lastModifiedBy>
  <cp:revision>56</cp:revision>
  <dcterms:created xsi:type="dcterms:W3CDTF">2006-10-05T04:04:58Z</dcterms:created>
  <dcterms:modified xsi:type="dcterms:W3CDTF">2015-11-14T13:27:57Z</dcterms:modified>
</cp:coreProperties>
</file>