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sldIdLst>
    <p:sldId id="256" r:id="rId2"/>
    <p:sldId id="257" r:id="rId3"/>
    <p:sldId id="287" r:id="rId4"/>
    <p:sldId id="258" r:id="rId5"/>
    <p:sldId id="260" r:id="rId6"/>
    <p:sldId id="28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0" r:id="rId21"/>
    <p:sldId id="277" r:id="rId22"/>
    <p:sldId id="279" r:id="rId23"/>
    <p:sldId id="291" r:id="rId24"/>
    <p:sldId id="278" r:id="rId25"/>
    <p:sldId id="280" r:id="rId26"/>
    <p:sldId id="266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4AC"/>
    <a:srgbClr val="26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23" autoAdjust="0"/>
    <p:restoredTop sz="94687" autoAdjust="0"/>
  </p:normalViewPr>
  <p:slideViewPr>
    <p:cSldViewPr>
      <p:cViewPr varScale="1">
        <p:scale>
          <a:sx n="88" d="100"/>
          <a:sy n="88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Study of </a:t>
            </a:r>
            <a:br>
              <a:rPr lang="en-US" altLang="ko-KR" dirty="0" smtClean="0"/>
            </a:br>
            <a:r>
              <a:rPr lang="en-US" altLang="ko-KR" dirty="0" smtClean="0"/>
              <a:t>metal-insulator transition in the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triangular lattice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within the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dynamical cluster approximation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Dynamical mean-field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Objective of dynamical mean-field theory is obtaining Green’s function from Hubbard model.</a:t>
                </a:r>
              </a:p>
              <a:p>
                <a:pPr marL="109728" indent="0">
                  <a:buNone/>
                </a:pPr>
                <a:endParaRPr lang="en-US" altLang="ko-KR" sz="2400" dirty="0" smtClean="0"/>
              </a:p>
              <a:p>
                <a:pPr marL="109728" indent="0">
                  <a:buNone/>
                </a:pPr>
                <a:r>
                  <a:rPr lang="en-US" altLang="ko-KR" sz="2400" dirty="0" smtClean="0"/>
                  <a:t>DMFT has Two important theorems.</a:t>
                </a:r>
              </a:p>
              <a:p>
                <a:pPr marL="109728" indent="0">
                  <a:buNone/>
                </a:pPr>
                <a:endParaRPr lang="en-US" altLang="ko-KR" sz="2400" dirty="0"/>
              </a:p>
              <a:p>
                <a:pPr marL="109728" indent="0">
                  <a:buNone/>
                </a:pPr>
                <a:r>
                  <a:rPr lang="en-US" altLang="ko-KR" sz="2000" dirty="0" smtClean="0"/>
                  <a:t>1. Bare Green’s function is scaled by </a:t>
                </a: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>
                          <a:latin typeface="Cambria Math"/>
                        </a:rPr>
                        <m:t>∝ </m:t>
                      </m:r>
                      <m:sSup>
                        <m:sSup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altLang="ko-KR" sz="2000" i="1"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2000" dirty="0"/>
              </a:p>
              <a:p>
                <a:pPr marL="109728" indent="0">
                  <a:buNone/>
                </a:pPr>
                <a:endParaRPr lang="en-US" altLang="ko-KR" sz="2000" dirty="0" smtClean="0"/>
              </a:p>
              <a:p>
                <a:pPr marL="109728" indent="0">
                  <a:buNone/>
                </a:pPr>
                <a:r>
                  <a:rPr lang="en-US" altLang="ko-KR" sz="2000" dirty="0" smtClean="0"/>
                  <a:t>2. </a:t>
                </a:r>
                <a:r>
                  <a:rPr lang="en-US" altLang="ko-KR" sz="2000" dirty="0"/>
                  <a:t>Self energy has no dependence of crystal momentum, </a:t>
                </a:r>
                <a:r>
                  <a:rPr lang="en-US" altLang="ko-KR" sz="2000" i="1" dirty="0"/>
                  <a:t>k </a:t>
                </a:r>
              </a:p>
              <a:p>
                <a:pPr marL="109728" indent="0">
                  <a:buNone/>
                </a:pPr>
                <a:r>
                  <a:rPr lang="en-US" altLang="ko-KR" sz="2000" i="1" dirty="0"/>
                  <a:t>    </a:t>
                </a:r>
                <a:r>
                  <a:rPr lang="en-US" altLang="ko-KR" sz="2000" dirty="0"/>
                  <a:t>in infinite dimension</a:t>
                </a:r>
                <a:r>
                  <a:rPr lang="en-US" altLang="ko-KR" sz="2000" i="1" dirty="0"/>
                  <a:t>. </a:t>
                </a:r>
                <a:r>
                  <a:rPr lang="en-US" altLang="ko-KR" sz="2000" dirty="0"/>
                  <a:t>(</a:t>
                </a:r>
                <a:r>
                  <a:rPr lang="en-US" altLang="ko-KR" sz="20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i="1" dirty="0"/>
                  <a:t>  </a:t>
                </a:r>
                <a:r>
                  <a:rPr lang="en-US" altLang="ko-KR" sz="2000" dirty="0"/>
                  <a:t>)</a:t>
                </a:r>
              </a:p>
              <a:p>
                <a:pPr marL="109728" indent="0">
                  <a:buNone/>
                </a:pPr>
                <a:r>
                  <a:rPr lang="en-US" altLang="ko-KR" sz="2000" dirty="0" smtClean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94" r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400" dirty="0" smtClean="0"/>
                  <a:t>By two theorems, full Green’s function is written by Dyson’s equation.</a:t>
                </a:r>
              </a:p>
              <a:p>
                <a:endParaRPr lang="en-US" altLang="ko-KR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altLang="ko-KR" sz="2400" i="1">
                          <a:latin typeface="Cambria Math"/>
                          <a:ea typeface="Cambria Math"/>
                        </a:rPr>
                        <m:t>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 marL="109728" indent="0">
                  <a:buNone/>
                </a:pPr>
                <a:endParaRPr lang="en-US" altLang="ko-KR" sz="2400" dirty="0" smtClean="0"/>
              </a:p>
              <a:p>
                <a:pPr marL="109728" indent="0">
                  <a:buNone/>
                </a:pPr>
                <a:r>
                  <a:rPr lang="en-US" altLang="ko-KR" sz="24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𝑑</m:t>
                        </m:r>
                        <m:r>
                          <a:rPr lang="ko-KR" altLang="en-US" sz="2400" b="0" i="1" smtClean="0">
                            <a:latin typeface="Cambria Math"/>
                          </a:rPr>
                          <m:t>𝜀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ko-KR" altLang="en-US" sz="2400" i="1">
                                <a:latin typeface="Cambria Math"/>
                              </a:rPr>
                              <m:t>𝜀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/>
                              </a:rPr>
                              <m:t>𝜀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400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  <a:ea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400" dirty="0" smtClean="0"/>
              </a:p>
              <a:p>
                <a:pPr marL="109728" indent="0">
                  <a:buNone/>
                </a:pPr>
                <a:r>
                  <a:rPr lang="en-US" altLang="ko-KR" sz="24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400" b="0" i="1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pPr marL="109728" indent="0">
                  <a:buNone/>
                </a:pPr>
                <a:endParaRPr lang="en-US" altLang="ko-KR" sz="240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/>
                  <a:t> : Bath Green’s </a:t>
                </a:r>
                <a:r>
                  <a:rPr lang="en-US" altLang="ko-KR" sz="2400" dirty="0" smtClean="0"/>
                  <a:t>function</a:t>
                </a:r>
              </a:p>
              <a:p>
                <a:pPr marL="109728" indent="0">
                  <a:buNone/>
                </a:pP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 : Number of Bloch</a:t>
                </a:r>
                <a:r>
                  <a:rPr lang="en-US" altLang="ko-KR" sz="2400" i="1" dirty="0" smtClean="0"/>
                  <a:t> </a:t>
                </a:r>
                <a:r>
                  <a:rPr lang="en-US" altLang="ko-KR" sz="2400" dirty="0" smtClean="0"/>
                  <a:t>state</a:t>
                </a:r>
                <a:endParaRPr lang="ko-KR" altLang="en-US" sz="2400" dirty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/>
                          </a:rPr>
                          <m:t>𝜀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: Density of state for non interacting system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72"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8578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calculate self-energy, Hubbard model is mapped to Anderson’s impurity model.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 algn="ctr">
              <a:buNone/>
            </a:pPr>
            <a:r>
              <a:rPr lang="en-US" altLang="ko-KR" sz="4400" dirty="0" smtClean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5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771356" cy="205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Put the bath Green’s function and bare Green’s function of Anderson model as </a:t>
                </a:r>
                <a:r>
                  <a:rPr lang="en-US" altLang="ko-KR" b="1" dirty="0" smtClean="0"/>
                  <a:t>equality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109728" indent="0" algn="ctr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            </a:t>
                </a:r>
                <a:r>
                  <a:rPr lang="en-US" altLang="ko-KR" dirty="0" smtClean="0"/>
                  <a:t>=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Therefore, Bath Green’s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:r>
                  <a:rPr lang="en-US" altLang="ko-KR" b="1" dirty="0" smtClean="0"/>
                  <a:t>dynamical mean-field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394" b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2851696" cy="312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:endParaRPr lang="en-US" altLang="ko-KR" i="1" dirty="0">
                  <a:latin typeface="Cambria Math"/>
                </a:endParaRPr>
              </a:p>
              <a:p>
                <a:pPr marL="109728" indent="0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:endParaRPr lang="en-US" altLang="ko-KR" i="1" dirty="0">
                  <a:latin typeface="Cambria Math"/>
                </a:endParaRPr>
              </a:p>
              <a:p>
                <a:pPr marL="109728" indent="0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(</m:t>
                      </m:r>
                      <m:r>
                        <a:rPr lang="en-US" altLang="ko-KR" sz="2000" i="1"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(</m:t>
                      </m:r>
                      <m:r>
                        <a:rPr lang="en-US" altLang="ko-KR" sz="2000" i="1"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0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109728" indent="0" algn="ctr">
                  <a:buNone/>
                </a:pPr>
                <a:endParaRPr lang="en-US" altLang="ko-KR" sz="2400" i="1" dirty="0" smtClean="0">
                  <a:latin typeface="Cambria Math"/>
                  <a:ea typeface="Cambria Math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             </m:t>
                      </m:r>
                      <m:r>
                        <a:rPr lang="en-US" altLang="ko-KR" sz="2400" b="1" i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              </m:t>
                      </m:r>
                      <m:r>
                        <m:rPr>
                          <m:sty m:val="p"/>
                        </m:rPr>
                        <a:rPr lang="el-GR" altLang="ko-KR" sz="24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46366"/>
            <a:ext cx="2565547" cy="32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로 구부러진 화살표 3"/>
          <p:cNvSpPr/>
          <p:nvPr/>
        </p:nvSpPr>
        <p:spPr>
          <a:xfrm rot="7920108">
            <a:off x="753175" y="3532371"/>
            <a:ext cx="1793641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Self-consistent loop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1726749" cy="220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907704" y="3212976"/>
                <a:ext cx="2457552" cy="3240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1.Calculate Full Green’s function.</a:t>
                </a:r>
                <a:endParaRPr lang="en-US" altLang="ko-KR" sz="1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𝑖𝑤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ko-KR" altLang="en-US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  <m:f>
                            <m:fPr>
                              <m:ctrlP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ko-KR" alt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𝑖𝑤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ko-KR" alt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𝑖𝑤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 smtClean="0">
                    <a:solidFill>
                      <a:schemeClr val="tx1"/>
                    </a:solidFill>
                  </a:rPr>
                  <a:t>2. Calculate bath Green’s function.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11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12976"/>
                <a:ext cx="2457552" cy="3240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35" y="2941200"/>
            <a:ext cx="1891364" cy="228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743991" y="3212976"/>
                <a:ext cx="2457552" cy="3240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Solving impurity model</a:t>
                </a:r>
              </a:p>
              <a:p>
                <a:pPr algn="ctr"/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91" y="3212976"/>
                <a:ext cx="2457552" cy="32403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으로 구부러진 화살표 4"/>
          <p:cNvSpPr/>
          <p:nvPr/>
        </p:nvSpPr>
        <p:spPr>
          <a:xfrm rot="16200000">
            <a:off x="4106268" y="5550916"/>
            <a:ext cx="787448" cy="1728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으로 구부러진 화살표 8"/>
          <p:cNvSpPr/>
          <p:nvPr/>
        </p:nvSpPr>
        <p:spPr>
          <a:xfrm rot="5215003">
            <a:off x="4014333" y="2212448"/>
            <a:ext cx="787448" cy="1728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07504" y="3212976"/>
                <a:ext cx="1726749" cy="11521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Prepare initial self-energy.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12976"/>
                <a:ext cx="1726749" cy="1152128"/>
              </a:xfrm>
              <a:prstGeom prst="rect">
                <a:avLst/>
              </a:prstGeom>
              <a:blipFill rotWithShape="1">
                <a:blip r:embed="rId6"/>
                <a:stretch>
                  <a:fillRect l="-350" r="-2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톱니 모양의 오른쪽 화살표 7"/>
          <p:cNvSpPr/>
          <p:nvPr/>
        </p:nvSpPr>
        <p:spPr>
          <a:xfrm>
            <a:off x="1619672" y="3660192"/>
            <a:ext cx="504056" cy="200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051720" y="5517232"/>
                <a:ext cx="22322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517232"/>
                <a:ext cx="2232248" cy="432048"/>
              </a:xfrm>
              <a:prstGeom prst="rect">
                <a:avLst/>
              </a:prstGeom>
              <a:blipFill rotWithShape="1">
                <a:blip r:embed="rId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267744" y="6021287"/>
            <a:ext cx="1256290" cy="321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856643" y="3635204"/>
                <a:ext cx="22322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43" y="3635204"/>
                <a:ext cx="2232248" cy="432048"/>
              </a:xfrm>
              <a:prstGeom prst="rect">
                <a:avLst/>
              </a:prstGeom>
              <a:blipFill rotWithShape="1">
                <a:blip r:embed="rId8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2358864" y="3635204"/>
                <a:ext cx="178108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𝑖𝑤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new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64" y="3635204"/>
                <a:ext cx="1781088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269542" y="5157192"/>
                <a:ext cx="1726749" cy="1296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self-energy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42" y="5157192"/>
                <a:ext cx="1726749" cy="12961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톱니 모양의 오른쪽 화살표 16"/>
          <p:cNvSpPr/>
          <p:nvPr/>
        </p:nvSpPr>
        <p:spPr>
          <a:xfrm>
            <a:off x="6935207" y="5748424"/>
            <a:ext cx="504056" cy="200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mean-field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However, since </a:t>
            </a:r>
            <a:r>
              <a:rPr lang="en-US" altLang="ko-KR" dirty="0"/>
              <a:t>triangular lattice </a:t>
            </a:r>
            <a:r>
              <a:rPr lang="en-US" altLang="ko-KR" dirty="0" smtClean="0"/>
              <a:t>is two dimensional and has spin fluctuation, </a:t>
            </a:r>
            <a:r>
              <a:rPr lang="en-US" altLang="ko-KR" b="1" dirty="0" smtClean="0"/>
              <a:t>non-local self energy</a:t>
            </a:r>
            <a:r>
              <a:rPr lang="en-US" altLang="ko-KR" dirty="0" smtClean="0"/>
              <a:t> should be considered. </a:t>
            </a:r>
          </a:p>
          <a:p>
            <a:pPr marL="109728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Dynamical mean-field theory (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The cluster dynamical mean-field theory that include local fluctuation is needed.</a:t>
            </a:r>
          </a:p>
          <a:p>
            <a:pPr marL="109728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Dynamical cluster approximation (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Dynamical cluster approximation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Dynamical cluster approximation divides first Brillouin zone into clusters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09979"/>
            <a:ext cx="46194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843427" y="3212976"/>
                <a:ext cx="3816424" cy="29523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Hexagonal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</m:oMath>
                </a14:m>
                <a:endParaRPr lang="en-US" altLang="ko-KR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:endParaRPr lang="en-US" altLang="ko-KR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𝐾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𝐾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2603BD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rgbClr val="2603BD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sz="1600" i="1">
                                <a:solidFill>
                                  <a:srgbClr val="2603BD"/>
                                </a:solidFill>
                                <a:latin typeface="Cambria Math"/>
                              </a:rPr>
                              <m:t>𝐾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27" y="3212976"/>
                <a:ext cx="3816424" cy="2952327"/>
              </a:xfrm>
              <a:prstGeom prst="rect">
                <a:avLst/>
              </a:prstGeom>
              <a:blipFill rotWithShape="1">
                <a:blip r:embed="rId3"/>
                <a:stretch>
                  <a:fillRect b="-2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067944" y="6093296"/>
            <a:ext cx="4680520" cy="557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Y</a:t>
            </a:r>
            <a:r>
              <a:rPr lang="en-US" altLang="ko-KR" sz="1600" i="1" dirty="0">
                <a:solidFill>
                  <a:schemeClr val="tx1"/>
                </a:solidFill>
              </a:rPr>
              <a:t>. Imai and N. Kawakami, Phys. Rev. B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 (2002).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79712" y="5157192"/>
            <a:ext cx="288032" cy="288032"/>
          </a:xfrm>
          <a:prstGeom prst="ellipse">
            <a:avLst/>
          </a:prstGeom>
          <a:solidFill>
            <a:srgbClr val="3404AC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15816" y="4581128"/>
            <a:ext cx="288032" cy="288032"/>
          </a:xfrm>
          <a:prstGeom prst="ellipse">
            <a:avLst/>
          </a:prstGeom>
          <a:solidFill>
            <a:srgbClr val="00B0F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24200" y="5733256"/>
            <a:ext cx="288032" cy="288032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79712" y="4077072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80244" y="4227809"/>
            <a:ext cx="2160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66985" y="4869160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4343" y="5734441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1323" y="5180487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Dynamical cluster approximation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56892"/>
            <a:ext cx="46194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810288" y="2718430"/>
                <a:ext cx="3816424" cy="2755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Bath Green’s functions</a:t>
                </a:r>
                <a:endParaRPr lang="en-US" altLang="ko-KR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:endParaRPr lang="en-US" altLang="ko-KR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𝐾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00B050"/>
                        </a:solidFill>
                        <a:latin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2603BD"/>
                        </a:solidFill>
                        <a:latin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2603BD"/>
                        </a:solidFill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88" y="2718430"/>
                <a:ext cx="3816424" cy="2755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067944" y="6093296"/>
            <a:ext cx="4680520" cy="557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Y</a:t>
            </a:r>
            <a:r>
              <a:rPr lang="en-US" altLang="ko-KR" sz="1600" i="1" dirty="0">
                <a:solidFill>
                  <a:schemeClr val="tx1"/>
                </a:solidFill>
              </a:rPr>
              <a:t>. Imai and N. Kawakami, Phys. Rev. B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 (2002).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35696" y="4204105"/>
            <a:ext cx="288032" cy="288032"/>
          </a:xfrm>
          <a:prstGeom prst="ellipse">
            <a:avLst/>
          </a:prstGeom>
          <a:solidFill>
            <a:srgbClr val="3404AC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71800" y="3628041"/>
            <a:ext cx="288032" cy="288032"/>
          </a:xfrm>
          <a:prstGeom prst="ellipse">
            <a:avLst/>
          </a:prstGeom>
          <a:solidFill>
            <a:srgbClr val="00B0F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80184" y="4780169"/>
            <a:ext cx="288032" cy="288032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35696" y="3123985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36228" y="3274722"/>
            <a:ext cx="2160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22969" y="3916073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70327" y="4781354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7307" y="4227400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Dynamical cluster approximation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24" y="2655933"/>
            <a:ext cx="46194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4211960" y="4437112"/>
            <a:ext cx="288032" cy="288032"/>
          </a:xfrm>
          <a:prstGeom prst="ellipse">
            <a:avLst/>
          </a:prstGeom>
          <a:solidFill>
            <a:srgbClr val="3404AC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20354" y="3827082"/>
            <a:ext cx="288032" cy="288032"/>
          </a:xfrm>
          <a:prstGeom prst="ellipse">
            <a:avLst/>
          </a:prstGeom>
          <a:solidFill>
            <a:srgbClr val="00B0F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148064" y="4979210"/>
            <a:ext cx="288032" cy="288032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11960" y="3284984"/>
            <a:ext cx="288032" cy="288032"/>
          </a:xfrm>
          <a:prstGeom prst="ellipse">
            <a:avLst/>
          </a:prstGeom>
          <a:solidFill>
            <a:srgbClr val="FF000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5581" y="3473763"/>
            <a:ext cx="2160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322" y="4115114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9680" y="4980395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6660" y="4426441"/>
            <a:ext cx="2880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60633"/>
            <a:ext cx="1891364" cy="228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03255"/>
            <a:ext cx="1891364" cy="228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79586"/>
            <a:ext cx="1891364" cy="228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8" y="2037422"/>
            <a:ext cx="1891364" cy="228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왼쪽으로 구부러진 화살표 18"/>
          <p:cNvSpPr/>
          <p:nvPr/>
        </p:nvSpPr>
        <p:spPr>
          <a:xfrm rot="16753060">
            <a:off x="6486795" y="3529130"/>
            <a:ext cx="619624" cy="29466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왼쪽으로 구부러진 화살표 19"/>
          <p:cNvSpPr/>
          <p:nvPr/>
        </p:nvSpPr>
        <p:spPr>
          <a:xfrm rot="14737798">
            <a:off x="5809257" y="1846220"/>
            <a:ext cx="720786" cy="24897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으로 구부러진 화살표 20"/>
          <p:cNvSpPr/>
          <p:nvPr/>
        </p:nvSpPr>
        <p:spPr>
          <a:xfrm rot="5674502">
            <a:off x="2431896" y="1146153"/>
            <a:ext cx="949045" cy="31944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으로 구부러진 화살표 21"/>
          <p:cNvSpPr/>
          <p:nvPr/>
        </p:nvSpPr>
        <p:spPr>
          <a:xfrm rot="4285234">
            <a:off x="2497687" y="3183154"/>
            <a:ext cx="504056" cy="32529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419872" y="2924944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4944"/>
                <a:ext cx="633721" cy="418857"/>
              </a:xfrm>
              <a:prstGeom prst="rect">
                <a:avLst/>
              </a:prstGeom>
              <a:blipFill rotWithShape="1">
                <a:blip r:embed="rId4"/>
                <a:stretch>
                  <a:fillRect l="-46154" r="-42308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738479" y="3864666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79" y="3864666"/>
                <a:ext cx="633721" cy="418857"/>
              </a:xfrm>
              <a:prstGeom prst="rect">
                <a:avLst/>
              </a:prstGeom>
              <a:blipFill rotWithShape="1">
                <a:blip r:embed="rId5"/>
                <a:stretch>
                  <a:fillRect l="-45192" r="-42308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508386" y="5168491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86" y="5168491"/>
                <a:ext cx="633721" cy="418857"/>
              </a:xfrm>
              <a:prstGeom prst="rect">
                <a:avLst/>
              </a:prstGeom>
              <a:blipFill rotWithShape="1">
                <a:blip r:embed="rId6"/>
                <a:stretch>
                  <a:fillRect l="-46154" r="-42308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063983" y="4725144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83" y="4725144"/>
                <a:ext cx="633721" cy="418857"/>
              </a:xfrm>
              <a:prstGeom prst="rect">
                <a:avLst/>
              </a:prstGeom>
              <a:blipFill rotWithShape="1">
                <a:blip r:embed="rId7"/>
                <a:stretch>
                  <a:fillRect l="-46154" r="-42308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869203" y="2866127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203" y="2866127"/>
                <a:ext cx="633721" cy="418857"/>
              </a:xfrm>
              <a:prstGeom prst="rect">
                <a:avLst/>
              </a:prstGeom>
              <a:blipFill rotWithShape="1">
                <a:blip r:embed="rId8"/>
                <a:stretch>
                  <a:fillRect l="-40385" r="-36538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19672" y="5311112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11112"/>
                <a:ext cx="633721" cy="418857"/>
              </a:xfrm>
              <a:prstGeom prst="rect">
                <a:avLst/>
              </a:prstGeom>
              <a:blipFill rotWithShape="1">
                <a:blip r:embed="rId9"/>
                <a:stretch>
                  <a:fillRect l="-40385" r="-36538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524328" y="2675235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675235"/>
                <a:ext cx="633721" cy="418857"/>
              </a:xfrm>
              <a:prstGeom prst="rect">
                <a:avLst/>
              </a:prstGeom>
              <a:blipFill rotWithShape="1">
                <a:blip r:embed="rId10"/>
                <a:stretch>
                  <a:fillRect l="-40385" r="-36538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8300528" y="5377919"/>
                <a:ext cx="633721" cy="41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28" y="5377919"/>
                <a:ext cx="633721" cy="418857"/>
              </a:xfrm>
              <a:prstGeom prst="rect">
                <a:avLst/>
              </a:prstGeom>
              <a:blipFill rotWithShape="1">
                <a:blip r:embed="rId11"/>
                <a:stretch>
                  <a:fillRect l="-40385" r="-36538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Motivation</a:t>
                </a:r>
              </a:p>
              <a:p>
                <a:r>
                  <a:rPr lang="en-US" altLang="ko-KR" sz="2400" dirty="0" smtClean="0"/>
                  <a:t>Model and methods</a:t>
                </a:r>
                <a:endParaRPr lang="en-US" altLang="ko-KR" sz="2400" dirty="0"/>
              </a:p>
              <a:p>
                <a:pPr marL="109728" indent="0">
                  <a:buNone/>
                </a:pPr>
                <a:r>
                  <a:rPr lang="en-US" altLang="ko-KR" sz="2000" dirty="0" smtClean="0"/>
                  <a:t>  - </a:t>
                </a:r>
                <a:r>
                  <a:rPr lang="en-US" altLang="ko-KR" sz="2000" dirty="0" smtClean="0"/>
                  <a:t>Mott transition and </a:t>
                </a:r>
                <a:r>
                  <a:rPr lang="en-US" altLang="ko-KR" sz="2000" dirty="0" smtClean="0"/>
                  <a:t>Double occupancy</a:t>
                </a:r>
                <a:endParaRPr lang="en-US" altLang="ko-KR" sz="2000" dirty="0" smtClean="0"/>
              </a:p>
              <a:p>
                <a:pPr marL="109728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Dynamical mean-field theory </a:t>
                </a:r>
                <a:endParaRPr lang="en-US" altLang="ko-KR" sz="2000" dirty="0"/>
              </a:p>
              <a:p>
                <a:pPr marL="109728" indent="0">
                  <a:buNone/>
                </a:pPr>
                <a:r>
                  <a:rPr lang="en-US" altLang="ko-KR" sz="2000" dirty="0" smtClean="0"/>
                  <a:t>  - Dynamical cluster approximation</a:t>
                </a:r>
              </a:p>
              <a:p>
                <a:pPr marL="109728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</a:t>
                </a:r>
                <a:r>
                  <a:rPr lang="en-US" altLang="ko-KR" sz="2000" dirty="0" smtClean="0"/>
                  <a:t>Continuous-time </a:t>
                </a:r>
                <a:r>
                  <a:rPr lang="en-US" altLang="ko-KR" sz="2000" dirty="0" smtClean="0"/>
                  <a:t>quantum Monte Carlo</a:t>
                </a:r>
              </a:p>
              <a:p>
                <a:r>
                  <a:rPr lang="en-US" altLang="ko-KR" sz="2400" dirty="0" smtClean="0"/>
                  <a:t>Results</a:t>
                </a:r>
              </a:p>
              <a:p>
                <a:pPr marL="109728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</a:t>
                </a:r>
                <a:r>
                  <a:rPr lang="en-US" altLang="ko-KR" sz="2000" dirty="0" smtClean="0"/>
                  <a:t>- Double occupancy and temperature</a:t>
                </a:r>
              </a:p>
              <a:p>
                <a:pPr marL="109728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Frustration and </a:t>
                </a:r>
                <a:r>
                  <a:rPr lang="en-US" altLang="ko-KR" sz="2000" dirty="0" smtClean="0"/>
                  <a:t>metal-insulator </a:t>
                </a:r>
                <a:r>
                  <a:rPr lang="en-US" altLang="ko-KR" sz="2000" dirty="0" smtClean="0"/>
                  <a:t>transition</a:t>
                </a:r>
              </a:p>
              <a:p>
                <a:pPr marL="109728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Phase diagram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000" dirty="0"/>
                  <a:t>/t versus Filling</a:t>
                </a:r>
                <a:r>
                  <a:rPr lang="en-US" altLang="ko-KR" sz="2000" dirty="0" smtClean="0"/>
                  <a:t>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0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Continuous-time </a:t>
            </a:r>
            <a:r>
              <a:rPr lang="en-US" altLang="ko-KR" dirty="0" smtClean="0"/>
              <a:t>quantum Monte Carlo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 for solving Anderson’s impurity model.</a:t>
            </a:r>
          </a:p>
          <a:p>
            <a:endParaRPr lang="en-US" altLang="ko-KR" dirty="0"/>
          </a:p>
          <a:p>
            <a:r>
              <a:rPr lang="en-US" altLang="ko-KR" dirty="0" smtClean="0"/>
              <a:t>Generate </a:t>
            </a:r>
            <a:r>
              <a:rPr lang="en-US" altLang="ko-KR" dirty="0" smtClean="0"/>
              <a:t>diagrams </a:t>
            </a:r>
            <a:r>
              <a:rPr lang="en-US" altLang="ko-KR" dirty="0" smtClean="0"/>
              <a:t>stochastically.(Markov chain)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- Each </a:t>
            </a:r>
            <a:r>
              <a:rPr lang="en-US" altLang="ko-KR" dirty="0" smtClean="0"/>
              <a:t>diagram </a:t>
            </a:r>
            <a:r>
              <a:rPr lang="en-US" altLang="ko-KR" dirty="0" smtClean="0"/>
              <a:t>is created within </a:t>
            </a:r>
            <a:r>
              <a:rPr lang="en-US" altLang="ko-KR" b="1" dirty="0" smtClean="0"/>
              <a:t>continuous time</a:t>
            </a:r>
            <a:endParaRPr lang="ko-KR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72009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Continuous-time </a:t>
            </a:r>
            <a:r>
              <a:rPr lang="en-US" altLang="ko-KR" dirty="0"/>
              <a:t>quantum Monte Carlo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There are two type of continuous time quantum Monte Carlo.</a:t>
                </a:r>
              </a:p>
              <a:p>
                <a:pPr marL="109728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- The interaction-expansion algorithm</a:t>
                </a:r>
              </a:p>
              <a:p>
                <a:pPr marL="109728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- The hybridization-expansion algorithm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/>
                        </a:rPr>
                        <m:t>𝑍</m:t>
                      </m:r>
                      <m:r>
                        <a:rPr lang="en-US" altLang="ko-KR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sz="2200" i="1">
                              <a:latin typeface="Cambria Math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2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2200">
                          <a:latin typeface="Cambria Math"/>
                        </a:rPr>
                        <m:t>det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22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2200">
                          <a:latin typeface="Cambria Math"/>
                        </a:rPr>
                        <m:t>det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22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200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200" b="0" i="1" smtClean="0">
                              <a:latin typeface="Cambria Math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MC</m:t>
                          </m:r>
                        </m:sup>
                        <m:e>
                          <m:r>
                            <a:rPr lang="en-US" altLang="ko-KR" sz="2200" i="1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22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2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22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altLang="ko-KR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2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/>
                            </a:rPr>
                            <m:t>det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/>
                                      <a:ea typeface="Cambria Math"/>
                                    </a:rPr>
                                    <m:t>↑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/>
                            </a:rPr>
                            <m:t>det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/>
                                      <a:ea typeface="Cambria Math"/>
                                    </a:rPr>
                                    <m:t>↓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pPr marL="109728" indent="0" algn="ctr">
                  <a:buNone/>
                </a:pPr>
                <a:r>
                  <a:rPr lang="en-US" altLang="ko-KR" sz="1700" i="1" dirty="0" smtClean="0"/>
                  <a:t>A</a:t>
                </a:r>
                <a:r>
                  <a:rPr lang="en-US" altLang="ko-KR" sz="1700" i="1" dirty="0"/>
                  <a:t>. N. </a:t>
                </a:r>
                <a:r>
                  <a:rPr lang="en-US" altLang="ko-KR" sz="1700" i="1" dirty="0" err="1"/>
                  <a:t>Rubtsov</a:t>
                </a:r>
                <a:r>
                  <a:rPr lang="en-US" altLang="ko-KR" sz="1700" i="1" dirty="0"/>
                  <a:t>, V. V. </a:t>
                </a:r>
                <a:r>
                  <a:rPr lang="en-US" altLang="ko-KR" sz="1700" i="1" dirty="0" err="1"/>
                  <a:t>Savkin</a:t>
                </a:r>
                <a:r>
                  <a:rPr lang="en-US" altLang="ko-KR" sz="1700" i="1" dirty="0"/>
                  <a:t>, and A. I. Lichtenstein, Phys</a:t>
                </a:r>
                <a:r>
                  <a:rPr lang="en-US" altLang="ko-KR" sz="1700" i="1" dirty="0" smtClean="0"/>
                  <a:t>. Rev. B (2005</a:t>
                </a:r>
                <a:r>
                  <a:rPr lang="en-US" altLang="ko-KR" sz="1700" i="1" dirty="0"/>
                  <a:t>).</a:t>
                </a:r>
                <a:endParaRPr lang="ko-KR" altLang="ko-KR" sz="1700" i="1" dirty="0"/>
              </a:p>
              <a:p>
                <a:pPr marL="109728" indent="0">
                  <a:buNone/>
                </a:pPr>
                <a:endParaRPr lang="en-US" altLang="ko-KR" b="0" dirty="0" smtClean="0"/>
              </a:p>
              <a:p>
                <a:pPr marL="109728" indent="0">
                  <a:buNone/>
                </a:pPr>
                <a:endParaRPr lang="en-US" altLang="ko-KR" b="0" dirty="0" smtClean="0"/>
              </a:p>
              <a:p>
                <a:pPr marL="109728" indent="0">
                  <a:buNone/>
                </a:pPr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Continuous-time </a:t>
            </a:r>
            <a:r>
              <a:rPr lang="en-US" altLang="ko-KR" dirty="0"/>
              <a:t>quantum Monte Carlo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However, sign problem break our calculation.</a:t>
                </a:r>
              </a:p>
              <a:p>
                <a:pPr marL="109728" indent="0">
                  <a:buNone/>
                </a:pPr>
                <a:r>
                  <a:rPr lang="en-US" altLang="ko-KR" dirty="0" smtClean="0"/>
                  <a:t> -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MC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sign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Rubtsov</a:t>
                </a:r>
                <a:r>
                  <a:rPr lang="en-US" altLang="ko-KR" dirty="0" smtClean="0"/>
                  <a:t> (2003) showed that introducing axillary field can reduce numerical instability.</a:t>
                </a:r>
              </a:p>
              <a:p>
                <a:pPr marL="109728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𝛿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0.01 &lt;</m:t>
                    </m:r>
                    <m:r>
                      <a:rPr lang="ko-KR" altLang="en-US" i="1">
                        <a:latin typeface="Cambria Math"/>
                      </a:rPr>
                      <m:t>𝛿</m:t>
                    </m:r>
                    <m:r>
                      <a:rPr lang="en-US" altLang="ko-KR" b="0" i="1" smtClean="0">
                        <a:latin typeface="Cambria Math"/>
                      </a:rPr>
                      <m:t>&lt;0.1</m:t>
                    </m:r>
                  </m:oMath>
                </a14:m>
                <a:r>
                  <a:rPr lang="en-US" altLang="ko-KR" dirty="0" smtClean="0"/>
                  <a:t> , </a:t>
                </a:r>
                <a:r>
                  <a:rPr lang="en-US" altLang="ko-KR" dirty="0">
                    <a:latin typeface="Cambria Math"/>
                  </a:rPr>
                  <a:t>In my </a:t>
                </a:r>
                <a:r>
                  <a:rPr lang="en-US" altLang="ko-KR" dirty="0" smtClean="0">
                    <a:latin typeface="Cambria Math"/>
                  </a:rPr>
                  <a:t>experience.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 r="-2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1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5400" dirty="0" smtClean="0"/>
              <a:t>Results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56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Double occupancy and temperature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20" y="2262902"/>
            <a:ext cx="4104456" cy="43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123728" y="2780928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Filling=1.0</a:t>
            </a:r>
          </a:p>
          <a:p>
            <a:r>
              <a:rPr lang="en-US" altLang="ko-KR" sz="2800" dirty="0" smtClean="0"/>
              <a:t>t=t’=0.25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564904"/>
            <a:ext cx="4528209" cy="325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1999" y="5799162"/>
            <a:ext cx="40961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L.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Hunpyo</a:t>
            </a:r>
            <a:r>
              <a:rPr lang="en-US" altLang="ko-KR" i="1" dirty="0" smtClean="0">
                <a:solidFill>
                  <a:schemeClr val="tx1"/>
                </a:solidFill>
              </a:rPr>
              <a:t> , L. Gang, </a:t>
            </a:r>
          </a:p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and M.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Hartmut</a:t>
            </a:r>
            <a:r>
              <a:rPr lang="en-US" altLang="ko-KR" i="1" dirty="0" smtClean="0">
                <a:solidFill>
                  <a:schemeClr val="tx1"/>
                </a:solidFill>
              </a:rPr>
              <a:t>,</a:t>
            </a:r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Phys. Rev. B </a:t>
            </a:r>
            <a:r>
              <a:rPr lang="en-US" altLang="ko-KR" i="1" dirty="0" smtClean="0">
                <a:solidFill>
                  <a:schemeClr val="tx1"/>
                </a:solidFill>
              </a:rPr>
              <a:t>(2008)</a:t>
            </a:r>
            <a:endParaRPr lang="en-US" altLang="ko-KR" i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78246" y="2262902"/>
            <a:ext cx="37059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DCA-CTQMC (t’/t=1, filling=1.0)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5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Double occupancy and temperature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20" y="2262902"/>
            <a:ext cx="4104456" cy="43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780928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Filling=1.0</a:t>
            </a:r>
          </a:p>
          <a:p>
            <a:r>
              <a:rPr lang="en-US" altLang="ko-KR" sz="2800" dirty="0" smtClean="0"/>
              <a:t>t=t’=0.25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78276"/>
            <a:ext cx="4606167" cy="33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44008" y="5732624"/>
            <a:ext cx="4462151" cy="112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i="1" dirty="0" smtClean="0">
                <a:solidFill>
                  <a:schemeClr val="tx1"/>
                </a:solidFill>
              </a:rPr>
              <a:t>T. </a:t>
            </a:r>
            <a:r>
              <a:rPr lang="en-US" altLang="ko-KR" i="1" dirty="0">
                <a:solidFill>
                  <a:schemeClr val="tx1"/>
                </a:solidFill>
              </a:rPr>
              <a:t>Yoshioka, </a:t>
            </a:r>
            <a:r>
              <a:rPr lang="en-US" altLang="ko-KR" i="1" dirty="0" smtClean="0">
                <a:solidFill>
                  <a:schemeClr val="tx1"/>
                </a:solidFill>
              </a:rPr>
              <a:t>A. </a:t>
            </a:r>
            <a:r>
              <a:rPr lang="en-US" altLang="ko-KR" i="1" dirty="0">
                <a:solidFill>
                  <a:schemeClr val="tx1"/>
                </a:solidFill>
              </a:rPr>
              <a:t>Koga, and </a:t>
            </a:r>
            <a:r>
              <a:rPr lang="en-US" altLang="ko-KR" i="1" dirty="0" smtClean="0">
                <a:solidFill>
                  <a:schemeClr val="tx1"/>
                </a:solidFill>
              </a:rPr>
              <a:t>N. </a:t>
            </a:r>
            <a:r>
              <a:rPr lang="en-US" altLang="ko-KR" i="1" dirty="0">
                <a:solidFill>
                  <a:schemeClr val="tx1"/>
                </a:solidFill>
              </a:rPr>
              <a:t>Kawakami</a:t>
            </a:r>
          </a:p>
          <a:p>
            <a:r>
              <a:rPr lang="en-US" altLang="ko-KR" i="1" dirty="0">
                <a:solidFill>
                  <a:schemeClr val="tx1"/>
                </a:solidFill>
              </a:rPr>
              <a:t>Phys. Rev. </a:t>
            </a:r>
            <a:r>
              <a:rPr lang="en-US" altLang="ko-KR" i="1" dirty="0" smtClean="0">
                <a:solidFill>
                  <a:schemeClr val="tx1"/>
                </a:solidFill>
              </a:rPr>
              <a:t>Lett (2009)</a:t>
            </a:r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57589" y="2115979"/>
            <a:ext cx="37059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PIRG (t’/t=1, filling=1.0)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8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Frustration and </a:t>
            </a:r>
            <a:br>
              <a:rPr lang="en-US" altLang="ko-KR" dirty="0" smtClean="0"/>
            </a:br>
            <a:r>
              <a:rPr lang="en-US" altLang="ko-KR" dirty="0" smtClean="0"/>
              <a:t>metal-insulator transition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 smtClean="0">
                    <a:latin typeface="Times New Roman"/>
                  </a:rPr>
                  <a:t>Lattice structure can be tuned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</a:rPr>
                      <m:t>/</m:t>
                    </m:r>
                    <m:r>
                      <a:rPr lang="en-US" altLang="ko-KR" sz="24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ko-KR" sz="240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47219"/>
            <a:ext cx="2442761" cy="227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68798"/>
            <a:ext cx="2304256" cy="230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7" y="2804292"/>
            <a:ext cx="2627932" cy="23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5165388"/>
            <a:ext cx="2304256" cy="711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Bipartite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1132" y="5165812"/>
            <a:ext cx="2304256" cy="711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Anisotropy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33136" y="5165812"/>
            <a:ext cx="2304256" cy="711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Isotropy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7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Frustration and </a:t>
            </a:r>
            <a:br>
              <a:rPr lang="en-US" altLang="ko-KR" dirty="0"/>
            </a:br>
            <a:r>
              <a:rPr lang="en-US" altLang="ko-KR" dirty="0"/>
              <a:t>metal-insulator transition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7544" y="2204864"/>
            <a:ext cx="4104456" cy="43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123728" y="2780928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Filling=1.0</a:t>
            </a:r>
          </a:p>
          <a:p>
            <a:r>
              <a:rPr lang="en-US" altLang="ko-KR" sz="2800" dirty="0" smtClean="0"/>
              <a:t>t/T=40</a:t>
            </a:r>
          </a:p>
          <a:p>
            <a:r>
              <a:rPr lang="en-US" altLang="ko-KR" sz="2800" dirty="0" smtClean="0"/>
              <a:t>t=0.25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0" y="2564904"/>
            <a:ext cx="4284410" cy="333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32040" y="2257658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VMC (Filling =1.0)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41515" y="6093296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T </a:t>
            </a:r>
            <a:r>
              <a:rPr lang="en-US" altLang="ko-KR" i="1" dirty="0" smtClean="0">
                <a:solidFill>
                  <a:schemeClr val="tx1"/>
                </a:solidFill>
              </a:rPr>
              <a:t>. Watanabe, </a:t>
            </a:r>
            <a:r>
              <a:rPr lang="en-US" altLang="ko-KR" i="1" dirty="0">
                <a:solidFill>
                  <a:schemeClr val="tx1"/>
                </a:solidFill>
              </a:rPr>
              <a:t>H</a:t>
            </a:r>
            <a:r>
              <a:rPr lang="en-US" altLang="ko-KR" i="1" dirty="0" smtClean="0">
                <a:solidFill>
                  <a:schemeClr val="tx1"/>
                </a:solidFill>
              </a:rPr>
              <a:t>. </a:t>
            </a:r>
            <a:r>
              <a:rPr lang="en-US" altLang="ko-KR" i="1" dirty="0" smtClean="0">
                <a:solidFill>
                  <a:schemeClr val="tx1"/>
                </a:solidFill>
              </a:rPr>
              <a:t>Yokoyama, </a:t>
            </a:r>
            <a:r>
              <a:rPr lang="en-US" altLang="ko-KR" i="1" dirty="0">
                <a:solidFill>
                  <a:schemeClr val="tx1"/>
                </a:solidFill>
              </a:rPr>
              <a:t>Y</a:t>
            </a:r>
            <a:r>
              <a:rPr lang="en-US" altLang="ko-KR" i="1" dirty="0" smtClean="0">
                <a:solidFill>
                  <a:schemeClr val="tx1"/>
                </a:solidFill>
              </a:rPr>
              <a:t>. Tanaka</a:t>
            </a:r>
            <a:r>
              <a:rPr lang="en-US" altLang="ko-KR" i="1" dirty="0" smtClean="0">
                <a:solidFill>
                  <a:schemeClr val="tx1"/>
                </a:solidFill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</a:rPr>
              <a:t>&amp; </a:t>
            </a:r>
            <a:r>
              <a:rPr lang="en-US" altLang="ko-KR" i="1" dirty="0">
                <a:solidFill>
                  <a:schemeClr val="tx1"/>
                </a:solidFill>
              </a:rPr>
              <a:t>J. I</a:t>
            </a:r>
            <a:r>
              <a:rPr lang="en-US" altLang="ko-KR" i="1" dirty="0" smtClean="0">
                <a:solidFill>
                  <a:schemeClr val="tx1"/>
                </a:solidFill>
              </a:rPr>
              <a:t>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Inoue,J</a:t>
            </a:r>
            <a:r>
              <a:rPr lang="en-US" altLang="ko-KR" i="1" dirty="0" smtClean="0">
                <a:solidFill>
                  <a:schemeClr val="tx1"/>
                </a:solidFill>
              </a:rPr>
              <a:t>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Phy</a:t>
            </a:r>
            <a:r>
              <a:rPr lang="en-US" altLang="ko-KR" i="1" dirty="0">
                <a:solidFill>
                  <a:schemeClr val="tx1"/>
                </a:solidFill>
              </a:rPr>
              <a:t>. Soc.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Jpn</a:t>
            </a:r>
            <a:r>
              <a:rPr lang="en-US" altLang="ko-KR" i="1" dirty="0">
                <a:solidFill>
                  <a:schemeClr val="tx1"/>
                </a:solidFill>
              </a:rPr>
              <a:t> (2006). 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96" y="2864416"/>
            <a:ext cx="1714704" cy="152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Frustration and </a:t>
            </a:r>
            <a:br>
              <a:rPr lang="en-US" altLang="ko-KR" dirty="0"/>
            </a:br>
            <a:r>
              <a:rPr lang="en-US" altLang="ko-KR" dirty="0"/>
              <a:t>metal-insulator transition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496" y="2204864"/>
            <a:ext cx="4104456" cy="43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87" y="2780928"/>
            <a:ext cx="3626034" cy="267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01818" y="2257658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PIRG (Filling =1.0)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41515" y="5829039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H. MORITA</a:t>
            </a:r>
            <a:r>
              <a:rPr lang="en-US" altLang="ko-KR" i="1" dirty="0">
                <a:solidFill>
                  <a:schemeClr val="tx1"/>
                </a:solidFill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</a:rPr>
              <a:t>S. </a:t>
            </a:r>
            <a:r>
              <a:rPr lang="en-US" altLang="ko-KR" i="1" dirty="0">
                <a:solidFill>
                  <a:schemeClr val="tx1"/>
                </a:solidFill>
              </a:rPr>
              <a:t>WATANABE and </a:t>
            </a:r>
            <a:r>
              <a:rPr lang="en-US" altLang="ko-KR" i="1" dirty="0" smtClean="0">
                <a:solidFill>
                  <a:schemeClr val="tx1"/>
                </a:solidFill>
              </a:rPr>
              <a:t>M. </a:t>
            </a:r>
            <a:r>
              <a:rPr lang="en-US" altLang="ko-KR" i="1" dirty="0">
                <a:solidFill>
                  <a:schemeClr val="tx1"/>
                </a:solidFill>
              </a:rPr>
              <a:t>IMADA</a:t>
            </a:r>
            <a:r>
              <a:rPr lang="en-US" altLang="ko-KR" i="1" dirty="0" smtClean="0">
                <a:solidFill>
                  <a:schemeClr val="tx1"/>
                </a:solidFill>
              </a:rPr>
              <a:t>, </a:t>
            </a:r>
            <a:r>
              <a:rPr lang="en-US" altLang="ko-KR" i="1" dirty="0" err="1" smtClean="0">
                <a:solidFill>
                  <a:schemeClr val="tx1"/>
                </a:solidFill>
              </a:rPr>
              <a:t>J.Phy</a:t>
            </a:r>
            <a:r>
              <a:rPr lang="en-US" altLang="ko-KR" i="1" dirty="0">
                <a:solidFill>
                  <a:schemeClr val="tx1"/>
                </a:solidFill>
              </a:rPr>
              <a:t>. Soc.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Jpn</a:t>
            </a:r>
            <a:r>
              <a:rPr lang="en-US" altLang="ko-KR" i="1" dirty="0">
                <a:solidFill>
                  <a:schemeClr val="tx1"/>
                </a:solidFill>
              </a:rPr>
              <a:t> (</a:t>
            </a:r>
            <a:r>
              <a:rPr lang="en-US" altLang="ko-KR" i="1" dirty="0" smtClean="0">
                <a:solidFill>
                  <a:schemeClr val="tx1"/>
                </a:solidFill>
              </a:rPr>
              <a:t>2002). 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5855" y="2842725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Filling=1.0</a:t>
            </a:r>
          </a:p>
          <a:p>
            <a:r>
              <a:rPr lang="en-US" altLang="ko-KR" sz="2800" dirty="0" smtClean="0"/>
              <a:t>t/T=40</a:t>
            </a:r>
          </a:p>
          <a:p>
            <a:r>
              <a:rPr lang="en-US" altLang="ko-KR" sz="2800" dirty="0" smtClean="0"/>
              <a:t>t=0.25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03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Frustration and </a:t>
            </a:r>
            <a:br>
              <a:rPr lang="en-US" altLang="ko-KR" dirty="0"/>
            </a:br>
            <a:r>
              <a:rPr lang="en-US" altLang="ko-KR" dirty="0"/>
              <a:t>metal-insulator transition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3989900" cy="29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3568" y="2475359"/>
            <a:ext cx="3830069" cy="402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2473682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VMC (Filling =1.0)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58033" y="3172408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Filling=1.0</a:t>
            </a:r>
          </a:p>
          <a:p>
            <a:r>
              <a:rPr lang="en-US" altLang="ko-KR" sz="2800" dirty="0" smtClean="0"/>
              <a:t>t/T=40</a:t>
            </a:r>
          </a:p>
          <a:p>
            <a:r>
              <a:rPr lang="en-US" altLang="ko-KR" sz="2800" dirty="0" smtClean="0"/>
              <a:t>t=0.25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5661248"/>
            <a:ext cx="417646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T. </a:t>
            </a:r>
            <a:r>
              <a:rPr lang="en-US" altLang="ko-KR" i="1" dirty="0" smtClean="0">
                <a:solidFill>
                  <a:schemeClr val="tx1"/>
                </a:solidFill>
              </a:rPr>
              <a:t>Watanabe, </a:t>
            </a:r>
            <a:r>
              <a:rPr lang="en-US" altLang="ko-KR" i="1" dirty="0">
                <a:solidFill>
                  <a:schemeClr val="tx1"/>
                </a:solidFill>
              </a:rPr>
              <a:t>H. Yokoyama</a:t>
            </a:r>
            <a:r>
              <a:rPr lang="en-US" altLang="ko-KR" i="1" dirty="0" smtClean="0">
                <a:solidFill>
                  <a:schemeClr val="tx1"/>
                </a:solidFill>
              </a:rPr>
              <a:t>, </a:t>
            </a:r>
            <a:r>
              <a:rPr lang="en-US" altLang="ko-KR" i="1" dirty="0">
                <a:solidFill>
                  <a:schemeClr val="tx1"/>
                </a:solidFill>
              </a:rPr>
              <a:t>Y. </a:t>
            </a:r>
            <a:r>
              <a:rPr lang="en-US" altLang="ko-KR" i="1" dirty="0" smtClean="0">
                <a:solidFill>
                  <a:schemeClr val="tx1"/>
                </a:solidFill>
              </a:rPr>
              <a:t>Tanaka, </a:t>
            </a:r>
            <a:r>
              <a:rPr lang="en-US" altLang="ko-KR" i="1" dirty="0">
                <a:solidFill>
                  <a:schemeClr val="tx1"/>
                </a:solidFill>
              </a:rPr>
              <a:t>and J. </a:t>
            </a:r>
            <a:r>
              <a:rPr lang="en-US" altLang="ko-KR" i="1" dirty="0" smtClean="0">
                <a:solidFill>
                  <a:schemeClr val="tx1"/>
                </a:solidFill>
              </a:rPr>
              <a:t>Inoue </a:t>
            </a:r>
            <a:r>
              <a:rPr lang="en-US" altLang="ko-KR" i="1" dirty="0">
                <a:solidFill>
                  <a:schemeClr val="tx1"/>
                </a:solidFill>
              </a:rPr>
              <a:t>Phys. Rev. B </a:t>
            </a:r>
            <a:r>
              <a:rPr lang="en-US" altLang="ko-KR" i="1" dirty="0" smtClean="0">
                <a:solidFill>
                  <a:schemeClr val="tx1"/>
                </a:solidFill>
              </a:rPr>
              <a:t>(2008)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5400" dirty="0" smtClean="0"/>
              <a:t>Motivation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123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altLang="ko-KR" dirty="0" smtClean="0"/>
                  <a:t>Phase diagram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/t versus Filling)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78" r="-1778" b="-6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9512" y="2226731"/>
            <a:ext cx="4095213" cy="42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4497"/>
            <a:ext cx="3968069" cy="34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061" y="2335560"/>
            <a:ext cx="3096344" cy="41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PIRG (t’/t= -0.2)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4048" y="5877272"/>
            <a:ext cx="374441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S. WATANABE </a:t>
            </a:r>
            <a:r>
              <a:rPr lang="en-US" altLang="ko-KR" i="1" dirty="0">
                <a:solidFill>
                  <a:schemeClr val="tx1"/>
                </a:solidFill>
              </a:rPr>
              <a:t>and </a:t>
            </a:r>
            <a:r>
              <a:rPr lang="en-US" altLang="ko-KR" i="1" dirty="0" smtClean="0">
                <a:solidFill>
                  <a:schemeClr val="tx1"/>
                </a:solidFill>
              </a:rPr>
              <a:t>M. IMADA</a:t>
            </a:r>
          </a:p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J.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Phy</a:t>
            </a:r>
            <a:r>
              <a:rPr lang="en-US" altLang="ko-KR" i="1" dirty="0">
                <a:solidFill>
                  <a:schemeClr val="tx1"/>
                </a:solidFill>
              </a:rPr>
              <a:t>. Soc.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Jpn</a:t>
            </a:r>
            <a:r>
              <a:rPr lang="en-US" altLang="ko-KR" i="1" dirty="0" smtClean="0">
                <a:solidFill>
                  <a:schemeClr val="tx1"/>
                </a:solidFill>
              </a:rPr>
              <a:t> (2004).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93" y="2915067"/>
            <a:ext cx="1714704" cy="152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411760" y="2996952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t/T=40</a:t>
            </a:r>
          </a:p>
          <a:p>
            <a:r>
              <a:rPr lang="en-US" altLang="ko-KR" sz="2800" dirty="0" smtClean="0"/>
              <a:t>t=0.25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8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Phase diagram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/t versus Filling)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78" r="-1778" b="-6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9512" y="2226731"/>
            <a:ext cx="4095213" cy="42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50" y="2564904"/>
            <a:ext cx="4264045" cy="334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02161" y="5911032"/>
            <a:ext cx="3974295" cy="61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D</a:t>
            </a:r>
            <a:r>
              <a:rPr lang="en-US" altLang="ko-KR" i="1" dirty="0" smtClean="0">
                <a:solidFill>
                  <a:schemeClr val="tx1"/>
                </a:solidFill>
              </a:rPr>
              <a:t>. </a:t>
            </a:r>
            <a:r>
              <a:rPr lang="en-US" altLang="ko-KR" i="1" dirty="0" err="1" smtClean="0">
                <a:solidFill>
                  <a:schemeClr val="tx1"/>
                </a:solidFill>
              </a:rPr>
              <a:t>Galanakis</a:t>
            </a:r>
            <a:r>
              <a:rPr lang="en-US" altLang="ko-KR" i="1" dirty="0" smtClean="0">
                <a:solidFill>
                  <a:schemeClr val="tx1"/>
                </a:solidFill>
              </a:rPr>
              <a:t>,</a:t>
            </a:r>
            <a:r>
              <a:rPr lang="en-US" altLang="ko-KR" i="1" dirty="0">
                <a:solidFill>
                  <a:schemeClr val="tx1"/>
                </a:solidFill>
              </a:rPr>
              <a:t> T. D.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en-US" altLang="ko-KR" i="1" dirty="0" err="1">
                <a:solidFill>
                  <a:schemeClr val="tx1"/>
                </a:solidFill>
              </a:rPr>
              <a:t>Stanescu</a:t>
            </a:r>
            <a:r>
              <a:rPr lang="en-US" altLang="ko-KR" i="1" dirty="0" smtClean="0">
                <a:solidFill>
                  <a:schemeClr val="tx1"/>
                </a:solidFill>
              </a:rPr>
              <a:t>, and </a:t>
            </a:r>
            <a:r>
              <a:rPr lang="en-US" altLang="ko-KR" i="1" dirty="0">
                <a:solidFill>
                  <a:schemeClr val="tx1"/>
                </a:solidFill>
              </a:rPr>
              <a:t>P. </a:t>
            </a:r>
            <a:r>
              <a:rPr lang="en-US" altLang="ko-KR" i="1" dirty="0" smtClean="0">
                <a:solidFill>
                  <a:schemeClr val="tx1"/>
                </a:solidFill>
              </a:rPr>
              <a:t> Phillips</a:t>
            </a:r>
            <a:r>
              <a:rPr lang="en-US" altLang="ko-KR" i="1" dirty="0">
                <a:solidFill>
                  <a:schemeClr val="tx1"/>
                </a:solidFill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</a:rPr>
              <a:t>Phys. Rev. B</a:t>
            </a:r>
            <a:r>
              <a:rPr lang="ko-KR" altLang="en-US" i="1" dirty="0" smtClean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(2009).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4008" y="2163667"/>
            <a:ext cx="4283968" cy="41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CDMFT-NCA (U/t=12, t/T=10,t’/t=1.0)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411760" y="2996952"/>
            <a:ext cx="208823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t/T=40</a:t>
            </a:r>
          </a:p>
          <a:p>
            <a:r>
              <a:rPr lang="en-US" altLang="ko-KR" sz="2800" dirty="0" smtClean="0"/>
              <a:t>t=0.25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0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Metal-Insulator transition in triangular lattice can be found with aid of dynamical cluster approximation.</a:t>
            </a:r>
          </a:p>
          <a:p>
            <a:r>
              <a:rPr lang="en-US" altLang="ko-KR" dirty="0"/>
              <a:t>When </a:t>
            </a:r>
            <a:r>
              <a:rPr lang="en-US" altLang="ko-KR" dirty="0" smtClean="0"/>
              <a:t>frustration </a:t>
            </a:r>
            <a:r>
              <a:rPr lang="en-US" altLang="ko-KR" dirty="0"/>
              <a:t>effect is increased, critical interaction is also increased.</a:t>
            </a:r>
          </a:p>
          <a:p>
            <a:r>
              <a:rPr lang="en-US" altLang="ko-KR" dirty="0"/>
              <a:t>Critical interaction in h</a:t>
            </a:r>
            <a:r>
              <a:rPr lang="en-US" altLang="ko-KR" dirty="0" smtClean="0"/>
              <a:t>alf-filling </a:t>
            </a:r>
            <a:r>
              <a:rPr lang="en-US" altLang="ko-KR" dirty="0"/>
              <a:t>is smaller than non </a:t>
            </a:r>
            <a:r>
              <a:rPr lang="en-US" altLang="ko-KR" dirty="0" smtClean="0"/>
              <a:t>half-filling.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8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58" y="3911954"/>
            <a:ext cx="1734640" cy="20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Why </a:t>
            </a:r>
            <a:r>
              <a:rPr lang="en-US" altLang="ko-KR" dirty="0" smtClean="0"/>
              <a:t>should we study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 triangular lattice?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l-GR" i="1" smtClean="0">
                        <a:latin typeface="Cambria Math" panose="02040503050406030204" pitchFamily="18" charset="0"/>
                        <a:ea typeface="Cambria Math"/>
                        <a:cs typeface="Times New Roman"/>
                      </a:rPr>
                      <m:t>𝜅</m:t>
                    </m:r>
                    <m:r>
                      <a:rPr lang="en-US" altLang="ko-KR" i="1">
                        <a:latin typeface="Cambria Math"/>
                        <a:cs typeface="Times New Roman"/>
                      </a:rPr>
                      <m:t>−</m:t>
                    </m:r>
                    <m:r>
                      <a:rPr lang="en-US" altLang="ko-KR">
                        <a:latin typeface="Cambria Math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BEDT</m:t>
                    </m:r>
                    <m:r>
                      <a:rPr lang="en-US" altLang="ko-KR" i="1">
                        <a:latin typeface="Cambria Math"/>
                        <a:cs typeface="Times New Roman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TTF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C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cs typeface="Times New Roman"/>
                          </a:rPr>
                          <m:t>U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CN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 smtClean="0">
                  <a:latin typeface="Times New Roman"/>
                </a:endParaRPr>
              </a:p>
              <a:p>
                <a:pPr marL="109728" indent="0">
                  <a:buNone/>
                </a:pPr>
                <a:r>
                  <a:rPr lang="en-US" altLang="ko-KR" sz="2400" dirty="0" smtClean="0">
                    <a:latin typeface="Times New Roman"/>
                  </a:rPr>
                  <a:t> - </a:t>
                </a:r>
                <a:r>
                  <a:rPr lang="en-US" altLang="ko-KR" sz="2400" dirty="0" smtClean="0">
                    <a:latin typeface="Times New Roman"/>
                  </a:rPr>
                  <a:t>Two-dimensional </a:t>
                </a:r>
                <a:r>
                  <a:rPr lang="en-US" altLang="ko-KR" sz="2400" dirty="0">
                    <a:latin typeface="Times New Roman"/>
                  </a:rPr>
                  <a:t>isotropic </a:t>
                </a:r>
                <a:r>
                  <a:rPr lang="en-US" altLang="ko-KR" sz="2400" b="1" dirty="0">
                    <a:latin typeface="Times New Roman"/>
                  </a:rPr>
                  <a:t>triangular lattice</a:t>
                </a:r>
                <a:r>
                  <a:rPr lang="en-US" altLang="ko-KR" sz="2400" dirty="0">
                    <a:latin typeface="Times New Roman"/>
                  </a:rPr>
                  <a:t>. </a:t>
                </a:r>
                <a:r>
                  <a:rPr lang="en-US" altLang="ko-KR" sz="2400" dirty="0" smtClean="0">
                    <a:latin typeface="Times New Roman"/>
                  </a:rPr>
                  <a:t>(Half-</a:t>
                </a:r>
                <a:r>
                  <a:rPr lang="en-US" altLang="ko-KR" sz="2400" dirty="0" err="1" smtClean="0">
                    <a:latin typeface="Times New Roman"/>
                  </a:rPr>
                  <a:t>filliling</a:t>
                </a:r>
                <a:r>
                  <a:rPr lang="en-US" altLang="ko-KR" sz="2400" dirty="0" smtClean="0">
                    <a:latin typeface="Times New Roman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en-US" altLang="ko-KR" sz="2400" dirty="0" smtClean="0">
                    <a:latin typeface="Times New Roman"/>
                  </a:rPr>
                  <a:t> - </a:t>
                </a:r>
                <a:r>
                  <a:rPr lang="en-US" altLang="ko-KR" sz="2400" b="1" dirty="0" smtClean="0">
                    <a:latin typeface="Times New Roman"/>
                  </a:rPr>
                  <a:t>Mott insulator</a:t>
                </a:r>
                <a:endParaRPr lang="en-US" altLang="ko-KR" sz="2400" b="1" dirty="0">
                  <a:latin typeface="Times New Roman"/>
                </a:endParaRPr>
              </a:p>
              <a:p>
                <a:pPr marL="109728" indent="0">
                  <a:buNone/>
                </a:pPr>
                <a:r>
                  <a:rPr lang="en-US" altLang="ko-KR" sz="2200" dirty="0" smtClean="0">
                    <a:latin typeface="Times New Roman"/>
                  </a:rPr>
                  <a:t> - No magnetic ordering under </a:t>
                </a:r>
                <a:r>
                  <a:rPr lang="en-US" altLang="ko-KR" sz="2200" b="1" dirty="0" smtClean="0">
                    <a:latin typeface="Times New Roman"/>
                  </a:rPr>
                  <a:t>32 </a:t>
                </a:r>
                <a:r>
                  <a:rPr lang="en-US" altLang="ko-KR" sz="2200" b="1" dirty="0" err="1" smtClean="0">
                    <a:latin typeface="Times New Roman"/>
                  </a:rPr>
                  <a:t>mK</a:t>
                </a:r>
                <a:r>
                  <a:rPr lang="en-US" altLang="ko-KR" sz="2200" b="1" dirty="0" smtClean="0">
                    <a:latin typeface="Times New Roman"/>
                  </a:rPr>
                  <a:t>   </a:t>
                </a:r>
                <a:r>
                  <a:rPr lang="en-US" altLang="ko-KR" sz="2200" b="1" dirty="0" smtClean="0">
                    <a:latin typeface="Times New Roman"/>
                    <a:sym typeface="Wingdings" panose="05000000000000000000" pitchFamily="2" charset="2"/>
                  </a:rPr>
                  <a:t> Quantum spin liquid</a:t>
                </a:r>
                <a:endParaRPr lang="en-US" altLang="ko-KR" sz="2200" b="1" dirty="0" smtClean="0">
                  <a:latin typeface="Times New Roman"/>
                </a:endParaRPr>
              </a:p>
              <a:p>
                <a:pPr marL="109728" indent="0">
                  <a:buNone/>
                </a:pPr>
                <a:endParaRPr lang="en-US" altLang="ko-KR" sz="2200" dirty="0" smtClean="0">
                  <a:latin typeface="Times New Roman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32" y="3911954"/>
            <a:ext cx="4588836" cy="197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5937895"/>
            <a:ext cx="7776864" cy="659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Y. Shimizu, K. </a:t>
            </a:r>
            <a:r>
              <a:rPr lang="en-US" altLang="ko-KR" i="1" dirty="0" err="1">
                <a:solidFill>
                  <a:schemeClr val="tx1"/>
                </a:solidFill>
              </a:rPr>
              <a:t>Miyagawa</a:t>
            </a:r>
            <a:r>
              <a:rPr lang="en-US" altLang="ko-KR" i="1" dirty="0">
                <a:solidFill>
                  <a:schemeClr val="tx1"/>
                </a:solidFill>
              </a:rPr>
              <a:t>, K. </a:t>
            </a:r>
            <a:r>
              <a:rPr lang="en-US" altLang="ko-KR" i="1" dirty="0" err="1">
                <a:solidFill>
                  <a:schemeClr val="tx1"/>
                </a:solidFill>
              </a:rPr>
              <a:t>Kanoda</a:t>
            </a:r>
            <a:r>
              <a:rPr lang="en-US" altLang="ko-KR" i="1" dirty="0">
                <a:solidFill>
                  <a:schemeClr val="tx1"/>
                </a:solidFill>
              </a:rPr>
              <a:t>, M. </a:t>
            </a:r>
            <a:r>
              <a:rPr lang="en-US" altLang="ko-KR" i="1" dirty="0" err="1">
                <a:solidFill>
                  <a:schemeClr val="tx1"/>
                </a:solidFill>
              </a:rPr>
              <a:t>Maesato</a:t>
            </a:r>
            <a:r>
              <a:rPr lang="en-US" altLang="ko-KR" i="1" dirty="0">
                <a:solidFill>
                  <a:schemeClr val="tx1"/>
                </a:solidFill>
              </a:rPr>
              <a:t>, and G. Saito</a:t>
            </a:r>
          </a:p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Phys</a:t>
            </a:r>
            <a:r>
              <a:rPr lang="en-US" altLang="ko-KR" i="1" dirty="0">
                <a:solidFill>
                  <a:schemeClr val="tx1"/>
                </a:solidFill>
              </a:rPr>
              <a:t>. Rev. Lett. 91, </a:t>
            </a:r>
            <a:r>
              <a:rPr lang="en-US" altLang="ko-KR" i="1" dirty="0" smtClean="0">
                <a:solidFill>
                  <a:schemeClr val="tx1"/>
                </a:solidFill>
              </a:rPr>
              <a:t>107001 (2003) 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Why should we study </a:t>
            </a:r>
            <a:br>
              <a:rPr lang="en-US" altLang="ko-KR" dirty="0"/>
            </a:br>
            <a:r>
              <a:rPr lang="en-US" altLang="ko-KR" dirty="0"/>
              <a:t>the triangular lattice?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915816" y="3212976"/>
                <a:ext cx="3384376" cy="86409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Triangular lattice</a:t>
                </a:r>
                <a:endParaRPr lang="en-US" altLang="ko-KR" b="1" i="1" dirty="0" smtClean="0">
                  <a:latin typeface="Cambria Math"/>
                  <a:ea typeface="Cambria Math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cs typeface="Times New Roman"/>
                        </a:rPr>
                        <m:t>𝜅</m:t>
                      </m:r>
                      <m:r>
                        <a:rPr lang="en-US" altLang="ko-KR" sz="1400" i="1">
                          <a:latin typeface="Cambria Math"/>
                          <a:cs typeface="Times New Roman"/>
                        </a:rPr>
                        <m:t>−</m:t>
                      </m:r>
                      <m:r>
                        <a:rPr lang="en-US" altLang="ko-KR" sz="1400">
                          <a:latin typeface="Cambria Math"/>
                          <a:cs typeface="Times New Roman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cs typeface="Times New Roman"/>
                        </a:rPr>
                        <m:t>BEDT</m:t>
                      </m:r>
                      <m:r>
                        <a:rPr lang="en-US" altLang="ko-KR" sz="1400" i="1">
                          <a:latin typeface="Cambria Math"/>
                          <a:cs typeface="Times New Roman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cs typeface="Times New Roman"/>
                        </a:rPr>
                        <m:t>TTF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/>
                              <a:cs typeface="Times New Roman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>
                              <a:latin typeface="Cambria Math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cs typeface="Times New Roman"/>
                        </a:rPr>
                        <m:t>C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  <a:cs typeface="Times New Roman"/>
                            </a:rPr>
                            <m:t>U</m:t>
                          </m:r>
                        </m:e>
                        <m:sub>
                          <m:r>
                            <a:rPr lang="en-US" altLang="ko-KR" sz="1400">
                              <a:latin typeface="Cambria Math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  <a:cs typeface="Times New Roman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  <a:cs typeface="Times New Roman"/>
                        </a:rPr>
                        <m:t>CN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1400">
                              <a:latin typeface="Cambria Math"/>
                              <a:cs typeface="Times New Roman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>
                              <a:latin typeface="Cambria Math"/>
                              <a:cs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2976"/>
                <a:ext cx="3384376" cy="8640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259632" y="2276872"/>
            <a:ext cx="280831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Quantum spin liquid</a:t>
            </a:r>
          </a:p>
          <a:p>
            <a:pPr algn="ctr"/>
            <a:r>
              <a:rPr lang="en-US" altLang="ko-KR" b="1" dirty="0" smtClean="0"/>
              <a:t>(Frustration)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6056" y="2276872"/>
            <a:ext cx="244827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Mott insulator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247964" y="2276872"/>
            <a:ext cx="64807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+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1720" y="3212976"/>
            <a:ext cx="64807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365104"/>
            <a:ext cx="792088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Question.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Can we simulate Mott transition in triangular lattice?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  What is the relation between Frustration and Mott insulator 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en-US" altLang="ko-KR" dirty="0"/>
              <a:t> </a:t>
            </a:r>
            <a:r>
              <a:rPr lang="en-US" altLang="ko-KR" dirty="0" smtClean="0"/>
              <a:t>What is the phase diagram beyond half-filling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5400" dirty="0" smtClean="0"/>
              <a:t>Model and methods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56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Modelling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  <a:cs typeface="Times New Roman"/>
                      </a:rPr>
                      <m:t>Κ</m:t>
                    </m:r>
                    <m:r>
                      <a:rPr lang="en-US" altLang="ko-KR" i="1">
                        <a:latin typeface="Cambria Math"/>
                        <a:cs typeface="Times New Roman"/>
                      </a:rPr>
                      <m:t>−</m:t>
                    </m:r>
                    <m:r>
                      <a:rPr lang="en-US" altLang="ko-KR">
                        <a:latin typeface="Cambria Math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BEDT</m:t>
                    </m:r>
                    <m:r>
                      <a:rPr lang="en-US" altLang="ko-KR" i="1">
                        <a:latin typeface="Cambria Math"/>
                        <a:cs typeface="Times New Roman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TTF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C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cs typeface="Times New Roman"/>
                          </a:rPr>
                          <m:t>U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cs typeface="Times New Roman"/>
                      </a:rPr>
                      <m:t>CN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)</m:t>
                        </m:r>
                      </m:e>
                      <m:sub>
                        <m:r>
                          <a:rPr lang="en-US" altLang="ko-KR">
                            <a:latin typeface="Cambria Math"/>
                            <a:cs typeface="Times New Roman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Times New Roman"/>
                  </a:rPr>
                  <a:t> is narrow single band and quasi two dimensional system.</a:t>
                </a:r>
              </a:p>
              <a:p>
                <a:pPr marL="109728" indent="0">
                  <a:buNone/>
                </a:pPr>
                <a:r>
                  <a:rPr lang="en-US" altLang="ko-KR" sz="2400" dirty="0">
                    <a:latin typeface="Times New Roman"/>
                  </a:rPr>
                  <a:t> </a:t>
                </a:r>
                <a:r>
                  <a:rPr lang="en-US" altLang="ko-KR" sz="2400" dirty="0" smtClean="0">
                    <a:latin typeface="Times New Roman"/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b="1" dirty="0" smtClean="0">
                    <a:latin typeface="Times New Roman"/>
                    <a:sym typeface="Wingdings" panose="05000000000000000000" pitchFamily="2" charset="2"/>
                  </a:rPr>
                  <a:t>Two dimensional triangular lattice </a:t>
                </a:r>
              </a:p>
              <a:p>
                <a:pPr marL="109728" indent="0">
                  <a:buNone/>
                </a:pPr>
                <a:r>
                  <a:rPr lang="en-US" altLang="ko-KR" sz="2400" b="1" dirty="0">
                    <a:latin typeface="Times New Roman"/>
                    <a:sym typeface="Wingdings" panose="05000000000000000000" pitchFamily="2" charset="2"/>
                  </a:rPr>
                  <a:t> </a:t>
                </a:r>
                <a:r>
                  <a:rPr lang="en-US" altLang="ko-KR" sz="2400" b="1" dirty="0" smtClean="0">
                    <a:latin typeface="Times New Roman"/>
                    <a:sym typeface="Wingdings" panose="05000000000000000000" pitchFamily="2" charset="2"/>
                  </a:rPr>
                  <a:t>     single band Hubbard model.</a:t>
                </a:r>
              </a:p>
              <a:p>
                <a:pPr marL="109728" indent="0">
                  <a:buNone/>
                </a:pPr>
                <a:endParaRPr lang="en-US" altLang="ko-KR" sz="2400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𝐻</m:t>
                      </m:r>
                      <m:r>
                        <a:rPr lang="en-US" altLang="ko-KR" sz="16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 smtClean="0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h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.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𝑐</m:t>
                          </m:r>
                        </m:e>
                      </m:nary>
                      <m:r>
                        <a:rPr lang="en-US" altLang="ko-KR" sz="1600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  .</m:t>
                      </m:r>
                    </m:oMath>
                  </m:oMathPara>
                </a14:m>
                <a:endParaRPr lang="en-US" altLang="ko-KR" sz="2400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=−2</m:t>
                      </m:r>
                      <m:sSup>
                        <m:sSup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600" i="1">
                          <a:latin typeface="Cambria Math"/>
                        </a:rPr>
                        <m:t>−4</m:t>
                      </m:r>
                      <m:r>
                        <a:rPr lang="en-US" altLang="ko-KR" sz="1600" i="1">
                          <a:latin typeface="Cambria Math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  .</m:t>
                      </m:r>
                    </m:oMath>
                  </m:oMathPara>
                </a14:m>
                <a:endParaRPr lang="en-US" altLang="ko-KR" sz="2400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altLang="ko-KR" sz="2400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r>
                  <a:rPr lang="en-US" altLang="ko-KR" sz="18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Y. Imai and N. Kawakami, Phys. Rev. B  (2002</a:t>
                </a:r>
                <a:r>
                  <a:rPr lang="en-US" altLang="ko-KR" sz="18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).</a:t>
                </a:r>
                <a:endParaRPr lang="en-US" altLang="ko-KR" sz="2400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r>
                  <a:rPr lang="en-US" altLang="ko-KR" sz="1800" i="1" dirty="0" smtClean="0">
                    <a:latin typeface="Times New Roman"/>
                    <a:sym typeface="Wingdings" panose="05000000000000000000" pitchFamily="2" charset="2"/>
                  </a:rPr>
                  <a:t>H</a:t>
                </a:r>
                <a:r>
                  <a:rPr lang="en-US" altLang="ko-KR" sz="1800" i="1" dirty="0">
                    <a:latin typeface="Times New Roman"/>
                    <a:sym typeface="Wingdings" panose="05000000000000000000" pitchFamily="2" charset="2"/>
                  </a:rPr>
                  <a:t>. </a:t>
                </a:r>
                <a:r>
                  <a:rPr lang="en-US" altLang="ko-KR" sz="1800" i="1" dirty="0" smtClean="0">
                    <a:latin typeface="Times New Roman"/>
                    <a:sym typeface="Wingdings" panose="05000000000000000000" pitchFamily="2" charset="2"/>
                  </a:rPr>
                  <a:t>Lee</a:t>
                </a:r>
                <a:r>
                  <a:rPr lang="en-US" altLang="ko-KR" sz="1800" i="1" dirty="0">
                    <a:latin typeface="Times New Roman"/>
                    <a:sym typeface="Wingdings" panose="05000000000000000000" pitchFamily="2" charset="2"/>
                  </a:rPr>
                  <a:t> </a:t>
                </a:r>
                <a:r>
                  <a:rPr lang="en-US" altLang="ko-KR" sz="1800" i="1" dirty="0" smtClean="0">
                    <a:latin typeface="Times New Roman"/>
                    <a:sym typeface="Wingdings" panose="05000000000000000000" pitchFamily="2" charset="2"/>
                  </a:rPr>
                  <a:t>et al, </a:t>
                </a:r>
                <a:r>
                  <a:rPr lang="en-US" altLang="ko-KR" sz="1800" i="1" dirty="0">
                    <a:latin typeface="Times New Roman"/>
                    <a:sym typeface="Wingdings" panose="05000000000000000000" pitchFamily="2" charset="2"/>
                  </a:rPr>
                  <a:t>Phys. Rev. B 78, 205117 (2008).</a:t>
                </a:r>
                <a:endParaRPr lang="en-US" altLang="ko-KR" sz="1800" i="1" dirty="0" smtClean="0">
                  <a:latin typeface="Times New Roman"/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r>
                  <a:rPr lang="en-US" altLang="ko-KR" sz="1800" i="1" dirty="0" smtClean="0">
                    <a:latin typeface="Times New Roman"/>
                  </a:rPr>
                  <a:t>H</a:t>
                </a:r>
                <a:r>
                  <a:rPr lang="en-US" altLang="ko-KR" sz="1800" i="1" dirty="0">
                    <a:latin typeface="Times New Roman"/>
                  </a:rPr>
                  <a:t>. T. </a:t>
                </a:r>
                <a:r>
                  <a:rPr lang="en-US" altLang="ko-KR" sz="1800" i="1" dirty="0" smtClean="0">
                    <a:latin typeface="Times New Roman"/>
                  </a:rPr>
                  <a:t>Dang et al, </a:t>
                </a:r>
                <a:r>
                  <a:rPr lang="en-US" altLang="ko-KR" sz="1800" i="1" dirty="0">
                    <a:latin typeface="Times New Roman"/>
                  </a:rPr>
                  <a:t>Phys. Rev. B 91, 155101 (2015)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86"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442761" cy="227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2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Mott transition and double occupancy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How can we examine Mott transition within many body theory?</a:t>
                </a:r>
              </a:p>
              <a:p>
                <a:endParaRPr lang="en-US" altLang="ko-KR" dirty="0" smtClean="0"/>
              </a:p>
              <a:p>
                <a:pPr marL="109728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Double occupancy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≡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↑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↓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40974"/>
            <a:ext cx="5882084" cy="125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9712" y="5805264"/>
            <a:ext cx="2160240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Metal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5805264"/>
            <a:ext cx="216024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</a:t>
            </a:r>
            <a:r>
              <a:rPr lang="en-US" altLang="ko-KR" sz="2400" dirty="0" smtClean="0"/>
              <a:t>nsulator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2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Mott transition and double occupancy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Double occupancy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≡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↑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↓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marL="109728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 Two particle Green’s function.</a:t>
                </a:r>
              </a:p>
              <a:p>
                <a:pPr marL="109728" indent="0">
                  <a:buNone/>
                </a:pP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09728" indent="0" algn="ctr">
                  <a:buNone/>
                </a:pPr>
                <a:r>
                  <a:rPr lang="en-US" altLang="ko-KR" sz="3200" dirty="0" smtClean="0">
                    <a:sym typeface="Wingdings" panose="05000000000000000000" pitchFamily="2" charset="2"/>
                  </a:rPr>
                  <a:t>So how can we obtain the Green’s function </a:t>
                </a:r>
              </a:p>
              <a:p>
                <a:pPr marL="109728" indent="0" algn="ctr">
                  <a:buNone/>
                </a:pPr>
                <a:r>
                  <a:rPr lang="en-US" altLang="ko-KR" sz="3200" dirty="0" smtClean="0">
                    <a:sym typeface="Wingdings" panose="05000000000000000000" pitchFamily="2" charset="2"/>
                  </a:rPr>
                  <a:t>from Hubbard Hamiltonian?</a:t>
                </a:r>
                <a:endParaRPr lang="ko-KR" altLang="en-US" sz="3200" dirty="0"/>
              </a:p>
              <a:p>
                <a:pPr marL="109728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1269</TotalTime>
  <Words>797</Words>
  <Application>Microsoft Office PowerPoint</Application>
  <PresentationFormat>화면 슬라이드 쇼(4:3)</PresentationFormat>
  <Paragraphs>271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맑은 고딕</vt:lpstr>
      <vt:lpstr>Cambria Math</vt:lpstr>
      <vt:lpstr>Georgia</vt:lpstr>
      <vt:lpstr>Times</vt:lpstr>
      <vt:lpstr>Times New Roman</vt:lpstr>
      <vt:lpstr>Trebuchet MS</vt:lpstr>
      <vt:lpstr>Wingdings</vt:lpstr>
      <vt:lpstr>Wingdings 2</vt:lpstr>
      <vt:lpstr>도시</vt:lpstr>
      <vt:lpstr>Study of  metal-insulator transition in the triangular lattice  within the dynamical cluster approximation</vt:lpstr>
      <vt:lpstr>CONTENTS</vt:lpstr>
      <vt:lpstr>PowerPoint 프레젠테이션</vt:lpstr>
      <vt:lpstr>Why should we study  the triangular lattice?</vt:lpstr>
      <vt:lpstr>Why should we study  the triangular lattice?</vt:lpstr>
      <vt:lpstr>PowerPoint 프레젠테이션</vt:lpstr>
      <vt:lpstr>Modelling</vt:lpstr>
      <vt:lpstr>Mott transition and double occupancy</vt:lpstr>
      <vt:lpstr>Mott transition and double occupancy</vt:lpstr>
      <vt:lpstr>Dynamical mean-field theory</vt:lpstr>
      <vt:lpstr>Dynamical mean-field theory</vt:lpstr>
      <vt:lpstr>Dynamical mean-field theory</vt:lpstr>
      <vt:lpstr>Dynamical mean-field theory</vt:lpstr>
      <vt:lpstr>Dynamical mean-field theory</vt:lpstr>
      <vt:lpstr>Dynamical mean-field theory</vt:lpstr>
      <vt:lpstr>Dynamical mean-field theory</vt:lpstr>
      <vt:lpstr>Dynamical cluster approximation</vt:lpstr>
      <vt:lpstr>Dynamical cluster approximation</vt:lpstr>
      <vt:lpstr>Dynamical cluster approximation</vt:lpstr>
      <vt:lpstr>Continuous-time quantum Monte Carlo</vt:lpstr>
      <vt:lpstr>Continuous-time quantum Monte Carlo</vt:lpstr>
      <vt:lpstr>Continuous-time quantum Monte Carlo</vt:lpstr>
      <vt:lpstr>PowerPoint 프레젠테이션</vt:lpstr>
      <vt:lpstr>Double occupancy and temperature</vt:lpstr>
      <vt:lpstr>Double occupancy and temperature</vt:lpstr>
      <vt:lpstr>Frustration and  metal-insulator transition</vt:lpstr>
      <vt:lpstr>Frustration and  metal-insulator transition</vt:lpstr>
      <vt:lpstr>Frustration and  metal-insulator transition</vt:lpstr>
      <vt:lpstr>Frustration and  metal-insulator transition</vt:lpstr>
      <vt:lpstr>Phase diagram (U_c/t versus Filling)</vt:lpstr>
      <vt:lpstr>Phase diagram (U_c/t versus Filling)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 metal-insulator transition in the triangular lattice  within the dynamical cluster approximation</dc:title>
  <dc:creator>Microsoft Corporation</dc:creator>
  <cp:lastModifiedBy>Juhee Lee</cp:lastModifiedBy>
  <cp:revision>76</cp:revision>
  <dcterms:created xsi:type="dcterms:W3CDTF">2006-10-05T04:04:58Z</dcterms:created>
  <dcterms:modified xsi:type="dcterms:W3CDTF">2015-12-07T04:21:11Z</dcterms:modified>
</cp:coreProperties>
</file>