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889" r:id="rId17"/>
    <p:sldId id="904" r:id="rId18"/>
    <p:sldId id="903"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674" y="96"/>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4945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extLst>
              <p:ext uri="{D42A27DB-BD31-4B8C-83A1-F6EECF244321}">
                <p14:modId xmlns:p14="http://schemas.microsoft.com/office/powerpoint/2010/main" val="2175602577"/>
              </p:ext>
            </p:extLst>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816326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extLst>
              <p:ext uri="{D42A27DB-BD31-4B8C-83A1-F6EECF244321}">
                <p14:modId xmlns:p14="http://schemas.microsoft.com/office/powerpoint/2010/main" val="1417910325"/>
              </p:ext>
            </p:extLst>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extLst>
              <p:ext uri="{D42A27DB-BD31-4B8C-83A1-F6EECF244321}">
                <p14:modId xmlns:p14="http://schemas.microsoft.com/office/powerpoint/2010/main" val="1983312814"/>
              </p:ext>
            </p:extLst>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19,800</a:t>
            </a:r>
            <a:endParaRPr lang="en-US" altLang="zh-CN" sz="1800" dirty="0">
              <a:cs typeface="+mn-lt"/>
            </a:endParaRPr>
          </a:p>
          <a:p>
            <a:r>
              <a:rPr lang="en-US" altLang="zh-CN" sz="1800" dirty="0"/>
              <a:t>The main cost difference is that for projects with tight deadlines, overtime pay for developers is required, which is three times their regular salary.</a:t>
            </a:r>
            <a:endParaRPr lang="en-US" sz="1800" dirty="0"/>
          </a:p>
          <a:p>
            <a:r>
              <a:rPr lang="en-US" altLang="zh-CN" sz="1800" dirty="0"/>
              <a:t>However, the software purchase cost is reduced.</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 $320</a:t>
            </a:r>
            <a:r>
              <a:rPr lang="zh-CN" altLang="en-US" sz="1800" dirty="0">
                <a:ea typeface="+mn-lt"/>
                <a:cs typeface="+mn-lt"/>
              </a:rPr>
              <a:t>，</a:t>
            </a:r>
            <a:r>
              <a:rPr lang="en-US" altLang="zh-CN" sz="1800" dirty="0">
                <a:ea typeface="+mn-lt"/>
                <a:cs typeface="+mn-lt"/>
              </a:rPr>
              <a:t>800,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80%,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10%, $256,960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19,800</a:t>
            </a:r>
            <a:endParaRPr lang="en-US" altLang="zh-CN" sz="1800" dirty="0">
              <a:cs typeface="+mn-lt"/>
            </a:endParaRPr>
          </a:p>
          <a:p>
            <a:r>
              <a:rPr lang="en-US" altLang="zh-CN" sz="1800" dirty="0"/>
              <a:t>The main cost difference is that for projects with tight deadlines, overtime pay for developers is required, which is three times their regular salary.</a:t>
            </a:r>
            <a:endParaRPr lang="en-US" sz="1800" dirty="0"/>
          </a:p>
          <a:p>
            <a:r>
              <a:rPr lang="en-US" altLang="zh-CN" sz="1800" dirty="0"/>
              <a:t>However, the software purchase cost is reduced.</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lnSpcReduction="10000"/>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2100" dirty="0">
                <a:ea typeface="+mn-lt"/>
                <a:cs typeface="+mn-lt"/>
              </a:rPr>
              <a:t>Based on the SOW, the Development total estimate cost is $30,000, with the following breakdown for each deliverable:</a:t>
            </a:r>
          </a:p>
          <a:p>
            <a:pPr marL="457200" lvl="2" indent="-179070">
              <a:lnSpc>
                <a:spcPct val="120000"/>
              </a:lnSpc>
              <a:spcBef>
                <a:spcPts val="480"/>
              </a:spcBef>
              <a:buClr>
                <a:srgbClr val="00A9D4"/>
              </a:buClr>
              <a:buSzPts val="2400"/>
              <a:buFont typeface="Wingdings,Sans-Serif" charset="0"/>
              <a:buChar char="§"/>
            </a:pPr>
            <a:r>
              <a:rPr lang="en-US" altLang="zh-CN" sz="1900" dirty="0">
                <a:ea typeface="+mn-lt"/>
                <a:cs typeface="+mn-lt"/>
              </a:rPr>
              <a:t>Developer salary: 70%, $21,000</a:t>
            </a:r>
          </a:p>
          <a:p>
            <a:pPr marL="457200" lvl="2" indent="-179070">
              <a:lnSpc>
                <a:spcPct val="120000"/>
              </a:lnSpc>
              <a:spcBef>
                <a:spcPts val="480"/>
              </a:spcBef>
              <a:buClr>
                <a:srgbClr val="00A9D4"/>
              </a:buClr>
              <a:buSzPts val="2400"/>
              <a:buFont typeface="Wingdings,Sans-Serif" charset="0"/>
              <a:buChar char="§"/>
            </a:pPr>
            <a:r>
              <a:rPr lang="en-US" altLang="zh-CN" sz="1900" dirty="0">
                <a:ea typeface="+mn-lt"/>
                <a:cs typeface="+mn-lt"/>
              </a:rPr>
              <a:t>Defect Fixing: 10%, $3,000</a:t>
            </a:r>
          </a:p>
          <a:p>
            <a:pPr marL="457200" lvl="2" indent="-179070">
              <a:lnSpc>
                <a:spcPct val="120000"/>
              </a:lnSpc>
              <a:spcBef>
                <a:spcPts val="480"/>
              </a:spcBef>
              <a:buClr>
                <a:srgbClr val="00A9D4"/>
              </a:buClr>
              <a:buSzPts val="2400"/>
              <a:buFont typeface="Wingdings,Sans-Serif" charset="0"/>
              <a:buChar char="§"/>
            </a:pPr>
            <a:r>
              <a:rPr lang="en-US" altLang="zh-CN" sz="1900" dirty="0">
                <a:ea typeface="+mn-lt"/>
                <a:cs typeface="+mn-lt"/>
              </a:rPr>
              <a:t>Front-end and back-end software purchase costs: 20% $6,000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19,800</a:t>
            </a:r>
            <a:endParaRPr lang="en-US" altLang="zh-CN" sz="1800" dirty="0">
              <a:cs typeface="+mn-lt"/>
            </a:endParaRPr>
          </a:p>
          <a:p>
            <a:r>
              <a:rPr lang="en-US" altLang="zh-CN" sz="1800" dirty="0"/>
              <a:t>The main cost difference is that for projects with tight deadlines, overtime pay for developers is required, which is three times their regular salary.</a:t>
            </a:r>
            <a:endParaRPr lang="en-US" sz="1800" dirty="0"/>
          </a:p>
          <a:p>
            <a:r>
              <a:rPr lang="en-US" altLang="zh-CN" sz="1800" dirty="0"/>
              <a:t>However, the software purchase cost is reduced.</a:t>
            </a:r>
            <a:endParaRPr lang="en-US" sz="1800" dirty="0"/>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Developer salary: 70%, $21,000</a:t>
            </a:r>
          </a:p>
          <a:p>
            <a:pPr marL="457200" lvl="2" indent="-179070">
              <a:spcBef>
                <a:spcPts val="480"/>
              </a:spcBef>
              <a:buClr>
                <a:srgbClr val="00A9D4"/>
              </a:buClr>
              <a:buSzPts val="2400"/>
              <a:buFont typeface="Wingdings,Sans-Serif" charset="0"/>
              <a:buChar char="§"/>
            </a:pPr>
            <a:r>
              <a:rPr lang="en-US" altLang="zh-CN" sz="1800" dirty="0">
                <a:ea typeface="+mn-lt"/>
                <a:cs typeface="+mn-lt"/>
              </a:rPr>
              <a:t>Defect Fixing: 10%, $3,000</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and back-end software purchase costs: 20% $6,000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a:t>Customer Support &amp; Dispute Resolution Team</a:t>
                      </a:r>
                      <a:endParaRPr sz="130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a:t>Marketing &amp; Sales Teams</a:t>
                      </a:r>
                      <a:endParaRPr sz="1300"/>
                    </a:p>
                    <a:p>
                      <a:pPr marL="0" marR="0" lvl="0" indent="0" algn="l" rtl="0">
                        <a:spcBef>
                          <a:spcPts val="120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782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152400" y="239725"/>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1790758603"/>
              </p:ext>
            </p:extLst>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2123246005"/>
              </p:ext>
            </p:extLst>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182</TotalTime>
  <Words>4955</Words>
  <Application>Microsoft Office PowerPoint</Application>
  <PresentationFormat>宽屏</PresentationFormat>
  <Paragraphs>882</Paragraphs>
  <Slides>34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Noto Sans Symbols</vt:lpstr>
      <vt:lpstr>Average</vt:lpstr>
      <vt:lpstr>ＭＳ Ｐゴシック</vt:lpstr>
      <vt:lpstr>Arial</vt:lpstr>
      <vt:lpstr>Lato</vt:lpstr>
      <vt:lpstr>Courier New,monospace</vt:lpstr>
      <vt:lpstr>Wingdings,Sans-Serif</vt:lpstr>
      <vt:lpstr>Calibri</vt:lpstr>
      <vt:lpstr>Times New Roman</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 Coding-Kailong Duan</vt:lpstr>
      <vt:lpstr>Cost Comparison Slide – Deployment- Coding-Kailong Duan</vt:lpstr>
      <vt:lpstr>Project Key Risks-updated</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35</cp:revision>
  <dcterms:created xsi:type="dcterms:W3CDTF">2015-11-10T10:22:41Z</dcterms:created>
  <dcterms:modified xsi:type="dcterms:W3CDTF">2025-04-04T06:06:07Z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