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43"/>
  </p:notesMasterIdLst>
  <p:handoutMasterIdLst>
    <p:handoutMasterId r:id="rId44"/>
  </p:handoutMasterIdLst>
  <p:sldIdLst>
    <p:sldId id="256" r:id="rId7"/>
    <p:sldId id="257" r:id="rId8"/>
    <p:sldId id="863" r:id="rId9"/>
    <p:sldId id="271" r:id="rId10"/>
    <p:sldId id="837" r:id="rId11"/>
    <p:sldId id="952" r:id="rId12"/>
    <p:sldId id="275" r:id="rId13"/>
    <p:sldId id="276" r:id="rId14"/>
    <p:sldId id="955" r:id="rId15"/>
    <p:sldId id="956" r:id="rId16"/>
    <p:sldId id="957" r:id="rId17"/>
    <p:sldId id="915" r:id="rId18"/>
    <p:sldId id="953" r:id="rId19"/>
    <p:sldId id="853" r:id="rId20"/>
    <p:sldId id="917" r:id="rId21"/>
    <p:sldId id="268" r:id="rId22"/>
    <p:sldId id="954" r:id="rId23"/>
    <p:sldId id="860" r:id="rId24"/>
    <p:sldId id="909" r:id="rId25"/>
    <p:sldId id="910" r:id="rId26"/>
    <p:sldId id="258" r:id="rId27"/>
    <p:sldId id="259" r:id="rId28"/>
    <p:sldId id="260" r:id="rId29"/>
    <p:sldId id="261" r:id="rId30"/>
    <p:sldId id="262" r:id="rId31"/>
    <p:sldId id="263" r:id="rId32"/>
    <p:sldId id="264" r:id="rId33"/>
    <p:sldId id="897" r:id="rId34"/>
    <p:sldId id="898" r:id="rId35"/>
    <p:sldId id="885" r:id="rId36"/>
    <p:sldId id="912" r:id="rId37"/>
    <p:sldId id="269" r:id="rId38"/>
    <p:sldId id="270" r:id="rId39"/>
    <p:sldId id="889" r:id="rId40"/>
    <p:sldId id="913" r:id="rId41"/>
    <p:sldId id="914" r:id="rId42"/>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5EE"/>
    <a:srgbClr val="92D050"/>
    <a:srgbClr val="170CA8"/>
    <a:srgbClr val="002060"/>
    <a:srgbClr val="FFC00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5796" autoAdjust="0"/>
  </p:normalViewPr>
  <p:slideViewPr>
    <p:cSldViewPr snapToGrid="0" snapToObjects="1">
      <p:cViewPr varScale="1">
        <p:scale>
          <a:sx n="106" d="100"/>
          <a:sy n="106" d="100"/>
        </p:scale>
        <p:origin x="1740" y="102"/>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DF27801-41D8-6502-F4FC-9F0E57108672}"/>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180C1631-44F0-2C9A-4C1D-46EC4FE7601F}"/>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3221AE6D-8EC9-7A2D-873B-73F8AD0E3697}"/>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19</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21</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21</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21</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28</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29</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30</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4/14/2025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3</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3</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3</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3</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Status is Blue for Complete, Red for in trouble, Yellow for almost in trouble, Green for no challenges</a:t>
            </a:r>
          </a:p>
          <a:p>
            <a:r>
              <a:rPr lang="en-US"/>
              <a:t>Color of box should be shaded to Blue, Red, Yellow, or Green, Letter in box should be C for complete in the Blue box, the others are RYG.</a:t>
            </a:r>
          </a:p>
          <a:p>
            <a:r>
              <a:rPr lang="en-US"/>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p:cNvSpPr>
            <a:spLocks noGrp="1"/>
          </p:cNvSpPr>
          <p:nvPr>
            <p:ph type="hdr" sz="quarter"/>
          </p:nvPr>
        </p:nvSpPr>
        <p:spPr/>
        <p:txBody>
          <a:bodyPr/>
          <a:lstStyle/>
          <a:p>
            <a:pPr>
              <a:defRPr/>
            </a:pPr>
            <a:r>
              <a:rPr lang="en-US"/>
              <a:t>LION L2VPN </a:t>
            </a:r>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8541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CB814BD-3134-1241-86E2-8BA327862C44}"/>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718568F3-2D44-AAC9-D7B0-FED837D9FC92}"/>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462B6D75-F01E-E672-2D11-A3659BF1562E}"/>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a:lnSpc>
                <a:spcPct val="90000"/>
              </a:lnSpc>
              <a:spcBef>
                <a:spcPts val="0"/>
              </a:spcBef>
              <a:spcAft>
                <a:spcPts val="0"/>
              </a:spcAft>
              <a:buClr>
                <a:srgbClr val="00A9D4"/>
              </a:buClr>
              <a:buSzPts val="3600"/>
            </a:pPr>
            <a:endParaRPr lang="en-US" sz="3600" b="0" i="0" u="none" strike="noStrike" cap="none"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endParaRPr lang="en-US" sz="3600"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r>
              <a:rPr lang="en-US" sz="3600" b="0" i="0" u="none" strike="noStrike" cap="none" dirty="0">
                <a:solidFill>
                  <a:schemeClr val="bg2">
                    <a:lumMod val="50000"/>
                  </a:schemeClr>
                </a:solidFill>
                <a:latin typeface="Arial"/>
                <a:ea typeface="Arial"/>
                <a:cs typeface="Arial"/>
                <a:sym typeface="Arial"/>
              </a:rPr>
              <a:t> </a:t>
            </a:r>
            <a:r>
              <a:rPr lang="en-US" altLang="zh-CN" sz="3600" dirty="0" err="1">
                <a:solidFill>
                  <a:schemeClr val="bg2">
                    <a:lumMod val="50000"/>
                  </a:schemeClr>
                </a:solidFill>
              </a:rPr>
              <a:t>SmartBid</a:t>
            </a:r>
            <a:r>
              <a:rPr lang="en-US" altLang="zh-CN" sz="3600" dirty="0">
                <a:solidFill>
                  <a:schemeClr val="bg2">
                    <a:lumMod val="50000"/>
                  </a:schemeClr>
                </a:solidFill>
              </a:rPr>
              <a:t> Auction Platform</a:t>
            </a:r>
            <a:endParaRPr lang="en-US" altLang="zh-CN" sz="2400" dirty="0">
              <a:solidFill>
                <a:schemeClr val="bg2">
                  <a:lumMod val="50000"/>
                </a:schemeClr>
              </a:solidFill>
            </a:endParaRPr>
          </a:p>
          <a:p>
            <a:pPr marL="0" marR="0" lvl="0" indent="0" algn="l" rtl="0">
              <a:lnSpc>
                <a:spcPct val="90000"/>
              </a:lnSpc>
              <a:spcBef>
                <a:spcPts val="0"/>
              </a:spcBef>
              <a:spcAft>
                <a:spcPts val="0"/>
              </a:spcAft>
              <a:buClr>
                <a:srgbClr val="00A9D4"/>
              </a:buClr>
              <a:buSzPts val="3600"/>
              <a:buFont typeface="Arial"/>
              <a:buNone/>
            </a:pPr>
            <a:endParaRPr lang="en-US" sz="3600"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69106" y="677261"/>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nvGraphicFramePr>
        <p:xfrm>
          <a:off x="505344" y="1599937"/>
          <a:ext cx="11053295" cy="417019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t>#</a:t>
                      </a:r>
                      <a:endParaRPr lang="en-US" sz="1200" b="0" dirty="0">
                        <a:latin typeface="+mn-lt"/>
                      </a:endParaRPr>
                    </a:p>
                  </a:txBody>
                  <a:tcPr>
                    <a:solidFill>
                      <a:srgbClr val="002060"/>
                    </a:solidFill>
                  </a:tcPr>
                </a:tc>
                <a:tc>
                  <a:txBody>
                    <a:bodyPr/>
                    <a:lstStyle/>
                    <a:p>
                      <a:r>
                        <a:rPr lang="en-US" sz="1200" b="0" dirty="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p>
                    <a:p>
                      <a:pPr lvl="0">
                        <a:buNone/>
                      </a:pPr>
                      <a:r>
                        <a:rPr lang="en-US" sz="1200" b="1" dirty="0"/>
                        <a:t>7</a:t>
                      </a:r>
                      <a:endParaRPr lang="en-US" sz="1200" b="1" dirty="0">
                        <a:latin typeface="+mn-lt"/>
                      </a:endParaRPr>
                    </a:p>
                  </a:txBody>
                  <a:tcPr/>
                </a:tc>
                <a:tc>
                  <a:txBody>
                    <a:bodyPr/>
                    <a:lstStyle/>
                    <a:p>
                      <a:pPr lvl="0" algn="l">
                        <a:lnSpc>
                          <a:spcPct val="100000"/>
                        </a:lnSpc>
                        <a:spcBef>
                          <a:spcPts val="0"/>
                        </a:spcBef>
                        <a:spcAft>
                          <a:spcPts val="0"/>
                        </a:spcAft>
                        <a:buNone/>
                      </a:pPr>
                      <a:r>
                        <a:rPr lang="en-US" altLang="zh-CN" sz="1200" b="0" dirty="0"/>
                        <a:t>Task294-we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kern="1200" dirty="0">
                          <a:solidFill>
                            <a:schemeClr val="dk1"/>
                          </a:solidFill>
                          <a:effectLst/>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p>
                    <a:p>
                      <a:pPr marL="0" lvl="0" indent="0" algn="l">
                        <a:lnSpc>
                          <a:spcPct val="100000"/>
                        </a:lnSpc>
                        <a:spcBef>
                          <a:spcPts val="0"/>
                        </a:spcBef>
                        <a:spcAft>
                          <a:spcPts val="0"/>
                        </a:spcAft>
                        <a:buNone/>
                      </a:pPr>
                      <a:r>
                        <a:rPr lang="en-US" sz="1200" b="0" dirty="0"/>
                        <a:t>2. ​ Ensure that most test scenarios can be tested if time is insufficient.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b="0" u="none" strike="noStrike" noProof="0" dirty="0"/>
                        <a:t> </a:t>
                      </a:r>
                      <a:r>
                        <a:rPr lang="en-US" altLang="zh-CN" sz="1200" dirty="0"/>
                        <a:t>August 31st</a:t>
                      </a:r>
                    </a:p>
                    <a:p>
                      <a:endParaRPr lang="en-US" altLang="zh-CN" sz="1200" dirty="0"/>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r>
                        <a:rPr lang="en-US" sz="1200" b="0" u="none" strike="noStrike" noProof="0" dirty="0"/>
                        <a:t>Task 253 -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u="none" strike="noStrike" noProof="0" dirty="0"/>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u="none" strike="noStrike" noProof="0" dirty="0"/>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t>1. Allow direct testing of pre-production environments during emergency repair</a:t>
                      </a:r>
                    </a:p>
                    <a:p>
                      <a:pPr marL="0" lvl="0" indent="0">
                        <a:buNone/>
                      </a:pPr>
                      <a:r>
                        <a:rPr lang="en-US" sz="1200" b="0" dirty="0"/>
                        <a:t>2. Provide local testing sandbox to developers for emergency use.</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a:t>August 10th</a:t>
                      </a: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4442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F6C80F67-EF1D-B697-F0E3-DC7A1DBBFF8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41ABFBCC-26DB-60B0-0B13-E0C09C00A717}"/>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a:t>
            </a:r>
            <a:endParaRPr dirty="0"/>
          </a:p>
        </p:txBody>
      </p:sp>
      <p:graphicFrame>
        <p:nvGraphicFramePr>
          <p:cNvPr id="311" name="Google Shape;311;p8">
            <a:extLst>
              <a:ext uri="{FF2B5EF4-FFF2-40B4-BE49-F238E27FC236}">
                <a16:creationId xmlns:a16="http://schemas.microsoft.com/office/drawing/2014/main" id="{B38FEC09-6E21-E8AC-9E9B-EC3EEC786392}"/>
              </a:ext>
            </a:extLst>
          </p:cNvPr>
          <p:cNvGraphicFramePr/>
          <p:nvPr/>
        </p:nvGraphicFramePr>
        <p:xfrm>
          <a:off x="231687" y="1325573"/>
          <a:ext cx="11280725" cy="6008172"/>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568541">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Description</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Conduct a security survey with the backend team to verify that user authentication and role-based access control meet McKesson  standards</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sym typeface="Arial"/>
                        </a:rPr>
                        <a:t>2/27/25</a:t>
                      </a:r>
                      <a:endParaRPr sz="1200" kern="1200" dirty="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3/4/25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Setup up frequent meetings with the Customer during the Database system Architecture  phase reducing the chance of any changes,</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sym typeface="Calibri"/>
                        </a:rPr>
                        <a:t>2/25/25</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3/1/25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lang="en-US" altLang="zh-CN" sz="1200" kern="1200" dirty="0">
                        <a:solidFill>
                          <a:schemeClr val="dk1"/>
                        </a:solidFill>
                        <a:latin typeface="+mn-lt"/>
                        <a:ea typeface="+mn-ea"/>
                        <a:cs typeface="+mn-cs"/>
                      </a:endParaRPr>
                    </a:p>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Held meetings with the company's algorithm development engineers to define the optimization and testing deployment of the AI-based Bidding System's large model.</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a:solidFill>
                            <a:schemeClr val="dk1"/>
                          </a:solidFill>
                          <a:latin typeface="+mn-lt"/>
                          <a:ea typeface="+mn-ea"/>
                          <a:cs typeface="+mn-cs"/>
                        </a:rPr>
                        <a:t>Development Lead</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err="1">
                          <a:solidFill>
                            <a:schemeClr val="dk1"/>
                          </a:solidFill>
                          <a:latin typeface="+mn-lt"/>
                          <a:ea typeface="+mn-ea"/>
                          <a:cs typeface="+mn-cs"/>
                          <a:sym typeface="Calibri"/>
                        </a:rPr>
                        <a:t>Kailong</a:t>
                      </a:r>
                      <a:r>
                        <a:rPr lang="en-US" sz="1200" kern="1200" dirty="0">
                          <a:solidFill>
                            <a:schemeClr val="dk1"/>
                          </a:solidFill>
                          <a:latin typeface="+mn-lt"/>
                          <a:ea typeface="+mn-ea"/>
                          <a:cs typeface="+mn-cs"/>
                          <a:sym typeface="Calibri"/>
                        </a:rPr>
                        <a:t> Duan</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5/23/2025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6/1/2025</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lang="en-US" altLang="zh-CN" sz="1200" kern="1200" dirty="0">
                        <a:solidFill>
                          <a:schemeClr val="dk1"/>
                        </a:solidFill>
                        <a:latin typeface="+mn-lt"/>
                        <a:ea typeface="+mn-ea"/>
                        <a:cs typeface="+mn-cs"/>
                      </a:endParaRPr>
                    </a:p>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All algorithm engineers attended the meeting to finalize the optimization and deployment plan for the large model.</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sym typeface="Calibri"/>
                        </a:rPr>
                        <a:t>Regarding UAT testing, arrange meetings between the test team and customers to discuss the design of test examples and user test scenarios.</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sz="1200" kern="1200" dirty="0">
                          <a:solidFill>
                            <a:schemeClr val="dk1"/>
                          </a:solidFill>
                          <a:latin typeface="+mn-lt"/>
                          <a:ea typeface="+mn-ea"/>
                          <a:cs typeface="+mn-cs"/>
                          <a:sym typeface="Calibri"/>
                        </a:rPr>
                        <a:t>Test Lead</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err="1">
                          <a:solidFill>
                            <a:schemeClr val="dk1"/>
                          </a:solidFill>
                          <a:latin typeface="+mn-lt"/>
                          <a:ea typeface="+mn-ea"/>
                          <a:cs typeface="+mn-cs"/>
                          <a:sym typeface="Calibri"/>
                        </a:rPr>
                        <a:t>Kailong</a:t>
                      </a:r>
                      <a:r>
                        <a:rPr lang="en-US" altLang="zh-CN" sz="1200" kern="1200" dirty="0">
                          <a:solidFill>
                            <a:schemeClr val="dk1"/>
                          </a:solidFill>
                          <a:latin typeface="+mn-lt"/>
                          <a:ea typeface="+mn-ea"/>
                          <a:cs typeface="+mn-cs"/>
                          <a:sym typeface="Calibri"/>
                        </a:rPr>
                        <a:t> Duan</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8/24/2026</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a:solidFill>
                            <a:schemeClr val="dk1"/>
                          </a:solidFill>
                          <a:latin typeface="+mn-lt"/>
                          <a:ea typeface="+mn-ea"/>
                          <a:cs typeface="+mn-cs"/>
                        </a:rPr>
                        <a:t>8/30/2026</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sym typeface="Calibri"/>
                        </a:rPr>
                        <a:t>The PM needs to ensure that the test scenarios and test cases meet the customer's daily usage needs.</a:t>
                      </a: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16064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2ED41A0-207D-1E18-19AB-A0DF6191DED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D8F24448-520C-BAAF-154A-B59729CBCBFA}"/>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a:t>
            </a:r>
            <a:endParaRPr dirty="0"/>
          </a:p>
        </p:txBody>
      </p:sp>
      <p:graphicFrame>
        <p:nvGraphicFramePr>
          <p:cNvPr id="317" name="Google Shape;317;p9">
            <a:extLst>
              <a:ext uri="{FF2B5EF4-FFF2-40B4-BE49-F238E27FC236}">
                <a16:creationId xmlns:a16="http://schemas.microsoft.com/office/drawing/2014/main" id="{0905B89B-1479-9242-F678-C61C22634ED1}"/>
              </a:ext>
            </a:extLst>
          </p:cNvPr>
          <p:cNvGraphicFramePr/>
          <p:nvPr>
            <p:extLst>
              <p:ext uri="{D42A27DB-BD31-4B8C-83A1-F6EECF244321}">
                <p14:modId xmlns:p14="http://schemas.microsoft.com/office/powerpoint/2010/main" val="3226843156"/>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dirty="0"/>
                        <a:t>Development team with use a microservices architecture for the backend to support scalability </a:t>
                      </a:r>
                    </a:p>
                    <a:p>
                      <a:pPr marL="0" marR="0" lvl="0" indent="0" algn="l" rtl="0">
                        <a:spcBef>
                          <a:spcPts val="0"/>
                        </a:spcBef>
                        <a:spcAft>
                          <a:spcPts val="0"/>
                        </a:spcAft>
                        <a:buNone/>
                      </a:pPr>
                      <a:endParaRPr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 March 2</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strike="noStrike" dirty="0">
                          <a:solidFill>
                            <a:srgbClr val="000000"/>
                          </a:solidFill>
                          <a:latin typeface="Calibri"/>
                          <a:ea typeface="Calibri"/>
                          <a:cs typeface="Calibri"/>
                          <a:sym typeface="Calibri"/>
                        </a:rPr>
                        <a:t>Agreed upon during </a:t>
                      </a:r>
                      <a:r>
                        <a:rPr lang="en-US" sz="1200" dirty="0">
                          <a:solidFill>
                            <a:srgbClr val="000000"/>
                          </a:solidFill>
                          <a:latin typeface="Calibri"/>
                          <a:ea typeface="Calibri"/>
                          <a:cs typeface="Calibri"/>
                          <a:sym typeface="Calibri"/>
                        </a:rPr>
                        <a:t>the Architecture Design Review . Attendees were Architecture Leads, Development Leads and Testing Leads</a:t>
                      </a:r>
                      <a:endParaRPr lang="en-US" sz="1200" i="0" u="none" strike="noStrike" dirty="0">
                        <a:solidFill>
                          <a:srgbClr val="000000"/>
                        </a:solidFill>
                        <a:latin typeface="Calibri"/>
                        <a:ea typeface="Calibri"/>
                        <a:cs typeface="Calibri"/>
                        <a:sym typeface="Calibri"/>
                      </a:endParaRPr>
                    </a:p>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a:ea typeface="Calibri"/>
                          <a:cs typeface="Calibri"/>
                          <a:sym typeface="Calibri"/>
                        </a:rPr>
                        <a:t>Security features will include multi-factor authentication to align with McKesson security designs . </a:t>
                      </a:r>
                    </a:p>
                    <a:p>
                      <a:endParaRPr lang="en-US" altLang="zh-CN"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IN" sz="1200" dirty="0">
                          <a:solidFill>
                            <a:srgbClr val="000000"/>
                          </a:solidFill>
                        </a:rPr>
                        <a:t>Oct 15</a:t>
                      </a:r>
                      <a:endParaRPr sz="1200" dirty="0">
                        <a:solidFill>
                          <a:srgbClr val="000000"/>
                        </a:solidFil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Agreed upon during Security Requirements Review .</a:t>
                      </a:r>
                    </a:p>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 Attendees were Development Leads and Architecture leads</a:t>
                      </a:r>
                    </a:p>
                    <a:p>
                      <a:pPr marL="0" lvl="0" indent="0" algn="l" rtl="0">
                        <a:spcBef>
                          <a:spcPts val="0"/>
                        </a:spcBef>
                        <a:spcAft>
                          <a:spcPts val="0"/>
                        </a:spcAft>
                        <a:buClr>
                          <a:schemeClr val="dk1"/>
                        </a:buClr>
                        <a:buFont typeface="Arial"/>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Outsourced the Integration Testing to an external vendor. The vendor charged $30,000, helping the company save $20,100.</a:t>
                      </a:r>
                    </a:p>
                  </a:txBody>
                  <a:tcPr marL="9525" marR="9525" marT="9525" marB="0" anchor="ctr"/>
                </a:tc>
                <a:tc>
                  <a:txBody>
                    <a:bodyPr/>
                    <a:lstStyle/>
                    <a:p>
                      <a:pPr marL="0" marR="0" lvl="0" indent="0" algn="l" rtl="0">
                        <a:spcBef>
                          <a:spcPts val="0"/>
                        </a:spcBef>
                        <a:spcAft>
                          <a:spcPts val="0"/>
                        </a:spcAft>
                        <a:buNone/>
                      </a:pPr>
                      <a:r>
                        <a:rPr lang="en-US" sz="1200" dirty="0" err="1">
                          <a:solidFill>
                            <a:srgbClr val="000000"/>
                          </a:solidFill>
                        </a:rPr>
                        <a:t>kailong</a:t>
                      </a:r>
                      <a:r>
                        <a:rPr lang="en-US" sz="1200" dirty="0">
                          <a:solidFill>
                            <a:srgbClr val="000000"/>
                          </a:solidFill>
                        </a:rPr>
                        <a:t> duan</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Aug 28</a:t>
                      </a:r>
                      <a:endParaRPr sz="1200" dirty="0"/>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Weekly Client VP meeting Attendees were CEO, CTO, CFO,VPs,  managers, Client VPs and Team Leads</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r>
                        <a:rPr lang="en-US" sz="1200" dirty="0">
                          <a:solidFill>
                            <a:srgbClr val="000000"/>
                          </a:solidFill>
                        </a:rPr>
                        <a:t> </a:t>
                      </a:r>
                      <a:r>
                        <a:rPr lang="en-US" altLang="zh-CN" sz="1200" dirty="0"/>
                        <a:t>Approve the purchase of a large number of NVIDIA GPUs and CPUs for training the next-generation AI-based Bidding System.</a:t>
                      </a: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dirty="0"/>
                        <a:t>   Agreed upon during Technical Meeting  on April 1th .</a:t>
                      </a:r>
                    </a:p>
                    <a:p>
                      <a:pPr marL="0" lvl="0" indent="0" algn="l" rtl="0">
                        <a:spcBef>
                          <a:spcPts val="0"/>
                        </a:spcBef>
                        <a:spcAft>
                          <a:spcPts val="0"/>
                        </a:spcAft>
                        <a:buClr>
                          <a:schemeClr val="dk1"/>
                        </a:buClr>
                        <a:buFont typeface="Arial"/>
                        <a:buNone/>
                      </a:pPr>
                      <a:r>
                        <a:rPr lang="en-US" sz="1200" dirty="0"/>
                        <a:t>  Attendees were CTO, VP, PM,CFO,COO, PM, Testing Lead.</a:t>
                      </a: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70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B95C-4658-CDC1-1095-7237D350CBD1}"/>
              </a:ext>
            </a:extLst>
          </p:cNvPr>
          <p:cNvSpPr>
            <a:spLocks noGrp="1"/>
          </p:cNvSpPr>
          <p:nvPr>
            <p:ph type="title"/>
          </p:nvPr>
        </p:nvSpPr>
        <p:spPr>
          <a:xfrm>
            <a:off x="524933" y="0"/>
            <a:ext cx="9992784" cy="462337"/>
          </a:xfrm>
        </p:spPr>
        <p:txBody>
          <a:bodyPr/>
          <a:lstStyle/>
          <a:p>
            <a:r>
              <a:rPr lang="en-IN" dirty="0"/>
              <a:t>RISK Management Chart</a:t>
            </a:r>
          </a:p>
        </p:txBody>
      </p:sp>
      <p:pic>
        <p:nvPicPr>
          <p:cNvPr id="6" name="Content Placeholder 5">
            <a:extLst>
              <a:ext uri="{FF2B5EF4-FFF2-40B4-BE49-F238E27FC236}">
                <a16:creationId xmlns:a16="http://schemas.microsoft.com/office/drawing/2014/main" id="{003CB01F-BAB3-175A-F4AF-AB1A72D44600}"/>
              </a:ext>
            </a:extLst>
          </p:cNvPr>
          <p:cNvPicPr>
            <a:picLocks noGrp="1"/>
          </p:cNvPicPr>
          <p:nvPr>
            <p:ph idx="1"/>
          </p:nvPr>
        </p:nvPicPr>
        <p:blipFill>
          <a:blip r:embed="rId2"/>
          <a:stretch>
            <a:fillRect/>
          </a:stretch>
        </p:blipFill>
        <p:spPr>
          <a:xfrm>
            <a:off x="3987452" y="565150"/>
            <a:ext cx="4199634" cy="6154738"/>
          </a:xfrm>
          <a:prstGeom prst="rect">
            <a:avLst/>
          </a:prstGeom>
        </p:spPr>
      </p:pic>
    </p:spTree>
    <p:extLst>
      <p:ext uri="{BB962C8B-B14F-4D97-AF65-F5344CB8AC3E}">
        <p14:creationId xmlns:p14="http://schemas.microsoft.com/office/powerpoint/2010/main" val="360702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D17022DC-44BD-AB35-C801-FF40EE609CEC}"/>
              </a:ext>
            </a:extLst>
          </p:cNvPr>
          <p:cNvPicPr>
            <a:picLocks noChangeAspect="1"/>
          </p:cNvPicPr>
          <p:nvPr/>
        </p:nvPicPr>
        <p:blipFill>
          <a:blip r:embed="rId2"/>
          <a:stretch>
            <a:fillRect/>
          </a:stretch>
        </p:blipFill>
        <p:spPr>
          <a:xfrm>
            <a:off x="292244" y="164387"/>
            <a:ext cx="11481940" cy="6458591"/>
          </a:xfrm>
          <a:prstGeom prst="rect">
            <a:avLst/>
          </a:prstGeom>
        </p:spPr>
      </p:pic>
    </p:spTree>
    <p:extLst>
      <p:ext uri="{BB962C8B-B14F-4D97-AF65-F5344CB8AC3E}">
        <p14:creationId xmlns:p14="http://schemas.microsoft.com/office/powerpoint/2010/main" val="350936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0048-F919-00F1-B18D-28ED80CFE11A}"/>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45DEC4A5-52FC-41A1-FF54-81EEAEE5D832}"/>
              </a:ext>
            </a:extLst>
          </p:cNvPr>
          <p:cNvPicPr>
            <a:picLocks noChangeAspect="1"/>
          </p:cNvPicPr>
          <p:nvPr/>
        </p:nvPicPr>
        <p:blipFill>
          <a:blip r:embed="rId2"/>
          <a:stretch>
            <a:fillRect/>
          </a:stretch>
        </p:blipFill>
        <p:spPr>
          <a:xfrm>
            <a:off x="219183" y="123290"/>
            <a:ext cx="11972816" cy="6734709"/>
          </a:xfrm>
          <a:prstGeom prst="rect">
            <a:avLst/>
          </a:prstGeom>
        </p:spPr>
      </p:pic>
    </p:spTree>
    <p:extLst>
      <p:ext uri="{BB962C8B-B14F-4D97-AF65-F5344CB8AC3E}">
        <p14:creationId xmlns:p14="http://schemas.microsoft.com/office/powerpoint/2010/main" val="196831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2431057566"/>
              </p:ext>
            </p:extLst>
          </p:nvPr>
        </p:nvGraphicFramePr>
        <p:xfrm>
          <a:off x="462708" y="923071"/>
          <a:ext cx="11424491" cy="7036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5-April</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TOPIC Discussed:</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Went through previous Schedule</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Feedback Discussion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Improvements</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Project 3 overview</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Next meeting</a:t>
                      </a: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r>
                        <a:rPr lang="en-US" sz="1400" b="0" i="0" u="none" strike="noStrike" dirty="0">
                          <a:solidFill>
                            <a:srgbClr val="000000"/>
                          </a:solidFill>
                          <a:effectLst/>
                          <a:latin typeface="Calibri" panose="020F0502020204030204" pitchFamily="34" charset="0"/>
                        </a:rPr>
                        <a:t>Work Assigned :</a:t>
                      </a:r>
                    </a:p>
                    <a:p>
                      <a:pPr marL="0" indent="0" algn="l" fontAlgn="b">
                        <a:buNone/>
                      </a:pPr>
                      <a:r>
                        <a:rPr lang="en-US" sz="1400" b="0" i="0" u="none" strike="noStrike" dirty="0">
                          <a:solidFill>
                            <a:srgbClr val="000000"/>
                          </a:solidFill>
                          <a:effectLst/>
                          <a:latin typeface="Calibri" panose="020F0502020204030204" pitchFamily="34" charset="0"/>
                        </a:rPr>
                        <a:t>         Anushka : Requirement Schedule fix</a:t>
                      </a:r>
                    </a:p>
                    <a:p>
                      <a:pPr marL="0" indent="0" algn="l" fontAlgn="b">
                        <a:buNone/>
                      </a:pP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Deploy ,test ,dev Schedule fix </a:t>
                      </a:r>
                    </a:p>
                    <a:p>
                      <a:pPr marL="0" indent="0" algn="l" fontAlgn="b">
                        <a:buNone/>
                      </a:pPr>
                      <a:r>
                        <a:rPr lang="en-US" sz="1400" b="0" i="0" u="none" strike="noStrike" dirty="0">
                          <a:solidFill>
                            <a:srgbClr val="000000"/>
                          </a:solidFill>
                          <a:effectLst/>
                          <a:latin typeface="Calibri" panose="020F0502020204030204" pitchFamily="34" charset="0"/>
                        </a:rPr>
                        <a:t>          Manny :  Archi fix</a:t>
                      </a:r>
                    </a:p>
                    <a:p>
                      <a:pPr marL="0" indent="0" algn="l" fontAlgn="b">
                        <a:buNone/>
                      </a:pPr>
                      <a:r>
                        <a:rPr lang="en-US" sz="1400" b="0" i="0" u="none" strike="noStrike" dirty="0">
                          <a:solidFill>
                            <a:srgbClr val="000000"/>
                          </a:solidFill>
                          <a:effectLst/>
                          <a:latin typeface="Calibri" panose="020F0502020204030204" pitchFamily="34" charset="0"/>
                        </a:rPr>
                        <a:t>Everyone : Work On the Project Schedule</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12- April </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Topic Discussed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Schedule [Laddering , Progression]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Flow chart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Table</a:t>
                      </a:r>
                    </a:p>
                    <a:p>
                      <a:pPr marL="0" indent="0" algn="l" fontAlgn="b">
                        <a:buNone/>
                      </a:pPr>
                      <a:r>
                        <a:rPr lang="en-US" sz="1400" b="0" i="0" u="none" strike="noStrike" dirty="0">
                          <a:solidFill>
                            <a:srgbClr val="000000"/>
                          </a:solidFill>
                          <a:effectLst/>
                          <a:latin typeface="Calibri" panose="020F0502020204030204" pitchFamily="34" charset="0"/>
                        </a:rPr>
                        <a:t>Work Assigned:</a:t>
                      </a:r>
                    </a:p>
                    <a:p>
                      <a:pPr marL="0" indent="0" algn="l" fontAlgn="b">
                        <a:buNone/>
                      </a:pPr>
                      <a:r>
                        <a:rPr lang="en-US" sz="1400" b="0" i="0" u="none" strike="noStrike" dirty="0">
                          <a:solidFill>
                            <a:srgbClr val="000000"/>
                          </a:solidFill>
                          <a:effectLst/>
                          <a:latin typeface="Calibri" panose="020F0502020204030204" pitchFamily="34" charset="0"/>
                        </a:rPr>
                        <a:t>Risk Management Diagram, table : Anushka</a:t>
                      </a:r>
                    </a:p>
                    <a:p>
                      <a:pPr marL="0" indent="0" algn="l" fontAlgn="b">
                        <a:buNone/>
                      </a:pPr>
                      <a:r>
                        <a:rPr lang="en-US" sz="1400" b="0" i="0" u="none" strike="noStrike" dirty="0">
                          <a:solidFill>
                            <a:srgbClr val="000000"/>
                          </a:solidFill>
                          <a:effectLst/>
                          <a:latin typeface="Calibri" panose="020F0502020204030204" pitchFamily="34" charset="0"/>
                        </a:rPr>
                        <a:t>Major Milestones : All</a:t>
                      </a:r>
                    </a:p>
                    <a:p>
                      <a:pPr marL="0" indent="0" algn="l" fontAlgn="b">
                        <a:buNone/>
                      </a:pPr>
                      <a:r>
                        <a:rPr lang="en-US" sz="1400" b="0" i="0" u="none" strike="noStrike" dirty="0">
                          <a:solidFill>
                            <a:srgbClr val="000000"/>
                          </a:solidFill>
                          <a:effectLst/>
                          <a:latin typeface="Calibri" panose="020F0502020204030204" pitchFamily="34" charset="0"/>
                        </a:rPr>
                        <a:t>Everyone :  Work On Schedule</a:t>
                      </a:r>
                    </a:p>
                    <a:p>
                      <a:pPr marL="0" indent="0" algn="l" fontAlgn="b">
                        <a:buNone/>
                      </a:pPr>
                      <a:r>
                        <a:rPr lang="en-US" sz="1400" b="0" i="0" u="none" strike="noStrike" dirty="0">
                          <a:solidFill>
                            <a:srgbClr val="000000"/>
                          </a:solidFill>
                          <a:effectLst/>
                          <a:latin typeface="Calibri" panose="020F0502020204030204" pitchFamily="34" charset="0"/>
                        </a:rPr>
                        <a:t>Next meet : 13 - April</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01A12-851E-AA66-98D6-EA95922AC6FA}"/>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D5CABA2-07D3-0CBC-02AC-B3786945456F}"/>
              </a:ext>
            </a:extLst>
          </p:cNvPr>
          <p:cNvGraphicFramePr>
            <a:graphicFrameLocks noGrp="1"/>
          </p:cNvGraphicFramePr>
          <p:nvPr>
            <p:extLst>
              <p:ext uri="{D42A27DB-BD31-4B8C-83A1-F6EECF244321}">
                <p14:modId xmlns:p14="http://schemas.microsoft.com/office/powerpoint/2010/main" val="1905245475"/>
              </p:ext>
            </p:extLst>
          </p:nvPr>
        </p:nvGraphicFramePr>
        <p:xfrm>
          <a:off x="462708" y="923071"/>
          <a:ext cx="11424491" cy="7798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13-April</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r>
                        <a:rPr lang="en-US" sz="1600" b="0" i="0" u="none" strike="noStrike" dirty="0">
                          <a:solidFill>
                            <a:srgbClr val="000000"/>
                          </a:solidFill>
                          <a:effectLst/>
                          <a:latin typeface="Calibri" panose="020F0502020204030204" pitchFamily="34" charset="0"/>
                        </a:rPr>
                        <a:t>TOPIC Discussed:</a:t>
                      </a:r>
                    </a:p>
                    <a:p>
                      <a:pPr marL="342900" indent="-342900" algn="l" fontAlgn="b">
                        <a:buAutoNum type="arabicPeriod"/>
                      </a:pPr>
                      <a:r>
                        <a:rPr lang="en-US" sz="1600" b="0" i="0" u="none" strike="noStrike" dirty="0">
                          <a:solidFill>
                            <a:srgbClr val="000000"/>
                          </a:solidFill>
                          <a:effectLst/>
                          <a:latin typeface="Calibri" panose="020F0502020204030204" pitchFamily="34" charset="0"/>
                        </a:rPr>
                        <a:t>Project Overview</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MPP Done</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Risks Discuss</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Work on PPT</a:t>
                      </a: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r>
                        <a:rPr lang="en-US" sz="1600" b="0" i="0" u="none" strike="noStrike" dirty="0">
                          <a:solidFill>
                            <a:srgbClr val="000000"/>
                          </a:solidFill>
                          <a:effectLst/>
                          <a:latin typeface="Calibri" panose="020F0502020204030204" pitchFamily="34" charset="0"/>
                        </a:rPr>
                        <a:t>Work Assigned :</a:t>
                      </a:r>
                    </a:p>
                    <a:p>
                      <a:pPr marL="0" indent="0" algn="l" fontAlgn="b">
                        <a:buNone/>
                      </a:pPr>
                      <a:r>
                        <a:rPr lang="en-US" sz="1600" b="0" i="0" u="none" strike="noStrike" dirty="0">
                          <a:solidFill>
                            <a:srgbClr val="000000"/>
                          </a:solidFill>
                          <a:effectLst/>
                          <a:latin typeface="Calibri" panose="020F0502020204030204" pitchFamily="34" charset="0"/>
                        </a:rPr>
                        <a:t>Everyone work on PPT</a:t>
                      </a: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342900" indent="-342900" algn="l" fontAlgn="b">
                        <a:buAutoNum type="arabicPeriod"/>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86E8AC13-89FD-0106-D13D-AB8C51D71643}"/>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50850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3900150865"/>
              </p:ext>
            </p:extLst>
          </p:nvPr>
        </p:nvGraphicFramePr>
        <p:xfrm>
          <a:off x="379114" y="923071"/>
          <a:ext cx="7592578" cy="3567149"/>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Anushka</a:t>
                      </a:r>
                    </a:p>
                    <a:p>
                      <a:pPr algn="l" fontAlgn="b"/>
                      <a:r>
                        <a:rPr lang="en-US" sz="1400" b="0" i="0" u="none" strike="noStrike" dirty="0">
                          <a:solidFill>
                            <a:srgbClr val="000000"/>
                          </a:solidFill>
                          <a:effectLst/>
                          <a:latin typeface="Calibri" panose="020F0502020204030204" pitchFamily="34" charset="0"/>
                        </a:rPr>
                        <a:t>Cost Slide-Manny</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RAID Everyone</a:t>
                      </a:r>
                    </a:p>
                    <a:p>
                      <a:pPr algn="l" fontAlgn="b"/>
                      <a:r>
                        <a:rPr lang="en-US" sz="1400" b="0" i="0" u="none" strike="noStrike" dirty="0">
                          <a:solidFill>
                            <a:srgbClr val="000000"/>
                          </a:solidFill>
                          <a:effectLst/>
                          <a:latin typeface="Calibri" panose="020F0502020204030204" pitchFamily="34" charset="0"/>
                        </a:rPr>
                        <a:t>SOW - everyone</a:t>
                      </a:r>
                    </a:p>
                    <a:p>
                      <a:pPr algn="l" fontAlgn="b"/>
                      <a:r>
                        <a:rPr lang="en-US" sz="1400" b="0" i="0" u="none" strike="noStrike" dirty="0">
                          <a:solidFill>
                            <a:srgbClr val="000000"/>
                          </a:solidFill>
                          <a:effectLst/>
                          <a:latin typeface="Calibri" panose="020F0502020204030204" pitchFamily="34" charset="0"/>
                        </a:rPr>
                        <a:t>MPP:</a:t>
                      </a:r>
                    </a:p>
                    <a:p>
                      <a:pPr algn="l" fontAlgn="b"/>
                      <a:r>
                        <a:rPr lang="en-US" sz="1400" b="0" i="0" u="none" strike="noStrike" dirty="0">
                          <a:solidFill>
                            <a:srgbClr val="000000"/>
                          </a:solidFill>
                          <a:effectLst/>
                          <a:latin typeface="Calibri" panose="020F0502020204030204" pitchFamily="34" charset="0"/>
                        </a:rPr>
                        <a:t>Anushka : Req</a:t>
                      </a:r>
                    </a:p>
                    <a:p>
                      <a:pPr algn="l" fontAlgn="b"/>
                      <a:r>
                        <a:rPr lang="en-US" sz="1400" b="0" i="0" u="none" strike="noStrike" dirty="0">
                          <a:solidFill>
                            <a:srgbClr val="000000"/>
                          </a:solidFill>
                          <a:effectLst/>
                          <a:latin typeface="Calibri" panose="020F0502020204030204" pitchFamily="34" charset="0"/>
                        </a:rPr>
                        <a:t>Manny : Archi</a:t>
                      </a:r>
                    </a:p>
                    <a:p>
                      <a:pPr algn="l" fontAlgn="b"/>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Coding , testing , deployment</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93367"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628650" lvl="1" indent="-171450" eaLnBrk="0" hangingPunct="0">
              <a:spcBef>
                <a:spcPts val="0"/>
              </a:spcBef>
              <a:spcAft>
                <a:spcPts val="300"/>
              </a:spcAft>
              <a:buFont typeface="Arial" panose="020B0604020202020204" pitchFamily="34" charset="0"/>
              <a:buChar char="•"/>
              <a:defRPr/>
            </a:pPr>
            <a:r>
              <a:rPr lang="en-US" sz="1100" dirty="0"/>
              <a:t>Task 379 Review Deploy Plan with Client may be delayed due to Misunderstanding or scope mismatch impacting task 381 Infrastructure setup</a:t>
            </a:r>
          </a:p>
          <a:p>
            <a:pPr lvl="1" eaLnBrk="0" hangingPunct="0">
              <a:spcBef>
                <a:spcPts val="0"/>
              </a:spcBef>
              <a:spcAft>
                <a:spcPts val="300"/>
              </a:spcAft>
              <a:defRPr/>
            </a:pPr>
            <a:endParaRPr lang="en-US" sz="1100" dirty="0">
              <a:cs typeface="Arial" pitchFamily="34" charset="0"/>
            </a:endParaRPr>
          </a:p>
          <a:p>
            <a:pPr lvl="1" eaLnBrk="0" hangingPunct="0">
              <a:spcBef>
                <a:spcPts val="0"/>
              </a:spcBef>
              <a:spcAft>
                <a:spcPts val="300"/>
              </a:spcAft>
              <a:defRPr/>
            </a:pPr>
            <a:r>
              <a:rPr lang="en-US" sz="1100" dirty="0">
                <a:cs typeface="Arial" pitchFamily="34" charset="0"/>
              </a:rPr>
              <a:t>M1: </a:t>
            </a:r>
            <a:r>
              <a:rPr lang="en-US" sz="1100" dirty="0"/>
              <a:t>Involve the client in preliminary planning stages to align expectations early</a:t>
            </a:r>
            <a:r>
              <a:rPr lang="en-US" sz="1050" dirty="0"/>
              <a:t>.</a:t>
            </a:r>
          </a:p>
          <a:p>
            <a:pPr lvl="1" eaLnBrk="0" hangingPunct="0">
              <a:spcBef>
                <a:spcPts val="0"/>
              </a:spcBef>
              <a:spcAft>
                <a:spcPts val="300"/>
              </a:spcAft>
              <a:defRPr/>
            </a:pPr>
            <a:endParaRPr lang="en-US" sz="1100" dirty="0">
              <a:cs typeface="Arial" pitchFamily="34" charset="0"/>
            </a:endParaRPr>
          </a:p>
        </p:txBody>
      </p:sp>
      <p:sp>
        <p:nvSpPr>
          <p:cNvPr id="63" name="Rectangle 5"/>
          <p:cNvSpPr>
            <a:spLocks noChangeArrowheads="1"/>
          </p:cNvSpPr>
          <p:nvPr/>
        </p:nvSpPr>
        <p:spPr bwMode="auto">
          <a:xfrm>
            <a:off x="311452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eaLnBrk="0" hangingPunct="0">
              <a:spcBef>
                <a:spcPts val="0"/>
              </a:spcBef>
              <a:spcAft>
                <a:spcPts val="300"/>
              </a:spcAft>
              <a:defRPr/>
            </a:pPr>
            <a:endParaRPr lang="en-US" sz="1200" dirty="0">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Arch Infrastructure &amp; BOM -  </a:t>
            </a:r>
            <a:endParaRPr lang="en-US" altLang="zh-CN" sz="1200" dirty="0">
              <a:latin typeface="+mn-lt"/>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Dev Implement logging and monitoring for all API interactions  - </a:t>
            </a: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Dev Reliability and System Risk Identification-</a:t>
            </a:r>
            <a:endParaRPr lang="en-US" altLang="zh-CN" sz="1200" dirty="0">
              <a:latin typeface="+mn-lt"/>
              <a:cs typeface="Arial" pitchFamily="34" charset="0"/>
            </a:endParaRPr>
          </a:p>
          <a:p>
            <a:pPr marL="171450" indent="-171450">
              <a:spcBef>
                <a:spcPts val="0"/>
              </a:spcBef>
              <a:spcAft>
                <a:spcPts val="300"/>
              </a:spcAft>
              <a:buFont typeface="Arial,Sans-Serif" panose="020B0604020202020204" pitchFamily="34" charset="0"/>
              <a:buChar char="•"/>
              <a:defRPr/>
            </a:pPr>
            <a:r>
              <a:rPr lang="en-US" altLang="zh-CN" sz="1200" dirty="0">
                <a:latin typeface="+mn-lt"/>
                <a:ea typeface="ＭＳ Ｐゴシック"/>
                <a:cs typeface="Arial"/>
              </a:rPr>
              <a:t>Testing Execution –03/24/2025 </a:t>
            </a:r>
          </a:p>
          <a:p>
            <a:pPr marL="171450" indent="-171450">
              <a:spcBef>
                <a:spcPts val="0"/>
              </a:spcBef>
              <a:spcAft>
                <a:spcPts val="300"/>
              </a:spcAft>
              <a:buFont typeface="Arial,Sans-Serif" panose="020B0604020202020204" pitchFamily="34" charset="0"/>
              <a:buChar char="•"/>
              <a:defRPr/>
            </a:pPr>
            <a:r>
              <a:rPr lang="en-US" altLang="zh-CN" sz="1200" dirty="0">
                <a:solidFill>
                  <a:srgbClr val="000000"/>
                </a:solidFill>
                <a:latin typeface="+mn-lt"/>
                <a:ea typeface="ＭＳ Ｐゴシック"/>
                <a:cs typeface="Arial"/>
              </a:rPr>
              <a:t>Product Release and preparation of the collection and gather analysis 03/12/2026</a:t>
            </a:r>
          </a:p>
          <a:p>
            <a:pPr marL="171450" indent="-171450">
              <a:spcBef>
                <a:spcPts val="0"/>
              </a:spcBef>
              <a:spcAft>
                <a:spcPts val="300"/>
              </a:spcAft>
              <a:buFont typeface="Arial,Sans-Serif" panose="020B0604020202020204" pitchFamily="34" charset="0"/>
              <a:buChar char="•"/>
              <a:defRPr/>
            </a:pPr>
            <a:r>
              <a:rPr lang="en-US" altLang="zh-CN" sz="1200" dirty="0">
                <a:solidFill>
                  <a:srgbClr val="000000"/>
                </a:solidFill>
                <a:latin typeface="+mn-lt"/>
                <a:ea typeface="ＭＳ Ｐゴシック"/>
                <a:cs typeface="Arial"/>
              </a:rPr>
              <a:t>Deploy project –03/13/2026 </a:t>
            </a:r>
            <a:endParaRPr lang="en-US" altLang="zh-CN" sz="1200" dirty="0">
              <a:solidFill>
                <a:srgbClr val="000000"/>
              </a:solidFill>
              <a:latin typeface="+mn-lt"/>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158751" y="1271524"/>
            <a:ext cx="11802533" cy="145921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en-US" sz="120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altLang="zh-CN" sz="4000" dirty="0" err="1"/>
              <a:t>SmartBid</a:t>
            </a:r>
            <a:r>
              <a:rPr lang="en-US" altLang="zh-CN" sz="4000" dirty="0"/>
              <a:t> Auction</a:t>
            </a:r>
            <a:endParaRPr lang="en-US" sz="4000" dirty="0"/>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3092" name="Text Box 21"/>
          <p:cNvSpPr txBox="1">
            <a:spLocks noChangeArrowheads="1"/>
          </p:cNvSpPr>
          <p:nvPr/>
        </p:nvSpPr>
        <p:spPr bwMode="auto">
          <a:xfrm>
            <a:off x="169333" y="1369949"/>
            <a:ext cx="50976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rIns="72000">
            <a:spAutoFit/>
          </a:bodyPr>
          <a:lstStyle>
            <a:lvl1pPr marL="174625" indent="-174625" eaLnBrk="0" hangingPunct="0">
              <a:defRPr sz="2000">
                <a:solidFill>
                  <a:schemeClr val="tx1"/>
                </a:solidFill>
                <a:latin typeface="Calibri" pitchFamily="34" charset="0"/>
              </a:defRPr>
            </a:lvl1pPr>
            <a:lvl2pPr marL="742950" indent="-285750" eaLnBrk="0" hangingPunct="0">
              <a:defRPr sz="2000">
                <a:solidFill>
                  <a:schemeClr val="tx1"/>
                </a:solidFill>
                <a:latin typeface="Calibri" pitchFamily="34" charset="0"/>
              </a:defRPr>
            </a:lvl2pPr>
            <a:lvl3pPr marL="1143000" indent="-228600" eaLnBrk="0" hangingPunct="0">
              <a:defRPr sz="2000">
                <a:solidFill>
                  <a:schemeClr val="tx1"/>
                </a:solidFill>
                <a:latin typeface="Calibri" pitchFamily="34" charset="0"/>
              </a:defRPr>
            </a:lvl3pPr>
            <a:lvl4pPr marL="1600200" indent="-228600" eaLnBrk="0" hangingPunct="0">
              <a:defRPr sz="2000">
                <a:solidFill>
                  <a:schemeClr val="tx1"/>
                </a:solidFill>
                <a:latin typeface="Calibri" pitchFamily="34" charset="0"/>
              </a:defRPr>
            </a:lvl4pPr>
            <a:lvl5pPr marL="2057400" indent="-228600" eaLnBrk="0" hangingPunct="0">
              <a:defRPr sz="2000">
                <a:solidFill>
                  <a:schemeClr val="tx1"/>
                </a:solidFill>
                <a:latin typeface="Calibri" pitchFamily="34" charset="0"/>
              </a:defRPr>
            </a:lvl5pPr>
            <a:lvl6pPr marL="2514600" indent="-228600" algn="ctr" eaLnBrk="0" fontAlgn="base" hangingPunct="0">
              <a:spcBef>
                <a:spcPct val="0"/>
              </a:spcBef>
              <a:spcAft>
                <a:spcPct val="0"/>
              </a:spcAft>
              <a:defRPr sz="2000">
                <a:solidFill>
                  <a:schemeClr val="tx1"/>
                </a:solidFill>
                <a:latin typeface="Calibri" pitchFamily="34" charset="0"/>
              </a:defRPr>
            </a:lvl6pPr>
            <a:lvl7pPr marL="2971800" indent="-228600" algn="ctr" eaLnBrk="0" fontAlgn="base" hangingPunct="0">
              <a:spcBef>
                <a:spcPct val="0"/>
              </a:spcBef>
              <a:spcAft>
                <a:spcPct val="0"/>
              </a:spcAft>
              <a:defRPr sz="2000">
                <a:solidFill>
                  <a:schemeClr val="tx1"/>
                </a:solidFill>
                <a:latin typeface="Calibri" pitchFamily="34" charset="0"/>
              </a:defRPr>
            </a:lvl7pPr>
            <a:lvl8pPr marL="3429000" indent="-228600" algn="ctr" eaLnBrk="0" fontAlgn="base" hangingPunct="0">
              <a:spcBef>
                <a:spcPct val="0"/>
              </a:spcBef>
              <a:spcAft>
                <a:spcPct val="0"/>
              </a:spcAft>
              <a:defRPr sz="2000">
                <a:solidFill>
                  <a:schemeClr val="tx1"/>
                </a:solidFill>
                <a:latin typeface="Calibri" pitchFamily="34" charset="0"/>
              </a:defRPr>
            </a:lvl8pPr>
            <a:lvl9pPr marL="3886200" indent="-228600" algn="ctr" eaLnBrk="0" fontAlgn="base" hangingPunct="0">
              <a:spcBef>
                <a:spcPct val="0"/>
              </a:spcBef>
              <a:spcAft>
                <a:spcPct val="0"/>
              </a:spcAft>
              <a:defRPr sz="2000">
                <a:solidFill>
                  <a:schemeClr val="tx1"/>
                </a:solidFill>
                <a:latin typeface="Calibri" pitchFamily="34" charset="0"/>
              </a:defRPr>
            </a:lvl9pPr>
          </a:lstStyle>
          <a:p>
            <a:pPr marL="0" indent="0" eaLnBrk="1" hangingPunct="1">
              <a:defRPr/>
            </a:pPr>
            <a:r>
              <a:rPr lang="en-US" sz="1200" dirty="0">
                <a:solidFill>
                  <a:srgbClr val="000000"/>
                </a:solidFill>
                <a:latin typeface="Arial" charset="0"/>
              </a:rPr>
              <a:t>Snapshot of the project scope – benefits to the customer.. This is not talking about Req Des code Testing. It is talking about the business value and the end solution.  This solution will provide State Farm end users the ability to pay insurance via mobile app. The project will follow the Agile Delivery Model. </a:t>
            </a:r>
            <a:r>
              <a:rPr lang="en-US" sz="1200" i="1" dirty="0">
                <a:solidFill>
                  <a:srgbClr val="FF0000"/>
                </a:solidFill>
                <a:cs typeface="Times New Roman" pitchFamily="18" charset="0"/>
              </a:rPr>
              <a:t>Fill in this section</a:t>
            </a:r>
            <a:endParaRPr lang="en-US" sz="1200" dirty="0">
              <a:solidFill>
                <a:srgbClr val="000000"/>
              </a:solidFill>
              <a:latin typeface="Arial" charset="0"/>
            </a:endParaRPr>
          </a:p>
          <a:p>
            <a:pPr marL="0" indent="0" eaLnBrk="1" hangingPunct="1">
              <a:defRPr/>
            </a:pPr>
            <a:r>
              <a:rPr lang="en-US" sz="1200" dirty="0">
                <a:solidFill>
                  <a:srgbClr val="000000"/>
                </a:solidFill>
                <a:latin typeface="Arial" charset="0"/>
              </a:rPr>
              <a:t>Talk about features and components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43934" y="3097364"/>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71450" algn="l" rtl="0">
              <a:spcBef>
                <a:spcPts val="0"/>
              </a:spcBef>
              <a:spcAft>
                <a:spcPts val="0"/>
              </a:spcAft>
              <a:buClr>
                <a:schemeClr val="dk1"/>
              </a:buClr>
              <a:buSzPts val="1200"/>
              <a:buFont typeface="Arial"/>
              <a:buChar char="•"/>
            </a:pPr>
            <a:r>
              <a:rPr lang="en-US" altLang="zh-CN" sz="1200" dirty="0">
                <a:latin typeface="+mn-lt"/>
                <a:ea typeface="ＭＳ Ｐゴシック"/>
                <a:cs typeface="Arial"/>
              </a:rPr>
              <a:t>Completed SOW –  3/3/25 </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Stakeholder – 3/5/25</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Req Specification – 3/10/25</a:t>
            </a:r>
          </a:p>
          <a:p>
            <a:pPr marL="171450" indent="-17145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Site Map – 3/4/25 </a:t>
            </a:r>
          </a:p>
          <a:p>
            <a:pPr marL="171450" indent="-171450" eaLnBrk="0" hangingPunct="0">
              <a:spcBef>
                <a:spcPts val="0"/>
              </a:spcBef>
              <a:spcAft>
                <a:spcPts val="300"/>
              </a:spcAft>
              <a:buFont typeface="Arial" panose="020B0604020202020204" pitchFamily="34" charset="0"/>
              <a:buChar char="•"/>
              <a:defRPr/>
            </a:pPr>
            <a:r>
              <a:rPr lang="en-US" altLang="zh-CN" sz="1200" dirty="0">
                <a:latin typeface="+mn-lt"/>
                <a:ea typeface="ＭＳ Ｐゴシック"/>
                <a:cs typeface="Arial"/>
              </a:rPr>
              <a:t>Completed Wireframes</a:t>
            </a:r>
          </a:p>
          <a:p>
            <a:pPr marL="171450" indent="-171450">
              <a:spcBef>
                <a:spcPts val="0"/>
              </a:spcBef>
              <a:spcAft>
                <a:spcPts val="300"/>
              </a:spcAft>
              <a:buFont typeface="Arial" panose="020B0604020202020204" pitchFamily="34" charset="0"/>
              <a:buChar char="•"/>
              <a:defRPr/>
            </a:pPr>
            <a:r>
              <a:rPr lang="en-US" altLang="zh-CN" sz="1200" dirty="0">
                <a:solidFill>
                  <a:srgbClr val="000000"/>
                </a:solidFill>
                <a:latin typeface="+mn-lt"/>
                <a:ea typeface="ＭＳ Ｐゴシック"/>
                <a:cs typeface="Arial"/>
              </a:rPr>
              <a:t>Complete High Level Design of Arch –Dec 26th</a:t>
            </a:r>
          </a:p>
          <a:p>
            <a:pPr marL="171450" indent="-171450">
              <a:spcBef>
                <a:spcPts val="0"/>
              </a:spcBef>
              <a:spcAft>
                <a:spcPts val="300"/>
              </a:spcAft>
              <a:buFont typeface="Arial" panose="020B0604020202020204" pitchFamily="34" charset="0"/>
              <a:buChar char="•"/>
              <a:defRPr/>
            </a:pPr>
            <a:r>
              <a:rPr lang="en-US" altLang="zh-CN" sz="1200" dirty="0">
                <a:solidFill>
                  <a:srgbClr val="000000"/>
                </a:solidFill>
                <a:latin typeface="+mn-lt"/>
                <a:ea typeface="ＭＳ Ｐゴシック"/>
                <a:cs typeface="Arial"/>
              </a:rPr>
              <a:t>Complete the Arch Design for both FE BE -</a:t>
            </a:r>
          </a:p>
          <a:p>
            <a:pPr eaLnBrk="0" hangingPunct="0">
              <a:spcBef>
                <a:spcPts val="0"/>
              </a:spcBef>
              <a:spcAft>
                <a:spcPts val="300"/>
              </a:spcAft>
              <a:defRPr/>
            </a:pP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077481" y="30821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58750" algn="l" rtl="0">
              <a:spcBef>
                <a:spcPts val="0"/>
              </a:spcBef>
              <a:spcAft>
                <a:spcPts val="0"/>
              </a:spcAft>
              <a:buSzPts val="1000"/>
              <a:buFont typeface="Arial"/>
              <a:buChar char="•"/>
            </a:pPr>
            <a:r>
              <a:rPr lang="en-US" sz="1000" strike="sngStrike" dirty="0"/>
              <a:t>SOW Signed 3/3/25 </a:t>
            </a:r>
          </a:p>
          <a:p>
            <a:pPr marL="171450" marR="0" lvl="0" indent="-158750" algn="l" rtl="0">
              <a:spcBef>
                <a:spcPts val="0"/>
              </a:spcBef>
              <a:spcAft>
                <a:spcPts val="0"/>
              </a:spcAft>
              <a:buSzPts val="1000"/>
              <a:buChar char="•"/>
            </a:pPr>
            <a:r>
              <a:rPr lang="en-US" sz="1000" strike="sngStrike" dirty="0"/>
              <a:t>Create Final Stakeholder template(3/5/25)</a:t>
            </a:r>
          </a:p>
          <a:p>
            <a:pPr marL="171450" marR="0" lvl="0" indent="-158750" algn="l" rtl="0">
              <a:spcBef>
                <a:spcPts val="0"/>
              </a:spcBef>
              <a:spcAft>
                <a:spcPts val="0"/>
              </a:spcAft>
              <a:buSzPts val="1000"/>
              <a:buChar char="•"/>
            </a:pPr>
            <a:r>
              <a:rPr lang="en-US" sz="1000" strike="sngStrike" dirty="0"/>
              <a:t>FE Req Document(3/1O/25</a:t>
            </a:r>
          </a:p>
          <a:p>
            <a:pPr marL="171450" marR="0" lvl="0" indent="-158750" algn="l" rtl="0">
              <a:spcBef>
                <a:spcPts val="0"/>
              </a:spcBef>
              <a:spcAft>
                <a:spcPts val="0"/>
              </a:spcAft>
              <a:buSzPts val="1000"/>
              <a:buChar char="•"/>
            </a:pPr>
            <a:r>
              <a:rPr lang="en-US" sz="1000" strike="sngStrike" dirty="0"/>
              <a:t>BE Req Document(3/1O/25)</a:t>
            </a:r>
          </a:p>
          <a:p>
            <a:pPr marL="171450" marR="0" lvl="0" indent="-158750" algn="l" rtl="0">
              <a:spcBef>
                <a:spcPts val="0"/>
              </a:spcBef>
              <a:spcAft>
                <a:spcPts val="0"/>
              </a:spcAft>
              <a:buSzPts val="1000"/>
              <a:buChar char="•"/>
            </a:pPr>
            <a:r>
              <a:rPr lang="en-US" sz="1000" strike="sngStrike" dirty="0"/>
              <a:t>Sign-off on final Wireframe doc(6/24/25</a:t>
            </a:r>
          </a:p>
          <a:p>
            <a:pPr marL="171450" indent="-171450" eaLnBrk="0" hangingPunct="0">
              <a:spcBef>
                <a:spcPts val="0"/>
              </a:spcBef>
              <a:spcAft>
                <a:spcPts val="300"/>
              </a:spcAft>
              <a:buFont typeface="Arial" panose="020B0604020202020204" pitchFamily="34" charset="0"/>
              <a:buChar char="•"/>
              <a:defRPr/>
            </a:pPr>
            <a:r>
              <a:rPr lang="en-US" altLang="zh-CN" sz="1000" strike="sngStrike" dirty="0">
                <a:latin typeface="+mn-lt"/>
                <a:ea typeface="ＭＳ Ｐゴシック"/>
                <a:cs typeface="Arial"/>
              </a:rPr>
              <a:t>Complete high-level arch design –</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detailed arch design –</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Infra &amp; BOM Plan –</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HW/SW ordered and received –Infrastructure set up – 1/20/27</a:t>
            </a:r>
          </a:p>
          <a:p>
            <a:pPr marL="171450" indent="-17145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Dev &amp; test environment set up – 6/19/25</a:t>
            </a:r>
          </a:p>
          <a:p>
            <a:pPr marL="171450" indent="-17145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Test Cases – 1/11/27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coding – 7/29/26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Code is ready for testing –7/30/26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UAT -9/25/2026</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Complete Integration Testing – 3/3/27</a:t>
            </a:r>
          </a:p>
          <a:p>
            <a:pPr marL="171450" indent="-171450" eaLnBrk="0" hangingPunct="0">
              <a:spcBef>
                <a:spcPts val="0"/>
              </a:spcBef>
              <a:spcAft>
                <a:spcPts val="300"/>
              </a:spcAft>
              <a:buFont typeface="Arial" panose="020B0604020202020204" pitchFamily="34" charset="0"/>
              <a:buChar char="•"/>
              <a:defRPr/>
            </a:pPr>
            <a:r>
              <a:rPr lang="en-US" altLang="zh-CN" sz="1000" dirty="0">
                <a:latin typeface="+mn-lt"/>
                <a:ea typeface="ＭＳ Ｐゴシック"/>
                <a:cs typeface="Arial"/>
              </a:rPr>
              <a:t>Deployed solution approved –Complete deploy project – 5/07/27</a:t>
            </a:r>
          </a:p>
          <a:p>
            <a:pPr marL="171450" marR="0" lvl="0" indent="-158750" algn="l" rtl="0">
              <a:spcBef>
                <a:spcPts val="0"/>
              </a:spcBef>
              <a:spcAft>
                <a:spcPts val="0"/>
              </a:spcAft>
              <a:buSzPts val="1000"/>
              <a:buChar char="•"/>
            </a:pPr>
            <a:endParaRPr lang="en-US" sz="1200" dirty="0">
              <a:cs typeface="Arial" pitchFamily="34" charset="0"/>
            </a:endParaRPr>
          </a:p>
        </p:txBody>
      </p:sp>
      <p:sp>
        <p:nvSpPr>
          <p:cNvPr id="16" name="Rectangle 15"/>
          <p:cNvSpPr/>
          <p:nvPr/>
        </p:nvSpPr>
        <p:spPr>
          <a:xfrm>
            <a:off x="5486999" y="1435860"/>
            <a:ext cx="3309529" cy="1107996"/>
          </a:xfrm>
          <a:prstGeom prst="rect">
            <a:avLst/>
          </a:prstGeom>
        </p:spPr>
        <p:txBody>
          <a:bodyPr wrap="square">
            <a:spAutoFit/>
          </a:bodyPr>
          <a:lstStyle/>
          <a:p>
            <a:pPr marL="0" lvl="0" indent="0" algn="l" rtl="0">
              <a:spcBef>
                <a:spcPts val="0"/>
              </a:spcBef>
              <a:spcAft>
                <a:spcPts val="0"/>
              </a:spcAft>
              <a:buNone/>
            </a:pPr>
            <a:r>
              <a:rPr lang="en-US" sz="1100" dirty="0"/>
              <a:t>Current status using features, components, solution wording along with project wording. This is not a repeat of the KA’s and PA’s. Could have small reference.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i="1" dirty="0">
                <a:solidFill>
                  <a:srgbClr val="FF0000"/>
                </a:solidFill>
                <a:cs typeface="Times New Roman" pitchFamily="18" charset="0"/>
              </a:rPr>
              <a:t>Fill in this section</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66858"/>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Fill</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 $800k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Fill</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 Fill (MPP)</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 Fill (</a:t>
            </a:r>
            <a:r>
              <a:rPr lang="en-US" altLang="en-US" sz="1050" dirty="0" err="1">
                <a:solidFill>
                  <a:schemeClr val="bg1">
                    <a:lumMod val="50000"/>
                  </a:schemeClr>
                </a:solidFill>
                <a:cs typeface="Times New Roman" pitchFamily="18" charset="0"/>
              </a:rPr>
              <a:t>Actuals+ETC</a:t>
            </a:r>
            <a:r>
              <a:rPr lang="en-US" altLang="en-US" sz="1050" dirty="0">
                <a:solidFill>
                  <a:schemeClr val="bg1">
                    <a:lumMod val="50000"/>
                  </a:schemeClr>
                </a:solidFill>
                <a:cs typeface="Times New Roman" pitchFamily="18" charset="0"/>
              </a:rPr>
              <a:t>)</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 Fill (% of CP-EAC)</a:t>
            </a:r>
          </a:p>
        </p:txBody>
      </p:sp>
    </p:spTree>
    <p:extLst>
      <p:ext uri="{BB962C8B-B14F-4D97-AF65-F5344CB8AC3E}">
        <p14:creationId xmlns:p14="http://schemas.microsoft.com/office/powerpoint/2010/main" val="15384391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Variance</a:t>
            </a:r>
            <a:endParaRPr dirty="0"/>
          </a:p>
          <a:p>
            <a:pPr marL="0" lvl="0" indent="0" algn="l" rtl="0">
              <a:lnSpc>
                <a:spcPct val="115000"/>
              </a:lnSpc>
              <a:spcBef>
                <a:spcPts val="1200"/>
              </a:spcBef>
              <a:spcAft>
                <a:spcPts val="0"/>
              </a:spcAft>
              <a:buNone/>
            </a:pPr>
            <a:r>
              <a:rPr lang="en-US" sz="1300" dirty="0"/>
              <a:t>Our </a:t>
            </a:r>
            <a:r>
              <a:rPr lang="en-US" sz="1300" b="1" dirty="0"/>
              <a:t>Bottom-Up (BU) cost</a:t>
            </a:r>
            <a:r>
              <a:rPr lang="en-US" sz="1300" dirty="0"/>
              <a:t> comes out to be </a:t>
            </a:r>
            <a:r>
              <a:rPr lang="en-US" sz="1300" b="1" dirty="0"/>
              <a:t>$</a:t>
            </a:r>
            <a:r>
              <a:rPr lang="en-US" altLang="zh-CN" sz="1400" b="1" dirty="0"/>
              <a:t>262,810</a:t>
            </a:r>
            <a:r>
              <a:rPr lang="en-US" sz="1300" b="1" dirty="0"/>
              <a:t>, </a:t>
            </a:r>
            <a:r>
              <a:rPr lang="en-US" sz="1300" dirty="0"/>
              <a:t>which is a </a:t>
            </a:r>
            <a:r>
              <a:rPr lang="en-US" sz="1300" b="1" dirty="0"/>
              <a:t>10% increase</a:t>
            </a:r>
            <a:r>
              <a:rPr lang="en-US" sz="1300" dirty="0"/>
              <a:t> when compared to the </a:t>
            </a:r>
            <a:r>
              <a:rPr lang="en-US" sz="1300" b="1" dirty="0"/>
              <a:t>Top-Down (TU) cost</a:t>
            </a:r>
            <a:r>
              <a:rPr lang="en-US" sz="1300" dirty="0"/>
              <a:t>. mainly due to the coding phase, which took more time and resources than expected. We need better planning or parallel multitasking to accelerate the progress.</a:t>
            </a:r>
          </a:p>
          <a:p>
            <a:pPr marL="0" lvl="0" indent="0" algn="l" rtl="0">
              <a:lnSpc>
                <a:spcPct val="115000"/>
              </a:lnSpc>
              <a:spcBef>
                <a:spcPts val="1200"/>
              </a:spcBef>
              <a:spcAft>
                <a:spcPts val="0"/>
              </a:spcAft>
              <a:buNone/>
            </a:pPr>
            <a:r>
              <a:rPr lang="en-US" sz="1300" dirty="0"/>
              <a:t>     </a:t>
            </a:r>
          </a:p>
          <a:p>
            <a:pPr marL="0" lvl="0" indent="0" algn="l" rtl="0">
              <a:lnSpc>
                <a:spcPct val="115000"/>
              </a:lnSpc>
              <a:spcBef>
                <a:spcPts val="1200"/>
              </a:spcBef>
              <a:spcAft>
                <a:spcPts val="0"/>
              </a:spcAft>
              <a:buNone/>
            </a:pPr>
            <a:endParaRPr lang="en-US" sz="1300" dirty="0"/>
          </a:p>
          <a:p>
            <a:pPr marL="0" lvl="0" indent="0" algn="l" rtl="0">
              <a:lnSpc>
                <a:spcPct val="115000"/>
              </a:lnSpc>
              <a:spcBef>
                <a:spcPts val="1200"/>
              </a:spcBef>
              <a:spcAft>
                <a:spcPts val="0"/>
              </a:spcAft>
              <a:buClr>
                <a:schemeClr val="dk1"/>
              </a:buClr>
              <a:buSzPts val="1100"/>
              <a:buFont typeface="Arial"/>
              <a:buNone/>
            </a:pPr>
            <a:endParaRPr sz="1100" dirty="0"/>
          </a:p>
          <a:p>
            <a:pPr marL="0" lvl="0" indent="0" algn="l" rtl="0">
              <a:lnSpc>
                <a:spcPct val="115000"/>
              </a:lnSpc>
              <a:spcBef>
                <a:spcPts val="1200"/>
              </a:spcBef>
              <a:spcAft>
                <a:spcPts val="0"/>
              </a:spcAft>
              <a:buNone/>
            </a:pPr>
            <a:endParaRPr sz="1300" dirty="0"/>
          </a:p>
          <a:p>
            <a:pPr marL="0" lvl="0" indent="0" algn="l" rtl="0">
              <a:lnSpc>
                <a:spcPct val="115000"/>
              </a:lnSpc>
              <a:spcBef>
                <a:spcPts val="1200"/>
              </a:spcBef>
              <a:spcAft>
                <a:spcPts val="0"/>
              </a:spcAft>
              <a:buNone/>
            </a:pPr>
            <a:endParaRPr sz="1200" dirty="0"/>
          </a:p>
          <a:p>
            <a:pPr marL="533400" lvl="0" indent="0" algn="l" rtl="0">
              <a:spcBef>
                <a:spcPts val="1200"/>
              </a:spcBef>
              <a:spcAft>
                <a:spcPts val="0"/>
              </a:spcAft>
              <a:buNone/>
            </a:pPr>
            <a:endParaRPr sz="2000" dirty="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$$125,400.00</a:t>
            </a:r>
            <a:endParaRPr dirty="0"/>
          </a:p>
          <a:p>
            <a:pPr marL="533400" lvl="1" indent="-177800" algn="l" rtl="0">
              <a:spcBef>
                <a:spcPts val="400"/>
              </a:spcBef>
              <a:spcAft>
                <a:spcPts val="0"/>
              </a:spcAft>
              <a:buSzPts val="2000"/>
              <a:buChar char="–"/>
            </a:pPr>
            <a:r>
              <a:rPr lang="en-US" dirty="0"/>
              <a:t>Arch : $ 333,648</a:t>
            </a:r>
            <a:endParaRPr dirty="0"/>
          </a:p>
          <a:p>
            <a:pPr marL="533400" lvl="1" indent="-177800" algn="l" rtl="0">
              <a:spcBef>
                <a:spcPts val="400"/>
              </a:spcBef>
              <a:spcAft>
                <a:spcPts val="0"/>
              </a:spcAft>
              <a:buSzPts val="2000"/>
              <a:buChar char="–"/>
            </a:pPr>
            <a:r>
              <a:rPr lang="en-US" dirty="0"/>
              <a:t>Code: $717,120.00</a:t>
            </a:r>
            <a:endParaRPr dirty="0"/>
          </a:p>
          <a:p>
            <a:pPr marL="533400" lvl="1" indent="-177800" algn="l" rtl="0">
              <a:spcBef>
                <a:spcPts val="400"/>
              </a:spcBef>
              <a:spcAft>
                <a:spcPts val="0"/>
              </a:spcAft>
              <a:buSzPts val="2000"/>
              <a:buChar char="–"/>
            </a:pPr>
            <a:r>
              <a:rPr lang="en-US" dirty="0"/>
              <a:t>Test: $460,040.00</a:t>
            </a:r>
            <a:endParaRPr dirty="0"/>
          </a:p>
          <a:p>
            <a:pPr marL="533400" lvl="1" indent="-177800" algn="l" rtl="0">
              <a:spcBef>
                <a:spcPts val="400"/>
              </a:spcBef>
              <a:spcAft>
                <a:spcPts val="0"/>
              </a:spcAft>
              <a:buSzPts val="2000"/>
              <a:buChar char="–"/>
            </a:pPr>
            <a:r>
              <a:rPr lang="en-US" dirty="0"/>
              <a:t>Deploy:$401,960.00</a:t>
            </a:r>
            <a:endParaRPr dirty="0"/>
          </a:p>
          <a:p>
            <a:pPr marL="533400" lvl="1" indent="-177800" algn="l" rtl="0">
              <a:spcBef>
                <a:spcPts val="400"/>
              </a:spcBef>
              <a:spcAft>
                <a:spcPts val="0"/>
              </a:spcAft>
              <a:buSzPts val="2000"/>
              <a:buChar char="–"/>
            </a:pPr>
            <a:r>
              <a:rPr lang="en-US" dirty="0"/>
              <a:t>PM : $ 63,</a:t>
            </a:r>
            <a:r>
              <a:rPr lang="en-US" altLang="zh-CN" dirty="0"/>
              <a:t>200</a:t>
            </a:r>
            <a:endParaRPr dirty="0"/>
          </a:p>
          <a:p>
            <a:pPr marL="533400" lvl="1" indent="-177800" algn="l" rtl="0">
              <a:spcBef>
                <a:spcPts val="400"/>
              </a:spcBef>
              <a:spcAft>
                <a:spcPts val="0"/>
              </a:spcAft>
              <a:buSzPts val="2000"/>
              <a:buChar char="–"/>
            </a:pPr>
            <a:r>
              <a:rPr lang="en-US" dirty="0"/>
              <a:t>Total Cost: $2,100,248.00</a:t>
            </a:r>
            <a:endParaRPr dirty="0"/>
          </a:p>
          <a:p>
            <a:pPr marL="533400" lvl="1" indent="-177800" algn="l" rtl="0">
              <a:spcBef>
                <a:spcPts val="400"/>
              </a:spcBef>
              <a:spcAft>
                <a:spcPts val="0"/>
              </a:spcAft>
              <a:buSzPts val="2000"/>
              <a:buChar char="–"/>
            </a:pPr>
            <a:r>
              <a:rPr lang="en-US" dirty="0"/>
              <a:t>Margin:25% $525,062</a:t>
            </a:r>
            <a:endParaRPr dirty="0"/>
          </a:p>
          <a:p>
            <a:pPr marL="533400" lvl="1" indent="-177800" algn="l" rtl="0">
              <a:spcBef>
                <a:spcPts val="400"/>
              </a:spcBef>
              <a:spcAft>
                <a:spcPts val="0"/>
              </a:spcAft>
              <a:buSzPts val="2000"/>
              <a:buChar char="–"/>
            </a:pPr>
            <a:r>
              <a:rPr lang="en-US" dirty="0"/>
              <a:t>Price: $2,625,310.00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$330,000</a:t>
            </a:r>
            <a:endParaRPr dirty="0"/>
          </a:p>
          <a:p>
            <a:pPr marL="533400" lvl="1" indent="-177800" algn="l" rtl="0">
              <a:spcBef>
                <a:spcPts val="400"/>
              </a:spcBef>
              <a:spcAft>
                <a:spcPts val="0"/>
              </a:spcAft>
              <a:buSzPts val="2000"/>
              <a:buChar char="–"/>
            </a:pPr>
            <a:r>
              <a:rPr lang="en-US" dirty="0"/>
              <a:t>Code $600,000.00</a:t>
            </a:r>
            <a:endParaRPr dirty="0"/>
          </a:p>
          <a:p>
            <a:pPr marL="533400" lvl="1" indent="-177800" algn="l" rtl="0">
              <a:spcBef>
                <a:spcPts val="400"/>
              </a:spcBef>
              <a:spcAft>
                <a:spcPts val="0"/>
              </a:spcAft>
              <a:buSzPts val="2000"/>
              <a:buChar char="–"/>
            </a:pPr>
            <a:r>
              <a:rPr lang="en-US" dirty="0"/>
              <a:t>Test: $400,000.00</a:t>
            </a:r>
            <a:endParaRPr dirty="0"/>
          </a:p>
          <a:p>
            <a:pPr marL="533400" lvl="1" indent="-177800" algn="l" rtl="0">
              <a:spcBef>
                <a:spcPts val="400"/>
              </a:spcBef>
              <a:spcAft>
                <a:spcPts val="0"/>
              </a:spcAft>
              <a:buSzPts val="2000"/>
              <a:buChar char="–"/>
            </a:pPr>
            <a:r>
              <a:rPr lang="en-US" dirty="0"/>
              <a:t>Deploy:$400,000.00</a:t>
            </a:r>
            <a:endParaRPr dirty="0"/>
          </a:p>
          <a:p>
            <a:pPr marL="533400" lvl="1" indent="-177800" algn="l" rtl="0">
              <a:spcBef>
                <a:spcPts val="400"/>
              </a:spcBef>
              <a:spcAft>
                <a:spcPts val="0"/>
              </a:spcAft>
              <a:buSzPts val="2000"/>
              <a:buChar char="–"/>
            </a:pPr>
            <a:r>
              <a:rPr lang="en-US" dirty="0"/>
              <a:t>PM : $ 60,000</a:t>
            </a:r>
            <a:endParaRPr dirty="0"/>
          </a:p>
          <a:p>
            <a:pPr marL="533400" lvl="1" indent="-177800" algn="l" rtl="0">
              <a:spcBef>
                <a:spcPts val="400"/>
              </a:spcBef>
              <a:spcAft>
                <a:spcPts val="0"/>
              </a:spcAft>
              <a:buSzPts val="2000"/>
              <a:buChar char="–"/>
            </a:pPr>
            <a:r>
              <a:rPr lang="en-US" dirty="0"/>
              <a:t>Total Cost: $1,890,200.00</a:t>
            </a:r>
            <a:endParaRPr dirty="0"/>
          </a:p>
          <a:p>
            <a:pPr marL="533400" lvl="1" indent="-177800" algn="l" rtl="0">
              <a:spcBef>
                <a:spcPts val="400"/>
              </a:spcBef>
              <a:spcAft>
                <a:spcPts val="0"/>
              </a:spcAft>
              <a:buSzPts val="2000"/>
              <a:buChar char="–"/>
            </a:pPr>
            <a:r>
              <a:rPr lang="en-US" dirty="0"/>
              <a:t>Margin: $472,500.00 </a:t>
            </a:r>
            <a:endParaRPr dirty="0"/>
          </a:p>
          <a:p>
            <a:pPr marL="533400" lvl="1" indent="-177800" algn="l" rtl="0">
              <a:spcBef>
                <a:spcPts val="400"/>
              </a:spcBef>
              <a:spcAft>
                <a:spcPts val="0"/>
              </a:spcAft>
              <a:buSzPts val="2000"/>
              <a:buChar char="–"/>
            </a:pPr>
            <a:r>
              <a:rPr lang="en-US" dirty="0"/>
              <a:t>Price $2,362,500.00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Cost Comparison Slide 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3992943614"/>
              </p:ext>
            </p:extLst>
          </p:nvPr>
        </p:nvGraphicFramePr>
        <p:xfrm>
          <a:off x="661012" y="948266"/>
          <a:ext cx="10859474" cy="5820428"/>
        </p:xfrm>
        <a:graphic>
          <a:graphicData uri="http://schemas.openxmlformats.org/drawingml/2006/table">
            <a:tbl>
              <a:tblPr firstRow="1" bandRow="1">
                <a:tableStyleId>{5C22544A-7EE6-4342-B048-85BDC9FD1C3A}</a:tableStyleId>
              </a:tblPr>
              <a:tblGrid>
                <a:gridCol w="3532828">
                  <a:extLst>
                    <a:ext uri="{9D8B030D-6E8A-4147-A177-3AD203B41FA5}">
                      <a16:colId xmlns:a16="http://schemas.microsoft.com/office/drawing/2014/main" val="695806456"/>
                    </a:ext>
                  </a:extLst>
                </a:gridCol>
                <a:gridCol w="773430">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493493">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SOW Signed</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 3/3/25</a:t>
                      </a:r>
                    </a:p>
                  </a:txBody>
                  <a:tcPr/>
                </a:tc>
                <a:tc>
                  <a:txBody>
                    <a:bodyPr/>
                    <a:lstStyle/>
                    <a:p>
                      <a:r>
                        <a:rPr lang="en-US" sz="1200" dirty="0"/>
                        <a:t> 3/3/25</a:t>
                      </a:r>
                    </a:p>
                  </a:txBody>
                  <a:tcPr/>
                </a:tc>
                <a:tc>
                  <a:txBody>
                    <a:bodyPr/>
                    <a:lstStyle/>
                    <a:p>
                      <a:endParaRPr lang="en-US" sz="1200" dirty="0"/>
                    </a:p>
                  </a:txBody>
                  <a:tcPr/>
                </a:tc>
                <a:extLst>
                  <a:ext uri="{0D108BD9-81ED-4DB2-BD59-A6C34878D82A}">
                    <a16:rowId xmlns:a16="http://schemas.microsoft.com/office/drawing/2014/main" val="1705967525"/>
                  </a:ext>
                </a:extLst>
              </a:tr>
              <a:tr h="376767">
                <a:tc>
                  <a:txBody>
                    <a:bodyPr/>
                    <a:lstStyle/>
                    <a:p>
                      <a:r>
                        <a:rPr lang="en-US" sz="1200" dirty="0"/>
                        <a:t>Create Final Stakeholder Template</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7/14/25</a:t>
                      </a:r>
                    </a:p>
                  </a:txBody>
                  <a:tcPr/>
                </a:tc>
                <a:tc>
                  <a:txBody>
                    <a:bodyPr/>
                    <a:lstStyle/>
                    <a:p>
                      <a:r>
                        <a:rPr lang="en-US" sz="1200" dirty="0"/>
                        <a:t>7/14/25</a:t>
                      </a:r>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3/3/25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8/8/25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4197986461"/>
                  </a:ext>
                </a:extLst>
              </a:tr>
              <a:tr h="483999">
                <a:tc>
                  <a:txBody>
                    <a:bodyPr/>
                    <a:lstStyle/>
                    <a:p>
                      <a:r>
                        <a:rPr lang="en-US" sz="1200" dirty="0"/>
                        <a:t>Final Wireframe Doc</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9/8/25</a:t>
                      </a:r>
                    </a:p>
                  </a:txBody>
                  <a:tcPr/>
                </a:tc>
                <a:tc>
                  <a:txBody>
                    <a:bodyPr/>
                    <a:lstStyle/>
                    <a:p>
                      <a:r>
                        <a:rPr lang="en-US" sz="1200" dirty="0"/>
                        <a:t>10/28/25</a:t>
                      </a:r>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 App Map</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IN" sz="1200" dirty="0">
                          <a:effectLst/>
                          <a:latin typeface="Arial" panose="020B0604020202020204" pitchFamily="34" charset="0"/>
                        </a:rPr>
                        <a:t>3/3/25 </a:t>
                      </a:r>
                    </a:p>
                    <a:p>
                      <a:endParaRPr lang="en-IN" sz="800" dirty="0">
                        <a:effectLst/>
                        <a:latin typeface="Arial" panose="020B0604020202020204" pitchFamily="34" charset="0"/>
                      </a:endParaRPr>
                    </a:p>
                  </a:txBody>
                  <a:tcPr marL="6350" marR="6350" marT="6350" marB="6350" anchor="ctr"/>
                </a:tc>
                <a:tc>
                  <a:txBody>
                    <a:bodyPr/>
                    <a:lstStyle/>
                    <a:p>
                      <a:r>
                        <a:rPr lang="en-IN" sz="800" dirty="0">
                          <a:effectLst/>
                          <a:latin typeface="Arial" panose="020B0604020202020204" pitchFamily="34" charset="0"/>
                        </a:rPr>
                        <a:t> </a:t>
                      </a:r>
                      <a:r>
                        <a:rPr lang="en-IN" sz="1200" dirty="0">
                          <a:effectLst/>
                          <a:latin typeface="Arial" panose="020B0604020202020204" pitchFamily="34" charset="0"/>
                        </a:rPr>
                        <a:t>3/6/25 </a:t>
                      </a:r>
                    </a:p>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endParaRPr lang="en-US" sz="1200" dirty="0"/>
                    </a:p>
                  </a:txBody>
                  <a:tcPr/>
                </a:tc>
                <a:tc>
                  <a:txBody>
                    <a:bodyPr/>
                    <a:lstStyle/>
                    <a:p>
                      <a:pPr algn="ctr"/>
                      <a:endParaRPr lang="en-US" sz="1200" dirty="0">
                        <a:solidFill>
                          <a:srgbClr val="DCE5EE"/>
                        </a:solidFill>
                      </a:endParaRPr>
                    </a:p>
                  </a:txBody>
                  <a:tcPr>
                    <a:solidFill>
                      <a:srgbClr val="DCE5EE"/>
                    </a:solidFill>
                  </a:tcPr>
                </a:tc>
                <a:tc>
                  <a:txBody>
                    <a:bodyPr/>
                    <a:lstStyle/>
                    <a:p>
                      <a:endParaRPr lang="en-US" sz="1200" dirty="0"/>
                    </a:p>
                  </a:txBody>
                  <a:tcP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endParaRPr lang="en-US" sz="1200" dirty="0"/>
                    </a:p>
                  </a:txBody>
                  <a:tcPr/>
                </a:tc>
                <a:tc>
                  <a:txBody>
                    <a:bodyPr/>
                    <a:lstStyle/>
                    <a:p>
                      <a:pPr algn="ctr"/>
                      <a:endParaRPr lang="en-US" sz="1200" dirty="0"/>
                    </a:p>
                  </a:txBody>
                  <a:tcPr>
                    <a:solidFill>
                      <a:srgbClr val="DCE5EE"/>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74913302"/>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22902" y="155286"/>
            <a:ext cx="10749280" cy="686225"/>
          </a:xfrm>
        </p:spPr>
        <p:txBody>
          <a:bodyPr/>
          <a:lstStyle/>
          <a:p>
            <a:r>
              <a:rPr lang="en-US" dirty="0">
                <a:latin typeface="Arial" panose="020B0604020202020204" pitchFamily="34" charset="0"/>
                <a:ea typeface="ＭＳ Ｐゴシック"/>
                <a:cs typeface="Arial" panose="020B0604020202020204" pitchFamily="34" charset="0"/>
              </a:rPr>
              <a:t>Major Milestones</a:t>
            </a:r>
            <a:endParaRPr lang="en-US"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1843229673"/>
              </p:ext>
            </p:extLst>
          </p:nvPr>
        </p:nvGraphicFramePr>
        <p:xfrm>
          <a:off x="587829" y="950258"/>
          <a:ext cx="10993662" cy="5225922"/>
        </p:xfrm>
        <a:graphic>
          <a:graphicData uri="http://schemas.openxmlformats.org/drawingml/2006/table">
            <a:tbl>
              <a:tblPr firstRow="1" bandRow="1">
                <a:tableStyleId>{5C22544A-7EE6-4342-B048-85BDC9FD1C3A}</a:tableStyleId>
              </a:tblPr>
              <a:tblGrid>
                <a:gridCol w="3594205">
                  <a:extLst>
                    <a:ext uri="{9D8B030D-6E8A-4147-A177-3AD203B41FA5}">
                      <a16:colId xmlns:a16="http://schemas.microsoft.com/office/drawing/2014/main" val="695806456"/>
                    </a:ext>
                  </a:extLst>
                </a:gridCol>
                <a:gridCol w="887504">
                  <a:extLst>
                    <a:ext uri="{9D8B030D-6E8A-4147-A177-3AD203B41FA5}">
                      <a16:colId xmlns:a16="http://schemas.microsoft.com/office/drawing/2014/main" val="1659031036"/>
                    </a:ext>
                  </a:extLst>
                </a:gridCol>
                <a:gridCol w="841706">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0">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5634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a:rPr>
                        <a:t>Critical Path / Key Milestones</a:t>
                      </a:r>
                      <a:endParaRPr lang="en-US" sz="1800" b="1" i="1" dirty="0">
                        <a:solidFill>
                          <a:schemeClr val="bg1"/>
                        </a:solidFill>
                        <a:latin typeface="+mn-lt"/>
                        <a:ea typeface="ＭＳ Ｐゴシック"/>
                      </a:endParaRPr>
                    </a:p>
                  </a:txBody>
                  <a:tcP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8948"/>
                  </a:ext>
                </a:extLst>
              </a:tr>
              <a:tr h="330894">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a:t>End Date</a:t>
                      </a:r>
                    </a:p>
                  </a:txBody>
                  <a:tcPr>
                    <a:solidFill>
                      <a:schemeClr val="bg1">
                        <a:lumMod val="75000"/>
                      </a:schemeClr>
                    </a:solidFill>
                  </a:tcPr>
                </a:tc>
                <a:tc>
                  <a:txBody>
                    <a:bodyPr/>
                    <a:lstStyle/>
                    <a:p>
                      <a:pPr algn="ctr"/>
                      <a:r>
                        <a:rPr lang="en-US" sz="1400" b="1"/>
                        <a:t>Comments</a:t>
                      </a:r>
                    </a:p>
                  </a:txBody>
                  <a:tcPr>
                    <a:solidFill>
                      <a:schemeClr val="bg1">
                        <a:lumMod val="75000"/>
                      </a:schemeClr>
                    </a:solidFill>
                  </a:tcPr>
                </a:tc>
                <a:extLst>
                  <a:ext uri="{0D108BD9-81ED-4DB2-BD59-A6C34878D82A}">
                    <a16:rowId xmlns:a16="http://schemas.microsoft.com/office/drawing/2014/main" val="371225296"/>
                  </a:ext>
                </a:extLst>
              </a:tr>
              <a:tr h="1005409">
                <a:tc>
                  <a:txBody>
                    <a:bodyPr/>
                    <a:lstStyle/>
                    <a:p>
                      <a:pPr lvl="0">
                        <a:buNone/>
                      </a:pPr>
                      <a:r>
                        <a:rPr lang="en-US" sz="1200" b="0" i="0" u="none" strike="noStrike" noProof="0" dirty="0">
                          <a:solidFill>
                            <a:srgbClr val="000000"/>
                          </a:solidFill>
                          <a:latin typeface="Arial"/>
                        </a:rPr>
                        <a:t>Complete Coding</a:t>
                      </a:r>
                      <a:endParaRPr lang="en-US" dirty="0"/>
                    </a:p>
                  </a:txBody>
                  <a:tcPr/>
                </a:tc>
                <a:tc>
                  <a:txBody>
                    <a:bodyPr/>
                    <a:lstStyle/>
                    <a:p>
                      <a:pPr lvl="0" algn="ctr">
                        <a:buNone/>
                      </a:pPr>
                      <a:r>
                        <a:rPr lang="en-US" sz="1200" b="0" i="0" u="none" strike="noStrike" noProof="0" dirty="0">
                          <a:solidFill>
                            <a:srgbClr val="000000"/>
                          </a:solidFill>
                          <a:latin typeface="Arial"/>
                        </a:rPr>
                        <a:t>Y</a:t>
                      </a:r>
                      <a:endParaRPr lang="en-US" dirty="0"/>
                    </a:p>
                  </a:txBody>
                  <a:tcPr>
                    <a:solidFill>
                      <a:srgbClr val="FFC000"/>
                    </a:solidFill>
                  </a:tcPr>
                </a:tc>
                <a:tc>
                  <a:txBody>
                    <a:bodyPr/>
                    <a:lstStyle/>
                    <a:p>
                      <a:pPr lvl="0" algn="ctr">
                        <a:buNone/>
                      </a:pPr>
                      <a:r>
                        <a:rPr lang="en-US" sz="1200" b="0" i="0" u="none" strike="noStrike" noProof="0" dirty="0">
                          <a:solidFill>
                            <a:srgbClr val="000000"/>
                          </a:solidFill>
                          <a:latin typeface="Arial"/>
                        </a:rPr>
                        <a:t>75%</a:t>
                      </a:r>
                      <a:endParaRPr lang="en-US" dirty="0"/>
                    </a:p>
                  </a:txBody>
                  <a:tcPr/>
                </a:tc>
                <a:tc>
                  <a:txBody>
                    <a:bodyPr/>
                    <a:lstStyle/>
                    <a:p>
                      <a:pPr lvl="0" algn="ctr">
                        <a:buNone/>
                      </a:pPr>
                      <a:r>
                        <a:rPr lang="en-US" sz="1200" b="0" i="0" u="none" strike="noStrike" noProof="0" dirty="0">
                          <a:solidFill>
                            <a:srgbClr val="000000"/>
                          </a:solidFill>
                          <a:latin typeface="Arial"/>
                        </a:rPr>
                        <a:t>03/04/2025</a:t>
                      </a:r>
                      <a:endParaRPr lang="en-US" dirty="0"/>
                    </a:p>
                  </a:txBody>
                  <a:tcPr/>
                </a:tc>
                <a:tc>
                  <a:txBody>
                    <a:bodyPr/>
                    <a:lstStyle/>
                    <a:p>
                      <a:pPr lvl="0" algn="ctr">
                        <a:buNone/>
                      </a:pPr>
                      <a:r>
                        <a:rPr lang="en-US" sz="1200" b="0" i="0" u="none" strike="noStrike" noProof="0" dirty="0">
                          <a:solidFill>
                            <a:srgbClr val="000000"/>
                          </a:solidFill>
                          <a:latin typeface="Arial"/>
                        </a:rPr>
                        <a:t>06/18/2026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The backend code is taking more time than expected due to the complexity of the functionalities. There may be a risk of delays.</a:t>
                      </a:r>
                    </a:p>
                    <a:p>
                      <a:pPr marL="0" lvl="0" algn="l" defTabSz="914400" rtl="0" eaLnBrk="1" latinLnBrk="0" hangingPunct="1">
                        <a:buNone/>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602453693"/>
                  </a:ext>
                </a:extLst>
              </a:tr>
              <a:tr h="1005409">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Code is ready for testing</a:t>
                      </a:r>
                    </a:p>
                    <a:p>
                      <a:pPr lvl="0">
                        <a:buNone/>
                      </a:pPr>
                      <a:endParaRPr lang="en-US" sz="1200" b="0" i="0" u="none" strike="noStrike" noProof="0" dirty="0">
                        <a:solidFill>
                          <a:srgbClr val="000000"/>
                        </a:solidFill>
                        <a:latin typeface="Arial"/>
                      </a:endParaRPr>
                    </a:p>
                  </a:txBody>
                  <a:tcPr/>
                </a:tc>
                <a:tc>
                  <a:txBody>
                    <a:bodyPr/>
                    <a:lstStyle/>
                    <a:p>
                      <a:pPr lvl="0" algn="ctr">
                        <a:buNone/>
                      </a:pPr>
                      <a:r>
                        <a:rPr lang="en-US" sz="1200" b="0" i="0" u="none" strike="noStrike" noProof="0">
                          <a:solidFill>
                            <a:srgbClr val="000000"/>
                          </a:solidFill>
                          <a:latin typeface="Arial"/>
                        </a:rPr>
                        <a:t>G</a:t>
                      </a:r>
                      <a:endParaRPr lang="en-US"/>
                    </a:p>
                  </a:txBody>
                  <a:tcPr>
                    <a:solidFill>
                      <a:srgbClr val="92D050"/>
                    </a:solidFill>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a:t>
                      </a:r>
                    </a:p>
                    <a:p>
                      <a:pPr lvl="0" algn="ctr">
                        <a:buNone/>
                      </a:pPr>
                      <a:endParaRPr lang="en-US" sz="1200" b="0" i="0" u="none" strike="noStrike" noProof="0" dirty="0">
                        <a:solidFill>
                          <a:srgbClr val="000000"/>
                        </a:solidFill>
                        <a:latin typeface="Arial"/>
                      </a:endParaRPr>
                    </a:p>
                  </a:txBody>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06/19/2025</a:t>
                      </a:r>
                    </a:p>
                  </a:txBody>
                  <a:tcPr/>
                </a:tc>
                <a:tc>
                  <a:txBody>
                    <a:bodyPr/>
                    <a:lstStyle/>
                    <a:p>
                      <a:pPr lvl="0" algn="ctr">
                        <a:buNone/>
                      </a:pPr>
                      <a:r>
                        <a:rPr lang="en-US" altLang="zh-CN" sz="1200" b="0" i="0" u="none" strike="noStrike" noProof="0" dirty="0">
                          <a:solidFill>
                            <a:srgbClr val="000000"/>
                          </a:solidFill>
                          <a:latin typeface="+mn-lt"/>
                        </a:rPr>
                        <a:t>07/30/2026</a:t>
                      </a:r>
                      <a:endParaRPr lang="en-US" altLang="zh-CN" sz="1200" dirty="0"/>
                    </a:p>
                  </a:txBody>
                  <a:tcPr/>
                </a:tc>
                <a:tc>
                  <a:txBody>
                    <a:bodyPr/>
                    <a:lstStyle/>
                    <a:p>
                      <a:r>
                        <a:rPr lang="en-US" altLang="zh-CN" sz="1200" dirty="0"/>
                        <a:t>The frontend part of the code is basically complete, while some functionalities in the backend still require time to be implemented.</a:t>
                      </a:r>
                    </a:p>
                    <a:p>
                      <a:endParaRPr lang="en-US" altLang="zh-CN" sz="1200" dirty="0"/>
                    </a:p>
                  </a:txBody>
                  <a:tcPr/>
                </a:tc>
                <a:extLst>
                  <a:ext uri="{0D108BD9-81ED-4DB2-BD59-A6C34878D82A}">
                    <a16:rowId xmlns:a16="http://schemas.microsoft.com/office/drawing/2014/main" val="4061026185"/>
                  </a:ext>
                </a:extLst>
              </a:tr>
              <a:tr h="1005409">
                <a:tc>
                  <a:txBody>
                    <a:bodyPr/>
                    <a:lstStyle/>
                    <a:p>
                      <a:pPr lvl="0">
                        <a:buNone/>
                      </a:pPr>
                      <a:r>
                        <a:rPr lang="en-US" sz="1200" b="0" i="0" u="none" strike="noStrike" noProof="0" dirty="0">
                          <a:solidFill>
                            <a:srgbClr val="000000"/>
                          </a:solidFill>
                          <a:latin typeface="Arial"/>
                          <a:cs typeface="Arial"/>
                        </a:rPr>
                        <a:t>Complete Integration Testing</a:t>
                      </a:r>
                      <a:endParaRPr lang="en-US" dirty="0">
                        <a:latin typeface="Arial"/>
                        <a:cs typeface="Arial"/>
                      </a:endParaRPr>
                    </a:p>
                  </a:txBody>
                  <a:tcPr/>
                </a:tc>
                <a:tc>
                  <a:txBody>
                    <a:bodyPr/>
                    <a:lstStyle/>
                    <a:p>
                      <a:pPr algn="ctr"/>
                      <a:r>
                        <a:rPr lang="en-US" sz="1200" dirty="0">
                          <a:latin typeface="Arial"/>
                          <a:cs typeface="Arial"/>
                        </a:rPr>
                        <a:t>Y</a:t>
                      </a:r>
                    </a:p>
                  </a:txBody>
                  <a:tcPr>
                    <a:solidFill>
                      <a:srgbClr val="FFC000"/>
                    </a:solidFill>
                  </a:tcPr>
                </a:tc>
                <a:tc>
                  <a:txBody>
                    <a:bodyPr/>
                    <a:lstStyle/>
                    <a:p>
                      <a:pPr algn="ctr"/>
                      <a:r>
                        <a:rPr lang="en-US" sz="1200" dirty="0">
                          <a:latin typeface="Arial"/>
                          <a:cs typeface="Arial"/>
                        </a:rPr>
                        <a:t>28%</a:t>
                      </a:r>
                    </a:p>
                  </a:txBody>
                  <a:tcPr/>
                </a:tc>
                <a:tc>
                  <a:txBody>
                    <a:bodyPr/>
                    <a:lstStyle/>
                    <a:p>
                      <a:pPr algn="ctr"/>
                      <a:r>
                        <a:rPr lang="en-US" sz="1200" dirty="0">
                          <a:latin typeface="Arial"/>
                          <a:cs typeface="Arial"/>
                        </a:rPr>
                        <a:t>03/24/2025</a:t>
                      </a:r>
                    </a:p>
                  </a:txBody>
                  <a:tcPr/>
                </a:tc>
                <a:tc>
                  <a:txBody>
                    <a:bodyPr/>
                    <a:lstStyle/>
                    <a:p>
                      <a:pPr algn="ctr"/>
                      <a:r>
                        <a:rPr lang="en-US" sz="1200" dirty="0">
                          <a:latin typeface="Arial"/>
                          <a:cs typeface="Arial"/>
                        </a:rPr>
                        <a:t>03/03/2027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Currently, only some features and pages have been tested. The remaining parts are still waiting for the code to be completed and deployed before testing can begin.</a:t>
                      </a:r>
                    </a:p>
                    <a:p>
                      <a:pPr algn="ctr"/>
                      <a:endParaRPr lang="en-US" sz="1200" dirty="0">
                        <a:latin typeface="Arial"/>
                        <a:cs typeface="Arial"/>
                      </a:endParaRPr>
                    </a:p>
                  </a:txBody>
                  <a:tcPr/>
                </a:tc>
                <a:extLst>
                  <a:ext uri="{0D108BD9-81ED-4DB2-BD59-A6C34878D82A}">
                    <a16:rowId xmlns:a16="http://schemas.microsoft.com/office/drawing/2014/main" val="3674913302"/>
                  </a:ext>
                </a:extLst>
              </a:tr>
              <a:tr h="850822">
                <a:tc>
                  <a:txBody>
                    <a:bodyPr/>
                    <a:lstStyle/>
                    <a:p>
                      <a:pPr lvl="0">
                        <a:buNone/>
                      </a:pPr>
                      <a:r>
                        <a:rPr lang="en-US" sz="1200" b="0" i="0" u="none" strike="noStrike" noProof="0" dirty="0">
                          <a:solidFill>
                            <a:srgbClr val="000000"/>
                          </a:solidFill>
                          <a:latin typeface="Arial" panose="020B0604020202020204" pitchFamily="34" charset="0"/>
                          <a:cs typeface="Arial" panose="020B0604020202020204" pitchFamily="34" charset="0"/>
                        </a:rPr>
                        <a:t>Complete UAT </a:t>
                      </a:r>
                      <a:endParaRPr lang="en-US" dirty="0">
                        <a:latin typeface="Arial" panose="020B0604020202020204" pitchFamily="34" charset="0"/>
                        <a:cs typeface="Arial" panose="020B0604020202020204" pitchFamily="34" charset="0"/>
                      </a:endParaRPr>
                    </a:p>
                  </a:txBody>
                  <a:tcPr>
                    <a:solidFill>
                      <a:srgbClr val="DCE5EE"/>
                    </a:solidFill>
                  </a:tcPr>
                </a:tc>
                <a:tc>
                  <a:txBody>
                    <a:bodyPr/>
                    <a:lstStyle/>
                    <a:p>
                      <a:pPr algn="ctr"/>
                      <a:r>
                        <a:rPr lang="en-US" sz="1200" dirty="0">
                          <a:latin typeface="Arial" panose="020B0604020202020204" pitchFamily="34" charset="0"/>
                          <a:cs typeface="Arial" panose="020B0604020202020204" pitchFamily="34" charset="0"/>
                        </a:rPr>
                        <a:t>Y</a:t>
                      </a:r>
                    </a:p>
                  </a:txBody>
                  <a:tcPr>
                    <a:solidFill>
                      <a:srgbClr val="92D050"/>
                    </a:solidFill>
                  </a:tcPr>
                </a:tc>
                <a:tc>
                  <a:txBody>
                    <a:bodyPr/>
                    <a:lstStyle/>
                    <a:p>
                      <a:pPr algn="ctr"/>
                      <a:r>
                        <a:rPr lang="en-US" sz="1200" dirty="0">
                          <a:latin typeface="Arial"/>
                          <a:cs typeface="Arial"/>
                        </a:rPr>
                        <a:t>0%</a:t>
                      </a:r>
                    </a:p>
                  </a:txBody>
                  <a:tcPr/>
                </a:tc>
                <a:tc>
                  <a:txBody>
                    <a:bodyPr/>
                    <a:lstStyle/>
                    <a:p>
                      <a:pPr algn="ctr"/>
                      <a:r>
                        <a:rPr lang="en-US" sz="1200" dirty="0">
                          <a:latin typeface="Arial"/>
                          <a:cs typeface="Arial"/>
                        </a:rPr>
                        <a:t>08/24/2026</a:t>
                      </a:r>
                    </a:p>
                  </a:txBody>
                  <a:tcPr/>
                </a:tc>
                <a:tc>
                  <a:txBody>
                    <a:bodyPr/>
                    <a:lstStyle/>
                    <a:p>
                      <a:pPr algn="ctr"/>
                      <a:r>
                        <a:rPr lang="en-US" sz="1200" dirty="0">
                          <a:latin typeface="Arial"/>
                          <a:cs typeface="Arial"/>
                        </a:rPr>
                        <a:t>09/25/2026</a:t>
                      </a:r>
                    </a:p>
                  </a:txBody>
                  <a:tcPr/>
                </a:tc>
                <a:tc>
                  <a:txBody>
                    <a:bodyPr/>
                    <a:lstStyle/>
                    <a:p>
                      <a:pPr lvl="0" algn="ctr">
                        <a:buNone/>
                      </a:pPr>
                      <a:endParaRPr lang="en-US" dirty="0">
                        <a:latin typeface="Arial"/>
                        <a:cs typeface="Arial"/>
                      </a:endParaRPr>
                    </a:p>
                  </a:txBody>
                  <a:tcPr/>
                </a:tc>
                <a:extLst>
                  <a:ext uri="{0D108BD9-81ED-4DB2-BD59-A6C34878D82A}">
                    <a16:rowId xmlns:a16="http://schemas.microsoft.com/office/drawing/2014/main" val="2182236913"/>
                  </a:ext>
                </a:extLst>
              </a:tr>
              <a:tr h="330894">
                <a:tc>
                  <a:txBody>
                    <a:bodyPr/>
                    <a:lstStyle/>
                    <a:p>
                      <a:pPr lvl="0">
                        <a:buNone/>
                      </a:pPr>
                      <a:r>
                        <a:rPr lang="en-US" sz="1200" b="0" i="0" u="none" strike="noStrike" noProof="0" dirty="0">
                          <a:solidFill>
                            <a:srgbClr val="000000"/>
                          </a:solidFill>
                          <a:latin typeface="Arial"/>
                          <a:cs typeface="Arial"/>
                        </a:rPr>
                        <a:t>Deployed solution approved</a:t>
                      </a: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05/05/2027</a:t>
                      </a:r>
                    </a:p>
                  </a:txBody>
                  <a:tcPr/>
                </a:tc>
                <a:tc>
                  <a:txBody>
                    <a:bodyPr/>
                    <a:lstStyle/>
                    <a:p>
                      <a:pPr lvl="0" algn="ctr">
                        <a:buNone/>
                      </a:pPr>
                      <a:r>
                        <a:rPr lang="en-US" sz="1200" dirty="0">
                          <a:latin typeface="Arial"/>
                          <a:cs typeface="Arial"/>
                        </a:rPr>
                        <a:t>05/05/2027</a:t>
                      </a:r>
                    </a:p>
                  </a:txBody>
                  <a:tcPr/>
                </a:tc>
                <a:tc>
                  <a:txBody>
                    <a:bodyPr/>
                    <a:lstStyle/>
                    <a:p>
                      <a:pPr lvl="0" algn="ctr">
                        <a:buNone/>
                      </a:pPr>
                      <a:endParaRPr 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14614111"/>
                  </a:ext>
                </a:extLst>
              </a:tr>
              <a:tr h="330894">
                <a:tc>
                  <a:txBody>
                    <a:bodyPr/>
                    <a:lstStyle/>
                    <a:p>
                      <a:pPr lvl="0">
                        <a:buNone/>
                      </a:pPr>
                      <a:r>
                        <a:rPr lang="en-US" sz="1200" b="0" i="0" u="none" strike="noStrike" noProof="0" dirty="0">
                          <a:solidFill>
                            <a:srgbClr val="000000"/>
                          </a:solidFill>
                          <a:latin typeface="Arial"/>
                          <a:cs typeface="Arial"/>
                        </a:rPr>
                        <a:t>Complete deploy project</a:t>
                      </a:r>
                      <a:endParaRPr lang="en-US" dirty="0">
                        <a:latin typeface="Arial"/>
                        <a:cs typeface="Arial"/>
                      </a:endParaRP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05/07/2027</a:t>
                      </a:r>
                    </a:p>
                  </a:txBody>
                  <a:tcPr/>
                </a:tc>
                <a:tc>
                  <a:txBody>
                    <a:bodyPr/>
                    <a:lstStyle/>
                    <a:p>
                      <a:pPr lvl="0" algn="ctr">
                        <a:buNone/>
                      </a:pPr>
                      <a:r>
                        <a:rPr lang="en-US" sz="1200" dirty="0">
                          <a:latin typeface="Arial"/>
                          <a:cs typeface="Arial"/>
                        </a:rPr>
                        <a:t>05/11/2027</a:t>
                      </a:r>
                    </a:p>
                  </a:txBody>
                  <a:tcPr/>
                </a:tc>
                <a:tc>
                  <a:txBody>
                    <a:bodyPr/>
                    <a:lstStyle/>
                    <a:p>
                      <a:pPr lvl="0" algn="ctr">
                        <a:buNone/>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4814817"/>
                  </a:ext>
                </a:extLst>
              </a:tr>
            </a:tbl>
          </a:graphicData>
        </a:graphic>
      </p:graphicFrame>
    </p:spTree>
    <p:extLst>
      <p:ext uri="{BB962C8B-B14F-4D97-AF65-F5344CB8AC3E}">
        <p14:creationId xmlns:p14="http://schemas.microsoft.com/office/powerpoint/2010/main" val="100342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75" name="Google Shape;275;p7"/>
          <p:cNvGraphicFramePr/>
          <p:nvPr>
            <p:extLst>
              <p:ext uri="{D42A27DB-BD31-4B8C-83A1-F6EECF244321}">
                <p14:modId xmlns:p14="http://schemas.microsoft.com/office/powerpoint/2010/main" val="3504411016"/>
              </p:ext>
            </p:extLst>
          </p:nvPr>
        </p:nvGraphicFramePr>
        <p:xfrm>
          <a:off x="528638" y="1249256"/>
          <a:ext cx="11014525" cy="3722370"/>
        </p:xfrm>
        <a:graphic>
          <a:graphicData uri="http://schemas.openxmlformats.org/drawingml/2006/table">
            <a:tbl>
              <a:tblPr firstRow="1" bandRow="1">
                <a:tableStyleId>{5C22544A-7EE6-4342-B048-85BDC9FD1C3A}</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946482">
                  <a:extLst>
                    <a:ext uri="{9D8B030D-6E8A-4147-A177-3AD203B41FA5}">
                      <a16:colId xmlns:a16="http://schemas.microsoft.com/office/drawing/2014/main" val="20005"/>
                    </a:ext>
                  </a:extLst>
                </a:gridCol>
                <a:gridCol w="2029293">
                  <a:extLst>
                    <a:ext uri="{9D8B030D-6E8A-4147-A177-3AD203B41FA5}">
                      <a16:colId xmlns:a16="http://schemas.microsoft.com/office/drawing/2014/main" val="20006"/>
                    </a:ext>
                  </a:extLst>
                </a:gridCol>
              </a:tblGrid>
              <a:tr h="256982">
                <a:tc>
                  <a:txBody>
                    <a:bodyPr/>
                    <a:lstStyle/>
                    <a:p>
                      <a:r>
                        <a:rPr lang="en-US" sz="1200" b="1" dirty="0"/>
                        <a:t>#</a:t>
                      </a:r>
                    </a:p>
                  </a:txBody>
                  <a:tcPr>
                    <a:solidFill>
                      <a:srgbClr val="002060">
                        <a:alpha val="89804"/>
                      </a:srgbClr>
                    </a:solidFill>
                  </a:tcPr>
                </a:tc>
                <a:tc>
                  <a:txBody>
                    <a:bodyPr/>
                    <a:lstStyle/>
                    <a:p>
                      <a:r>
                        <a:rPr lang="en-US" sz="1200" b="1" dirty="0"/>
                        <a:t>Risk </a:t>
                      </a:r>
                    </a:p>
                  </a:txBody>
                  <a:tcPr>
                    <a:solidFill>
                      <a:srgbClr val="002060">
                        <a:alpha val="89804"/>
                      </a:srgbClr>
                    </a:solidFill>
                  </a:tcPr>
                </a:tc>
                <a:tc>
                  <a:txBody>
                    <a:bodyPr/>
                    <a:lstStyle/>
                    <a:p>
                      <a:r>
                        <a:rPr lang="en-US" sz="1200" b="1" dirty="0"/>
                        <a:t>Mitigation </a:t>
                      </a:r>
                    </a:p>
                  </a:txBody>
                  <a:tcPr>
                    <a:solidFill>
                      <a:srgbClr val="002060">
                        <a:alpha val="89804"/>
                      </a:srgbClr>
                    </a:solidFill>
                  </a:tcPr>
                </a:tc>
                <a:tc>
                  <a:txBody>
                    <a:bodyPr/>
                    <a:lstStyle/>
                    <a:p>
                      <a:r>
                        <a:rPr lang="en-US" sz="1200" b="1" dirty="0"/>
                        <a:t>Contingency</a:t>
                      </a:r>
                    </a:p>
                  </a:txBody>
                  <a:tcPr>
                    <a:solidFill>
                      <a:srgbClr val="002060">
                        <a:alpha val="89804"/>
                      </a:srgbClr>
                    </a:solidFill>
                  </a:tcPr>
                </a:tc>
                <a:tc>
                  <a:txBody>
                    <a:bodyPr/>
                    <a:lstStyle/>
                    <a:p>
                      <a:r>
                        <a:rPr lang="en-US" sz="1200" b="1"/>
                        <a:t>Owner</a:t>
                      </a:r>
                    </a:p>
                  </a:txBody>
                  <a:tcPr>
                    <a:solidFill>
                      <a:srgbClr val="002060">
                        <a:alpha val="89804"/>
                      </a:srgbClr>
                    </a:solidFill>
                  </a:tcPr>
                </a:tc>
                <a:tc>
                  <a:txBody>
                    <a:bodyPr/>
                    <a:lstStyle/>
                    <a:p>
                      <a:r>
                        <a:rPr lang="en-US" sz="1200" b="1"/>
                        <a:t>Due Date</a:t>
                      </a:r>
                    </a:p>
                  </a:txBody>
                  <a:tcPr>
                    <a:solidFill>
                      <a:srgbClr val="002060">
                        <a:alpha val="89804"/>
                      </a:srgbClr>
                    </a:solidFill>
                  </a:tcPr>
                </a:tc>
                <a:tc>
                  <a:txBody>
                    <a:bodyPr/>
                    <a:lstStyle/>
                    <a:p>
                      <a:r>
                        <a:rPr lang="en-US" sz="1200" b="1" dirty="0"/>
                        <a:t>Comments</a:t>
                      </a:r>
                    </a:p>
                  </a:txBody>
                  <a:tcPr>
                    <a:solidFill>
                      <a:srgbClr val="002060">
                        <a:alpha val="89804"/>
                      </a:srgbClr>
                    </a:solidFill>
                  </a:tcPr>
                </a:tc>
                <a:extLst>
                  <a:ext uri="{0D108BD9-81ED-4DB2-BD59-A6C34878D82A}">
                    <a16:rowId xmlns:a16="http://schemas.microsoft.com/office/drawing/2014/main" val="10000"/>
                  </a:ext>
                </a:extLst>
              </a:tr>
              <a:tr h="488192">
                <a:tc>
                  <a:txBody>
                    <a:bodyPr/>
                    <a:lstStyle/>
                    <a:p>
                      <a:pPr marL="0" marR="0" lvl="0" indent="0" algn="l" rtl="0">
                        <a:spcBef>
                          <a:spcPts val="0"/>
                        </a:spcBef>
                        <a:spcAft>
                          <a:spcPts val="0"/>
                        </a:spcAft>
                        <a:buNone/>
                      </a:pPr>
                      <a:r>
                        <a:rPr lang="en-US" sz="1200" b="1" dirty="0"/>
                        <a:t>1</a:t>
                      </a:r>
                      <a:endParaRPr sz="1200" dirty="0"/>
                    </a:p>
                  </a:txBody>
                  <a:tcPr marL="91450" marR="91450" marT="45725" marB="45725"/>
                </a:tc>
                <a:tc>
                  <a:txBody>
                    <a:bodyPr/>
                    <a:lstStyle/>
                    <a:p>
                      <a:r>
                        <a:rPr lang="en-US" sz="1200" b="0" dirty="0"/>
                        <a:t>.Task 362  Purchase hardware and software may be delayed due to procurement issues impacting task 363 CPU, GPU, Memory, Server, Network, Ram Ins</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Initiate hardware &amp; software purchase at project kick-off or during early planning stages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Use cloud infrastructure (AWS, Azure, GCP) to begin setup until physical hardware arrives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4/19/25</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2</a:t>
                      </a:r>
                      <a:endParaRPr sz="1200" dirty="0"/>
                    </a:p>
                  </a:txBody>
                  <a:tcPr marL="91450" marR="91450" marT="45725" marB="45725"/>
                </a:tc>
                <a:tc>
                  <a:txBody>
                    <a:bodyPr/>
                    <a:lstStyle/>
                    <a:p>
                      <a:pPr marL="0" marR="0" lvl="0" indent="0" algn="l" rtl="0">
                        <a:spcBef>
                          <a:spcPts val="0"/>
                        </a:spcBef>
                        <a:spcAft>
                          <a:spcPts val="0"/>
                        </a:spcAft>
                        <a:buNone/>
                      </a:pPr>
                      <a:r>
                        <a:rPr lang="en-IN" sz="1200" dirty="0"/>
                        <a:t>Task 379 </a:t>
                      </a:r>
                      <a:r>
                        <a:rPr lang="en-US" sz="1200" dirty="0"/>
                        <a:t>Review Deploy Plan with Client may be delayed due to </a:t>
                      </a:r>
                      <a:r>
                        <a:rPr lang="en-IN" sz="1200" dirty="0"/>
                        <a:t>Misunderstanding or scope mismatch impacting task 381 Infrastructure setup</a:t>
                      </a:r>
                      <a:endParaRPr sz="1200" dirty="0"/>
                    </a:p>
                  </a:txBody>
                  <a:tcPr marL="91450" marR="91450" marT="45725" marB="45725"/>
                </a:tc>
                <a:tc>
                  <a:txBody>
                    <a:bodyPr/>
                    <a:lstStyle/>
                    <a:p>
                      <a:r>
                        <a:rPr lang="en-US" sz="1200" dirty="0"/>
                        <a:t>Involve the client in preliminary planning stages to align expectations early</a:t>
                      </a:r>
                      <a:r>
                        <a:rPr lang="en-US" dirty="0"/>
                        <a:t>.</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Schedule an additional meeting or follow-up session with the client to discuss any remaining questions or adjustments.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5/28/25 </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81" name="Google Shape;281;g33fd46dcbc1_0_17"/>
          <p:cNvGraphicFramePr/>
          <p:nvPr>
            <p:extLst>
              <p:ext uri="{D42A27DB-BD31-4B8C-83A1-F6EECF244321}">
                <p14:modId xmlns:p14="http://schemas.microsoft.com/office/powerpoint/2010/main" val="3088759582"/>
              </p:ext>
            </p:extLst>
          </p:nvPr>
        </p:nvGraphicFramePr>
        <p:xfrm>
          <a:off x="528638" y="1249256"/>
          <a:ext cx="11014525" cy="4088150"/>
        </p:xfrm>
        <a:graphic>
          <a:graphicData uri="http://schemas.openxmlformats.org/drawingml/2006/table">
            <a:tbl>
              <a:tblPr firstRow="1" bandRow="1">
                <a:tableStyleId>{5C22544A-7EE6-4342-B048-85BDC9FD1C3A}</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dirty="0"/>
                        <a:t>3</a:t>
                      </a:r>
                      <a:endParaRPr sz="1200" dirty="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Ensure all engineers on the project are well informed and provided with detailed specifics of what is required by agencies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4</a:t>
                      </a:r>
                      <a:endParaRPr sz="1200" dirty="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Have Arch leads review the API’s and assess that all requirements are made before delivering to the development team.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nvGraphicFramePr>
        <p:xfrm>
          <a:off x="541176" y="1207076"/>
          <a:ext cx="11001992" cy="507316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r>
                        <a:rPr lang="en-US" altLang="zh-CN" sz="1200" b="0" dirty="0"/>
                        <a:t>Task 206 -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r>
                        <a:rPr lang="en-US" altLang="zh-CN" sz="1200" dirty="0"/>
                        <a:t>March 4th</a:t>
                      </a:r>
                    </a:p>
                    <a:p>
                      <a:endParaRPr lang="en-US" altLang="zh-CN" sz="120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b="0" dirty="0"/>
                        <a:t>Task 173- </a:t>
                      </a:r>
                      <a:r>
                        <a:rPr lang="en-US" altLang="zh-CN" sz="1200" b="0" kern="1200" dirty="0">
                          <a:solidFill>
                            <a:schemeClr val="dk1"/>
                          </a:solidFill>
                          <a:effectLst/>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u="none" strike="noStrike" noProof="0" dirty="0"/>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kern="1200" dirty="0">
                          <a:solidFill>
                            <a:schemeClr val="dk1"/>
                          </a:solidFill>
                          <a:effectLst/>
                        </a:rPr>
                        <a:t>1.If uploads fail, provide ​manual upload via email as a temporary workaround. </a:t>
                      </a:r>
                    </a:p>
                    <a:p>
                      <a:pPr marL="0" indent="0">
                        <a:buNone/>
                      </a:pPr>
                      <a:endParaRPr lang="en-US" altLang="zh-CN" sz="1200" b="0" kern="1200" dirty="0">
                        <a:solidFill>
                          <a:schemeClr val="dk1"/>
                        </a:solidFill>
                        <a:effectLst/>
                      </a:endParaRPr>
                    </a:p>
                    <a:p>
                      <a:pPr marL="0" indent="0">
                        <a:buNone/>
                      </a:pPr>
                      <a:r>
                        <a:rPr lang="en-US" altLang="zh-CN" sz="1200" b="0" kern="1200" dirty="0">
                          <a:solidFill>
                            <a:schemeClr val="dk1"/>
                          </a:solidFill>
                          <a:effectLst/>
                        </a:rPr>
                        <a:t>2.  can call customer service to help customers upload pictures</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dirty="0"/>
                        <a:t>May 6th</a:t>
                      </a:r>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3911045090"/>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5.xml><?xml version="1.0" encoding="utf-8"?>
<?mso-contentType ?>
<SharedContentType xmlns="Microsoft.SharePoint.Taxonomy.ContentTypeSync" SourceId="0e710d51-58b4-4530-836b-fce5679fe049" ContentTypeId="0x010100BB337192E63E44A7A744CE7393F41F4E" PreviousValue="false"/>
</file>

<file path=customXml/itemProps1.xml><?xml version="1.0" encoding="utf-8"?>
<ds:datastoreItem xmlns:ds="http://schemas.openxmlformats.org/officeDocument/2006/customXml" ds:itemID="{E8DCF402-61C0-4362-B4A2-96E4D0F50A55}">
  <ds:schemaRefs>
    <ds:schemaRef ds:uri="http://schemas.microsoft.com/sharepoint/v3/contenttype/forms"/>
  </ds:schemaRefs>
</ds:datastoreItem>
</file>

<file path=customXml/itemProps2.xml><?xml version="1.0" encoding="utf-8"?>
<ds:datastoreItem xmlns:ds="http://schemas.openxmlformats.org/officeDocument/2006/customXml" ds:itemID="{CBBB0149-B011-456A-ADF4-98F72A769C0A}">
  <ds:schemaRefs>
    <ds:schemaRef ds:uri="http://schemas.microsoft.com/office/2006/metadata/longProperties"/>
  </ds:schemaRefs>
</ds:datastoreItem>
</file>

<file path=customXml/itemProps3.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customXml/itemProps5.xml><?xml version="1.0" encoding="utf-8"?>
<ds:datastoreItem xmlns:ds="http://schemas.openxmlformats.org/officeDocument/2006/customXml" ds:itemID="{FC93FBE5-800E-4E0D-A17F-8A2295BC58F1}">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11214</TotalTime>
  <Words>5434</Words>
  <Application>Microsoft Office PowerPoint</Application>
  <PresentationFormat>宽屏</PresentationFormat>
  <Paragraphs>1037</Paragraphs>
  <Slides>36</Slides>
  <Notes>25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幻灯片标题</vt:lpstr>
      </vt:variant>
      <vt:variant>
        <vt:i4>36</vt:i4>
      </vt:variant>
      <vt:variant>
        <vt:lpstr>自定义放映</vt:lpstr>
      </vt:variant>
      <vt:variant>
        <vt:i4>16</vt:i4>
      </vt:variant>
    </vt:vector>
  </HeadingPairs>
  <TitlesOfParts>
    <vt:vector size="65" baseType="lpstr">
      <vt:lpstr>Arial,Sans-Serif</vt:lpstr>
      <vt:lpstr>Average</vt:lpstr>
      <vt:lpstr>Courier New,monospace</vt:lpstr>
      <vt:lpstr>Ericsson Capital TT</vt:lpstr>
      <vt:lpstr>ＭＳ Ｐゴシック</vt:lpstr>
      <vt:lpstr>Noto Sans Symbols</vt:lpstr>
      <vt:lpstr>Wingdings,Sans-Serif</vt:lpstr>
      <vt:lpstr>Arial</vt:lpstr>
      <vt:lpstr>Calibri</vt:lpstr>
      <vt:lpstr>Lato</vt:lpstr>
      <vt:lpstr>Times New Roman</vt:lpstr>
      <vt:lpstr>Wingdings</vt:lpstr>
      <vt:lpstr>Lion Scaled Agile Structure  Activities - Oct 2015</vt:lpstr>
      <vt:lpstr>PowerPoint 演示文稿</vt:lpstr>
      <vt:lpstr>Team Profile Page</vt:lpstr>
      <vt:lpstr>SmartBid Auction</vt:lpstr>
      <vt:lpstr>Cost Comparison Slide Summary</vt:lpstr>
      <vt:lpstr>Major Milestones</vt:lpstr>
      <vt:lpstr>Major Milestones</vt:lpstr>
      <vt:lpstr>Project Key Risks</vt:lpstr>
      <vt:lpstr>Project Key Risks</vt:lpstr>
      <vt:lpstr>PowerPoint 演示文稿</vt:lpstr>
      <vt:lpstr>PowerPoint 演示文稿</vt:lpstr>
      <vt:lpstr>Project Key Actions</vt:lpstr>
      <vt:lpstr>Project Decisions</vt:lpstr>
      <vt:lpstr>RISK Management Chart</vt:lpstr>
      <vt:lpstr>PowerPoint 演示文稿</vt:lpstr>
      <vt:lpstr>PowerPoint 演示文稿</vt:lpstr>
      <vt:lpstr>Meeting Minutes (Assignment 3)</vt:lpstr>
      <vt:lpstr>Meeting Minutes (Assignment 3)</vt:lpstr>
      <vt:lpstr>Who Delivered What Assignment 3?</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凯龙 段</cp:lastModifiedBy>
  <cp:revision>550</cp:revision>
  <cp:lastPrinted>2013-10-11T13:12:04Z</cp:lastPrinted>
  <dcterms:created xsi:type="dcterms:W3CDTF">2015-11-10T10:22:41Z</dcterms:created>
  <dcterms:modified xsi:type="dcterms:W3CDTF">2025-04-15T03:07:14Z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