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897" r:id="rId11"/>
    <p:sldId id="898" r:id="rId12"/>
    <p:sldId id="885" r:id="rId13"/>
    <p:sldId id="271" r:id="rId14"/>
    <p:sldId id="269" r:id="rId15"/>
    <p:sldId id="270" r:id="rId16"/>
    <p:sldId id="272" r:id="rId17"/>
    <p:sldId id="273" r:id="rId18"/>
    <p:sldId id="274" r:id="rId19"/>
    <p:sldId id="275" r:id="rId20"/>
    <p:sldId id="276" r:id="rId21"/>
    <p:sldId id="900" r:id="rId22"/>
    <p:sldId id="902"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794500" cy="9906000"/>
  <p:embeddedFontLst>
    <p:embeddedFont>
      <p:font typeface="Average" panose="02010600030101010101" charset="0"/>
      <p:regular r:id="rId37"/>
    </p:embeddedFont>
    <p:embeddedFont>
      <p:font typeface="Lato" panose="020F0502020204030203"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2449">
          <p15:clr>
            <a:srgbClr val="A4A3A4"/>
          </p15:clr>
        </p15:guide>
        <p15:guide id="4" orient="horz" pos="3566">
          <p15:clr>
            <a:srgbClr val="A4A3A4"/>
          </p15:clr>
        </p15:guide>
        <p15:guide id="5" orient="horz" pos="2545">
          <p15:clr>
            <a:srgbClr val="A4A3A4"/>
          </p15:clr>
        </p15:guide>
        <p15:guide id="6" orient="horz" pos="3845">
          <p15:clr>
            <a:srgbClr val="A4A3A4"/>
          </p15:clr>
        </p15:guide>
        <p15:guide id="7" pos="6625">
          <p15:clr>
            <a:srgbClr val="A4A3A4"/>
          </p15:clr>
        </p15:guide>
        <p15:guide id="8" pos="2588">
          <p15:clr>
            <a:srgbClr val="A4A3A4"/>
          </p15:clr>
        </p15:guide>
        <p15:guide id="9" pos="5091">
          <p15:clr>
            <a:srgbClr val="A4A3A4"/>
          </p15:clr>
        </p15:guide>
        <p15:guide id="10" pos="4969">
          <p15:clr>
            <a:srgbClr val="A4A3A4"/>
          </p15:clr>
        </p15:guide>
        <p15:guide id="11" pos="3779">
          <p15:clr>
            <a:srgbClr val="A4A3A4"/>
          </p15:clr>
        </p15:guide>
        <p15:guide id="12" pos="3901">
          <p15:clr>
            <a:srgbClr val="A4A3A4"/>
          </p15:clr>
        </p15:guide>
        <p15:guide id="13" pos="331">
          <p15:clr>
            <a:srgbClr val="A4A3A4"/>
          </p15:clr>
        </p15:guide>
        <p15:guide id="14" pos="2712">
          <p15:clr>
            <a:srgbClr val="A4A3A4"/>
          </p15:clr>
        </p15:guide>
        <p15:guide id="15" pos="92">
          <p15:clr>
            <a:srgbClr val="747775"/>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gEFhEwfsTBdIgtk01nRU38z/xr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3A5C3F-A862-4089-8D22-7606EAE8835D}">
  <a:tblStyle styleId="{BF3A5C3F-A862-4089-8D22-7606EAE8835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2F7"/>
          </a:solidFill>
        </a:fill>
      </a:tcStyle>
    </a:wholeTbl>
    <a:band1H>
      <a:tcTxStyle/>
      <a:tcStyle>
        <a:tcBdr/>
        <a:fill>
          <a:solidFill>
            <a:srgbClr val="DCE5EE"/>
          </a:solidFill>
        </a:fill>
      </a:tcStyle>
    </a:band1H>
    <a:band2H>
      <a:tcTxStyle/>
      <a:tcStyle>
        <a:tcBdr/>
      </a:tcStyle>
    </a:band2H>
    <a:band1V>
      <a:tcTxStyle/>
      <a:tcStyle>
        <a:tcBdr/>
        <a:fill>
          <a:solidFill>
            <a:srgbClr val="DCE5E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80264E53-D0EF-430A-B457-AD6E5B2738F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656" y="174"/>
      </p:cViewPr>
      <p:guideLst>
        <p:guide orient="horz" pos="1136"/>
        <p:guide orient="horz" pos="4110"/>
        <p:guide orient="horz" pos="2449"/>
        <p:guide orient="horz" pos="3566"/>
        <p:guide orient="horz" pos="2545"/>
        <p:guide orient="horz" pos="3845"/>
        <p:guide pos="6625"/>
        <p:guide pos="2588"/>
        <p:guide pos="5091"/>
        <p:guide pos="4969"/>
        <p:guide pos="3779"/>
        <p:guide pos="3901"/>
        <p:guide pos="331"/>
        <p:guide pos="2712"/>
        <p:guide pos="9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lvl1pPr marR="0" lvl="0" algn="r"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5" name="Google Shape;5;n"/>
          <p:cNvSpPr txBox="1">
            <a:spLocks noGrp="1"/>
          </p:cNvSpPr>
          <p:nvPr>
            <p:ph type="hdr" idx="2"/>
          </p:nvPr>
        </p:nvSpPr>
        <p:spPr>
          <a:xfrm>
            <a:off x="0" y="0"/>
            <a:ext cx="2943225" cy="495300"/>
          </a:xfrm>
          <a:prstGeom prst="rect">
            <a:avLst/>
          </a:prstGeom>
          <a:noFill/>
          <a:ln>
            <a:noFill/>
          </a:ln>
        </p:spPr>
        <p:txBody>
          <a:bodyPr spcFirstLastPara="1" wrap="square" lIns="90325" tIns="45150" rIns="90325" bIns="45150" anchor="t" anchorCtr="0">
            <a:noAutofit/>
          </a:bodyPr>
          <a:lstStyle>
            <a:lvl1pPr marR="0" lvl="0" algn="l"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6" name="Google Shape;6;n"/>
          <p:cNvSpPr>
            <a:spLocks noGrp="1" noRot="1" noChangeAspect="1"/>
          </p:cNvSpPr>
          <p:nvPr>
            <p:ph type="sldImg" idx="3"/>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 name="Google Shape;7;n"/>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lvl1pPr marR="0" lvl="0" algn="l"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body" idx="1"/>
          </p:nvPr>
        </p:nvSpPr>
        <p:spPr>
          <a:xfrm>
            <a:off x="679450" y="4705350"/>
            <a:ext cx="5435600" cy="4457700"/>
          </a:xfrm>
          <a:prstGeom prst="rect">
            <a:avLst/>
          </a:prstGeom>
          <a:noFill/>
          <a:ln>
            <a:noFill/>
          </a:ln>
        </p:spPr>
        <p:txBody>
          <a:bodyPr spcFirstLastPara="1" wrap="square" lIns="90325" tIns="45150" rIns="90325" bIns="451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10</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11</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12</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3fd46dcbc1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248" name="Google Shape;248;g33fd46dcbc1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3fd46dcbc1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33357119d0_0_177: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256" name="Google Shape;256;g333357119d0_0_17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33357119d0_0_17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33357119d0_0_183: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264" name="Google Shape;264;g333357119d0_0_183: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33357119d0_0_183: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3ea321d8fd_1_11: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300" name="Google Shape;300;g33ea321d8fd_1_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3ea321d8fd_1_11: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8: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3ea321d8fd_1_4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20" name="Google Shape;320;g33ea321d8fd_1_4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3ea321d8fd_1_33: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326" name="Google Shape;326;g33ea321d8fd_1_33: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3ea321d8fd_1_33: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2: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34" name="Google Shape;334;p12: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3fa7236888_2_5: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
        <p:nvSpPr>
          <p:cNvPr id="340" name="Google Shape;340;g33fa7236888_2_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3fa7236888_2_5: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3fa7236888_2_1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
        <p:nvSpPr>
          <p:cNvPr id="346" name="Google Shape;346;g33fa7236888_2_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3fa7236888_2_1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3fa7236888_2_1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
        <p:nvSpPr>
          <p:cNvPr id="353" name="Google Shape;353;g33fa7236888_2_1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3fa7236888_2_1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3</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3</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3fa7236888_2_28: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59" name="Google Shape;359;g33fa7236888_2_2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3fa7236888_2_12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66" name="Google Shape;366;g33fa7236888_2_12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3fa7236888_2_212: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73" name="Google Shape;373;g33fa7236888_2_212: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Page" type="title">
  <p:cSld name="TITLE">
    <p:spTree>
      <p:nvGrpSpPr>
        <p:cNvPr id="1" name="Shape 14"/>
        <p:cNvGrpSpPr/>
        <p:nvPr/>
      </p:nvGrpSpPr>
      <p:grpSpPr>
        <a:xfrm>
          <a:off x="0" y="0"/>
          <a:ext cx="0" cy="0"/>
          <a:chOff x="0" y="0"/>
          <a:chExt cx="0" cy="0"/>
        </a:xfrm>
      </p:grpSpPr>
      <p:sp>
        <p:nvSpPr>
          <p:cNvPr id="15" name="Google Shape;15;p16"/>
          <p:cNvSpPr txBox="1"/>
          <p:nvPr/>
        </p:nvSpPr>
        <p:spPr>
          <a:xfrm>
            <a:off x="-2019300" y="2828925"/>
            <a:ext cx="1968500" cy="3416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title</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70 pt</a:t>
            </a:r>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9FB7D3"/>
                </a:solidFill>
                <a:latin typeface="Arial"/>
                <a:ea typeface="Arial"/>
                <a:cs typeface="Arial"/>
                <a:sym typeface="Arial"/>
              </a:rPr>
              <a:t>CAPITALS</a:t>
            </a:r>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subtitle </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minimum 30 pt</a:t>
            </a:r>
            <a:endParaRPr/>
          </a:p>
          <a:p>
            <a:pPr marL="0" marR="0" lvl="0" indent="0" algn="r" rtl="0">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16" name="Google Shape;16;p16"/>
          <p:cNvSpPr txBox="1">
            <a:spLocks noGrp="1"/>
          </p:cNvSpPr>
          <p:nvPr>
            <p:ph type="subTitle" idx="1"/>
          </p:nvPr>
        </p:nvSpPr>
        <p:spPr>
          <a:xfrm>
            <a:off x="524932" y="5137201"/>
            <a:ext cx="11140019" cy="1386001"/>
          </a:xfrm>
          <a:prstGeom prst="rect">
            <a:avLst/>
          </a:prstGeom>
          <a:noFill/>
          <a:ln>
            <a:noFill/>
          </a:ln>
        </p:spPr>
        <p:txBody>
          <a:bodyPr spcFirstLastPara="1" wrap="square" lIns="72000" tIns="0" rIns="72000" bIns="0" anchor="b" anchorCtr="0">
            <a:noAutofit/>
          </a:bodyPr>
          <a:lstStyle>
            <a:lvl1pPr lvl="0" algn="l">
              <a:lnSpc>
                <a:spcPct val="75000"/>
              </a:lnSpc>
              <a:spcBef>
                <a:spcPts val="0"/>
              </a:spcBef>
              <a:spcAft>
                <a:spcPts val="0"/>
              </a:spcAft>
              <a:buSzPts val="3000"/>
              <a:buFont typeface="Arial"/>
              <a:buNone/>
              <a:defRPr sz="3000">
                <a:latin typeface="Arial"/>
                <a:ea typeface="Arial"/>
                <a:cs typeface="Arial"/>
                <a:sym typeface="Aria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17" name="Google Shape;17;p16"/>
          <p:cNvSpPr txBox="1">
            <a:spLocks noGrp="1"/>
          </p:cNvSpPr>
          <p:nvPr>
            <p:ph type="ctrTitle"/>
          </p:nvPr>
        </p:nvSpPr>
        <p:spPr>
          <a:xfrm>
            <a:off x="524934" y="1808709"/>
            <a:ext cx="11135785" cy="2839491"/>
          </a:xfrm>
          <a:prstGeom prst="rect">
            <a:avLst/>
          </a:prstGeom>
          <a:noFill/>
          <a:ln>
            <a:noFill/>
          </a:ln>
        </p:spPr>
        <p:txBody>
          <a:bodyPr spcFirstLastPara="1" wrap="square" lIns="72000" tIns="0" rIns="72000" bIns="0" anchor="ctr" anchorCtr="0">
            <a:normAutofit/>
          </a:bodyPr>
          <a:lstStyle>
            <a:lvl1pPr lvl="0" algn="l">
              <a:lnSpc>
                <a:spcPct val="75000"/>
              </a:lnSpc>
              <a:spcBef>
                <a:spcPts val="0"/>
              </a:spcBef>
              <a:spcAft>
                <a:spcPts val="0"/>
              </a:spcAft>
              <a:buSzPts val="1400"/>
              <a:buNone/>
              <a:defRPr sz="7000">
                <a:latin typeface="Arial"/>
                <a:ea typeface="Arial"/>
                <a:cs typeface="Arial"/>
                <a:sym typeface="Arial"/>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mall title, right Image">
  <p:cSld name="Small title, right Image">
    <p:spTree>
      <p:nvGrpSpPr>
        <p:cNvPr id="1" name="Shape 44"/>
        <p:cNvGrpSpPr/>
        <p:nvPr/>
      </p:nvGrpSpPr>
      <p:grpSpPr>
        <a:xfrm>
          <a:off x="0" y="0"/>
          <a:ext cx="0" cy="0"/>
          <a:chOff x="0" y="0"/>
          <a:chExt cx="0" cy="0"/>
        </a:xfrm>
      </p:grpSpPr>
      <p:sp>
        <p:nvSpPr>
          <p:cNvPr id="45" name="Google Shape;45;p25"/>
          <p:cNvSpPr txBox="1">
            <a:spLocks noGrp="1"/>
          </p:cNvSpPr>
          <p:nvPr>
            <p:ph type="body" idx="1"/>
          </p:nvPr>
        </p:nvSpPr>
        <p:spPr>
          <a:xfrm>
            <a:off x="524934" y="1800225"/>
            <a:ext cx="5139267"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25"/>
          <p:cNvSpPr txBox="1">
            <a:spLocks noGrp="1"/>
          </p:cNvSpPr>
          <p:nvPr>
            <p:ph type="title"/>
          </p:nvPr>
        </p:nvSpPr>
        <p:spPr>
          <a:xfrm>
            <a:off x="524935" y="239714"/>
            <a:ext cx="5139265"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ull title, left Image">
  <p:cSld name="Full title, left Image">
    <p:spTree>
      <p:nvGrpSpPr>
        <p:cNvPr id="1" name="Shape 47"/>
        <p:cNvGrpSpPr/>
        <p:nvPr/>
      </p:nvGrpSpPr>
      <p:grpSpPr>
        <a:xfrm>
          <a:off x="0" y="0"/>
          <a:ext cx="0" cy="0"/>
          <a:chOff x="0" y="0"/>
          <a:chExt cx="0" cy="0"/>
        </a:xfrm>
      </p:grpSpPr>
      <p:sp>
        <p:nvSpPr>
          <p:cNvPr id="48" name="Google Shape;48;p26"/>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9" name="Google Shape;49;p2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mall title, left Image">
  <p:cSld name="Small title, left Image">
    <p:spTree>
      <p:nvGrpSpPr>
        <p:cNvPr id="1" name="Shape 50"/>
        <p:cNvGrpSpPr/>
        <p:nvPr/>
      </p:nvGrpSpPr>
      <p:grpSpPr>
        <a:xfrm>
          <a:off x="0" y="0"/>
          <a:ext cx="0" cy="0"/>
          <a:chOff x="0" y="0"/>
          <a:chExt cx="0" cy="0"/>
        </a:xfrm>
      </p:grpSpPr>
      <p:sp>
        <p:nvSpPr>
          <p:cNvPr id="51" name="Google Shape;51;p27"/>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27"/>
          <p:cNvSpPr txBox="1">
            <a:spLocks noGrp="1"/>
          </p:cNvSpPr>
          <p:nvPr>
            <p:ph type="title"/>
          </p:nvPr>
        </p:nvSpPr>
        <p:spPr>
          <a:xfrm>
            <a:off x="6193367" y="239714"/>
            <a:ext cx="4324351"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w small title, left Image">
  <p:cSld name="Low small title, left Image">
    <p:spTree>
      <p:nvGrpSpPr>
        <p:cNvPr id="1" name="Shape 53"/>
        <p:cNvGrpSpPr/>
        <p:nvPr/>
      </p:nvGrpSpPr>
      <p:grpSpPr>
        <a:xfrm>
          <a:off x="0" y="0"/>
          <a:ext cx="0" cy="0"/>
          <a:chOff x="0" y="0"/>
          <a:chExt cx="0" cy="0"/>
        </a:xfrm>
      </p:grpSpPr>
      <p:sp>
        <p:nvSpPr>
          <p:cNvPr id="54" name="Google Shape;54;p28"/>
          <p:cNvSpPr txBox="1">
            <a:spLocks noGrp="1"/>
          </p:cNvSpPr>
          <p:nvPr>
            <p:ph type="body" idx="1"/>
          </p:nvPr>
        </p:nvSpPr>
        <p:spPr>
          <a:xfrm>
            <a:off x="6191251" y="3545841"/>
            <a:ext cx="5473700" cy="297878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 name="Google Shape;55;p28"/>
          <p:cNvSpPr txBox="1">
            <a:spLocks noGrp="1"/>
          </p:cNvSpPr>
          <p:nvPr>
            <p:ph type="title"/>
          </p:nvPr>
        </p:nvSpPr>
        <p:spPr>
          <a:xfrm>
            <a:off x="6191251" y="1797525"/>
            <a:ext cx="5473700"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er, two horizontal contents">
  <p:cSld name="Header, two horizontal contents">
    <p:spTree>
      <p:nvGrpSpPr>
        <p:cNvPr id="1" name="Shape 56"/>
        <p:cNvGrpSpPr/>
        <p:nvPr/>
      </p:nvGrpSpPr>
      <p:grpSpPr>
        <a:xfrm>
          <a:off x="0" y="0"/>
          <a:ext cx="0" cy="0"/>
          <a:chOff x="0" y="0"/>
          <a:chExt cx="0" cy="0"/>
        </a:xfrm>
      </p:grpSpPr>
      <p:sp>
        <p:nvSpPr>
          <p:cNvPr id="57" name="Google Shape;57;p29"/>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8" name="Google Shape;58;p29"/>
          <p:cNvSpPr txBox="1">
            <a:spLocks noGrp="1"/>
          </p:cNvSpPr>
          <p:nvPr>
            <p:ph type="body" idx="2"/>
          </p:nvPr>
        </p:nvSpPr>
        <p:spPr>
          <a:xfrm>
            <a:off x="524935" y="1795463"/>
            <a:ext cx="11140016"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2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er, Content over two content parts">
  <p:cSld name="Header, Content over two content parts">
    <p:spTree>
      <p:nvGrpSpPr>
        <p:cNvPr id="1" name="Shape 60"/>
        <p:cNvGrpSpPr/>
        <p:nvPr/>
      </p:nvGrpSpPr>
      <p:grpSpPr>
        <a:xfrm>
          <a:off x="0" y="0"/>
          <a:ext cx="0" cy="0"/>
          <a:chOff x="0" y="0"/>
          <a:chExt cx="0" cy="0"/>
        </a:xfrm>
      </p:grpSpPr>
      <p:sp>
        <p:nvSpPr>
          <p:cNvPr id="61" name="Google Shape;61;p30"/>
          <p:cNvSpPr txBox="1">
            <a:spLocks noGrp="1"/>
          </p:cNvSpPr>
          <p:nvPr>
            <p:ph type="body" idx="1"/>
          </p:nvPr>
        </p:nvSpPr>
        <p:spPr>
          <a:xfrm>
            <a:off x="6193367" y="4010025"/>
            <a:ext cx="54715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30"/>
          <p:cNvSpPr txBox="1">
            <a:spLocks noGrp="1"/>
          </p:cNvSpPr>
          <p:nvPr>
            <p:ph type="body" idx="2"/>
          </p:nvPr>
        </p:nvSpPr>
        <p:spPr>
          <a:xfrm>
            <a:off x="524934" y="4010025"/>
            <a:ext cx="5473700"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30"/>
          <p:cNvSpPr txBox="1">
            <a:spLocks noGrp="1"/>
          </p:cNvSpPr>
          <p:nvPr>
            <p:ph type="body" idx="3"/>
          </p:nvPr>
        </p:nvSpPr>
        <p:spPr>
          <a:xfrm>
            <a:off x="529167" y="1795463"/>
            <a:ext cx="111357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3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er, two content parts over content.">
  <p:cSld name="Header, two content parts over content.">
    <p:spTree>
      <p:nvGrpSpPr>
        <p:cNvPr id="1" name="Shape 65"/>
        <p:cNvGrpSpPr/>
        <p:nvPr/>
      </p:nvGrpSpPr>
      <p:grpSpPr>
        <a:xfrm>
          <a:off x="0" y="0"/>
          <a:ext cx="0" cy="0"/>
          <a:chOff x="0" y="0"/>
          <a:chExt cx="0" cy="0"/>
        </a:xfrm>
      </p:grpSpPr>
      <p:sp>
        <p:nvSpPr>
          <p:cNvPr id="66" name="Google Shape;66;p31"/>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7" name="Google Shape;67;p31"/>
          <p:cNvSpPr txBox="1">
            <a:spLocks noGrp="1"/>
          </p:cNvSpPr>
          <p:nvPr>
            <p:ph type="body" idx="2"/>
          </p:nvPr>
        </p:nvSpPr>
        <p:spPr>
          <a:xfrm>
            <a:off x="6193367" y="1795463"/>
            <a:ext cx="54715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31"/>
          <p:cNvSpPr txBox="1">
            <a:spLocks noGrp="1"/>
          </p:cNvSpPr>
          <p:nvPr>
            <p:ph type="body" idx="3"/>
          </p:nvPr>
        </p:nvSpPr>
        <p:spPr>
          <a:xfrm>
            <a:off x="529166" y="1795463"/>
            <a:ext cx="546946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9" name="Google Shape;69;p3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0"/>
        <p:cNvGrpSpPr/>
        <p:nvPr/>
      </p:nvGrpSpPr>
      <p:grpSpPr>
        <a:xfrm>
          <a:off x="0" y="0"/>
          <a:ext cx="0" cy="0"/>
          <a:chOff x="0" y="0"/>
          <a:chExt cx="0" cy="0"/>
        </a:xfrm>
      </p:grpSpPr>
      <p:sp>
        <p:nvSpPr>
          <p:cNvPr id="71" name="Google Shape;71;p32"/>
          <p:cNvSpPr txBox="1">
            <a:spLocks noGrp="1"/>
          </p:cNvSpPr>
          <p:nvPr>
            <p:ph type="body" idx="1"/>
          </p:nvPr>
        </p:nvSpPr>
        <p:spPr>
          <a:xfrm>
            <a:off x="6193367" y="4013201"/>
            <a:ext cx="5467351"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2" name="Google Shape;72;p32"/>
          <p:cNvSpPr txBox="1">
            <a:spLocks noGrp="1"/>
          </p:cNvSpPr>
          <p:nvPr>
            <p:ph type="body" idx="2"/>
          </p:nvPr>
        </p:nvSpPr>
        <p:spPr>
          <a:xfrm>
            <a:off x="6193367" y="1795464"/>
            <a:ext cx="5467351"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32"/>
          <p:cNvSpPr txBox="1">
            <a:spLocks noGrp="1"/>
          </p:cNvSpPr>
          <p:nvPr>
            <p:ph type="body" idx="3"/>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3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5"/>
        <p:cNvGrpSpPr/>
        <p:nvPr/>
      </p:nvGrpSpPr>
      <p:grpSpPr>
        <a:xfrm>
          <a:off x="0" y="0"/>
          <a:ext cx="0" cy="0"/>
          <a:chOff x="0" y="0"/>
          <a:chExt cx="0" cy="0"/>
        </a:xfrm>
      </p:grpSpPr>
      <p:sp>
        <p:nvSpPr>
          <p:cNvPr id="76" name="Google Shape;76;p33"/>
          <p:cNvSpPr txBox="1">
            <a:spLocks noGrp="1"/>
          </p:cNvSpPr>
          <p:nvPr>
            <p:ph type="body" idx="1"/>
          </p:nvPr>
        </p:nvSpPr>
        <p:spPr>
          <a:xfrm>
            <a:off x="6197600" y="1795463"/>
            <a:ext cx="5467351"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33"/>
          <p:cNvSpPr txBox="1">
            <a:spLocks noGrp="1"/>
          </p:cNvSpPr>
          <p:nvPr>
            <p:ph type="body" idx="2"/>
          </p:nvPr>
        </p:nvSpPr>
        <p:spPr>
          <a:xfrm>
            <a:off x="529167" y="4013201"/>
            <a:ext cx="5465233"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8" name="Google Shape;78;p33"/>
          <p:cNvSpPr txBox="1">
            <a:spLocks noGrp="1"/>
          </p:cNvSpPr>
          <p:nvPr>
            <p:ph type="body" idx="3"/>
          </p:nvPr>
        </p:nvSpPr>
        <p:spPr>
          <a:xfrm>
            <a:off x="529167" y="1795464"/>
            <a:ext cx="5465233"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3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80"/>
        <p:cNvGrpSpPr/>
        <p:nvPr/>
      </p:nvGrpSpPr>
      <p:grpSpPr>
        <a:xfrm>
          <a:off x="0" y="0"/>
          <a:ext cx="0" cy="0"/>
          <a:chOff x="0" y="0"/>
          <a:chExt cx="0" cy="0"/>
        </a:xfrm>
      </p:grpSpPr>
      <p:sp>
        <p:nvSpPr>
          <p:cNvPr id="81" name="Google Shape;81;p34"/>
          <p:cNvSpPr txBox="1">
            <a:spLocks noGrp="1"/>
          </p:cNvSpPr>
          <p:nvPr>
            <p:ph type="body" idx="1"/>
          </p:nvPr>
        </p:nvSpPr>
        <p:spPr>
          <a:xfrm>
            <a:off x="6197600" y="4022725"/>
            <a:ext cx="5467351"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34"/>
          <p:cNvSpPr txBox="1">
            <a:spLocks noGrp="1"/>
          </p:cNvSpPr>
          <p:nvPr>
            <p:ph type="body" idx="2"/>
          </p:nvPr>
        </p:nvSpPr>
        <p:spPr>
          <a:xfrm>
            <a:off x="529167" y="4022725"/>
            <a:ext cx="5465233"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34"/>
          <p:cNvSpPr txBox="1">
            <a:spLocks noGrp="1"/>
          </p:cNvSpPr>
          <p:nvPr>
            <p:ph type="body" idx="3"/>
          </p:nvPr>
        </p:nvSpPr>
        <p:spPr>
          <a:xfrm>
            <a:off x="6197600" y="1804989"/>
            <a:ext cx="5467351"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34"/>
          <p:cNvSpPr txBox="1">
            <a:spLocks noGrp="1"/>
          </p:cNvSpPr>
          <p:nvPr>
            <p:ph type="body" idx="4"/>
          </p:nvPr>
        </p:nvSpPr>
        <p:spPr>
          <a:xfrm>
            <a:off x="529167" y="1804989"/>
            <a:ext cx="5465233"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5" name="Google Shape;85;p34"/>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17"/>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 name="Google Shape;20;p17"/>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21" name="Google Shape;21;p1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22" name="Google Shape;22;p17"/>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35"/>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88" name="Google Shape;88;p3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89" name="Google Shape;89;p3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90" name="Google Shape;90;p35"/>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3 columns">
  <p:cSld name="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529167" y="1800226"/>
            <a:ext cx="11135784" cy="385127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1 column">
  <p:cSld name="Title and 1 column">
    <p:spTree>
      <p:nvGrpSpPr>
        <p:cNvPr id="1" name="Shape 32"/>
        <p:cNvGrpSpPr/>
        <p:nvPr/>
      </p:nvGrpSpPr>
      <p:grpSpPr>
        <a:xfrm>
          <a:off x="0" y="0"/>
          <a:ext cx="0" cy="0"/>
          <a:chOff x="0" y="0"/>
          <a:chExt cx="0" cy="0"/>
        </a:xfrm>
      </p:grpSpPr>
      <p:sp>
        <p:nvSpPr>
          <p:cNvPr id="33" name="Google Shape;33;p21"/>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4" name="Google Shape;34;p2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2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2 columns">
  <p:cSld name="Title and 2 columns">
    <p:spTree>
      <p:nvGrpSpPr>
        <p:cNvPr id="1" name="Shape 37"/>
        <p:cNvGrpSpPr/>
        <p:nvPr/>
      </p:nvGrpSpPr>
      <p:grpSpPr>
        <a:xfrm>
          <a:off x="0" y="0"/>
          <a:ext cx="0" cy="0"/>
          <a:chOff x="0" y="0"/>
          <a:chExt cx="0" cy="0"/>
        </a:xfrm>
      </p:grpSpPr>
      <p:sp>
        <p:nvSpPr>
          <p:cNvPr id="38" name="Google Shape;38;p23"/>
          <p:cNvSpPr txBox="1">
            <a:spLocks noGrp="1"/>
          </p:cNvSpPr>
          <p:nvPr>
            <p:ph type="body" idx="1"/>
          </p:nvPr>
        </p:nvSpPr>
        <p:spPr>
          <a:xfrm>
            <a:off x="6193367" y="1795464"/>
            <a:ext cx="5467351"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 name="Google Shape;39;p23"/>
          <p:cNvSpPr txBox="1">
            <a:spLocks noGrp="1"/>
          </p:cNvSpPr>
          <p:nvPr>
            <p:ph type="body" idx="2"/>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2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ull title, right Image">
  <p:cSld name="Full title, right Image">
    <p:spTree>
      <p:nvGrpSpPr>
        <p:cNvPr id="1" name="Shape 41"/>
        <p:cNvGrpSpPr/>
        <p:nvPr/>
      </p:nvGrpSpPr>
      <p:grpSpPr>
        <a:xfrm>
          <a:off x="0" y="0"/>
          <a:ext cx="0" cy="0"/>
          <a:chOff x="0" y="0"/>
          <a:chExt cx="0" cy="0"/>
        </a:xfrm>
      </p:grpSpPr>
      <p:sp>
        <p:nvSpPr>
          <p:cNvPr id="42" name="Google Shape;42;p24"/>
          <p:cNvSpPr txBox="1">
            <a:spLocks noGrp="1"/>
          </p:cNvSpPr>
          <p:nvPr>
            <p:ph type="body" idx="1"/>
          </p:nvPr>
        </p:nvSpPr>
        <p:spPr>
          <a:xfrm>
            <a:off x="524934"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 name="Google Shape;43;p24"/>
          <p:cNvSpPr txBox="1">
            <a:spLocks noGrp="1"/>
          </p:cNvSpPr>
          <p:nvPr>
            <p:ph type="title"/>
          </p:nvPr>
        </p:nvSpPr>
        <p:spPr>
          <a:xfrm>
            <a:off x="524935" y="239714"/>
            <a:ext cx="9992783"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p:nvPr/>
        </p:nvSpPr>
        <p:spPr>
          <a:xfrm>
            <a:off x="-2516188" y="438150"/>
            <a:ext cx="2352675" cy="59705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title </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44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Text and bullet level 1</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 minimum 24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Bullets level 2-5</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minimum 20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Characters for Embedded font:</a:t>
            </a:r>
            <a:br>
              <a:rPr lang="en-US" sz="500" b="0" i="0" u="none" strike="noStrike" cap="none">
                <a:solidFill>
                  <a:srgbClr val="9FB7D3"/>
                </a:solidFill>
                <a:latin typeface="Arial"/>
                <a:ea typeface="Arial"/>
                <a:cs typeface="Arial"/>
                <a:sym typeface="Arial"/>
              </a:rPr>
            </a:br>
            <a:r>
              <a:rPr lang="en-US" sz="500" b="0" i="0" u="none" strike="noStrike" cap="none">
                <a:solidFill>
                  <a:srgbClr val="9FB7D3"/>
                </a:solidFill>
                <a:latin typeface="Arial"/>
                <a:ea typeface="Arial"/>
                <a:cs typeface="Arial"/>
                <a:sym typeface="Arial"/>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ΆΈΉΊΌΎΏΐΑΒΓΕΖΗΘΙΚΛΜΝΞΟΠΡΣΤΥΦΧΨΪΫΆΈΉΊΰαβγδεζηθικλνξορςΣΤΥΦΧΨΩΪΫΌΎΏ</a:t>
            </a: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ЁЂЃЄЅІЇЈЉЊЋЌЎЏАБВГДЕЖЗИЙКЛМНОПРСТУФХЦЧШЩЪЫЬЭЮЯАБВГДЕЖЗИЙКЛМНОПРСТУФХЦЧШЩЪЫЬЭЮЯЁЂЃЄЅІЇЈЉЊЋЌЎЏѢѢѲѲѴѴҐҐәǽẀẁẂẃẄẅỲỳ№</a:t>
            </a:r>
            <a:endParaRPr/>
          </a:p>
          <a:p>
            <a:pPr marL="0" marR="0" lvl="0" indent="0" algn="l" rtl="0">
              <a:lnSpc>
                <a:spcPct val="80000"/>
              </a:lnSpc>
              <a:spcBef>
                <a:spcPts val="100"/>
              </a:spcBef>
              <a:spcAft>
                <a:spcPts val="0"/>
              </a:spcAft>
              <a:buNone/>
            </a:pPr>
            <a:endParaRPr sz="500" b="0" i="0" u="none" strike="noStrike" cap="none">
              <a:solidFill>
                <a:srgbClr val="9FB7D3"/>
              </a:solidFill>
              <a:latin typeface="Arial"/>
              <a:ea typeface="Arial"/>
              <a:cs typeface="Arial"/>
              <a:sym typeface="Arial"/>
            </a:endParaRPr>
          </a:p>
          <a:p>
            <a:pPr marL="0" marR="0" lvl="0" indent="0" algn="r" rtl="0">
              <a:spcBef>
                <a:spcPts val="0"/>
              </a:spcBef>
              <a:spcAft>
                <a:spcPts val="0"/>
              </a:spcAft>
              <a:buNone/>
            </a:pPr>
            <a:endParaRPr sz="5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chemeClr val="lt1"/>
                </a:solidFill>
                <a:latin typeface="Arial"/>
                <a:ea typeface="Arial"/>
                <a:cs typeface="Arial"/>
                <a:sym typeface="Arial"/>
              </a:rPr>
              <a:t>Do not add objects or text in the footer area</a:t>
            </a:r>
            <a:endParaRPr/>
          </a:p>
        </p:txBody>
      </p:sp>
      <p:sp>
        <p:nvSpPr>
          <p:cNvPr id="11" name="Google Shape;11;p15"/>
          <p:cNvSpPr txBox="1"/>
          <p:nvPr/>
        </p:nvSpPr>
        <p:spPr>
          <a:xfrm>
            <a:off x="527050" y="6524625"/>
            <a:ext cx="9866313" cy="215900"/>
          </a:xfrm>
          <a:prstGeom prst="rect">
            <a:avLst/>
          </a:prstGeom>
          <a:noFill/>
          <a:ln>
            <a:noFill/>
          </a:ln>
        </p:spPr>
        <p:txBody>
          <a:bodyPr spcFirstLastPara="1" wrap="square" lIns="72000" tIns="45700" rIns="72000" bIns="45700" anchor="t" anchorCtr="0">
            <a:noAutofit/>
          </a:bodyPr>
          <a:lstStyle/>
          <a:p>
            <a:pPr marL="0" marR="0" lvl="0" indent="0" algn="l" rtl="0">
              <a:spcBef>
                <a:spcPts val="0"/>
              </a:spcBef>
              <a:spcAft>
                <a:spcPts val="0"/>
              </a:spcAft>
              <a:buNone/>
            </a:pPr>
            <a:r>
              <a:rPr lang="en-US" sz="800" b="0" i="0" u="none" strike="noStrike" cap="none">
                <a:solidFill>
                  <a:srgbClr val="87888A"/>
                </a:solidFill>
                <a:latin typeface="Arial"/>
                <a:ea typeface="Arial"/>
                <a:cs typeface="Arial"/>
                <a:sym typeface="Arial"/>
              </a:rPr>
              <a:t>Page </a:t>
            </a:r>
            <a:fld id="{00000000-1234-1234-1234-123412341234}" type="slidenum">
              <a:rPr lang="en-US" sz="800" b="0" i="0" u="none" strike="noStrike" cap="none">
                <a:solidFill>
                  <a:srgbClr val="87888A"/>
                </a:solidFill>
                <a:latin typeface="Arial"/>
                <a:ea typeface="Arial"/>
                <a:cs typeface="Arial"/>
                <a:sym typeface="Arial"/>
              </a:rPr>
              <a:t>‹#›</a:t>
            </a:fld>
            <a:endParaRPr sz="800" b="0" i="0" u="none" strike="noStrike" cap="none">
              <a:solidFill>
                <a:srgbClr val="87888A"/>
              </a:solidFill>
              <a:latin typeface="Arial"/>
              <a:ea typeface="Arial"/>
              <a:cs typeface="Arial"/>
              <a:sym typeface="Arial"/>
            </a:endParaRPr>
          </a:p>
        </p:txBody>
      </p:sp>
      <p:sp>
        <p:nvSpPr>
          <p:cNvPr id="12" name="Google Shape;12;p15"/>
          <p:cNvSpPr txBox="1">
            <a:spLocks noGrp="1"/>
          </p:cNvSpPr>
          <p:nvPr>
            <p:ph type="body" idx="1"/>
          </p:nvPr>
        </p:nvSpPr>
        <p:spPr>
          <a:xfrm>
            <a:off x="528638" y="1800225"/>
            <a:ext cx="11136312" cy="3851275"/>
          </a:xfrm>
          <a:prstGeom prst="rect">
            <a:avLst/>
          </a:prstGeom>
          <a:noFill/>
          <a:ln>
            <a:noFill/>
          </a:ln>
        </p:spPr>
        <p:txBody>
          <a:bodyPr spcFirstLastPara="1" wrap="square" lIns="72000" tIns="0" rIns="72000" bIns="0" anchor="t" anchorCtr="0">
            <a:noAutofit/>
          </a:bodyPr>
          <a:lstStyle>
            <a:lvl1pPr marL="457200" marR="0" lvl="0" indent="-381000" algn="l" rtl="0">
              <a:spcBef>
                <a:spcPts val="480"/>
              </a:spcBef>
              <a:spcAft>
                <a:spcPts val="0"/>
              </a:spcAft>
              <a:buClr>
                <a:srgbClr val="00A9D4"/>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rgbClr val="92CCE5"/>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title"/>
          </p:nvPr>
        </p:nvSpPr>
        <p:spPr>
          <a:xfrm>
            <a:off x="525463" y="239713"/>
            <a:ext cx="9991725" cy="1085850"/>
          </a:xfrm>
          <a:prstGeom prst="rect">
            <a:avLst/>
          </a:prstGeom>
          <a:noFill/>
          <a:ln>
            <a:noFill/>
          </a:ln>
        </p:spPr>
        <p:txBody>
          <a:bodyPr spcFirstLastPara="1" wrap="square" lIns="72000" tIns="0" rIns="72000" bIns="0" anchor="ctr" anchorCtr="0">
            <a:noAutofit/>
          </a:bodyPr>
          <a:lstStyle>
            <a:lvl1pPr marR="0" lvl="0"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0.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extLst>
              <p:ext uri="{D42A27DB-BD31-4B8C-83A1-F6EECF244321}">
                <p14:modId xmlns:p14="http://schemas.microsoft.com/office/powerpoint/2010/main" val="2175602577"/>
              </p:ext>
            </p:extLst>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8163263"/>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extLst>
              <p:ext uri="{D42A27DB-BD31-4B8C-83A1-F6EECF244321}">
                <p14:modId xmlns:p14="http://schemas.microsoft.com/office/powerpoint/2010/main" val="1417910325"/>
              </p:ext>
            </p:extLst>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extLst>
              <p:ext uri="{D42A27DB-BD31-4B8C-83A1-F6EECF244321}">
                <p14:modId xmlns:p14="http://schemas.microsoft.com/office/powerpoint/2010/main" val="1983312814"/>
              </p:ext>
            </p:extLst>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$243,000</a:t>
            </a:r>
            <a:endParaRPr dirty="0"/>
          </a:p>
          <a:p>
            <a:pPr marL="533400" lvl="1" indent="-177800" algn="l" rtl="0">
              <a:spcBef>
                <a:spcPts val="400"/>
              </a:spcBef>
              <a:spcAft>
                <a:spcPts val="0"/>
              </a:spcAft>
              <a:buSzPts val="2000"/>
              <a:buChar char="–"/>
            </a:pPr>
            <a:r>
              <a:rPr lang="en-US" dirty="0"/>
              <a:t>Code: $49,800.00</a:t>
            </a:r>
            <a:endParaRPr dirty="0"/>
          </a:p>
          <a:p>
            <a:pPr marL="533400" lvl="1" indent="-177800" algn="l" rtl="0">
              <a:spcBef>
                <a:spcPts val="400"/>
              </a:spcBef>
              <a:spcAft>
                <a:spcPts val="0"/>
              </a:spcAft>
              <a:buSzPts val="2000"/>
              <a:buChar char="–"/>
            </a:pPr>
            <a:r>
              <a:rPr lang="en-US" dirty="0"/>
              <a:t>Test: $13,120.00</a:t>
            </a:r>
            <a:endParaRPr dirty="0"/>
          </a:p>
          <a:p>
            <a:pPr marL="533400" lvl="1" indent="-177800" algn="l" rtl="0">
              <a:spcBef>
                <a:spcPts val="400"/>
              </a:spcBef>
              <a:spcAft>
                <a:spcPts val="0"/>
              </a:spcAft>
              <a:buSzPts val="2000"/>
              <a:buChar char="–"/>
            </a:pPr>
            <a:r>
              <a:rPr lang="en-US" dirty="0"/>
              <a:t>Deploy:$13,000.00</a:t>
            </a:r>
            <a:endParaRPr dirty="0"/>
          </a:p>
          <a:p>
            <a:pPr marL="533400" lvl="1" indent="-177800" algn="l" rtl="0">
              <a:spcBef>
                <a:spcPts val="400"/>
              </a:spcBef>
              <a:spcAft>
                <a:spcPts val="0"/>
              </a:spcAft>
              <a:buSzPts val="2000"/>
              <a:buChar char="–"/>
            </a:pPr>
            <a:r>
              <a:rPr lang="en-US" dirty="0"/>
              <a:t>PM : </a:t>
            </a:r>
            <a:r>
              <a:rPr lang="en-US" sz="2400" dirty="0"/>
              <a:t>$316,800.00</a:t>
            </a:r>
            <a:endParaRPr dirty="0"/>
          </a:p>
          <a:p>
            <a:pPr marL="533400" lvl="1" indent="-177800" algn="l" rtl="0">
              <a:spcBef>
                <a:spcPts val="400"/>
              </a:spcBef>
              <a:spcAft>
                <a:spcPts val="0"/>
              </a:spcAft>
              <a:buSzPts val="2000"/>
              <a:buChar char="–"/>
            </a:pPr>
            <a:r>
              <a:rPr lang="en-US" dirty="0"/>
              <a:t>Total Cost: $1,189,960.00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33fd46dcbc1_0_0"/>
          <p:cNvSpPr txBox="1">
            <a:spLocks noGrp="1"/>
          </p:cNvSpPr>
          <p:nvPr>
            <p:ph type="title"/>
          </p:nvPr>
        </p:nvSpPr>
        <p:spPr>
          <a:xfrm>
            <a:off x="415600" y="521800"/>
            <a:ext cx="113607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33fd46dcbc1_0_0"/>
          <p:cNvSpPr txBox="1">
            <a:spLocks noGrp="1"/>
          </p:cNvSpPr>
          <p:nvPr>
            <p:ph type="body" idx="1"/>
          </p:nvPr>
        </p:nvSpPr>
        <p:spPr>
          <a:xfrm>
            <a:off x="415600" y="1536633"/>
            <a:ext cx="11360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53" name="Google Shape;253;g33fd46dcbc1_0_0"/>
          <p:cNvPicPr preferRelativeResize="0"/>
          <p:nvPr/>
        </p:nvPicPr>
        <p:blipFill>
          <a:blip r:embed="rId3">
            <a:alphaModFix/>
          </a:blip>
          <a:stretch>
            <a:fillRect/>
          </a:stretch>
        </p:blipFill>
        <p:spPr>
          <a:xfrm>
            <a:off x="304800" y="304800"/>
            <a:ext cx="12192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333357119d0_0_177"/>
          <p:cNvSpPr txBox="1">
            <a:spLocks noGrp="1"/>
          </p:cNvSpPr>
          <p:nvPr>
            <p:ph type="title"/>
          </p:nvPr>
        </p:nvSpPr>
        <p:spPr>
          <a:xfrm>
            <a:off x="415600" y="521800"/>
            <a:ext cx="113607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g333357119d0_0_177"/>
          <p:cNvSpPr txBox="1">
            <a:spLocks noGrp="1"/>
          </p:cNvSpPr>
          <p:nvPr>
            <p:ph type="body" idx="1"/>
          </p:nvPr>
        </p:nvSpPr>
        <p:spPr>
          <a:xfrm>
            <a:off x="415600" y="1536633"/>
            <a:ext cx="11360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1" name="Google Shape;261;g333357119d0_0_177"/>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333357119d0_0_183"/>
          <p:cNvSpPr txBox="1">
            <a:spLocks noGrp="1"/>
          </p:cNvSpPr>
          <p:nvPr>
            <p:ph type="title"/>
          </p:nvPr>
        </p:nvSpPr>
        <p:spPr>
          <a:xfrm>
            <a:off x="415600" y="521800"/>
            <a:ext cx="113607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333357119d0_0_183"/>
          <p:cNvSpPr txBox="1">
            <a:spLocks noGrp="1"/>
          </p:cNvSpPr>
          <p:nvPr>
            <p:ph type="body" idx="1"/>
          </p:nvPr>
        </p:nvSpPr>
        <p:spPr>
          <a:xfrm>
            <a:off x="415600" y="1536633"/>
            <a:ext cx="11360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9" name="Google Shape;269;g333357119d0_0_183"/>
          <p:cNvPicPr preferRelativeResize="0"/>
          <p:nvPr/>
        </p:nvPicPr>
        <p:blipFill>
          <a:blip r:embed="rId3">
            <a:alphaModFix/>
          </a:blip>
          <a:stretch>
            <a:fillRect/>
          </a:stretch>
        </p:blipFill>
        <p:spPr>
          <a:xfrm>
            <a:off x="152400" y="152400"/>
            <a:ext cx="12192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Risks-updated</a:t>
            </a:r>
            <a:endParaRPr dirty="0"/>
          </a:p>
        </p:txBody>
      </p:sp>
      <p:graphicFrame>
        <p:nvGraphicFramePr>
          <p:cNvPr id="275" name="Google Shape;275;p7"/>
          <p:cNvGraphicFramePr/>
          <p:nvPr>
            <p:extLst>
              <p:ext uri="{D42A27DB-BD31-4B8C-83A1-F6EECF244321}">
                <p14:modId xmlns:p14="http://schemas.microsoft.com/office/powerpoint/2010/main" val="1055039774"/>
              </p:ext>
            </p:extLst>
          </p:nvPr>
        </p:nvGraphicFramePr>
        <p:xfrm>
          <a:off x="528638" y="1249256"/>
          <a:ext cx="11014525" cy="4088140"/>
        </p:xfrm>
        <a:graphic>
          <a:graphicData uri="http://schemas.openxmlformats.org/drawingml/2006/table">
            <a:tbl>
              <a:tblPr firstRow="1" bandRow="1">
                <a:noFill/>
                <a:tableStyleId>{BF3A5C3F-A862-4089-8D22-7606EAE8835D}</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1615">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27152">
                <a:tc>
                  <a:txBody>
                    <a:bodyPr/>
                    <a:lstStyle/>
                    <a:p>
                      <a:pPr marL="0" marR="0" lvl="0" indent="0" algn="l" rtl="0">
                        <a:spcBef>
                          <a:spcPts val="0"/>
                        </a:spcBef>
                        <a:spcAft>
                          <a:spcPts val="0"/>
                        </a:spcAft>
                        <a:buNone/>
                      </a:pPr>
                      <a:r>
                        <a:rPr lang="en-US" sz="1200" b="1"/>
                        <a:t>R1</a:t>
                      </a:r>
                      <a:endParaRPr sz="1200"/>
                    </a:p>
                  </a:txBody>
                  <a:tcPr marL="91450" marR="91450" marT="45725" marB="45725"/>
                </a:tc>
                <a:tc>
                  <a:txBody>
                    <a:bodyPr/>
                    <a:lstStyle/>
                    <a:p>
                      <a:r>
                        <a:rPr lang="en-US" sz="1200" b="0" dirty="0"/>
                        <a:t>Task No. 35 – Payment Processing Might be delayed due to integration issues with third-party payment gateways, which could impact the start of Task No. 37 – Secure Escrow System.</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Select a payment gateway with strong API support and conduct early integration testing.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issues arise, implement a manual payment verification process until automated escrow is functional.</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Anushka</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April  15</a:t>
                      </a:r>
                      <a:endParaRPr sz="1200"/>
                    </a:p>
                  </a:txBody>
                  <a:tcPr marL="91450" marR="91450" marT="45725" marB="45725"/>
                </a:tc>
                <a:tc>
                  <a:txBody>
                    <a:bodyPr/>
                    <a:lstStyle/>
                    <a:p>
                      <a:pPr marL="0" marR="0" lvl="0" indent="0" algn="l" rtl="0">
                        <a:spcBef>
                          <a:spcPts val="0"/>
                        </a:spcBef>
                        <a:spcAft>
                          <a:spcPts val="0"/>
                        </a:spcAft>
                        <a:buNone/>
                      </a:pPr>
                      <a:r>
                        <a:rPr lang="en-US" sz="1200" dirty="0"/>
                        <a:t>Have a backup payment provider ready.</a:t>
                      </a: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a:t>R2</a:t>
                      </a:r>
                      <a:endParaRPr sz="1200"/>
                    </a:p>
                  </a:txBody>
                  <a:tcPr marL="91450" marR="91450" marT="45725" marB="45725"/>
                </a:tc>
                <a:tc>
                  <a:txBody>
                    <a:bodyPr/>
                    <a:lstStyle/>
                    <a:p>
                      <a:pPr marL="0" marR="0" lvl="0" indent="0" algn="l" rtl="0">
                        <a:spcBef>
                          <a:spcPts val="0"/>
                        </a:spcBef>
                        <a:spcAft>
                          <a:spcPts val="0"/>
                        </a:spcAft>
                        <a:buNone/>
                      </a:pPr>
                      <a:r>
                        <a:rPr lang="en-US" sz="1200" dirty="0"/>
                        <a:t>Task no. 25 List Medical Supplies for Auction Might be delayed due to incomplete or incorrect product details, which could impact the start of task no.26 Upload Pictures &amp; set starting bids</a:t>
                      </a:r>
                      <a:endParaRPr sz="1200" dirty="0"/>
                    </a:p>
                  </a:txBody>
                  <a:tcPr marL="91450" marR="91450" marT="45725" marB="45725"/>
                </a:tc>
                <a:tc>
                  <a:txBody>
                    <a:bodyPr/>
                    <a:lstStyle/>
                    <a:p>
                      <a:pPr marL="0" marR="0" lvl="0" indent="0" algn="l" rtl="0">
                        <a:spcBef>
                          <a:spcPts val="0"/>
                        </a:spcBef>
                        <a:spcAft>
                          <a:spcPts val="0"/>
                        </a:spcAft>
                        <a:buClr>
                          <a:schemeClr val="dk1"/>
                        </a:buClr>
                        <a:buSzPts val="1200"/>
                        <a:buFont typeface="Arial"/>
                        <a:buNone/>
                      </a:pPr>
                      <a:r>
                        <a:rPr lang="en-US" sz="1200" dirty="0"/>
                        <a:t>Implement a mandatory product verification process before listing.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product details are incomplete, notify the seller with automated prompts for corrections.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March 29</a:t>
                      </a:r>
                      <a:endParaRPr sz="1200"/>
                    </a:p>
                  </a:txBody>
                  <a:tcPr marL="91450" marR="91450" marT="45725" marB="45725"/>
                </a:tc>
                <a:tc>
                  <a:txBody>
                    <a:bodyPr/>
                    <a:lstStyle/>
                    <a:p>
                      <a:pPr marL="0" marR="0" lvl="0" indent="0" algn="l" rtl="0">
                        <a:spcBef>
                          <a:spcPts val="0"/>
                        </a:spcBef>
                        <a:spcAft>
                          <a:spcPts val="0"/>
                        </a:spcAft>
                        <a:buNone/>
                      </a:pPr>
                      <a:r>
                        <a:rPr lang="en-US" sz="1200" dirty="0"/>
                        <a:t>Ensure compliance with platform listing guidelines.</a:t>
                      </a: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Key Risks - Architecture</a:t>
            </a:r>
            <a:endParaRPr/>
          </a:p>
        </p:txBody>
      </p:sp>
      <p:graphicFrame>
        <p:nvGraphicFramePr>
          <p:cNvPr id="281" name="Google Shape;281;g33fd46dcbc1_0_17"/>
          <p:cNvGraphicFramePr/>
          <p:nvPr/>
        </p:nvGraphicFramePr>
        <p:xfrm>
          <a:off x="528638" y="1249256"/>
          <a:ext cx="11014525" cy="4088150"/>
        </p:xfrm>
        <a:graphic>
          <a:graphicData uri="http://schemas.openxmlformats.org/drawingml/2006/table">
            <a:tbl>
              <a:tblPr firstRow="1" bandRow="1">
                <a:noFill/>
                <a:tableStyleId>{BF3A5C3F-A862-4089-8D22-7606EAE8835D}</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a:t>R3</a:t>
                      </a:r>
                      <a:endParaRPr sz="120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Ensure all engineers on the project are well informed and provided with detailed specifics of what is required by agencies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a:t>R4</a:t>
                      </a:r>
                      <a:endParaRPr sz="120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Have Arch leads review the API’s and assess that all requirements are made before delivering to the development team.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Risks-Coding-updated</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28638" y="1207076"/>
          <a:ext cx="11014530" cy="5073167"/>
        </p:xfrm>
        <a:graphic>
          <a:graphicData uri="http://schemas.openxmlformats.org/drawingml/2006/table">
            <a:tbl>
              <a:tblPr firstRow="1" bandRow="1">
                <a:tableStyleId>{5C22544A-7EE6-4342-B048-85BDC9FD1C3A}</a:tableStyleId>
              </a:tblPr>
              <a:tblGrid>
                <a:gridCol w="380653">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0" dirty="0"/>
                        <a:t>R5.</a:t>
                      </a:r>
                    </a:p>
                  </a:txBody>
                  <a:tcPr/>
                </a:tc>
                <a:tc>
                  <a:txBody>
                    <a:bodyPr/>
                    <a:lstStyle/>
                    <a:p>
                      <a:r>
                        <a:rPr lang="en-US" altLang="zh-CN" sz="1200" b="0" dirty="0"/>
                        <a:t>Task 102 -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i="0" u="none" strike="noStrike" noProof="0" dirty="0">
                          <a:latin typeface="+mn-lt"/>
                        </a:rPr>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i="0" u="none" strike="noStrike" noProof="0" dirty="0">
                          <a:latin typeface="+mn-lt"/>
                        </a:rPr>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0"/>
                        <a:t>R6.</a:t>
                      </a:r>
                    </a:p>
                  </a:txBody>
                  <a:tcPr/>
                </a:tc>
                <a:tc>
                  <a:txBody>
                    <a:bodyPr/>
                    <a:lstStyle/>
                    <a:p>
                      <a:pPr lvl="0">
                        <a:buNone/>
                      </a:pPr>
                      <a:r>
                        <a:rPr lang="en-US" altLang="zh-CN" sz="1200" b="0" dirty="0"/>
                        <a:t>Task 99-</a:t>
                      </a:r>
                      <a:r>
                        <a:rPr lang="en-US" altLang="zh-CN" sz="1200" b="0" i="0" kern="1200" dirty="0">
                          <a:solidFill>
                            <a:schemeClr val="dk1"/>
                          </a:solidFill>
                          <a:effectLst/>
                          <a:latin typeface="+mn-lt"/>
                          <a:ea typeface="+mn-ea"/>
                          <a:cs typeface="+mn-cs"/>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i="0" u="none" strike="noStrike" noProof="0" dirty="0">
                          <a:latin typeface="+mn-lt"/>
                        </a:rPr>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i="0" kern="1200" dirty="0">
                          <a:solidFill>
                            <a:schemeClr val="dk1"/>
                          </a:solidFill>
                          <a:effectLst/>
                          <a:latin typeface="+mn-lt"/>
                          <a:ea typeface="+mn-ea"/>
                          <a:cs typeface="+mn-cs"/>
                        </a:rPr>
                        <a:t>1.If uploads fail, provide ​manual upload via email as a temporary workaround. </a:t>
                      </a:r>
                    </a:p>
                    <a:p>
                      <a:pPr marL="0" indent="0">
                        <a:buNone/>
                      </a:pPr>
                      <a:endParaRPr lang="en-US" altLang="zh-CN" sz="1200" b="0" i="0" kern="1200" dirty="0">
                        <a:solidFill>
                          <a:schemeClr val="dk1"/>
                        </a:solidFill>
                        <a:effectLst/>
                        <a:latin typeface="+mn-lt"/>
                        <a:ea typeface="+mn-ea"/>
                        <a:cs typeface="+mn-cs"/>
                      </a:endParaRPr>
                    </a:p>
                    <a:p>
                      <a:pPr marL="0" indent="0">
                        <a:buNone/>
                      </a:pPr>
                      <a:r>
                        <a:rPr lang="en-US" altLang="zh-CN" sz="1200" b="0" i="0" kern="1200" dirty="0">
                          <a:solidFill>
                            <a:schemeClr val="dk1"/>
                          </a:solidFill>
                          <a:effectLst/>
                          <a:latin typeface="+mn-lt"/>
                          <a:ea typeface="+mn-ea"/>
                          <a:cs typeface="+mn-cs"/>
                        </a:rPr>
                        <a:t>2.  can call customer service to help customers upload pictures</a:t>
                      </a:r>
                    </a:p>
                    <a:p>
                      <a:pPr marL="228600" indent="-228600">
                        <a:buAutoNum type="arabicPeriod"/>
                      </a:pPr>
                      <a:endParaRPr lang="en-US" altLang="zh-CN" sz="1200" b="0" i="0" kern="1200" dirty="0">
                        <a:solidFill>
                          <a:schemeClr val="dk1"/>
                        </a:solidFill>
                        <a:effectLst/>
                        <a:latin typeface="+mn-lt"/>
                        <a:ea typeface="+mn-ea"/>
                        <a:cs typeface="+mn-cs"/>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i="0" u="none" strike="noStrike" noProof="0" dirty="0">
                          <a:latin typeface="+mn-lt"/>
                        </a:rPr>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92400" y="284400"/>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Risks- Testing-updated</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28638" y="1207076"/>
          <a:ext cx="11053295" cy="4170190"/>
        </p:xfrm>
        <a:graphic>
          <a:graphicData uri="http://schemas.openxmlformats.org/drawingml/2006/table">
            <a:tbl>
              <a:tblPr firstRow="1" bandRow="1">
                <a:tableStyleId>{5C22544A-7EE6-4342-B048-85BDC9FD1C3A}</a:tableStyleId>
              </a:tblPr>
              <a:tblGrid>
                <a:gridCol w="419418">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latin typeface="+mn-lt"/>
                        </a:rPr>
                        <a:t>#</a:t>
                      </a:r>
                    </a:p>
                  </a:txBody>
                  <a:tcPr>
                    <a:solidFill>
                      <a:srgbClr val="002060"/>
                    </a:solidFill>
                  </a:tcPr>
                </a:tc>
                <a:tc>
                  <a:txBody>
                    <a:bodyPr/>
                    <a:lstStyle/>
                    <a:p>
                      <a:r>
                        <a:rPr lang="en-US" sz="1200" b="0">
                          <a:latin typeface="+mn-lt"/>
                        </a:rPr>
                        <a:t>Risk </a:t>
                      </a:r>
                    </a:p>
                  </a:txBody>
                  <a:tcPr>
                    <a:solidFill>
                      <a:srgbClr val="002060"/>
                    </a:solidFill>
                  </a:tcPr>
                </a:tc>
                <a:tc>
                  <a:txBody>
                    <a:bodyPr/>
                    <a:lstStyle/>
                    <a:p>
                      <a:r>
                        <a:rPr lang="en-US" sz="1200" b="0" dirty="0">
                          <a:latin typeface="+mn-lt"/>
                        </a:rPr>
                        <a:t>Mitigation </a:t>
                      </a:r>
                    </a:p>
                  </a:txBody>
                  <a:tcPr>
                    <a:solidFill>
                      <a:srgbClr val="002060"/>
                    </a:solidFill>
                  </a:tcPr>
                </a:tc>
                <a:tc>
                  <a:txBody>
                    <a:bodyPr/>
                    <a:lstStyle/>
                    <a:p>
                      <a:r>
                        <a:rPr lang="en-US" sz="1200" b="0" dirty="0">
                          <a:latin typeface="+mn-lt"/>
                        </a:rPr>
                        <a:t>Contingency</a:t>
                      </a:r>
                    </a:p>
                  </a:txBody>
                  <a:tcPr>
                    <a:solidFill>
                      <a:srgbClr val="002060"/>
                    </a:solidFill>
                  </a:tcPr>
                </a:tc>
                <a:tc>
                  <a:txBody>
                    <a:bodyPr/>
                    <a:lstStyle/>
                    <a:p>
                      <a:r>
                        <a:rPr lang="en-US" sz="1200" b="0">
                          <a:latin typeface="+mn-lt"/>
                        </a:rPr>
                        <a:t>Owner</a:t>
                      </a:r>
                    </a:p>
                  </a:txBody>
                  <a:tcPr>
                    <a:solidFill>
                      <a:srgbClr val="002060"/>
                    </a:solidFill>
                  </a:tcPr>
                </a:tc>
                <a:tc>
                  <a:txBody>
                    <a:bodyPr/>
                    <a:lstStyle/>
                    <a:p>
                      <a:r>
                        <a:rPr lang="en-US" sz="1200" b="0" dirty="0">
                          <a:latin typeface="+mn-lt"/>
                        </a:rPr>
                        <a:t>Due Date</a:t>
                      </a:r>
                    </a:p>
                  </a:txBody>
                  <a:tcPr>
                    <a:solidFill>
                      <a:srgbClr val="002060"/>
                    </a:solidFill>
                  </a:tcPr>
                </a:tc>
                <a:tc>
                  <a:txBody>
                    <a:bodyPr/>
                    <a:lstStyle/>
                    <a:p>
                      <a:r>
                        <a:rPr lang="en-US" sz="1200" b="0">
                          <a:latin typeface="+mn-lt"/>
                        </a:rPr>
                        <a:t>Comments</a:t>
                      </a: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latin typeface="+mn-lt"/>
                      </a:endParaRPr>
                    </a:p>
                    <a:p>
                      <a:pPr lvl="0">
                        <a:buNone/>
                      </a:pPr>
                      <a:r>
                        <a:rPr lang="en-US" sz="1200" b="0" dirty="0">
                          <a:latin typeface="+mn-lt"/>
                        </a:rPr>
                        <a:t>R7</a:t>
                      </a:r>
                    </a:p>
                  </a:txBody>
                  <a:tcPr/>
                </a:tc>
                <a:tc>
                  <a:txBody>
                    <a:bodyPr/>
                    <a:lstStyle/>
                    <a:p>
                      <a:pPr lvl="0" algn="l">
                        <a:lnSpc>
                          <a:spcPct val="100000"/>
                        </a:lnSpc>
                        <a:spcBef>
                          <a:spcPts val="0"/>
                        </a:spcBef>
                        <a:spcAft>
                          <a:spcPts val="0"/>
                        </a:spcAft>
                        <a:buNone/>
                      </a:pPr>
                      <a:r>
                        <a:rPr lang="en-US" altLang="zh-CN" sz="1200" b="0" dirty="0"/>
                        <a:t>Task175-we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i="0" kern="1200" dirty="0">
                          <a:solidFill>
                            <a:schemeClr val="dk1"/>
                          </a:solidFill>
                          <a:effectLst/>
                          <a:latin typeface="+mn-lt"/>
                          <a:ea typeface="+mn-ea"/>
                          <a:cs typeface="+mn-cs"/>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latin typeface="+mn-lt"/>
                      </a:endParaRPr>
                    </a:p>
                    <a:p>
                      <a:pPr marL="0" lvl="0" indent="0" algn="l">
                        <a:lnSpc>
                          <a:spcPct val="100000"/>
                        </a:lnSpc>
                        <a:spcBef>
                          <a:spcPts val="0"/>
                        </a:spcBef>
                        <a:spcAft>
                          <a:spcPts val="0"/>
                        </a:spcAft>
                        <a:buNone/>
                      </a:pPr>
                      <a:r>
                        <a:rPr lang="en-US" sz="1200" b="0" dirty="0">
                          <a:latin typeface="+mn-lt"/>
                        </a:rPr>
                        <a:t>2. ​ Ensure that most test scenarios can be tested if time is insufficient.</a:t>
                      </a: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i="0" u="none" strike="noStrike" noProof="0" dirty="0">
                          <a:latin typeface="+mn-lt"/>
                        </a:rPr>
                        <a:t> </a:t>
                      </a:r>
                      <a:r>
                        <a:rPr lang="en-US" altLang="zh-CN" sz="1200" dirty="0"/>
                        <a:t>Sep 11</a:t>
                      </a:r>
                      <a:endParaRPr lang="en-US" sz="1200" b="0" dirty="0">
                        <a:latin typeface="+mn-lt"/>
                      </a:endParaRPr>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latin typeface="+mn-lt"/>
                      </a:endParaRPr>
                    </a:p>
                    <a:p>
                      <a:pPr lvl="0">
                        <a:buNone/>
                      </a:pPr>
                      <a:r>
                        <a:rPr lang="en-US" sz="1200" b="0" dirty="0">
                          <a:latin typeface="+mn-lt"/>
                        </a:rPr>
                        <a:t>R8</a:t>
                      </a:r>
                    </a:p>
                  </a:txBody>
                  <a:tcPr/>
                </a:tc>
                <a:tc>
                  <a:txBody>
                    <a:bodyPr/>
                    <a:lstStyle/>
                    <a:p>
                      <a:pPr lvl="0">
                        <a:buNone/>
                      </a:pPr>
                      <a:r>
                        <a:rPr lang="en-US" sz="1200" b="0" i="0" u="none" strike="noStrike" noProof="0" dirty="0">
                          <a:latin typeface="+mn-lt"/>
                        </a:rPr>
                        <a:t>Task 179-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i="0" u="none" strike="noStrike" noProof="0" dirty="0">
                          <a:latin typeface="+mn-lt"/>
                        </a:rPr>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i="0" u="none" strike="noStrike" noProof="0" dirty="0">
                          <a:latin typeface="+mn-lt"/>
                        </a:rPr>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latin typeface="+mn-lt"/>
                        </a:rPr>
                        <a:t>1. Allow direct testing of pre-production environments during emergency repair</a:t>
                      </a:r>
                    </a:p>
                    <a:p>
                      <a:pPr marL="0" lvl="0" indent="0">
                        <a:buNone/>
                      </a:pPr>
                      <a:r>
                        <a:rPr lang="en-US" sz="1200" b="0" dirty="0">
                          <a:latin typeface="+mn-lt"/>
                        </a:rPr>
                        <a:t>2. Provide local testing sandbox to developers for emergency use.</a:t>
                      </a: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lvl="0" indent="0">
                        <a:buNone/>
                      </a:pPr>
                      <a:r>
                        <a:rPr lang="en-US" altLang="zh-CN" sz="1200" dirty="0"/>
                        <a:t>Sep</a:t>
                      </a:r>
                      <a:r>
                        <a:rPr lang="en-US" altLang="zh-CN" sz="1200" b="0" i="0" u="none" strike="noStrike" noProof="0" dirty="0">
                          <a:latin typeface="+mn-lt"/>
                        </a:rPr>
                        <a:t> 11</a:t>
                      </a:r>
                      <a:endParaRPr lang="en-US" sz="1200" b="0" dirty="0">
                        <a:latin typeface="+mn-lt"/>
                      </a:endParaRP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33ea321d8fd_1_11"/>
          <p:cNvSpPr txBox="1">
            <a:spLocks noGrp="1"/>
          </p:cNvSpPr>
          <p:nvPr>
            <p:ph type="title"/>
          </p:nvPr>
        </p:nvSpPr>
        <p:spPr>
          <a:xfrm>
            <a:off x="524933" y="239713"/>
            <a:ext cx="9992700" cy="10860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sp>
        <p:nvSpPr>
          <p:cNvPr id="304" name="Google Shape;304;g33ea321d8fd_1_11"/>
          <p:cNvSpPr txBox="1">
            <a:spLocks noGrp="1"/>
          </p:cNvSpPr>
          <p:nvPr>
            <p:ph type="body" idx="1"/>
          </p:nvPr>
        </p:nvSpPr>
        <p:spPr>
          <a:xfrm>
            <a:off x="529167" y="1800226"/>
            <a:ext cx="11135700" cy="3851400"/>
          </a:xfrm>
          <a:prstGeom prst="rect">
            <a:avLst/>
          </a:prstGeom>
        </p:spPr>
        <p:txBody>
          <a:bodyPr spcFirstLastPara="1" wrap="square" lIns="72000" tIns="0" rIns="72000" bIns="0" anchor="t" anchorCtr="0">
            <a:noAutofit/>
          </a:bodyPr>
          <a:lstStyle/>
          <a:p>
            <a:pPr marL="0" lvl="0" indent="0" algn="l" rtl="0">
              <a:spcBef>
                <a:spcPts val="360"/>
              </a:spcBef>
              <a:spcAft>
                <a:spcPts val="0"/>
              </a:spcAft>
              <a:buNone/>
            </a:pPr>
            <a:endParaRPr/>
          </a:p>
        </p:txBody>
      </p:sp>
      <p:pic>
        <p:nvPicPr>
          <p:cNvPr id="305" name="Google Shape;305;g33ea321d8fd_1_11"/>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8"/>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Key Actions</a:t>
            </a:r>
            <a:endParaRPr/>
          </a:p>
        </p:txBody>
      </p:sp>
      <p:graphicFrame>
        <p:nvGraphicFramePr>
          <p:cNvPr id="311" name="Google Shape;311;p8"/>
          <p:cNvGraphicFramePr/>
          <p:nvPr/>
        </p:nvGraphicFramePr>
        <p:xfrm>
          <a:off x="231687" y="1325574"/>
          <a:ext cx="11280725" cy="3851900"/>
        </p:xfrm>
        <a:graphic>
          <a:graphicData uri="http://schemas.openxmlformats.org/drawingml/2006/table">
            <a:tbl>
              <a:tblPr firstRow="1" bandRow="1">
                <a:noFill/>
                <a:tableStyleId>{BF3A5C3F-A862-4089-8D22-7606EAE8835D}</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318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A1</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Arial"/>
                          <a:ea typeface="Arial"/>
                          <a:cs typeface="Arial"/>
                          <a:sym typeface="Arial"/>
                        </a:rPr>
                        <a:t>Define Required Event Information and share with stakeholder</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Requirement 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a:t>April  15</a:t>
                      </a: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Arial"/>
                          <a:ea typeface="Arial"/>
                          <a:cs typeface="Arial"/>
                          <a:sym typeface="Arial"/>
                        </a:rPr>
                        <a:t>April 17</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b="0" i="0" u="none" strike="noStrike">
                          <a:solidFill>
                            <a:srgbClr val="000000"/>
                          </a:solidFill>
                          <a:latin typeface="Calibri"/>
                          <a:ea typeface="Calibri"/>
                          <a:cs typeface="Calibri"/>
                          <a:sym typeface="Calibri"/>
                        </a:rPr>
                        <a:t> Collect detail event information and ensure timely sharing with stakeholders to align expectations and next steps.</a:t>
                      </a:r>
                      <a:endParaRPr sz="1200"/>
                    </a:p>
                  </a:txBody>
                  <a:tcPr marL="9525" marR="9525" marT="9525" marB="0"/>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A2</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Identify Storage and Security Requirements</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Requirement </a:t>
                      </a:r>
                      <a:endParaRPr sz="1000"/>
                    </a:p>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000"/>
                        <a:t>March 29</a:t>
                      </a:r>
                      <a:endParaRPr sz="1000"/>
                    </a:p>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April 1</a:t>
                      </a:r>
                      <a:r>
                        <a:rPr lang="en-US" sz="1000" b="0" i="0" u="none" strike="noStrike">
                          <a:solidFill>
                            <a:srgbClr val="000000"/>
                          </a:solidFill>
                          <a:latin typeface="Calibri"/>
                          <a:ea typeface="Calibri"/>
                          <a:cs typeface="Calibri"/>
                          <a:sym typeface="Calibri"/>
                        </a:rPr>
                        <a:t>3</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r>
                        <a:rPr lang="en-US" sz="1200" b="0" i="0" u="none" strike="noStrike">
                          <a:solidFill>
                            <a:srgbClr val="000000"/>
                          </a:solidFill>
                          <a:latin typeface="Calibri"/>
                          <a:ea typeface="Calibri"/>
                          <a:cs typeface="Calibri"/>
                          <a:sym typeface="Calibri"/>
                        </a:rPr>
                        <a:t>Ensure early alignment with security compliance guidelines</a:t>
                      </a:r>
                      <a:endParaRPr sz="1200"/>
                    </a:p>
                  </a:txBody>
                  <a:tcPr marL="9525" marR="9525" marT="9525" marB="0"/>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K1</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1200"/>
                        </a:spcBef>
                        <a:spcAft>
                          <a:spcPts val="1200"/>
                        </a:spcAft>
                        <a:buSzPts val="1100"/>
                        <a:buNone/>
                      </a:pPr>
                      <a:r>
                        <a:rPr lang="en-US" sz="1000">
                          <a:solidFill>
                            <a:srgbClr val="000000"/>
                          </a:solidFill>
                          <a:latin typeface="Calibri"/>
                          <a:ea typeface="Calibri"/>
                          <a:cs typeface="Calibri"/>
                          <a:sym typeface="Calibri"/>
                        </a:rPr>
                        <a:t>Invite customers and relevant stakeholders to multiple Zoom or phone meetings to clarify requirements as quickly as possible.</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PM</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June 25</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June 20</a:t>
                      </a:r>
                      <a:endParaRPr sz="1000"/>
                    </a:p>
                    <a:p>
                      <a:pPr marL="0" lvl="0" indent="0" algn="ctr" rtl="0">
                        <a:spcBef>
                          <a:spcPts val="0"/>
                        </a:spcBef>
                        <a:spcAft>
                          <a:spcPts val="0"/>
                        </a:spcAft>
                        <a:buClr>
                          <a:schemeClr val="dk1"/>
                        </a:buClr>
                        <a:buFont typeface="Arial"/>
                        <a:buNone/>
                      </a:pP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latin typeface="Calibri"/>
                        <a:ea typeface="Calibri"/>
                        <a:cs typeface="Calibri"/>
                        <a:sym typeface="Calibri"/>
                      </a:endParaRPr>
                    </a:p>
                    <a:p>
                      <a:pPr marL="0" marR="0" lvl="0" indent="0" algn="l" rtl="0">
                        <a:spcBef>
                          <a:spcPts val="0"/>
                        </a:spcBef>
                        <a:spcAft>
                          <a:spcPts val="0"/>
                        </a:spcAft>
                        <a:buNone/>
                      </a:pPr>
                      <a:r>
                        <a:rPr lang="en-US" sz="1200">
                          <a:solidFill>
                            <a:srgbClr val="000000"/>
                          </a:solidFill>
                          <a:latin typeface="Calibri"/>
                          <a:ea typeface="Calibri"/>
                          <a:cs typeface="Calibri"/>
                          <a:sym typeface="Calibri"/>
                        </a:rPr>
                        <a:t>related to R5</a:t>
                      </a:r>
                      <a:endParaRPr sz="1200" b="0" i="0" u="none" strike="noStrike">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3"/>
                  </a:ext>
                </a:extLst>
              </a:tr>
              <a:tr h="5030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K2</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1000" dirty="0">
                          <a:solidFill>
                            <a:srgbClr val="000000"/>
                          </a:solidFill>
                          <a:latin typeface="Calibri"/>
                          <a:ea typeface="Calibri"/>
                          <a:cs typeface="Calibri"/>
                          <a:sym typeface="Calibri"/>
                        </a:rPr>
                        <a:t>Add various testing methods, including boundary testing, functional testing, and SQL injection prevention.</a:t>
                      </a: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Clr>
                          <a:schemeClr val="dk1"/>
                        </a:buClr>
                        <a:buFont typeface="Arial"/>
                        <a:buNone/>
                      </a:pPr>
                      <a:r>
                        <a:rPr lang="en-US" sz="1000">
                          <a:latin typeface="Calibri"/>
                          <a:ea typeface="Calibri"/>
                          <a:cs typeface="Calibri"/>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Testing Lead</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Sep 11</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 Sep 13</a:t>
                      </a:r>
                      <a:endParaRPr sz="1000"/>
                    </a:p>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200">
                          <a:latin typeface="Calibri"/>
                          <a:ea typeface="Calibri"/>
                          <a:cs typeface="Calibri"/>
                          <a:sym typeface="Calibri"/>
                        </a:rPr>
                        <a:t> related to R7</a:t>
                      </a:r>
                      <a:endParaRPr sz="120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M1</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Identify compliance requirements which involve altering our architecture </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latin typeface="Calibri"/>
                          <a:ea typeface="Calibri"/>
                          <a:cs typeface="Calibri"/>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Sep 28th</a:t>
                      </a:r>
                      <a:endParaRPr sz="1000"/>
                    </a:p>
                  </a:txBody>
                  <a:tcPr marL="9525" marR="9525" marT="9525" marB="0" anchor="ctr"/>
                </a:tc>
                <a:tc>
                  <a:txBody>
                    <a:bodyPr/>
                    <a:lstStyle/>
                    <a:p>
                      <a:pPr marL="0" lvl="0" indent="0" algn="ctr" rtl="0">
                        <a:spcBef>
                          <a:spcPts val="0"/>
                        </a:spcBef>
                        <a:spcAft>
                          <a:spcPts val="0"/>
                        </a:spcAft>
                        <a:buNone/>
                      </a:pPr>
                      <a:r>
                        <a:rPr lang="en-US" sz="1000"/>
                        <a:t>Oct 5th</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M1</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Define database requirements regarding a Sql/NoSQl</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latin typeface="Calibri"/>
                          <a:ea typeface="Calibri"/>
                          <a:cs typeface="Calibri"/>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Oct 9th</a:t>
                      </a:r>
                      <a:endParaRPr sz="1000"/>
                    </a:p>
                  </a:txBody>
                  <a:tcPr marL="9525" marR="9525" marT="9525" marB="0" anchor="ctr"/>
                </a:tc>
                <a:tc>
                  <a:txBody>
                    <a:bodyPr/>
                    <a:lstStyle/>
                    <a:p>
                      <a:pPr marL="0" lvl="0" indent="0" algn="ctr" rtl="0">
                        <a:spcBef>
                          <a:spcPts val="0"/>
                        </a:spcBef>
                        <a:spcAft>
                          <a:spcPts val="0"/>
                        </a:spcAft>
                        <a:buNone/>
                      </a:pPr>
                      <a:r>
                        <a:rPr lang="en-US" sz="1000"/>
                        <a:t>Oct 15</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9"/>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Decisions</a:t>
            </a:r>
            <a:endParaRPr/>
          </a:p>
        </p:txBody>
      </p:sp>
      <p:graphicFrame>
        <p:nvGraphicFramePr>
          <p:cNvPr id="317" name="Google Shape;317;p9"/>
          <p:cNvGraphicFramePr/>
          <p:nvPr/>
        </p:nvGraphicFramePr>
        <p:xfrm>
          <a:off x="465738" y="1352549"/>
          <a:ext cx="11366575" cy="3449638"/>
        </p:xfrm>
        <a:graphic>
          <a:graphicData uri="http://schemas.openxmlformats.org/drawingml/2006/table">
            <a:tbl>
              <a:tblPr firstRow="1" bandRow="1">
                <a:noFill/>
                <a:tableStyleId>{BF3A5C3F-A862-4089-8D22-7606EAE8835D}</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318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p>
                      <a:pPr marL="0" marR="0" lvl="0" indent="0" algn="l" rtl="0">
                        <a:lnSpc>
                          <a:spcPct val="100000"/>
                        </a:lnSpc>
                        <a:spcBef>
                          <a:spcPts val="0"/>
                        </a:spcBef>
                        <a:spcAft>
                          <a:spcPts val="0"/>
                        </a:spcAft>
                        <a:buClr>
                          <a:schemeClr val="dk1"/>
                        </a:buClr>
                        <a:buSzPts val="1200"/>
                        <a:buFont typeface="Arial"/>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a:latin typeface="Calibri"/>
                          <a:ea typeface="Calibri"/>
                          <a:cs typeface="Calibri"/>
                          <a:sym typeface="Calibri"/>
                        </a:rPr>
                        <a:t>Approved that project would fund to a hire a third-party vendor specialized in legacy database data extraction and integrations to assist with manual data extraction.</a:t>
                      </a:r>
                      <a:endParaRPr sz="1200"/>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Anushka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Mar 9</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Decision was made in the meeting steering with the Technical lead on Mar 9</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D-2</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a:solidFill>
                            <a:srgbClr val="000000"/>
                          </a:solidFill>
                        </a:rPr>
                        <a:t>Approve an increase in the number of test personnel recruitment, as the additional testing requirements exceed the original staffing capacity.</a:t>
                      </a:r>
                      <a:endParaRPr sz="120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1th .  Attendees were CTO, VP, PM,CFO,COO, PM, Testing Lead.</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D-3</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a:solidFill>
                            <a:srgbClr val="000000"/>
                          </a:solidFill>
                        </a:rPr>
                        <a:t>Approve the purchase of sufficient CPUs, hard drives, servers, or the rental of AWS services.</a:t>
                      </a:r>
                      <a:endParaRPr sz="120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a:t>Aug 28</a:t>
                      </a:r>
                      <a:endParaRPr sz="1200"/>
                    </a:p>
                    <a:p>
                      <a:pPr marL="0" marR="0" lvl="0" indent="0" algn="l" rtl="0">
                        <a:spcBef>
                          <a:spcPts val="0"/>
                        </a:spcBef>
                        <a:spcAft>
                          <a:spcPts val="0"/>
                        </a:spcAft>
                        <a:buNone/>
                      </a:pP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5th .  Attendees were CEO, CFO, COO, VPs, PM,</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535300">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Approve an increase in resources for architecture build out. This included Cloud Engineers, DevOps, and Additional Arch Lead</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Manny Garcia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Sep 1</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Agreed upon by PM, CTO, and CFO via online meeting. </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graphicFrame>
        <p:nvGraphicFramePr>
          <p:cNvPr id="322" name="Google Shape;322;g33ea321d8fd_1_47"/>
          <p:cNvGraphicFramePr/>
          <p:nvPr/>
        </p:nvGraphicFramePr>
        <p:xfrm>
          <a:off x="479162" y="975700"/>
          <a:ext cx="11040050" cy="6389171"/>
        </p:xfrm>
        <a:graphic>
          <a:graphicData uri="http://schemas.openxmlformats.org/drawingml/2006/table">
            <a:tbl>
              <a:tblPr firstRow="1" bandRow="1">
                <a:noFill/>
                <a:tableStyleId>{BF3A5C3F-A862-4089-8D22-7606EAE8835D}</a:tableStyleId>
              </a:tblPr>
              <a:tblGrid>
                <a:gridCol w="1547700">
                  <a:extLst>
                    <a:ext uri="{9D8B030D-6E8A-4147-A177-3AD203B41FA5}">
                      <a16:colId xmlns:a16="http://schemas.microsoft.com/office/drawing/2014/main" val="20000"/>
                    </a:ext>
                  </a:extLst>
                </a:gridCol>
                <a:gridCol w="1767850">
                  <a:extLst>
                    <a:ext uri="{9D8B030D-6E8A-4147-A177-3AD203B41FA5}">
                      <a16:colId xmlns:a16="http://schemas.microsoft.com/office/drawing/2014/main" val="20001"/>
                    </a:ext>
                  </a:extLst>
                </a:gridCol>
                <a:gridCol w="1776550">
                  <a:extLst>
                    <a:ext uri="{9D8B030D-6E8A-4147-A177-3AD203B41FA5}">
                      <a16:colId xmlns:a16="http://schemas.microsoft.com/office/drawing/2014/main" val="20002"/>
                    </a:ext>
                  </a:extLst>
                </a:gridCol>
                <a:gridCol w="5947950">
                  <a:extLst>
                    <a:ext uri="{9D8B030D-6E8A-4147-A177-3AD203B41FA5}">
                      <a16:colId xmlns:a16="http://schemas.microsoft.com/office/drawing/2014/main" val="20003"/>
                    </a:ext>
                  </a:extLst>
                </a:gridCol>
              </a:tblGrid>
              <a:tr h="377150">
                <a:tc>
                  <a:txBody>
                    <a:bodyPr/>
                    <a:lstStyle/>
                    <a:p>
                      <a:pPr marL="0" marR="0" lvl="0" indent="0" algn="l" rtl="0">
                        <a:spcBef>
                          <a:spcPts val="0"/>
                        </a:spcBef>
                        <a:spcAft>
                          <a:spcPts val="0"/>
                        </a:spcAft>
                        <a:buNone/>
                      </a:pPr>
                      <a:r>
                        <a:rPr lang="en-US" sz="1800" u="none" strike="noStrike" cap="none"/>
                        <a:t>Stakeholder</a:t>
                      </a:r>
                      <a:endParaRPr/>
                    </a:p>
                  </a:txBody>
                  <a:tcPr marL="91450" marR="91450" marT="45725" marB="45725"/>
                </a:tc>
                <a:tc>
                  <a:txBody>
                    <a:bodyPr/>
                    <a:lstStyle/>
                    <a:p>
                      <a:pPr marL="0" marR="0" lvl="0" indent="0" algn="l" rtl="0">
                        <a:spcBef>
                          <a:spcPts val="0"/>
                        </a:spcBef>
                        <a:spcAft>
                          <a:spcPts val="0"/>
                        </a:spcAft>
                        <a:buNone/>
                      </a:pPr>
                      <a:r>
                        <a:rPr lang="en-US" sz="1800"/>
                        <a:t>Role</a:t>
                      </a:r>
                      <a:endParaRPr/>
                    </a:p>
                  </a:txBody>
                  <a:tcPr marL="91450" marR="91450" marT="45725" marB="45725"/>
                </a:tc>
                <a:tc>
                  <a:txBody>
                    <a:bodyPr/>
                    <a:lstStyle/>
                    <a:p>
                      <a:pPr marL="0" marR="0" lvl="0" indent="0" algn="l" rtl="0">
                        <a:spcBef>
                          <a:spcPts val="0"/>
                        </a:spcBef>
                        <a:spcAft>
                          <a:spcPts val="0"/>
                        </a:spcAft>
                        <a:buNone/>
                      </a:pPr>
                      <a:r>
                        <a:rPr lang="en-US" sz="1800"/>
                        <a:t>Team</a:t>
                      </a:r>
                      <a:endParaRPr/>
                    </a:p>
                  </a:txBody>
                  <a:tcPr marL="91450" marR="91450" marT="45725" marB="45725"/>
                </a:tc>
                <a:tc>
                  <a:txBody>
                    <a:bodyPr/>
                    <a:lstStyle/>
                    <a:p>
                      <a:pPr marL="0" marR="0" lvl="0" indent="0" algn="l" rtl="0">
                        <a:spcBef>
                          <a:spcPts val="0"/>
                        </a:spcBef>
                        <a:spcAft>
                          <a:spcPts val="0"/>
                        </a:spcAft>
                        <a:buNone/>
                      </a:pPr>
                      <a:r>
                        <a:rPr lang="en-US" sz="1800"/>
                        <a:t>Value</a:t>
                      </a:r>
                      <a:endParaRPr/>
                    </a:p>
                  </a:txBody>
                  <a:tcPr marL="91450" marR="91450" marT="45725" marB="45725"/>
                </a:tc>
                <a:extLst>
                  <a:ext uri="{0D108BD9-81ED-4DB2-BD59-A6C34878D82A}">
                    <a16:rowId xmlns:a16="http://schemas.microsoft.com/office/drawing/2014/main" val="10000"/>
                  </a:ext>
                </a:extLst>
              </a:tr>
              <a:tr h="377150">
                <a:tc>
                  <a:txBody>
                    <a:bodyPr/>
                    <a:lstStyle/>
                    <a:p>
                      <a:pPr marL="0" marR="0" lvl="0" indent="0" algn="l" rtl="0">
                        <a:spcBef>
                          <a:spcPts val="0"/>
                        </a:spcBef>
                        <a:spcAft>
                          <a:spcPts val="0"/>
                        </a:spcAft>
                        <a:buNone/>
                      </a:pPr>
                      <a:r>
                        <a:rPr lang="en-US" sz="1300"/>
                        <a:t>Developers &amp; IT Teams</a:t>
                      </a:r>
                      <a:endParaRPr sz="1300"/>
                    </a:p>
                  </a:txBody>
                  <a:tcPr marL="91450" marR="91450" marT="45725" marB="45725"/>
                </a:tc>
                <a:tc>
                  <a:txBody>
                    <a:bodyPr/>
                    <a:lstStyle/>
                    <a:p>
                      <a:pPr marL="0" marR="0" lvl="0" indent="0" algn="l" rtl="0">
                        <a:spcBef>
                          <a:spcPts val="0"/>
                        </a:spcBef>
                        <a:spcAft>
                          <a:spcPts val="0"/>
                        </a:spcAft>
                        <a:buNone/>
                      </a:pPr>
                      <a:r>
                        <a:rPr lang="en-US" sz="1300"/>
                        <a:t>Director of IT</a:t>
                      </a:r>
                      <a:endParaRPr sz="1300"/>
                    </a:p>
                  </a:txBody>
                  <a:tcPr marL="91450" marR="91450" marT="45725" marB="45725"/>
                </a:tc>
                <a:tc>
                  <a:txBody>
                    <a:bodyPr/>
                    <a:lstStyle/>
                    <a:p>
                      <a:pPr marL="0" marR="0" lvl="0" indent="0" algn="l" rtl="0">
                        <a:spcBef>
                          <a:spcPts val="0"/>
                        </a:spcBef>
                        <a:spcAft>
                          <a:spcPts val="0"/>
                        </a:spcAft>
                        <a:buNone/>
                      </a:pPr>
                      <a:r>
                        <a:rPr lang="en-US" sz="1300"/>
                        <a:t>Customer IT </a:t>
                      </a:r>
                      <a:endParaRPr sz="1300"/>
                    </a:p>
                  </a:txBody>
                  <a:tcPr marL="91450" marR="91450" marT="45725" marB="45725"/>
                </a:tc>
                <a:tc>
                  <a:txBody>
                    <a:bodyPr/>
                    <a:lstStyle/>
                    <a:p>
                      <a:pPr marL="0" marR="0" lvl="0" indent="0" algn="l" rtl="0">
                        <a:spcBef>
                          <a:spcPts val="0"/>
                        </a:spcBef>
                        <a:spcAft>
                          <a:spcPts val="0"/>
                        </a:spcAft>
                        <a:buNone/>
                      </a:pPr>
                      <a:r>
                        <a:rPr lang="en-US" sz="1300"/>
                        <a:t>Provides leadership to customer IT team for project engagement and delivery.</a:t>
                      </a:r>
                      <a:endParaRPr sz="1300"/>
                    </a:p>
                  </a:txBody>
                  <a:tcPr marL="91450" marR="91450" marT="45725" marB="45725"/>
                </a:tc>
                <a:extLst>
                  <a:ext uri="{0D108BD9-81ED-4DB2-BD59-A6C34878D82A}">
                    <a16:rowId xmlns:a16="http://schemas.microsoft.com/office/drawing/2014/main" val="10001"/>
                  </a:ext>
                </a:extLst>
              </a:tr>
              <a:tr h="495950">
                <a:tc>
                  <a:txBody>
                    <a:bodyPr/>
                    <a:lstStyle/>
                    <a:p>
                      <a:pPr marL="0" lvl="0" indent="0" algn="l" rtl="0">
                        <a:spcBef>
                          <a:spcPts val="0"/>
                        </a:spcBef>
                        <a:spcAft>
                          <a:spcPts val="0"/>
                        </a:spcAft>
                        <a:buClr>
                          <a:schemeClr val="dk1"/>
                        </a:buClr>
                        <a:buFont typeface="Arial"/>
                        <a:buNone/>
                      </a:pPr>
                      <a:r>
                        <a:rPr lang="en-US" sz="1300"/>
                        <a:t>Customer Support &amp; Dispute Resolution Team</a:t>
                      </a:r>
                      <a:endParaRPr sz="1300"/>
                    </a:p>
                  </a:txBody>
                  <a:tcPr marL="91450" marR="91450" marT="45725" marB="45725"/>
                </a:tc>
                <a:tc>
                  <a:txBody>
                    <a:bodyPr/>
                    <a:lstStyle/>
                    <a:p>
                      <a:pPr marL="0" marR="0" lvl="0" indent="0" algn="l" rtl="0">
                        <a:spcBef>
                          <a:spcPts val="0"/>
                        </a:spcBef>
                        <a:spcAft>
                          <a:spcPts val="0"/>
                        </a:spcAft>
                        <a:buNone/>
                      </a:pPr>
                      <a:r>
                        <a:rPr lang="en-US" sz="1300"/>
                        <a:t>Director of Development</a:t>
                      </a:r>
                      <a:endParaRPr sz="1300"/>
                    </a:p>
                  </a:txBody>
                  <a:tcPr marL="91450" marR="91450" marT="45725" marB="45725"/>
                </a:tc>
                <a:tc>
                  <a:txBody>
                    <a:bodyPr/>
                    <a:lstStyle/>
                    <a:p>
                      <a:pPr marL="0" marR="0" lvl="0" indent="0" algn="l" rtl="0">
                        <a:spcBef>
                          <a:spcPts val="0"/>
                        </a:spcBef>
                        <a:spcAft>
                          <a:spcPts val="0"/>
                        </a:spcAft>
                        <a:buNone/>
                      </a:pPr>
                      <a:r>
                        <a:rPr lang="en-US" sz="1300"/>
                        <a:t>Client Delivery Team</a:t>
                      </a:r>
                      <a:endParaRPr sz="1300"/>
                    </a:p>
                  </a:txBody>
                  <a:tcPr marL="91450" marR="91450" marT="45725" marB="45725"/>
                </a:tc>
                <a:tc>
                  <a:txBody>
                    <a:bodyPr/>
                    <a:lstStyle/>
                    <a:p>
                      <a:pPr marL="0" marR="0" lvl="0" indent="0" algn="l" rtl="0">
                        <a:spcBef>
                          <a:spcPts val="0"/>
                        </a:spcBef>
                        <a:spcAft>
                          <a:spcPts val="0"/>
                        </a:spcAft>
                        <a:buNone/>
                      </a:pPr>
                      <a:r>
                        <a:rPr lang="en-US" sz="1300"/>
                        <a:t>Provides leadership to development team on technology, resource, and project engagement</a:t>
                      </a:r>
                      <a:endParaRPr sz="1300"/>
                    </a:p>
                  </a:txBody>
                  <a:tcPr marL="91450" marR="91450" marT="45725" marB="45725"/>
                </a:tc>
                <a:extLst>
                  <a:ext uri="{0D108BD9-81ED-4DB2-BD59-A6C34878D82A}">
                    <a16:rowId xmlns:a16="http://schemas.microsoft.com/office/drawing/2014/main" val="10002"/>
                  </a:ext>
                </a:extLst>
              </a:tr>
              <a:tr h="526150">
                <a:tc>
                  <a:txBody>
                    <a:bodyPr/>
                    <a:lstStyle/>
                    <a:p>
                      <a:pPr marL="0" lvl="0" indent="0" algn="l" rtl="0">
                        <a:lnSpc>
                          <a:spcPct val="115000"/>
                        </a:lnSpc>
                        <a:spcBef>
                          <a:spcPts val="1200"/>
                        </a:spcBef>
                        <a:spcAft>
                          <a:spcPts val="0"/>
                        </a:spcAft>
                        <a:buClr>
                          <a:schemeClr val="dk1"/>
                        </a:buClr>
                        <a:buSzPts val="1100"/>
                        <a:buFont typeface="Arial"/>
                        <a:buNone/>
                      </a:pPr>
                      <a:r>
                        <a:rPr lang="en-US" sz="1300"/>
                        <a:t>Marketing &amp; Sales Teams</a:t>
                      </a:r>
                      <a:endParaRPr sz="1300"/>
                    </a:p>
                    <a:p>
                      <a:pPr marL="0" marR="0" lvl="0" indent="0" algn="l" rtl="0">
                        <a:spcBef>
                          <a:spcPts val="120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Head of Marketing</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Marketing team</a:t>
                      </a:r>
                      <a:endParaRPr sz="1300"/>
                    </a:p>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Collect feedback from different users and develop a smart website promotion strategy</a:t>
                      </a:r>
                      <a:endParaRPr sz="1300"/>
                    </a:p>
                  </a:txBody>
                  <a:tcPr marL="91450" marR="91450" marT="45725" marB="45725"/>
                </a:tc>
                <a:extLst>
                  <a:ext uri="{0D108BD9-81ED-4DB2-BD59-A6C34878D82A}">
                    <a16:rowId xmlns:a16="http://schemas.microsoft.com/office/drawing/2014/main" val="10003"/>
                  </a:ext>
                </a:extLst>
              </a:tr>
              <a:tr h="898900">
                <a:tc>
                  <a:txBody>
                    <a:bodyPr/>
                    <a:lstStyle/>
                    <a:p>
                      <a:pPr marL="0" lvl="0" indent="0" algn="l" rtl="0">
                        <a:lnSpc>
                          <a:spcPct val="115000"/>
                        </a:lnSpc>
                        <a:spcBef>
                          <a:spcPts val="1200"/>
                        </a:spcBef>
                        <a:spcAft>
                          <a:spcPts val="0"/>
                        </a:spcAft>
                        <a:buNone/>
                      </a:pPr>
                      <a:r>
                        <a:rPr lang="en-US" sz="1100"/>
                        <a:t>Auditors &amp; Financial Analysts</a:t>
                      </a:r>
                      <a:endParaRPr sz="1100"/>
                    </a:p>
                    <a:p>
                      <a:pPr marL="0" marR="0" lvl="0" indent="0" algn="l" rtl="0">
                        <a:spcBef>
                          <a:spcPts val="120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Operations Manager</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Operations team</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spcBef>
                          <a:spcPts val="0"/>
                        </a:spcBef>
                        <a:spcAft>
                          <a:spcPts val="0"/>
                        </a:spcAft>
                        <a:buSzPts val="1100"/>
                        <a:buNone/>
                      </a:pPr>
                      <a:r>
                        <a:rPr lang="en-US" sz="1300"/>
                        <a:t>Coordinate different customers, buyers and sellers, update and feedback their needs to the development department in a timely manner. Ensure smooth integration of the website and operational workflow.</a:t>
                      </a:r>
                      <a:endParaRPr sz="1300"/>
                    </a:p>
                    <a:p>
                      <a:pPr marL="0" marR="0" lvl="0" indent="0" algn="l" rtl="0">
                        <a:spcBef>
                          <a:spcPts val="0"/>
                        </a:spcBef>
                        <a:spcAft>
                          <a:spcPts val="0"/>
                        </a:spcAft>
                        <a:buNone/>
                      </a:pPr>
                      <a:endParaRPr sz="1300"/>
                    </a:p>
                  </a:txBody>
                  <a:tcPr marL="91450" marR="91450" marT="45725" marB="45725"/>
                </a:tc>
                <a:extLst>
                  <a:ext uri="{0D108BD9-81ED-4DB2-BD59-A6C34878D82A}">
                    <a16:rowId xmlns:a16="http://schemas.microsoft.com/office/drawing/2014/main" val="10004"/>
                  </a:ext>
                </a:extLst>
              </a:tr>
              <a:tr h="898900">
                <a:tc>
                  <a:txBody>
                    <a:bodyPr/>
                    <a:lstStyle/>
                    <a:p>
                      <a:pPr marL="0" marR="0" lvl="0" indent="0" algn="l" rtl="0">
                        <a:spcBef>
                          <a:spcPts val="0"/>
                        </a:spcBef>
                        <a:spcAft>
                          <a:spcPts val="0"/>
                        </a:spcAft>
                        <a:buNone/>
                      </a:pPr>
                      <a:r>
                        <a:rPr lang="en-US" sz="1300"/>
                        <a:t>Logistics &amp; Delivery Partners</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Logistics Manager</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Logistics team</a:t>
                      </a:r>
                      <a:endParaRPr sz="1300"/>
                    </a:p>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Ensures timely and efficient delivery of auctioned items. Manages shipping, tracking, and delivery operations.</a:t>
                      </a:r>
                      <a:endParaRPr sz="1300"/>
                    </a:p>
                  </a:txBody>
                  <a:tcPr marL="91450" marR="91450" marT="45725" marB="45725"/>
                </a:tc>
                <a:extLst>
                  <a:ext uri="{0D108BD9-81ED-4DB2-BD59-A6C34878D82A}">
                    <a16:rowId xmlns:a16="http://schemas.microsoft.com/office/drawing/2014/main" val="10005"/>
                  </a:ext>
                </a:extLst>
              </a:tr>
              <a:tr h="774025">
                <a:tc>
                  <a:txBody>
                    <a:bodyPr/>
                    <a:lstStyle/>
                    <a:p>
                      <a:pPr marL="0" marR="0" lvl="0" indent="0" algn="l" rtl="0">
                        <a:spcBef>
                          <a:spcPts val="0"/>
                        </a:spcBef>
                        <a:spcAft>
                          <a:spcPts val="0"/>
                        </a:spcAft>
                        <a:buNone/>
                      </a:pPr>
                      <a:r>
                        <a:rPr lang="en-US" sz="1300"/>
                        <a:t>Compliance &amp; Legal Team</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Vice President for Legal Affairs.</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Compliance and legal team</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Ensure that the </a:t>
                      </a:r>
                      <a:r>
                        <a:rPr lang="en-US" sz="1300">
                          <a:latin typeface="Times New Roman"/>
                          <a:ea typeface="Times New Roman"/>
                          <a:cs typeface="Times New Roman"/>
                          <a:sym typeface="Times New Roman"/>
                        </a:rPr>
                        <a:t>SMARTBID</a:t>
                      </a:r>
                      <a:r>
                        <a:rPr lang="en-US" sz="1300"/>
                        <a:t> complies with legal and regulatory requirements, including data privacy laws</a:t>
                      </a:r>
                      <a:endParaRPr sz="1300"/>
                    </a:p>
                    <a:p>
                      <a:pPr marL="0" marR="0" lvl="0" indent="0" algn="l" rtl="0">
                        <a:spcBef>
                          <a:spcPts val="0"/>
                        </a:spcBef>
                        <a:spcAft>
                          <a:spcPts val="0"/>
                        </a:spcAft>
                        <a:buNone/>
                      </a:pPr>
                      <a:endParaRPr sz="1300"/>
                    </a:p>
                  </a:txBody>
                  <a:tcPr marL="91450" marR="91450" marT="45725" marB="45725"/>
                </a:tc>
                <a:extLst>
                  <a:ext uri="{0D108BD9-81ED-4DB2-BD59-A6C34878D82A}">
                    <a16:rowId xmlns:a16="http://schemas.microsoft.com/office/drawing/2014/main" val="10006"/>
                  </a:ext>
                </a:extLst>
              </a:tr>
              <a:tr h="495950">
                <a:tc>
                  <a:txBody>
                    <a:bodyPr/>
                    <a:lstStyle/>
                    <a:p>
                      <a:pPr marL="0" marR="0" lvl="0" indent="0" algn="l" rtl="0">
                        <a:spcBef>
                          <a:spcPts val="0"/>
                        </a:spcBef>
                        <a:spcAft>
                          <a:spcPts val="0"/>
                        </a:spcAft>
                        <a:buNone/>
                      </a:pPr>
                      <a:r>
                        <a:rPr lang="en-US" sz="1300"/>
                        <a:t>Buyers (Bidders)</a:t>
                      </a:r>
                      <a:endParaRPr sz="1300"/>
                    </a:p>
                  </a:txBody>
                  <a:tcPr marL="91450" marR="91450" marT="45725" marB="45725"/>
                </a:tc>
                <a:tc>
                  <a:txBody>
                    <a:bodyPr/>
                    <a:lstStyle/>
                    <a:p>
                      <a:pPr marL="0" marR="0" lvl="0" indent="0" algn="l" rtl="0">
                        <a:spcBef>
                          <a:spcPts val="0"/>
                        </a:spcBef>
                        <a:spcAft>
                          <a:spcPts val="0"/>
                        </a:spcAft>
                        <a:buNone/>
                      </a:pPr>
                      <a:r>
                        <a:rPr lang="en-US" sz="1300"/>
                        <a:t>End Users</a:t>
                      </a:r>
                      <a:endParaRPr sz="1300"/>
                    </a:p>
                  </a:txBody>
                  <a:tcPr marL="91450" marR="91450" marT="45725" marB="45725"/>
                </a:tc>
                <a:tc>
                  <a:txBody>
                    <a:bodyPr/>
                    <a:lstStyle/>
                    <a:p>
                      <a:pPr marL="0" marR="0" lvl="0" indent="0" algn="l" rtl="0">
                        <a:spcBef>
                          <a:spcPts val="0"/>
                        </a:spcBef>
                        <a:spcAft>
                          <a:spcPts val="0"/>
                        </a:spcAft>
                        <a:buNone/>
                      </a:pPr>
                      <a:r>
                        <a:rPr lang="en-US" sz="1300"/>
                        <a:t>General Users </a:t>
                      </a:r>
                      <a:endParaRPr sz="1300"/>
                    </a:p>
                  </a:txBody>
                  <a:tcPr marL="91450" marR="91450" marT="45725" marB="45725"/>
                </a:tc>
                <a:tc>
                  <a:txBody>
                    <a:bodyPr/>
                    <a:lstStyle/>
                    <a:p>
                      <a:pPr marL="0" marR="0" lvl="0" indent="0" algn="l" rtl="0">
                        <a:spcBef>
                          <a:spcPts val="0"/>
                        </a:spcBef>
                        <a:spcAft>
                          <a:spcPts val="0"/>
                        </a:spcAft>
                        <a:buNone/>
                      </a:pPr>
                      <a:r>
                        <a:rPr lang="en-US" sz="1300"/>
                        <a:t>Participate in auctions to purchase items. Provide feedback and influence platform improvements.</a:t>
                      </a:r>
                      <a:endParaRPr sz="1300"/>
                    </a:p>
                  </a:txBody>
                  <a:tcPr marL="91450" marR="91450" marT="45725" marB="45725"/>
                </a:tc>
                <a:extLst>
                  <a:ext uri="{0D108BD9-81ED-4DB2-BD59-A6C34878D82A}">
                    <a16:rowId xmlns:a16="http://schemas.microsoft.com/office/drawing/2014/main" val="10007"/>
                  </a:ext>
                </a:extLst>
              </a:tr>
              <a:tr h="495950">
                <a:tc>
                  <a:txBody>
                    <a:bodyPr/>
                    <a:lstStyle/>
                    <a:p>
                      <a:pPr marL="0" marR="0" lvl="0" indent="0" algn="l" rtl="0">
                        <a:spcBef>
                          <a:spcPts val="0"/>
                        </a:spcBef>
                        <a:spcAft>
                          <a:spcPts val="0"/>
                        </a:spcAft>
                        <a:buNone/>
                      </a:pPr>
                      <a:r>
                        <a:rPr lang="en-US" sz="1300"/>
                        <a:t>Sellers</a:t>
                      </a:r>
                      <a:endParaRPr sz="1300"/>
                    </a:p>
                  </a:txBody>
                  <a:tcPr marL="91450" marR="91450" marT="45725" marB="45725"/>
                </a:tc>
                <a:tc>
                  <a:txBody>
                    <a:bodyPr/>
                    <a:lstStyle/>
                    <a:p>
                      <a:pPr marL="0" marR="0" lvl="0" indent="0" algn="l" rtl="0">
                        <a:spcBef>
                          <a:spcPts val="0"/>
                        </a:spcBef>
                        <a:spcAft>
                          <a:spcPts val="0"/>
                        </a:spcAft>
                        <a:buNone/>
                      </a:pPr>
                      <a:r>
                        <a:rPr lang="en-US" sz="1300"/>
                        <a:t>Auctioneers &amp; Vendors</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Seller Network</a:t>
                      </a:r>
                      <a:endParaRPr sz="1300"/>
                    </a:p>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r>
                        <a:rPr lang="en-US" sz="1300"/>
                        <a:t>List and sell items through the auction platform. Provide product details and ensure smooth transactions..</a:t>
                      </a:r>
                      <a:endParaRPr sz="1300"/>
                    </a:p>
                  </a:txBody>
                  <a:tcPr marL="91450" marR="91450" marT="45725" marB="45725"/>
                </a:tc>
                <a:extLst>
                  <a:ext uri="{0D108BD9-81ED-4DB2-BD59-A6C34878D82A}">
                    <a16:rowId xmlns:a16="http://schemas.microsoft.com/office/drawing/2014/main" val="10008"/>
                  </a:ext>
                </a:extLst>
              </a:tr>
              <a:tr h="377150">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10009"/>
                  </a:ext>
                </a:extLst>
              </a:tr>
            </a:tbl>
          </a:graphicData>
        </a:graphic>
      </p:graphicFrame>
      <p:sp>
        <p:nvSpPr>
          <p:cNvPr id="323" name="Google Shape;323;g33ea321d8fd_1_47"/>
          <p:cNvSpPr txBox="1">
            <a:spLocks noGrp="1"/>
          </p:cNvSpPr>
          <p:nvPr>
            <p:ph type="title"/>
          </p:nvPr>
        </p:nvSpPr>
        <p:spPr>
          <a:xfrm>
            <a:off x="146060" y="-11"/>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Stakeholder Table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33ea321d8fd_1_33"/>
          <p:cNvSpPr txBox="1">
            <a:spLocks noGrp="1"/>
          </p:cNvSpPr>
          <p:nvPr>
            <p:ph type="title"/>
          </p:nvPr>
        </p:nvSpPr>
        <p:spPr>
          <a:xfrm>
            <a:off x="524933" y="239713"/>
            <a:ext cx="9992700" cy="10860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sp>
        <p:nvSpPr>
          <p:cNvPr id="330" name="Google Shape;330;g33ea321d8fd_1_33"/>
          <p:cNvSpPr txBox="1">
            <a:spLocks noGrp="1"/>
          </p:cNvSpPr>
          <p:nvPr>
            <p:ph type="body" idx="1"/>
          </p:nvPr>
        </p:nvSpPr>
        <p:spPr>
          <a:xfrm>
            <a:off x="529167" y="1800226"/>
            <a:ext cx="11135700" cy="3851400"/>
          </a:xfrm>
          <a:prstGeom prst="rect">
            <a:avLst/>
          </a:prstGeom>
        </p:spPr>
        <p:txBody>
          <a:bodyPr spcFirstLastPara="1" wrap="square" lIns="72000" tIns="0" rIns="72000" bIns="0" anchor="t" anchorCtr="0">
            <a:noAutofit/>
          </a:bodyPr>
          <a:lstStyle/>
          <a:p>
            <a:pPr marL="0" lvl="0" indent="0" algn="l" rtl="0">
              <a:spcBef>
                <a:spcPts val="360"/>
              </a:spcBef>
              <a:spcAft>
                <a:spcPts val="0"/>
              </a:spcAft>
              <a:buNone/>
            </a:pPr>
            <a:endParaRPr/>
          </a:p>
        </p:txBody>
      </p:sp>
      <p:pic>
        <p:nvPicPr>
          <p:cNvPr id="331" name="Google Shape;331;g33ea321d8fd_1_33"/>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graphicFrame>
        <p:nvGraphicFramePr>
          <p:cNvPr id="336" name="Google Shape;336;p12"/>
          <p:cNvGraphicFramePr/>
          <p:nvPr/>
        </p:nvGraphicFramePr>
        <p:xfrm>
          <a:off x="379114" y="923071"/>
          <a:ext cx="11508075" cy="5677820"/>
        </p:xfrm>
        <a:graphic>
          <a:graphicData uri="http://schemas.openxmlformats.org/drawingml/2006/table">
            <a:tbl>
              <a:tblPr>
                <a:noFill/>
                <a:tableStyleId>{80264E53-D0EF-430A-B457-AD6E5B2738F3}</a:tableStyleId>
              </a:tblPr>
              <a:tblGrid>
                <a:gridCol w="1247075">
                  <a:extLst>
                    <a:ext uri="{9D8B030D-6E8A-4147-A177-3AD203B41FA5}">
                      <a16:colId xmlns:a16="http://schemas.microsoft.com/office/drawing/2014/main" val="20000"/>
                    </a:ext>
                  </a:extLst>
                </a:gridCol>
                <a:gridCol w="1846450">
                  <a:extLst>
                    <a:ext uri="{9D8B030D-6E8A-4147-A177-3AD203B41FA5}">
                      <a16:colId xmlns:a16="http://schemas.microsoft.com/office/drawing/2014/main" val="20001"/>
                    </a:ext>
                  </a:extLst>
                </a:gridCol>
                <a:gridCol w="1091550">
                  <a:extLst>
                    <a:ext uri="{9D8B030D-6E8A-4147-A177-3AD203B41FA5}">
                      <a16:colId xmlns:a16="http://schemas.microsoft.com/office/drawing/2014/main" val="20002"/>
                    </a:ext>
                  </a:extLst>
                </a:gridCol>
                <a:gridCol w="7323000">
                  <a:extLst>
                    <a:ext uri="{9D8B030D-6E8A-4147-A177-3AD203B41FA5}">
                      <a16:colId xmlns:a16="http://schemas.microsoft.com/office/drawing/2014/main" val="20003"/>
                    </a:ext>
                  </a:extLst>
                </a:gridCol>
              </a:tblGrid>
              <a:tr h="229975">
                <a:tc gridSpan="2">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Group Number: 10</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gridSpan="2">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Project Name: Library Book Sorting</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extLst>
                  <a:ext uri="{0D108BD9-81ED-4DB2-BD59-A6C34878D82A}">
                    <a16:rowId xmlns:a16="http://schemas.microsoft.com/office/drawing/2014/main" val="10000"/>
                  </a:ext>
                </a:extLst>
              </a:tr>
              <a:tr h="229975">
                <a:tc gridSpan="4">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Project Manager (s): Annie R.</a:t>
                      </a:r>
                      <a:endParaRPr/>
                    </a:p>
                  </a:txBody>
                  <a:tcPr marL="8400" marR="8400" marT="840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229975">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Meeting Date</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Attendees</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Absent</a:t>
                      </a:r>
                      <a:endParaRPr sz="1400" b="1"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Topic Discussed / Work Assigned</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2221250">
                <a:tc>
                  <a:txBody>
                    <a:bodyPr/>
                    <a:lstStyle/>
                    <a:p>
                      <a:pPr marL="0" marR="0" lvl="0" indent="0" algn="ctr" rtl="0">
                        <a:spcBef>
                          <a:spcPts val="0"/>
                        </a:spcBef>
                        <a:spcAft>
                          <a:spcPts val="0"/>
                        </a:spcAft>
                        <a:buNone/>
                      </a:pPr>
                      <a:r>
                        <a:rPr lang="en-US">
                          <a:latin typeface="Calibri"/>
                          <a:ea typeface="Calibri"/>
                          <a:cs typeface="Calibri"/>
                          <a:sym typeface="Calibri"/>
                        </a:rPr>
                        <a:t>Mar 1 </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80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endParaRPr sz="1800">
                        <a:solidFill>
                          <a:schemeClr val="accent1"/>
                        </a:solidFill>
                        <a:latin typeface="Average"/>
                        <a:ea typeface="Average"/>
                        <a:cs typeface="Average"/>
                        <a:sym typeface="Average"/>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Roles discussed again : as req[Anushka],Archi[Manny],Kailong[Coding,testing,deploy]</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WBS Discussion</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Project 2 overview</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115000">
                <a:tc>
                  <a:txBody>
                    <a:bodyPr/>
                    <a:lstStyle/>
                    <a:p>
                      <a:pPr marL="0" marR="0" lvl="0" indent="0" algn="ctr" rtl="0">
                        <a:spcBef>
                          <a:spcPts val="0"/>
                        </a:spcBef>
                        <a:spcAft>
                          <a:spcPts val="0"/>
                        </a:spcAft>
                        <a:buNone/>
                      </a:pPr>
                      <a:r>
                        <a:rPr lang="en-US">
                          <a:latin typeface="Calibri"/>
                          <a:ea typeface="Calibri"/>
                          <a:cs typeface="Calibri"/>
                          <a:sym typeface="Calibri"/>
                        </a:rPr>
                        <a:t>Mar8</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sz="1467">
                        <a:solidFill>
                          <a:schemeClr val="accent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ts val="1400"/>
                        <a:buFont typeface="Arial"/>
                        <a:buNone/>
                      </a:pP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WBS REQ Done</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Scheduled Discuss</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Risks Mitigations Discussed</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1225">
                <a:tc>
                  <a:txBody>
                    <a:bodyPr/>
                    <a:lstStyle/>
                    <a:p>
                      <a:pPr marL="0" marR="0" lvl="0" indent="0" algn="ctr" rtl="0">
                        <a:spcBef>
                          <a:spcPts val="0"/>
                        </a:spcBef>
                        <a:spcAft>
                          <a:spcPts val="0"/>
                        </a:spcAft>
                        <a:buNone/>
                      </a:pPr>
                      <a:r>
                        <a:rPr lang="en-US">
                          <a:latin typeface="Calibri"/>
                          <a:ea typeface="Calibri"/>
                          <a:cs typeface="Calibri"/>
                          <a:sym typeface="Calibri"/>
                        </a:rPr>
                        <a:t>Mar 9</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Organize project format</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Action Planned Discussed</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Governance Plan discussed</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29975">
                <a:tc>
                  <a:txBody>
                    <a:bodyPr/>
                    <a:lstStyle/>
                    <a:p>
                      <a:pPr marL="0" marR="0" lvl="0" indent="0" algn="ctr"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1547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1547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2622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337" name="Google Shape;337;p12"/>
          <p:cNvSpPr txBox="1">
            <a:spLocks noGrp="1"/>
          </p:cNvSpPr>
          <p:nvPr>
            <p:ph type="title"/>
          </p:nvPr>
        </p:nvSpPr>
        <p:spPr>
          <a:xfrm>
            <a:off x="253133" y="239713"/>
            <a:ext cx="8749800" cy="500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Meeting Minutes (Assignment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33fa7236888_2_5"/>
          <p:cNvSpPr txBox="1">
            <a:spLocks noGrp="1"/>
          </p:cNvSpPr>
          <p:nvPr>
            <p:ph type="title"/>
          </p:nvPr>
        </p:nvSpPr>
        <p:spPr>
          <a:xfrm>
            <a:off x="524925" y="2508020"/>
            <a:ext cx="9992700" cy="26292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r>
              <a:rPr lang="en-US"/>
              <a:t>Previous Meeting Slides</a:t>
            </a: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33fa7236888_2_1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graphicFrame>
        <p:nvGraphicFramePr>
          <p:cNvPr id="350" name="Google Shape;350;g33fa7236888_2_10"/>
          <p:cNvGraphicFramePr/>
          <p:nvPr/>
        </p:nvGraphicFramePr>
        <p:xfrm>
          <a:off x="341951" y="373046"/>
          <a:ext cx="11508075" cy="5613090"/>
        </p:xfrm>
        <a:graphic>
          <a:graphicData uri="http://schemas.openxmlformats.org/drawingml/2006/table">
            <a:tbl>
              <a:tblPr>
                <a:noFill/>
                <a:tableStyleId>{80264E53-D0EF-430A-B457-AD6E5B2738F3}</a:tableStyleId>
              </a:tblPr>
              <a:tblGrid>
                <a:gridCol w="1247075">
                  <a:extLst>
                    <a:ext uri="{9D8B030D-6E8A-4147-A177-3AD203B41FA5}">
                      <a16:colId xmlns:a16="http://schemas.microsoft.com/office/drawing/2014/main" val="20000"/>
                    </a:ext>
                  </a:extLst>
                </a:gridCol>
                <a:gridCol w="1846450">
                  <a:extLst>
                    <a:ext uri="{9D8B030D-6E8A-4147-A177-3AD203B41FA5}">
                      <a16:colId xmlns:a16="http://schemas.microsoft.com/office/drawing/2014/main" val="20001"/>
                    </a:ext>
                  </a:extLst>
                </a:gridCol>
                <a:gridCol w="1091550">
                  <a:extLst>
                    <a:ext uri="{9D8B030D-6E8A-4147-A177-3AD203B41FA5}">
                      <a16:colId xmlns:a16="http://schemas.microsoft.com/office/drawing/2014/main" val="20002"/>
                    </a:ext>
                  </a:extLst>
                </a:gridCol>
                <a:gridCol w="7323000">
                  <a:extLst>
                    <a:ext uri="{9D8B030D-6E8A-4147-A177-3AD203B41FA5}">
                      <a16:colId xmlns:a16="http://schemas.microsoft.com/office/drawing/2014/main" val="20003"/>
                    </a:ext>
                  </a:extLst>
                </a:gridCol>
              </a:tblGrid>
              <a:tr h="578700">
                <a:tc gridSpan="2">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Group Number: 2</a:t>
                      </a:r>
                      <a:endParaRPr sz="1800"/>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gridSpan="2">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Project Name: </a:t>
                      </a:r>
                      <a:r>
                        <a:rPr lang="en-US" sz="1900" b="1">
                          <a:solidFill>
                            <a:srgbClr val="000000"/>
                          </a:solidFill>
                          <a:latin typeface="Times New Roman"/>
                          <a:ea typeface="Times New Roman"/>
                          <a:cs typeface="Times New Roman"/>
                          <a:sym typeface="Times New Roman"/>
                        </a:rPr>
                        <a:t>SMARTBID ’s</a:t>
                      </a:r>
                      <a:r>
                        <a:rPr lang="en-US" sz="1900">
                          <a:solidFill>
                            <a:srgbClr val="000000"/>
                          </a:solidFill>
                          <a:latin typeface="Times New Roman"/>
                          <a:ea typeface="Times New Roman"/>
                          <a:cs typeface="Times New Roman"/>
                          <a:sym typeface="Times New Roman"/>
                        </a:rPr>
                        <a:t> </a:t>
                      </a:r>
                      <a:r>
                        <a:rPr lang="en-US" sz="1900" b="1">
                          <a:solidFill>
                            <a:srgbClr val="000000"/>
                          </a:solidFill>
                          <a:latin typeface="Times New Roman"/>
                          <a:ea typeface="Times New Roman"/>
                          <a:cs typeface="Times New Roman"/>
                          <a:sym typeface="Times New Roman"/>
                        </a:rPr>
                        <a:t>Auction Platform</a:t>
                      </a:r>
                      <a:endParaRPr sz="1300"/>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extLst>
                  <a:ext uri="{0D108BD9-81ED-4DB2-BD59-A6C34878D82A}">
                    <a16:rowId xmlns:a16="http://schemas.microsoft.com/office/drawing/2014/main" val="10000"/>
                  </a:ext>
                </a:extLst>
              </a:tr>
              <a:tr h="559925">
                <a:tc gridSpan="4">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Project Manager (s): </a:t>
                      </a:r>
                      <a:r>
                        <a:rPr lang="en-US" sz="1800">
                          <a:solidFill>
                            <a:srgbClr val="000000"/>
                          </a:solidFill>
                        </a:rPr>
                        <a:t>Anushka,Kailong Duan,</a:t>
                      </a:r>
                      <a:r>
                        <a:rPr lang="en-US" sz="800">
                          <a:solidFill>
                            <a:srgbClr val="000000"/>
                          </a:solidFill>
                        </a:rPr>
                        <a:t> </a:t>
                      </a:r>
                      <a:r>
                        <a:rPr lang="en-US" sz="1800">
                          <a:solidFill>
                            <a:srgbClr val="000000"/>
                          </a:solidFill>
                        </a:rPr>
                        <a:t>Manny Garcia</a:t>
                      </a:r>
                      <a:endParaRPr sz="1800">
                        <a:solidFill>
                          <a:srgbClr val="000000"/>
                        </a:solidFill>
                      </a:endParaRPr>
                    </a:p>
                  </a:txBody>
                  <a:tcPr marL="8400" marR="8400" marT="840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512800">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Meeting Date</a:t>
                      </a:r>
                      <a:endParaRPr sz="1800"/>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Attendees</a:t>
                      </a:r>
                      <a:endParaRPr sz="1800"/>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Absent</a:t>
                      </a:r>
                      <a:endParaRPr sz="1800" b="1"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Topic Discussed / Work Assigned</a:t>
                      </a:r>
                      <a:endParaRPr sz="1800"/>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1126775">
                <a:tc>
                  <a:txBody>
                    <a:bodyPr/>
                    <a:lstStyle/>
                    <a:p>
                      <a:pPr marL="0" marR="0" lvl="0" indent="0" algn="ctr" rtl="0">
                        <a:spcBef>
                          <a:spcPts val="0"/>
                        </a:spcBef>
                        <a:spcAft>
                          <a:spcPts val="0"/>
                        </a:spcAft>
                        <a:buNone/>
                      </a:pPr>
                      <a:r>
                        <a:rPr lang="en-US" sz="1600">
                          <a:solidFill>
                            <a:srgbClr val="000000"/>
                          </a:solidFill>
                        </a:rPr>
                        <a:t>04-Feb</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600">
                          <a:solidFill>
                            <a:srgbClr val="000000"/>
                          </a:solidFill>
                        </a:rPr>
                        <a:t> KailongDuan, Anushka,Manny Garcia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Calibri"/>
                        <a:buNone/>
                      </a:pPr>
                      <a:r>
                        <a:rPr lang="en-US" sz="1600">
                          <a:solidFill>
                            <a:srgbClr val="000000"/>
                          </a:solidFill>
                        </a:rPr>
                        <a:t>None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We identified the objectives of the assignment and discussed the division of the project,</a:t>
                      </a:r>
                      <a:endParaRPr sz="1600">
                        <a:solidFill>
                          <a:srgbClr val="000000"/>
                        </a:solidFill>
                      </a:endParaRPr>
                    </a:p>
                    <a:p>
                      <a:pPr marL="0" marR="0" lvl="0" indent="0" algn="l" rtl="0">
                        <a:spcBef>
                          <a:spcPts val="0"/>
                        </a:spcBef>
                        <a:spcAft>
                          <a:spcPts val="0"/>
                        </a:spcAft>
                        <a:buNone/>
                      </a:pPr>
                      <a:r>
                        <a:rPr lang="en-US" sz="1600">
                          <a:solidFill>
                            <a:srgbClr val="000000"/>
                          </a:solidFill>
                        </a:rPr>
                        <a:t>Manny Garcia: Deployment &amp; Architectural Design</a:t>
                      </a: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Kailong Duan: Requirements Engineering &amp; Testing</a:t>
                      </a:r>
                      <a:endParaRPr sz="1600">
                        <a:solidFill>
                          <a:srgbClr val="000000"/>
                        </a:solidFill>
                      </a:endParaRPr>
                    </a:p>
                    <a:p>
                      <a:pPr marL="0" marR="0" lvl="0" indent="0" algn="l" rtl="0">
                        <a:spcBef>
                          <a:spcPts val="0"/>
                        </a:spcBef>
                        <a:spcAft>
                          <a:spcPts val="0"/>
                        </a:spcAft>
                        <a:buNone/>
                      </a:pPr>
                      <a:r>
                        <a:rPr lang="en-US" sz="1600">
                          <a:solidFill>
                            <a:srgbClr val="000000"/>
                          </a:solidFill>
                        </a:rPr>
                        <a:t>Anushka: Program Management &amp; Implementation/Coding</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51700">
                <a:tc>
                  <a:txBody>
                    <a:bodyPr/>
                    <a:lstStyle/>
                    <a:p>
                      <a:pPr marL="0" marR="0" lvl="0" indent="0" algn="ctr" rtl="0">
                        <a:spcBef>
                          <a:spcPts val="0"/>
                        </a:spcBef>
                        <a:spcAft>
                          <a:spcPts val="0"/>
                        </a:spcAft>
                        <a:buNone/>
                      </a:pPr>
                      <a:r>
                        <a:rPr lang="en-US" sz="1600">
                          <a:solidFill>
                            <a:srgbClr val="000000"/>
                          </a:solidFill>
                        </a:rPr>
                        <a:t>08-Feb </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400"/>
                        <a:buFont typeface="Calibri"/>
                        <a:buNone/>
                      </a:pPr>
                      <a:r>
                        <a:rPr lang="en-US" sz="1600">
                          <a:solidFill>
                            <a:srgbClr val="000000"/>
                          </a:solidFill>
                        </a:rPr>
                        <a:t>KailongDuan, Anushka,Manny Garcia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rgbClr val="000000"/>
                          </a:solidFill>
                        </a:rPr>
                        <a:t>None</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SzPts val="1100"/>
                        <a:buNone/>
                      </a:pP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Modified the format of the project to clarify the consumer.</a:t>
                      </a: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Start making PPT</a:t>
                      </a:r>
                      <a:endParaRPr sz="1600">
                        <a:solidFill>
                          <a:srgbClr val="000000"/>
                        </a:solidFill>
                      </a:endParaRPr>
                    </a:p>
                    <a:p>
                      <a:pPr marL="0" marR="0" lvl="0" indent="0" algn="l" rtl="0">
                        <a:spcBef>
                          <a:spcPts val="0"/>
                        </a:spcBef>
                        <a:spcAft>
                          <a:spcPts val="0"/>
                        </a:spcAft>
                        <a:buNone/>
                      </a:pP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15475">
                <a:tc>
                  <a:txBody>
                    <a:bodyPr/>
                    <a:lstStyle/>
                    <a:p>
                      <a:pPr marL="0" marR="0" lvl="0" indent="0" algn="ctr" rtl="0">
                        <a:spcBef>
                          <a:spcPts val="0"/>
                        </a:spcBef>
                        <a:spcAft>
                          <a:spcPts val="0"/>
                        </a:spcAft>
                        <a:buNone/>
                      </a:pPr>
                      <a:r>
                        <a:rPr lang="en-US" sz="1600">
                          <a:solidFill>
                            <a:srgbClr val="000000"/>
                          </a:solidFill>
                        </a:rPr>
                        <a:t>10-Feb  </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KailongDuan, Anushka,</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a:t>
                      </a:r>
                      <a:endParaRPr sz="1600">
                        <a:solidFill>
                          <a:srgbClr val="000000"/>
                        </a:solidFill>
                      </a:endParaRPr>
                    </a:p>
                    <a:p>
                      <a:pPr marL="0" marR="0" lvl="0" indent="0" algn="l" rtl="0">
                        <a:spcBef>
                          <a:spcPts val="0"/>
                        </a:spcBef>
                        <a:spcAft>
                          <a:spcPts val="0"/>
                        </a:spcAft>
                        <a:buNone/>
                      </a:pPr>
                      <a:r>
                        <a:rPr lang="en-US" sz="1600">
                          <a:solidFill>
                            <a:srgbClr val="000000"/>
                          </a:solidFill>
                        </a:rPr>
                        <a:t>Manny Garcia</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Completed the production of ppt, calculated the cost requirements, determined stakeholders and so on</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15475">
                <a:tc>
                  <a:txBody>
                    <a:bodyPr/>
                    <a:lstStyle/>
                    <a:p>
                      <a:pPr marL="0" marR="0" lvl="0" indent="0" algn="ctr" rtl="0">
                        <a:spcBef>
                          <a:spcPts val="0"/>
                        </a:spcBef>
                        <a:spcAft>
                          <a:spcPts val="0"/>
                        </a:spcAft>
                        <a:buNone/>
                      </a:pPr>
                      <a:r>
                        <a:rPr lang="en-US">
                          <a:solidFill>
                            <a:srgbClr val="000000"/>
                          </a:solidFill>
                          <a:latin typeface="Calibri"/>
                          <a:ea typeface="Calibri"/>
                          <a:cs typeface="Calibri"/>
                          <a:sym typeface="Calibri"/>
                        </a:rPr>
                        <a:t>11-Feb </a:t>
                      </a:r>
                      <a:r>
                        <a:rPr lang="en-US" sz="900">
                          <a:solidFill>
                            <a:srgbClr val="000000"/>
                          </a:solidFill>
                          <a:latin typeface="Calibri"/>
                          <a:ea typeface="Calibri"/>
                          <a:cs typeface="Calibri"/>
                          <a:sym typeface="Calibri"/>
                        </a:rPr>
                        <a:t> </a:t>
                      </a: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r>
                        <a:rPr lang="en-US" sz="1600">
                          <a:solidFill>
                            <a:srgbClr val="000000"/>
                          </a:solidFill>
                          <a:latin typeface="Calibri"/>
                          <a:ea typeface="Calibri"/>
                          <a:cs typeface="Calibri"/>
                          <a:sym typeface="Calibri"/>
                        </a:rPr>
                        <a:t>KailongDuan, </a:t>
                      </a:r>
                      <a:r>
                        <a:rPr lang="en-US" sz="1600">
                          <a:solidFill>
                            <a:srgbClr val="000000"/>
                          </a:solidFill>
                          <a:latin typeface="Average"/>
                          <a:ea typeface="Average"/>
                          <a:cs typeface="Average"/>
                          <a:sym typeface="Average"/>
                        </a:rPr>
                        <a:t>Anushka,</a:t>
                      </a:r>
                      <a:endParaRPr sz="1600">
                        <a:solidFill>
                          <a:srgbClr val="000000"/>
                        </a:solidFill>
                        <a:latin typeface="Average"/>
                        <a:ea typeface="Average"/>
                        <a:cs typeface="Average"/>
                        <a:sym typeface="Average"/>
                      </a:endParaRPr>
                    </a:p>
                    <a:p>
                      <a:pPr marL="0" marR="0" lvl="0" indent="0" algn="l" rtl="0">
                        <a:spcBef>
                          <a:spcPts val="0"/>
                        </a:spcBef>
                        <a:spcAft>
                          <a:spcPts val="0"/>
                        </a:spcAft>
                        <a:buNone/>
                      </a:pPr>
                      <a:r>
                        <a:rPr lang="en-US" sz="1600">
                          <a:solidFill>
                            <a:srgbClr val="000000"/>
                          </a:solidFill>
                        </a:rPr>
                        <a:t>Manny Garcia</a:t>
                      </a:r>
                      <a:r>
                        <a:rPr lang="en-US" sz="1600">
                          <a:solidFill>
                            <a:srgbClr val="94B6D2"/>
                          </a:solidFill>
                          <a:latin typeface="Average"/>
                          <a:ea typeface="Average"/>
                          <a:cs typeface="Average"/>
                          <a:sym typeface="Average"/>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a:buNone/>
                      </a:pPr>
                      <a:r>
                        <a:rPr lang="en-US" sz="1600">
                          <a:solidFill>
                            <a:srgbClr val="000000"/>
                          </a:solidFill>
                        </a:rPr>
                        <a:t>None</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Complete the project and prepare it for submission.</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2622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33fa7236888_2_16"/>
          <p:cNvSpPr txBox="1">
            <a:spLocks noGrp="1"/>
          </p:cNvSpPr>
          <p:nvPr>
            <p:ph type="title"/>
          </p:nvPr>
        </p:nvSpPr>
        <p:spPr>
          <a:xfrm>
            <a:off x="524925" y="2254601"/>
            <a:ext cx="9992700" cy="17856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r>
              <a:rPr lang="en-US"/>
              <a:t>Previous Assignment Slides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33fa7236888_2_28"/>
          <p:cNvSpPr txBox="1">
            <a:spLocks noGrp="1"/>
          </p:cNvSpPr>
          <p:nvPr>
            <p:ph type="body" idx="1"/>
          </p:nvPr>
        </p:nvSpPr>
        <p:spPr>
          <a:xfrm>
            <a:off x="6193367" y="1325085"/>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86262" lvl="0" indent="0" algn="l" rtl="0">
              <a:spcBef>
                <a:spcPts val="0"/>
              </a:spcBef>
              <a:spcAft>
                <a:spcPts val="0"/>
              </a:spcAft>
              <a:buSzPts val="2400"/>
              <a:buNone/>
            </a:pPr>
            <a:r>
              <a:rPr lang="en-US" b="1"/>
              <a:t>Manny Garcia</a:t>
            </a:r>
            <a:endParaRPr b="1"/>
          </a:p>
          <a:p>
            <a:pPr marL="176212" lvl="0" indent="-176212" algn="l" rtl="0">
              <a:spcBef>
                <a:spcPts val="480"/>
              </a:spcBef>
              <a:spcAft>
                <a:spcPts val="0"/>
              </a:spcAft>
              <a:buSzPts val="2400"/>
              <a:buChar char="›"/>
            </a:pPr>
            <a:r>
              <a:rPr lang="en-US"/>
              <a:t>Mckesson Contract Software</a:t>
            </a:r>
            <a:endParaRPr/>
          </a:p>
          <a:p>
            <a:pPr marL="176212" lvl="0" indent="-112712" algn="l" rtl="0">
              <a:spcBef>
                <a:spcPts val="480"/>
              </a:spcBef>
              <a:spcAft>
                <a:spcPts val="0"/>
              </a:spcAft>
              <a:buSzPts val="1400"/>
              <a:buChar char="›"/>
            </a:pPr>
            <a:r>
              <a:rPr lang="en-US" sz="1400"/>
              <a:t>A software used to bid out medical contracts ensuring the cheapest cost</a:t>
            </a:r>
            <a:endParaRPr sz="1400"/>
          </a:p>
          <a:p>
            <a:pPr marL="176212" lvl="0" indent="-176212" algn="l" rtl="0">
              <a:spcBef>
                <a:spcPts val="480"/>
              </a:spcBef>
              <a:spcAft>
                <a:spcPts val="0"/>
              </a:spcAft>
              <a:buSzPts val="2400"/>
              <a:buChar char="›"/>
            </a:pPr>
            <a:r>
              <a:rPr lang="en-US"/>
              <a:t>Tesla Rideshare</a:t>
            </a:r>
            <a:endParaRPr/>
          </a:p>
          <a:p>
            <a:pPr marL="176212" lvl="0" indent="-112712" algn="l" rtl="0">
              <a:spcBef>
                <a:spcPts val="480"/>
              </a:spcBef>
              <a:spcAft>
                <a:spcPts val="0"/>
              </a:spcAft>
              <a:buSzPts val="1400"/>
              <a:buChar char="›"/>
            </a:pPr>
            <a:r>
              <a:rPr lang="en-US" sz="1400"/>
              <a:t>An uber competitor taking advantage of FSD in states where legal providings </a:t>
            </a:r>
            <a:endParaRPr sz="1400"/>
          </a:p>
        </p:txBody>
      </p:sp>
      <p:sp>
        <p:nvSpPr>
          <p:cNvPr id="362" name="Google Shape;362;g33fa7236888_2_28"/>
          <p:cNvSpPr txBox="1">
            <a:spLocks noGrp="1"/>
          </p:cNvSpPr>
          <p:nvPr>
            <p:ph type="body" idx="2"/>
          </p:nvPr>
        </p:nvSpPr>
        <p:spPr>
          <a:xfrm>
            <a:off x="525484" y="1325084"/>
            <a:ext cx="54651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2400"/>
              <a:buNone/>
            </a:pPr>
            <a:r>
              <a:rPr lang="en-US" b="1"/>
              <a:t>   </a:t>
            </a:r>
            <a:r>
              <a:rPr lang="en-US" sz="2000" b="1"/>
              <a:t>Kailong Duan</a:t>
            </a:r>
            <a:endParaRPr sz="2000" b="1"/>
          </a:p>
          <a:p>
            <a:pPr marL="176212" lvl="0" indent="-150812" algn="l" rtl="0">
              <a:spcBef>
                <a:spcPts val="480"/>
              </a:spcBef>
              <a:spcAft>
                <a:spcPts val="0"/>
              </a:spcAft>
              <a:buSzPts val="2000"/>
              <a:buChar char="›"/>
            </a:pPr>
            <a:r>
              <a:rPr lang="en-US" sz="2000"/>
              <a:t>AI Meeting Comparison</a:t>
            </a:r>
            <a:endParaRPr sz="2000"/>
          </a:p>
          <a:p>
            <a:pPr marL="176212" lvl="0" indent="-112712" algn="l" rtl="0">
              <a:spcBef>
                <a:spcPts val="480"/>
              </a:spcBef>
              <a:spcAft>
                <a:spcPts val="0"/>
              </a:spcAft>
              <a:buSzPts val="800"/>
              <a:buChar char="›"/>
            </a:pPr>
            <a:r>
              <a:rPr lang="en-US" sz="1400"/>
              <a:t>AI meeting assistant for real-time transcription, summaries, and task tracking.</a:t>
            </a:r>
            <a:endParaRPr sz="1400"/>
          </a:p>
          <a:p>
            <a:pPr marL="176212" lvl="0" indent="-150812" algn="l" rtl="0">
              <a:spcBef>
                <a:spcPts val="480"/>
              </a:spcBef>
              <a:spcAft>
                <a:spcPts val="0"/>
              </a:spcAft>
              <a:buSzPts val="1400"/>
              <a:buChar char="›"/>
            </a:pPr>
            <a:r>
              <a:rPr lang="en-US" sz="2000"/>
              <a:t>Campus Social &amp; Event Hub</a:t>
            </a:r>
            <a:endParaRPr sz="2000"/>
          </a:p>
          <a:p>
            <a:pPr marL="176212" marR="0" lvl="0" indent="-112712" algn="l" rtl="0">
              <a:lnSpc>
                <a:spcPct val="100000"/>
              </a:lnSpc>
              <a:spcBef>
                <a:spcPts val="480"/>
              </a:spcBef>
              <a:spcAft>
                <a:spcPts val="0"/>
              </a:spcAft>
              <a:buSzPts val="800"/>
              <a:buChar char="›"/>
            </a:pPr>
            <a:r>
              <a:rPr lang="en-US" sz="1400"/>
              <a:t> A social platform for university students to connect and explore campus events.</a:t>
            </a:r>
            <a:endParaRPr sz="1400"/>
          </a:p>
          <a:p>
            <a:pPr marL="176212" marR="0" lvl="0" indent="-87312" algn="l" rtl="0">
              <a:lnSpc>
                <a:spcPct val="100000"/>
              </a:lnSpc>
              <a:spcBef>
                <a:spcPts val="480"/>
              </a:spcBef>
              <a:spcAft>
                <a:spcPts val="0"/>
              </a:spcAft>
              <a:buSzPts val="400"/>
              <a:buChar char="›"/>
            </a:pPr>
            <a:endParaRPr sz="2000" b="1"/>
          </a:p>
          <a:p>
            <a:pPr marL="176212" marR="0" lvl="0" indent="-87312" algn="l" rtl="0">
              <a:lnSpc>
                <a:spcPct val="100000"/>
              </a:lnSpc>
              <a:spcBef>
                <a:spcPts val="480"/>
              </a:spcBef>
              <a:spcAft>
                <a:spcPts val="0"/>
              </a:spcAft>
              <a:buSzPts val="400"/>
              <a:buChar char="›"/>
            </a:pPr>
            <a:r>
              <a:rPr lang="en-US" sz="2000" b="1"/>
              <a:t>Anushka Arvind Chaudhari</a:t>
            </a:r>
            <a:endParaRPr sz="2000" b="1"/>
          </a:p>
          <a:p>
            <a:pPr marL="176212" lvl="0" indent="-150812" algn="l" rtl="0">
              <a:spcBef>
                <a:spcPts val="480"/>
              </a:spcBef>
              <a:spcAft>
                <a:spcPts val="0"/>
              </a:spcAft>
              <a:buSzPts val="2000"/>
              <a:buChar char="›"/>
            </a:pPr>
            <a:r>
              <a:rPr lang="en-US" sz="2000"/>
              <a:t>AI Powered Personal Finance Assistant</a:t>
            </a:r>
            <a:endParaRPr sz="2000"/>
          </a:p>
          <a:p>
            <a:pPr marL="176212" lvl="0" indent="-100012" algn="l" rtl="0">
              <a:spcBef>
                <a:spcPts val="480"/>
              </a:spcBef>
              <a:spcAft>
                <a:spcPts val="0"/>
              </a:spcAft>
              <a:buSzPts val="600"/>
              <a:buChar char="›"/>
            </a:pPr>
            <a:r>
              <a:rPr lang="en-US" sz="1200"/>
              <a:t>AI-powered tool for spending analysis, budgeting, and financial advice.</a:t>
            </a:r>
            <a:endParaRPr/>
          </a:p>
          <a:p>
            <a:pPr marL="176212" lvl="0" indent="-112712" algn="l" rtl="0">
              <a:spcBef>
                <a:spcPts val="480"/>
              </a:spcBef>
              <a:spcAft>
                <a:spcPts val="0"/>
              </a:spcAft>
              <a:buSzPts val="1400"/>
              <a:buChar char="›"/>
            </a:pPr>
            <a:r>
              <a:rPr lang="en-US" sz="2000"/>
              <a:t>Online Auction Platform : Smartbid</a:t>
            </a:r>
            <a:endParaRPr sz="2000"/>
          </a:p>
          <a:p>
            <a:pPr marL="176212" lvl="0" indent="-61912" algn="l" rtl="0">
              <a:spcBef>
                <a:spcPts val="480"/>
              </a:spcBef>
              <a:spcAft>
                <a:spcPts val="0"/>
              </a:spcAft>
              <a:buSzPts val="600"/>
              <a:buChar char="›"/>
            </a:pPr>
            <a:r>
              <a:rPr lang="en-US" sz="1200"/>
              <a:t>An online auction website.</a:t>
            </a:r>
            <a:endParaRPr sz="1200"/>
          </a:p>
        </p:txBody>
      </p:sp>
      <p:sp>
        <p:nvSpPr>
          <p:cNvPr id="363" name="Google Shape;363;g33fa7236888_2_28"/>
          <p:cNvSpPr txBox="1">
            <a:spLocks noGrp="1"/>
          </p:cNvSpPr>
          <p:nvPr>
            <p:ph type="title"/>
          </p:nvPr>
        </p:nvSpPr>
        <p:spPr>
          <a:xfrm>
            <a:off x="525485" y="138639"/>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Project Idea Brainstorming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33fa7236888_2_120"/>
          <p:cNvSpPr txBox="1">
            <a:spLocks noGrp="1"/>
          </p:cNvSpPr>
          <p:nvPr>
            <p:ph type="body" idx="1"/>
          </p:nvPr>
        </p:nvSpPr>
        <p:spPr>
          <a:xfrm>
            <a:off x="6804417" y="1348910"/>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0" algn="l" rtl="0">
              <a:spcBef>
                <a:spcPts val="0"/>
              </a:spcBef>
              <a:spcAft>
                <a:spcPts val="0"/>
              </a:spcAft>
              <a:buClr>
                <a:schemeClr val="dk1"/>
              </a:buClr>
              <a:buSzPts val="1100"/>
              <a:buFont typeface="Arial"/>
              <a:buNone/>
            </a:pPr>
            <a:r>
              <a:rPr lang="en-US" b="1"/>
              <a:t>Components &amp; Key Features:</a:t>
            </a:r>
            <a:endParaRPr b="1"/>
          </a:p>
          <a:p>
            <a:pPr marL="457200" lvl="0" indent="-381000" algn="l" rtl="0">
              <a:lnSpc>
                <a:spcPct val="115000"/>
              </a:lnSpc>
              <a:spcBef>
                <a:spcPts val="1200"/>
              </a:spcBef>
              <a:spcAft>
                <a:spcPts val="0"/>
              </a:spcAft>
              <a:buClr>
                <a:schemeClr val="dk1"/>
              </a:buClr>
              <a:buSzPts val="2400"/>
              <a:buChar char="●"/>
            </a:pPr>
            <a:r>
              <a:rPr lang="en-US"/>
              <a:t>User registration &amp; authentication</a:t>
            </a:r>
            <a:endParaRPr/>
          </a:p>
          <a:p>
            <a:pPr marL="457200" lvl="0" indent="-381000" algn="l" rtl="0">
              <a:lnSpc>
                <a:spcPct val="115000"/>
              </a:lnSpc>
              <a:spcBef>
                <a:spcPts val="0"/>
              </a:spcBef>
              <a:spcAft>
                <a:spcPts val="0"/>
              </a:spcAft>
              <a:buClr>
                <a:schemeClr val="dk1"/>
              </a:buClr>
              <a:buSzPts val="2400"/>
              <a:buChar char="●"/>
            </a:pPr>
            <a:r>
              <a:rPr lang="en-US"/>
              <a:t>Live bidding functionality</a:t>
            </a:r>
            <a:endParaRPr/>
          </a:p>
          <a:p>
            <a:pPr marL="457200" lvl="0" indent="-381000" algn="l" rtl="0">
              <a:lnSpc>
                <a:spcPct val="115000"/>
              </a:lnSpc>
              <a:spcBef>
                <a:spcPts val="0"/>
              </a:spcBef>
              <a:spcAft>
                <a:spcPts val="0"/>
              </a:spcAft>
              <a:buClr>
                <a:schemeClr val="dk1"/>
              </a:buClr>
              <a:buSzPts val="2400"/>
              <a:buChar char="●"/>
            </a:pPr>
            <a:r>
              <a:rPr lang="en-US"/>
              <a:t>Secure payment integration</a:t>
            </a:r>
            <a:endParaRPr/>
          </a:p>
          <a:p>
            <a:pPr marL="457200" lvl="0" indent="-381000" algn="l" rtl="0">
              <a:lnSpc>
                <a:spcPct val="115000"/>
              </a:lnSpc>
              <a:spcBef>
                <a:spcPts val="0"/>
              </a:spcBef>
              <a:spcAft>
                <a:spcPts val="0"/>
              </a:spcAft>
              <a:buClr>
                <a:schemeClr val="dk1"/>
              </a:buClr>
              <a:buSzPts val="2400"/>
              <a:buChar char="●"/>
            </a:pPr>
            <a:r>
              <a:rPr lang="en-US"/>
              <a:t>Seller dashboard for item listings</a:t>
            </a:r>
            <a:endParaRPr/>
          </a:p>
          <a:p>
            <a:pPr marL="457200" lvl="0" indent="-381000" algn="l" rtl="0">
              <a:lnSpc>
                <a:spcPct val="115000"/>
              </a:lnSpc>
              <a:spcBef>
                <a:spcPts val="0"/>
              </a:spcBef>
              <a:spcAft>
                <a:spcPts val="0"/>
              </a:spcAft>
              <a:buClr>
                <a:schemeClr val="dk1"/>
              </a:buClr>
              <a:buSzPts val="2400"/>
              <a:buChar char="●"/>
            </a:pPr>
            <a:r>
              <a:rPr lang="en-US"/>
              <a:t>Logistics/Shipping Dashboard</a:t>
            </a:r>
            <a:endParaRPr/>
          </a:p>
          <a:p>
            <a:pPr marL="457200" lvl="0" indent="-381000" algn="l" rtl="0">
              <a:lnSpc>
                <a:spcPct val="115000"/>
              </a:lnSpc>
              <a:spcBef>
                <a:spcPts val="0"/>
              </a:spcBef>
              <a:spcAft>
                <a:spcPts val="0"/>
              </a:spcAft>
              <a:buClr>
                <a:schemeClr val="dk1"/>
              </a:buClr>
              <a:buSzPts val="2400"/>
              <a:buChar char="●"/>
            </a:pPr>
            <a:r>
              <a:rPr lang="en-US"/>
              <a:t>Admin panel for monitoring transactions</a:t>
            </a:r>
            <a:endParaRPr/>
          </a:p>
          <a:p>
            <a:pPr marL="457200" lvl="0" indent="-381000" algn="l" rtl="0">
              <a:lnSpc>
                <a:spcPct val="115000"/>
              </a:lnSpc>
              <a:spcBef>
                <a:spcPts val="0"/>
              </a:spcBef>
              <a:spcAft>
                <a:spcPts val="0"/>
              </a:spcAft>
              <a:buClr>
                <a:schemeClr val="dk1"/>
              </a:buClr>
              <a:buSzPts val="2400"/>
              <a:buChar char="●"/>
            </a:pPr>
            <a:r>
              <a:rPr lang="en-US"/>
              <a:t>Financial Analysis tool</a:t>
            </a:r>
            <a:endParaRPr/>
          </a:p>
          <a:p>
            <a:pPr marL="176212" lvl="0" indent="0" algn="l" rtl="0">
              <a:spcBef>
                <a:spcPts val="1200"/>
              </a:spcBef>
              <a:spcAft>
                <a:spcPts val="0"/>
              </a:spcAft>
              <a:buNone/>
            </a:pPr>
            <a:endParaRPr/>
          </a:p>
        </p:txBody>
      </p:sp>
      <p:sp>
        <p:nvSpPr>
          <p:cNvPr id="369" name="Google Shape;369;g33fa7236888_2_120"/>
          <p:cNvSpPr txBox="1">
            <a:spLocks noGrp="1"/>
          </p:cNvSpPr>
          <p:nvPr>
            <p:ph type="body" idx="2"/>
          </p:nvPr>
        </p:nvSpPr>
        <p:spPr>
          <a:xfrm>
            <a:off x="525475" y="1061350"/>
            <a:ext cx="5861100" cy="7235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b="1"/>
              <a:t>Project Summary</a:t>
            </a:r>
            <a:r>
              <a:rPr lang="en-US"/>
              <a:t> – A web-based SAAS software to facilitate bidding, financial analysis, and logistics of medical products.</a:t>
            </a:r>
            <a:endParaRPr/>
          </a:p>
          <a:p>
            <a:pPr marL="176212" lvl="0" indent="-176212" algn="l" rtl="0">
              <a:spcBef>
                <a:spcPts val="0"/>
              </a:spcBef>
              <a:spcAft>
                <a:spcPts val="0"/>
              </a:spcAft>
              <a:buSzPts val="2400"/>
              <a:buChar char="›"/>
            </a:pPr>
            <a:r>
              <a:rPr lang="en-US" b="1"/>
              <a:t>Business Value:</a:t>
            </a:r>
            <a:r>
              <a:rPr lang="en-US"/>
              <a:t> Lower contract cost saves hospitals money on overhead.</a:t>
            </a:r>
            <a:endParaRPr/>
          </a:p>
          <a:p>
            <a:pPr marL="176212" lvl="0" indent="-176212" algn="l" rtl="0">
              <a:spcBef>
                <a:spcPts val="0"/>
              </a:spcBef>
              <a:spcAft>
                <a:spcPts val="0"/>
              </a:spcAft>
              <a:buSzPts val="2400"/>
              <a:buChar char="›"/>
            </a:pPr>
            <a:r>
              <a:rPr lang="en-US" b="1"/>
              <a:t>Intended Audience:</a:t>
            </a:r>
            <a:r>
              <a:rPr lang="en-US"/>
              <a:t> McKesson and it’s affiliate medical supply connections.</a:t>
            </a:r>
            <a:endParaRPr/>
          </a:p>
          <a:p>
            <a:pPr marL="176212" lvl="0" indent="-176212" algn="l" rtl="0">
              <a:spcBef>
                <a:spcPts val="0"/>
              </a:spcBef>
              <a:spcAft>
                <a:spcPts val="0"/>
              </a:spcAft>
              <a:buSzPts val="2400"/>
              <a:buChar char="›"/>
            </a:pPr>
            <a:r>
              <a:rPr lang="en-US" b="1"/>
              <a:t>Why This Solution?</a:t>
            </a:r>
            <a:r>
              <a:rPr lang="en-US"/>
              <a:t> With ever changing regulations and tariffs cost of medical good ebb and flow. In conjunction with increasing medical cost in the U.S. we deemed this project to have real world applications. </a:t>
            </a:r>
            <a:endParaRPr b="1"/>
          </a:p>
          <a:p>
            <a:pPr marL="176212" lvl="0" indent="0" algn="l" rtl="0">
              <a:lnSpc>
                <a:spcPct val="115000"/>
              </a:lnSpc>
              <a:spcBef>
                <a:spcPts val="1200"/>
              </a:spcBef>
              <a:spcAft>
                <a:spcPts val="0"/>
              </a:spcAft>
              <a:buNone/>
            </a:pPr>
            <a:endParaRPr/>
          </a:p>
          <a:p>
            <a:pPr marL="176212" lvl="0" indent="0" algn="l" rtl="0">
              <a:spcBef>
                <a:spcPts val="1200"/>
              </a:spcBef>
              <a:spcAft>
                <a:spcPts val="0"/>
              </a:spcAft>
              <a:buNone/>
            </a:pPr>
            <a:endParaRPr/>
          </a:p>
        </p:txBody>
      </p:sp>
      <p:sp>
        <p:nvSpPr>
          <p:cNvPr id="370" name="Google Shape;370;g33fa7236888_2_120"/>
          <p:cNvSpPr txBox="1">
            <a:spLocks noGrp="1"/>
          </p:cNvSpPr>
          <p:nvPr>
            <p:ph type="title"/>
          </p:nvPr>
        </p:nvSpPr>
        <p:spPr>
          <a:xfrm>
            <a:off x="525485" y="88989"/>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Statement of Work Summary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33fa7236888_2_212"/>
          <p:cNvSpPr txBox="1">
            <a:spLocks noGrp="1"/>
          </p:cNvSpPr>
          <p:nvPr>
            <p:ph type="body" idx="1"/>
          </p:nvPr>
        </p:nvSpPr>
        <p:spPr>
          <a:xfrm>
            <a:off x="6193367" y="1325085"/>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214312" algn="l" rtl="0">
              <a:lnSpc>
                <a:spcPct val="115000"/>
              </a:lnSpc>
              <a:spcBef>
                <a:spcPts val="1200"/>
              </a:spcBef>
              <a:spcAft>
                <a:spcPts val="0"/>
              </a:spcAft>
              <a:buSzPts val="2400"/>
              <a:buChar char="›"/>
            </a:pPr>
            <a:r>
              <a:rPr lang="en-US"/>
              <a:t>The total cost is estimated based on key components required to build and deploy the online auction platform. This includes software development, infrastructure setup, security measures, UI/UX design, project management, and ongoing marketing and operational expenses. A 25% margin is added to ensure profitability and sustainability of the business model.</a:t>
            </a:r>
            <a:endParaRPr/>
          </a:p>
          <a:p>
            <a:pPr marL="176212" lvl="0" indent="0" algn="l" rtl="0">
              <a:spcBef>
                <a:spcPts val="1200"/>
              </a:spcBef>
              <a:spcAft>
                <a:spcPts val="0"/>
              </a:spcAft>
              <a:buNone/>
            </a:pPr>
            <a:endParaRPr/>
          </a:p>
        </p:txBody>
      </p:sp>
      <p:sp>
        <p:nvSpPr>
          <p:cNvPr id="376" name="Google Shape;376;g33fa7236888_2_212"/>
          <p:cNvSpPr txBox="1">
            <a:spLocks noGrp="1"/>
          </p:cNvSpPr>
          <p:nvPr>
            <p:ph type="body" idx="2"/>
          </p:nvPr>
        </p:nvSpPr>
        <p:spPr>
          <a:xfrm>
            <a:off x="524934" y="1235234"/>
            <a:ext cx="54651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Cost Overview</a:t>
            </a:r>
            <a:endParaRPr/>
          </a:p>
          <a:p>
            <a:pPr marL="176212" lvl="0" indent="-214312" algn="l" rtl="0">
              <a:spcBef>
                <a:spcPts val="0"/>
              </a:spcBef>
              <a:spcAft>
                <a:spcPts val="0"/>
              </a:spcAft>
              <a:buSzPts val="2400"/>
              <a:buChar char="›"/>
            </a:pPr>
            <a:r>
              <a:rPr lang="en-US"/>
              <a:t>Development costs : $100,000</a:t>
            </a:r>
            <a:endParaRPr/>
          </a:p>
          <a:p>
            <a:pPr marL="176212" lvl="0" indent="-176212" algn="l" rtl="0">
              <a:spcBef>
                <a:spcPts val="0"/>
              </a:spcBef>
              <a:spcAft>
                <a:spcPts val="0"/>
              </a:spcAft>
              <a:buSzPts val="1800"/>
              <a:buChar char="›"/>
            </a:pPr>
            <a:r>
              <a:rPr lang="en-US"/>
              <a:t>Infrastructure &amp; Hosting: $200,000</a:t>
            </a:r>
            <a:endParaRPr/>
          </a:p>
          <a:p>
            <a:pPr marL="176212" lvl="0" indent="-176212" algn="l" rtl="0">
              <a:spcBef>
                <a:spcPts val="0"/>
              </a:spcBef>
              <a:spcAft>
                <a:spcPts val="0"/>
              </a:spcAft>
              <a:buSzPts val="1800"/>
              <a:buChar char="›"/>
            </a:pPr>
            <a:r>
              <a:rPr lang="en-US"/>
              <a:t>Security &amp; Compliance:$50,000</a:t>
            </a:r>
            <a:endParaRPr/>
          </a:p>
          <a:p>
            <a:pPr marL="176212" lvl="0" indent="-176212" algn="l" rtl="0">
              <a:spcBef>
                <a:spcPts val="0"/>
              </a:spcBef>
              <a:spcAft>
                <a:spcPts val="0"/>
              </a:spcAft>
              <a:buSzPts val="1800"/>
              <a:buChar char="›"/>
            </a:pPr>
            <a:r>
              <a:rPr lang="en-US"/>
              <a:t>UI/UX &amp; Design: $50,000</a:t>
            </a:r>
            <a:endParaRPr/>
          </a:p>
          <a:p>
            <a:pPr marL="176212" lvl="0" indent="-176212" algn="l" rtl="0">
              <a:spcBef>
                <a:spcPts val="0"/>
              </a:spcBef>
              <a:spcAft>
                <a:spcPts val="0"/>
              </a:spcAft>
              <a:buSzPts val="1800"/>
              <a:buChar char="›"/>
            </a:pPr>
            <a:r>
              <a:rPr lang="en-US"/>
              <a:t>Project Management : $50,000</a:t>
            </a:r>
            <a:endParaRPr/>
          </a:p>
          <a:p>
            <a:pPr marL="176212" lvl="0" indent="-176212" algn="l" rtl="0">
              <a:spcBef>
                <a:spcPts val="0"/>
              </a:spcBef>
              <a:spcAft>
                <a:spcPts val="0"/>
              </a:spcAft>
              <a:buSzPts val="1800"/>
              <a:buChar char="›"/>
            </a:pPr>
            <a:r>
              <a:rPr lang="en-US"/>
              <a:t>Marketing &amp; Operations:$50,000</a:t>
            </a:r>
            <a:endParaRPr/>
          </a:p>
          <a:p>
            <a:pPr marL="176212" lvl="0" indent="0" algn="l" rtl="0">
              <a:spcBef>
                <a:spcPts val="0"/>
              </a:spcBef>
              <a:spcAft>
                <a:spcPts val="0"/>
              </a:spcAft>
              <a:buNone/>
            </a:pPr>
            <a:endParaRPr/>
          </a:p>
          <a:p>
            <a:pPr marL="176212" lvl="0" indent="-214312" algn="l" rtl="0">
              <a:lnSpc>
                <a:spcPct val="115000"/>
              </a:lnSpc>
              <a:spcBef>
                <a:spcPts val="1200"/>
              </a:spcBef>
              <a:spcAft>
                <a:spcPts val="0"/>
              </a:spcAft>
              <a:buClr>
                <a:schemeClr val="dk1"/>
              </a:buClr>
              <a:buSzPts val="2400"/>
              <a:buChar char="›"/>
            </a:pPr>
            <a:r>
              <a:rPr lang="en-US" b="1"/>
              <a:t>Total Cost to Deliver:</a:t>
            </a:r>
            <a:r>
              <a:rPr lang="en-US"/>
              <a:t> </a:t>
            </a:r>
            <a:r>
              <a:rPr lang="en-US" b="1"/>
              <a:t>$500,000</a:t>
            </a:r>
            <a:endParaRPr b="1"/>
          </a:p>
          <a:p>
            <a:pPr marL="176212" lvl="0" indent="-214312" algn="l" rtl="0">
              <a:lnSpc>
                <a:spcPct val="115000"/>
              </a:lnSpc>
              <a:spcBef>
                <a:spcPts val="0"/>
              </a:spcBef>
              <a:spcAft>
                <a:spcPts val="0"/>
              </a:spcAft>
              <a:buClr>
                <a:schemeClr val="dk1"/>
              </a:buClr>
              <a:buSzPts val="2400"/>
              <a:buChar char="›"/>
            </a:pPr>
            <a:r>
              <a:rPr lang="en-US" b="1"/>
              <a:t>Margin (25%)</a:t>
            </a:r>
            <a:r>
              <a:rPr lang="en-US"/>
              <a:t>: </a:t>
            </a:r>
            <a:r>
              <a:rPr lang="en-US" b="1"/>
              <a:t>$125,000</a:t>
            </a:r>
            <a:endParaRPr b="1"/>
          </a:p>
          <a:p>
            <a:pPr marL="176212" lvl="0" indent="-214312" algn="l" rtl="0">
              <a:lnSpc>
                <a:spcPct val="115000"/>
              </a:lnSpc>
              <a:spcBef>
                <a:spcPts val="0"/>
              </a:spcBef>
              <a:spcAft>
                <a:spcPts val="0"/>
              </a:spcAft>
              <a:buClr>
                <a:schemeClr val="dk1"/>
              </a:buClr>
              <a:buSzPts val="2400"/>
              <a:buChar char="›"/>
            </a:pPr>
            <a:r>
              <a:rPr lang="en-US" b="1"/>
              <a:t>Total Price to Customer:</a:t>
            </a:r>
            <a:r>
              <a:rPr lang="en-US"/>
              <a:t> </a:t>
            </a:r>
            <a:r>
              <a:rPr lang="en-US" b="1"/>
              <a:t>$600,000</a:t>
            </a:r>
            <a:endParaRPr b="1"/>
          </a:p>
          <a:p>
            <a:pPr marL="0" lvl="0" indent="0" algn="l" rtl="0">
              <a:spcBef>
                <a:spcPts val="1200"/>
              </a:spcBef>
              <a:spcAft>
                <a:spcPts val="0"/>
              </a:spcAft>
              <a:buSzPts val="2400"/>
              <a:buNone/>
            </a:pPr>
            <a:endParaRPr/>
          </a:p>
        </p:txBody>
      </p:sp>
      <p:sp>
        <p:nvSpPr>
          <p:cNvPr id="377" name="Google Shape;377;g33fa7236888_2_212"/>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 Price / Rationale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extLst>
              <p:ext uri="{D42A27DB-BD31-4B8C-83A1-F6EECF244321}">
                <p14:modId xmlns:p14="http://schemas.microsoft.com/office/powerpoint/2010/main" val="331125078"/>
              </p:ext>
            </p:extLst>
          </p:nvPr>
        </p:nvGraphicFramePr>
        <p:xfrm>
          <a:off x="350275" y="1058239"/>
          <a:ext cx="11230224" cy="6766314"/>
        </p:xfrm>
        <a:graphic>
          <a:graphicData uri="http://schemas.openxmlformats.org/drawingml/2006/table">
            <a:tbl>
              <a:tblPr firstRow="1" bandRow="1">
                <a:noFill/>
                <a:tableStyleId>{BF3A5C3F-A862-4089-8D22-7606EAE8835D}</a:tableStyleId>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152400" y="239725"/>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extLst>
              <p:ext uri="{D42A27DB-BD31-4B8C-83A1-F6EECF244321}">
                <p14:modId xmlns:p14="http://schemas.microsoft.com/office/powerpoint/2010/main" val="1790758603"/>
              </p:ext>
            </p:extLst>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extLst>
              <p:ext uri="{D42A27DB-BD31-4B8C-83A1-F6EECF244321}">
                <p14:modId xmlns:p14="http://schemas.microsoft.com/office/powerpoint/2010/main" val="2123246005"/>
              </p:ext>
            </p:extLst>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theme/theme1.xml><?xml version="1.0" encoding="utf-8"?>
<a:theme xmlns:a="http://schemas.openxmlformats.org/drawingml/2006/main" name="Lion Scaled Agile Structure  Activities - Oct 2015">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57</TotalTime>
  <Words>4507</Words>
  <Application>Microsoft Office PowerPoint</Application>
  <PresentationFormat>宽屏</PresentationFormat>
  <Paragraphs>837</Paragraphs>
  <Slides>34</Slides>
  <Notes>32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Noto Sans Symbols</vt:lpstr>
      <vt:lpstr>Calibri</vt:lpstr>
      <vt:lpstr>Average</vt:lpstr>
      <vt:lpstr>Lato</vt:lpstr>
      <vt:lpstr>Arial</vt:lpstr>
      <vt:lpstr>Times New Roman</vt:lpstr>
      <vt:lpstr>Lion Scaled Agile Structure  Activities - Oct 2015</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PowerPoint 演示文稿</vt:lpstr>
      <vt:lpstr>PowerPoint 演示文稿</vt:lpstr>
      <vt:lpstr>PowerPoint 演示文稿</vt:lpstr>
      <vt:lpstr>Project Key Risks-updated</vt:lpstr>
      <vt:lpstr>Project Key Risks - Architecture</vt:lpstr>
      <vt:lpstr>PowerPoint 演示文稿</vt:lpstr>
      <vt:lpstr>PowerPoint 演示文稿</vt:lpstr>
      <vt:lpstr>PowerPoint 演示文稿</vt:lpstr>
      <vt:lpstr>Project Key Actions</vt:lpstr>
      <vt:lpstr>Project Decisions</vt:lpstr>
      <vt:lpstr>Stakeholder Table</vt:lpstr>
      <vt:lpstr>PowerPoint 演示文稿</vt:lpstr>
      <vt:lpstr>Meeting Minutes (Assignment 2)</vt:lpstr>
      <vt:lpstr>Previous Meeting Slides </vt:lpstr>
      <vt:lpstr>PowerPoint 演示文稿</vt:lpstr>
      <vt:lpstr>Previous Assignment Slides</vt:lpstr>
      <vt:lpstr>Project Idea Brainstorming</vt:lpstr>
      <vt:lpstr>Statement of Work Summary</vt:lpstr>
      <vt:lpstr>Cost / Price / Rationale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Klyne Smith</dc:creator>
  <cp:lastModifiedBy>凯龙 段</cp:lastModifiedBy>
  <cp:revision>3</cp:revision>
  <dcterms:created xsi:type="dcterms:W3CDTF">2015-11-10T10:22:41Z</dcterms:created>
  <dcterms:modified xsi:type="dcterms:W3CDTF">2025-04-03T04:20:22Z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