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6"/>
  </p:sldMasterIdLst>
  <p:notesMasterIdLst>
    <p:notesMasterId r:id="rId44"/>
  </p:notesMasterIdLst>
  <p:handoutMasterIdLst>
    <p:handoutMasterId r:id="rId45"/>
  </p:handoutMasterIdLst>
  <p:sldIdLst>
    <p:sldId id="256" r:id="rId7"/>
    <p:sldId id="257" r:id="rId8"/>
    <p:sldId id="271" r:id="rId9"/>
    <p:sldId id="863" r:id="rId10"/>
    <p:sldId id="837" r:id="rId11"/>
    <p:sldId id="903" r:id="rId12"/>
    <p:sldId id="275" r:id="rId13"/>
    <p:sldId id="276" r:id="rId14"/>
    <p:sldId id="900" r:id="rId15"/>
    <p:sldId id="902" r:id="rId16"/>
    <p:sldId id="918" r:id="rId17"/>
    <p:sldId id="916" r:id="rId18"/>
    <p:sldId id="280" r:id="rId19"/>
    <p:sldId id="915" r:id="rId20"/>
    <p:sldId id="281" r:id="rId21"/>
    <p:sldId id="854" r:id="rId22"/>
    <p:sldId id="853" r:id="rId23"/>
    <p:sldId id="268" r:id="rId24"/>
    <p:sldId id="860" r:id="rId25"/>
    <p:sldId id="909" r:id="rId26"/>
    <p:sldId id="910" r:id="rId27"/>
    <p:sldId id="258" r:id="rId28"/>
    <p:sldId id="259" r:id="rId29"/>
    <p:sldId id="260" r:id="rId30"/>
    <p:sldId id="261" r:id="rId31"/>
    <p:sldId id="262" r:id="rId32"/>
    <p:sldId id="263" r:id="rId33"/>
    <p:sldId id="264" r:id="rId34"/>
    <p:sldId id="897" r:id="rId35"/>
    <p:sldId id="898" r:id="rId36"/>
    <p:sldId id="885" r:id="rId37"/>
    <p:sldId id="912" r:id="rId38"/>
    <p:sldId id="269" r:id="rId39"/>
    <p:sldId id="270" r:id="rId40"/>
    <p:sldId id="889" r:id="rId41"/>
    <p:sldId id="913" r:id="rId42"/>
    <p:sldId id="914" r:id="rId43"/>
  </p:sldIdLst>
  <p:sldSz cx="12192000" cy="6858000"/>
  <p:notesSz cx="6794500" cy="9906000"/>
  <p:custShowLst>
    <p:custShow name="CBiO overview" id="0">
      <p:sldLst/>
    </p:custShow>
    <p:custShow name="ECM overview" id="1">
      <p:sldLst/>
    </p:custShow>
    <p:custShow name="EOC overview" id="2">
      <p:sldLst/>
    </p:custShow>
    <p:custShow name="EMA overview" id="3">
      <p:sldLst/>
    </p:custShow>
    <p:custShow name="Service Enablement overview" id="4">
      <p:sldLst/>
    </p:custShow>
    <p:custShow name="TCRM overview" id="5">
      <p:sldLst/>
    </p:custShow>
    <p:custShow name="CM interfaces" id="6">
      <p:sldLst/>
    </p:custShow>
    <p:custShow name="CRM interfaces" id="7">
      <p:sldLst/>
    </p:custShow>
    <p:custShow name="Selfcare  interfaces" id="8">
      <p:sldLst/>
    </p:custShow>
    <p:custShow name="OC  interfaces" id="9">
      <p:sldLst/>
    </p:custShow>
    <p:custShow name="CBIO  interfaces" id="10">
      <p:sldLst/>
    </p:custShow>
    <p:custShow name="EMA  interfaces" id="11">
      <p:sldLst/>
    </p:custShow>
    <p:custShow name="SAPC  interfaces" id="12">
      <p:sldLst/>
    </p:custShow>
    <p:custShow name="Int Interfaces AVAILABILITY" id="13">
      <p:sldLst/>
    </p:custShow>
    <p:custShow name="Int Interfaces NOTES" id="14">
      <p:sldLst/>
    </p:custShow>
    <p:custShow name="Service Enablement details" id="15">
      <p:sldLst/>
    </p:custShow>
  </p:custShowLst>
  <p:defaultTextStyle>
    <a:defPPr>
      <a:defRPr lang="en-GB"/>
    </a:defPPr>
    <a:lvl1pPr algn="l" rtl="0" fontAlgn="base">
      <a:spcBef>
        <a:spcPct val="0"/>
      </a:spcBef>
      <a:spcAft>
        <a:spcPct val="0"/>
      </a:spcAft>
      <a:defRPr sz="20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0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0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0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000" kern="1200">
        <a:solidFill>
          <a:schemeClr val="tx1"/>
        </a:solidFill>
        <a:latin typeface="Arial" charset="0"/>
        <a:ea typeface="ＭＳ Ｐゴシック" pitchFamily="34" charset="-128"/>
        <a:cs typeface="Arial" charset="0"/>
      </a:defRPr>
    </a:lvl5pPr>
    <a:lvl6pPr marL="2286000" algn="l" defTabSz="914400" rtl="0" eaLnBrk="1" latinLnBrk="0" hangingPunct="1">
      <a:defRPr sz="2000" kern="1200">
        <a:solidFill>
          <a:schemeClr val="tx1"/>
        </a:solidFill>
        <a:latin typeface="Arial" charset="0"/>
        <a:ea typeface="ＭＳ Ｐゴシック" pitchFamily="34" charset="-128"/>
        <a:cs typeface="Arial" charset="0"/>
      </a:defRPr>
    </a:lvl6pPr>
    <a:lvl7pPr marL="2743200" algn="l" defTabSz="914400" rtl="0" eaLnBrk="1" latinLnBrk="0" hangingPunct="1">
      <a:defRPr sz="2000" kern="1200">
        <a:solidFill>
          <a:schemeClr val="tx1"/>
        </a:solidFill>
        <a:latin typeface="Arial" charset="0"/>
        <a:ea typeface="ＭＳ Ｐゴシック" pitchFamily="34" charset="-128"/>
        <a:cs typeface="Arial" charset="0"/>
      </a:defRPr>
    </a:lvl7pPr>
    <a:lvl8pPr marL="3200400" algn="l" defTabSz="914400" rtl="0" eaLnBrk="1" latinLnBrk="0" hangingPunct="1">
      <a:defRPr sz="2000" kern="1200">
        <a:solidFill>
          <a:schemeClr val="tx1"/>
        </a:solidFill>
        <a:latin typeface="Arial" charset="0"/>
        <a:ea typeface="ＭＳ Ｐゴシック" pitchFamily="34" charset="-128"/>
        <a:cs typeface="Arial" charset="0"/>
      </a:defRPr>
    </a:lvl8pPr>
    <a:lvl9pPr marL="3657600" algn="l" defTabSz="914400" rtl="0" eaLnBrk="1" latinLnBrk="0" hangingPunct="1">
      <a:defRPr sz="2000"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5">
          <p15:clr>
            <a:srgbClr val="A4A3A4"/>
          </p15:clr>
        </p15:guide>
        <p15:guide id="9" pos="2588">
          <p15:clr>
            <a:srgbClr val="A4A3A4"/>
          </p15:clr>
        </p15:guide>
        <p15:guide id="10" pos="5091">
          <p15:clr>
            <a:srgbClr val="A4A3A4"/>
          </p15:clr>
        </p15:guide>
        <p15:guide id="11" pos="4969">
          <p15:clr>
            <a:srgbClr val="A4A3A4"/>
          </p15:clr>
        </p15:guide>
        <p15:guide id="12" pos="3779">
          <p15:clr>
            <a:srgbClr val="A4A3A4"/>
          </p15:clr>
        </p15:guide>
        <p15:guide id="13" pos="3901">
          <p15:clr>
            <a:srgbClr val="A4A3A4"/>
          </p15:clr>
        </p15:guide>
        <p15:guide id="14" pos="331">
          <p15:clr>
            <a:srgbClr val="A4A3A4"/>
          </p15:clr>
        </p15:guide>
        <p15:guide id="15" pos="2712">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yne Smith" initials="KLS" lastIdx="6" clrIdx="0"/>
  <p:cmAuthor id="1" name="Dana Jaber" initials="DJ"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DCE5EE"/>
    <a:srgbClr val="170CA8"/>
    <a:srgbClr val="FFC000"/>
    <a:srgbClr val="92D050"/>
    <a:srgbClr val="FF6600"/>
    <a:srgbClr val="009999"/>
    <a:srgbClr val="595959"/>
    <a:srgbClr val="FF66CC"/>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5796" autoAdjust="0"/>
  </p:normalViewPr>
  <p:slideViewPr>
    <p:cSldViewPr snapToGrid="0" snapToObjects="1">
      <p:cViewPr varScale="1">
        <p:scale>
          <a:sx n="103" d="100"/>
          <a:sy n="103" d="100"/>
        </p:scale>
        <p:origin x="1692" y="132"/>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4" d="100"/>
          <a:sy n="64" d="100"/>
        </p:scale>
        <p:origin x="-3414" y="-12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commentAuthors" Target="commentAuthor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724538" y="772186"/>
          <a:ext cx="95271" cy="2997880"/>
        </a:xfrm>
        <a:custGeom>
          <a:avLst/>
          <a:gdLst/>
          <a:ahLst/>
          <a:cxnLst/>
          <a:rect l="0" t="0" r="0" b="0"/>
          <a:pathLst>
            <a:path>
              <a:moveTo>
                <a:pt x="0" y="0"/>
              </a:moveTo>
              <a:lnTo>
                <a:pt x="0" y="2997880"/>
              </a:lnTo>
              <a:lnTo>
                <a:pt x="95271" y="299788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724538" y="772186"/>
          <a:ext cx="95271" cy="2546928"/>
        </a:xfrm>
        <a:custGeom>
          <a:avLst/>
          <a:gdLst/>
          <a:ahLst/>
          <a:cxnLst/>
          <a:rect l="0" t="0" r="0" b="0"/>
          <a:pathLst>
            <a:path>
              <a:moveTo>
                <a:pt x="0" y="0"/>
              </a:moveTo>
              <a:lnTo>
                <a:pt x="0" y="2546928"/>
              </a:lnTo>
              <a:lnTo>
                <a:pt x="95271" y="254692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724538" y="772186"/>
          <a:ext cx="95271" cy="2095975"/>
        </a:xfrm>
        <a:custGeom>
          <a:avLst/>
          <a:gdLst/>
          <a:ahLst/>
          <a:cxnLst/>
          <a:rect l="0" t="0" r="0" b="0"/>
          <a:pathLst>
            <a:path>
              <a:moveTo>
                <a:pt x="0" y="0"/>
              </a:moveTo>
              <a:lnTo>
                <a:pt x="0" y="2095975"/>
              </a:lnTo>
              <a:lnTo>
                <a:pt x="95271" y="20959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724538" y="772186"/>
          <a:ext cx="95271" cy="1645023"/>
        </a:xfrm>
        <a:custGeom>
          <a:avLst/>
          <a:gdLst/>
          <a:ahLst/>
          <a:cxnLst/>
          <a:rect l="0" t="0" r="0" b="0"/>
          <a:pathLst>
            <a:path>
              <a:moveTo>
                <a:pt x="0" y="0"/>
              </a:moveTo>
              <a:lnTo>
                <a:pt x="0" y="1645023"/>
              </a:lnTo>
              <a:lnTo>
                <a:pt x="95271" y="164502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724538" y="772186"/>
          <a:ext cx="95271" cy="1194071"/>
        </a:xfrm>
        <a:custGeom>
          <a:avLst/>
          <a:gdLst/>
          <a:ahLst/>
          <a:cxnLst/>
          <a:rect l="0" t="0" r="0" b="0"/>
          <a:pathLst>
            <a:path>
              <a:moveTo>
                <a:pt x="0" y="0"/>
              </a:moveTo>
              <a:lnTo>
                <a:pt x="0" y="1194071"/>
              </a:lnTo>
              <a:lnTo>
                <a:pt x="95271" y="119407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724538" y="772186"/>
          <a:ext cx="95271" cy="743118"/>
        </a:xfrm>
        <a:custGeom>
          <a:avLst/>
          <a:gdLst/>
          <a:ahLst/>
          <a:cxnLst/>
          <a:rect l="0" t="0" r="0" b="0"/>
          <a:pathLst>
            <a:path>
              <a:moveTo>
                <a:pt x="0" y="0"/>
              </a:moveTo>
              <a:lnTo>
                <a:pt x="0" y="743118"/>
              </a:lnTo>
              <a:lnTo>
                <a:pt x="95271" y="7431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724538" y="772186"/>
          <a:ext cx="95271" cy="292166"/>
        </a:xfrm>
        <a:custGeom>
          <a:avLst/>
          <a:gdLst/>
          <a:ahLst/>
          <a:cxnLst/>
          <a:rect l="0" t="0" r="0" b="0"/>
          <a:pathLst>
            <a:path>
              <a:moveTo>
                <a:pt x="0" y="0"/>
              </a:moveTo>
              <a:lnTo>
                <a:pt x="0" y="292166"/>
              </a:lnTo>
              <a:lnTo>
                <a:pt x="95271" y="29216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746416" y="321234"/>
          <a:ext cx="1232179" cy="133380"/>
        </a:xfrm>
        <a:custGeom>
          <a:avLst/>
          <a:gdLst/>
          <a:ahLst/>
          <a:cxnLst/>
          <a:rect l="0" t="0" r="0" b="0"/>
          <a:pathLst>
            <a:path>
              <a:moveTo>
                <a:pt x="0" y="0"/>
              </a:moveTo>
              <a:lnTo>
                <a:pt x="0" y="66690"/>
              </a:lnTo>
              <a:lnTo>
                <a:pt x="1232179" y="66690"/>
              </a:lnTo>
              <a:lnTo>
                <a:pt x="1232179" y="13338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956014" y="772186"/>
          <a:ext cx="95271" cy="4350737"/>
        </a:xfrm>
        <a:custGeom>
          <a:avLst/>
          <a:gdLst/>
          <a:ahLst/>
          <a:cxnLst/>
          <a:rect l="0" t="0" r="0" b="0"/>
          <a:pathLst>
            <a:path>
              <a:moveTo>
                <a:pt x="0" y="0"/>
              </a:moveTo>
              <a:lnTo>
                <a:pt x="0" y="4350737"/>
              </a:lnTo>
              <a:lnTo>
                <a:pt x="95271" y="43507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956014" y="772186"/>
          <a:ext cx="95271" cy="3899785"/>
        </a:xfrm>
        <a:custGeom>
          <a:avLst/>
          <a:gdLst/>
          <a:ahLst/>
          <a:cxnLst/>
          <a:rect l="0" t="0" r="0" b="0"/>
          <a:pathLst>
            <a:path>
              <a:moveTo>
                <a:pt x="0" y="0"/>
              </a:moveTo>
              <a:lnTo>
                <a:pt x="0" y="3899785"/>
              </a:lnTo>
              <a:lnTo>
                <a:pt x="95271" y="389978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956014" y="772186"/>
          <a:ext cx="95271" cy="3448832"/>
        </a:xfrm>
        <a:custGeom>
          <a:avLst/>
          <a:gdLst/>
          <a:ahLst/>
          <a:cxnLst/>
          <a:rect l="0" t="0" r="0" b="0"/>
          <a:pathLst>
            <a:path>
              <a:moveTo>
                <a:pt x="0" y="0"/>
              </a:moveTo>
              <a:lnTo>
                <a:pt x="0" y="3448832"/>
              </a:lnTo>
              <a:lnTo>
                <a:pt x="95271" y="344883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956014" y="772186"/>
          <a:ext cx="95271" cy="2997880"/>
        </a:xfrm>
        <a:custGeom>
          <a:avLst/>
          <a:gdLst/>
          <a:ahLst/>
          <a:cxnLst/>
          <a:rect l="0" t="0" r="0" b="0"/>
          <a:pathLst>
            <a:path>
              <a:moveTo>
                <a:pt x="0" y="0"/>
              </a:moveTo>
              <a:lnTo>
                <a:pt x="0" y="2997880"/>
              </a:lnTo>
              <a:lnTo>
                <a:pt x="95271" y="299788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956014" y="772186"/>
          <a:ext cx="95271" cy="2546928"/>
        </a:xfrm>
        <a:custGeom>
          <a:avLst/>
          <a:gdLst/>
          <a:ahLst/>
          <a:cxnLst/>
          <a:rect l="0" t="0" r="0" b="0"/>
          <a:pathLst>
            <a:path>
              <a:moveTo>
                <a:pt x="0" y="0"/>
              </a:moveTo>
              <a:lnTo>
                <a:pt x="0" y="2546928"/>
              </a:lnTo>
              <a:lnTo>
                <a:pt x="95271" y="254692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956014" y="772186"/>
          <a:ext cx="95271" cy="2095975"/>
        </a:xfrm>
        <a:custGeom>
          <a:avLst/>
          <a:gdLst/>
          <a:ahLst/>
          <a:cxnLst/>
          <a:rect l="0" t="0" r="0" b="0"/>
          <a:pathLst>
            <a:path>
              <a:moveTo>
                <a:pt x="0" y="0"/>
              </a:moveTo>
              <a:lnTo>
                <a:pt x="0" y="2095975"/>
              </a:lnTo>
              <a:lnTo>
                <a:pt x="95271" y="20959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956014" y="772186"/>
          <a:ext cx="95271" cy="1645023"/>
        </a:xfrm>
        <a:custGeom>
          <a:avLst/>
          <a:gdLst/>
          <a:ahLst/>
          <a:cxnLst/>
          <a:rect l="0" t="0" r="0" b="0"/>
          <a:pathLst>
            <a:path>
              <a:moveTo>
                <a:pt x="0" y="0"/>
              </a:moveTo>
              <a:lnTo>
                <a:pt x="0" y="1645023"/>
              </a:lnTo>
              <a:lnTo>
                <a:pt x="95271" y="164502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956014" y="772186"/>
          <a:ext cx="95271" cy="1194071"/>
        </a:xfrm>
        <a:custGeom>
          <a:avLst/>
          <a:gdLst/>
          <a:ahLst/>
          <a:cxnLst/>
          <a:rect l="0" t="0" r="0" b="0"/>
          <a:pathLst>
            <a:path>
              <a:moveTo>
                <a:pt x="0" y="0"/>
              </a:moveTo>
              <a:lnTo>
                <a:pt x="0" y="1194071"/>
              </a:lnTo>
              <a:lnTo>
                <a:pt x="95271" y="119407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956014" y="772186"/>
          <a:ext cx="95271" cy="743118"/>
        </a:xfrm>
        <a:custGeom>
          <a:avLst/>
          <a:gdLst/>
          <a:ahLst/>
          <a:cxnLst/>
          <a:rect l="0" t="0" r="0" b="0"/>
          <a:pathLst>
            <a:path>
              <a:moveTo>
                <a:pt x="0" y="0"/>
              </a:moveTo>
              <a:lnTo>
                <a:pt x="0" y="743118"/>
              </a:lnTo>
              <a:lnTo>
                <a:pt x="95271" y="7431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956014" y="772186"/>
          <a:ext cx="95271" cy="292166"/>
        </a:xfrm>
        <a:custGeom>
          <a:avLst/>
          <a:gdLst/>
          <a:ahLst/>
          <a:cxnLst/>
          <a:rect l="0" t="0" r="0" b="0"/>
          <a:pathLst>
            <a:path>
              <a:moveTo>
                <a:pt x="0" y="0"/>
              </a:moveTo>
              <a:lnTo>
                <a:pt x="0" y="292166"/>
              </a:lnTo>
              <a:lnTo>
                <a:pt x="95271" y="29216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746416" y="321234"/>
          <a:ext cx="463655" cy="133380"/>
        </a:xfrm>
        <a:custGeom>
          <a:avLst/>
          <a:gdLst/>
          <a:ahLst/>
          <a:cxnLst/>
          <a:rect l="0" t="0" r="0" b="0"/>
          <a:pathLst>
            <a:path>
              <a:moveTo>
                <a:pt x="0" y="0"/>
              </a:moveTo>
              <a:lnTo>
                <a:pt x="0" y="66690"/>
              </a:lnTo>
              <a:lnTo>
                <a:pt x="463655" y="66690"/>
              </a:lnTo>
              <a:lnTo>
                <a:pt x="463655" y="13338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3187489" y="1223139"/>
          <a:ext cx="95271" cy="743118"/>
        </a:xfrm>
        <a:custGeom>
          <a:avLst/>
          <a:gdLst/>
          <a:ahLst/>
          <a:cxnLst/>
          <a:rect l="0" t="0" r="0" b="0"/>
          <a:pathLst>
            <a:path>
              <a:moveTo>
                <a:pt x="0" y="0"/>
              </a:moveTo>
              <a:lnTo>
                <a:pt x="0" y="743118"/>
              </a:lnTo>
              <a:lnTo>
                <a:pt x="95271" y="74311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3141769" y="1223139"/>
          <a:ext cx="91440" cy="292166"/>
        </a:xfrm>
        <a:custGeom>
          <a:avLst/>
          <a:gdLst/>
          <a:ahLst/>
          <a:cxnLst/>
          <a:rect l="0" t="0" r="0" b="0"/>
          <a:pathLst>
            <a:path>
              <a:moveTo>
                <a:pt x="45720" y="0"/>
              </a:moveTo>
              <a:lnTo>
                <a:pt x="45720" y="292166"/>
              </a:lnTo>
              <a:lnTo>
                <a:pt x="131566" y="292166"/>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395827" y="772186"/>
          <a:ext cx="91440" cy="133380"/>
        </a:xfrm>
        <a:custGeom>
          <a:avLst/>
          <a:gdLst/>
          <a:ahLst/>
          <a:cxnLst/>
          <a:rect l="0" t="0" r="0" b="0"/>
          <a:pathLst>
            <a:path>
              <a:moveTo>
                <a:pt x="45720" y="0"/>
              </a:moveTo>
              <a:lnTo>
                <a:pt x="45720" y="13338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441547" y="321234"/>
          <a:ext cx="304869" cy="133380"/>
        </a:xfrm>
        <a:custGeom>
          <a:avLst/>
          <a:gdLst/>
          <a:ahLst/>
          <a:cxnLst/>
          <a:rect l="0" t="0" r="0" b="0"/>
          <a:pathLst>
            <a:path>
              <a:moveTo>
                <a:pt x="304869" y="0"/>
              </a:moveTo>
              <a:lnTo>
                <a:pt x="304869" y="66690"/>
              </a:lnTo>
              <a:lnTo>
                <a:pt x="0" y="66690"/>
              </a:lnTo>
              <a:lnTo>
                <a:pt x="0" y="13338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2260179" y="772186"/>
          <a:ext cx="95271" cy="2546928"/>
        </a:xfrm>
        <a:custGeom>
          <a:avLst/>
          <a:gdLst/>
          <a:ahLst/>
          <a:cxnLst/>
          <a:rect l="0" t="0" r="0" b="0"/>
          <a:pathLst>
            <a:path>
              <a:moveTo>
                <a:pt x="0" y="0"/>
              </a:moveTo>
              <a:lnTo>
                <a:pt x="0" y="2546928"/>
              </a:lnTo>
              <a:lnTo>
                <a:pt x="95271" y="254692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2260179" y="772186"/>
          <a:ext cx="95271" cy="2095975"/>
        </a:xfrm>
        <a:custGeom>
          <a:avLst/>
          <a:gdLst/>
          <a:ahLst/>
          <a:cxnLst/>
          <a:rect l="0" t="0" r="0" b="0"/>
          <a:pathLst>
            <a:path>
              <a:moveTo>
                <a:pt x="0" y="0"/>
              </a:moveTo>
              <a:lnTo>
                <a:pt x="0" y="2095975"/>
              </a:lnTo>
              <a:lnTo>
                <a:pt x="95271" y="20959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2260179" y="772186"/>
          <a:ext cx="95271" cy="1645023"/>
        </a:xfrm>
        <a:custGeom>
          <a:avLst/>
          <a:gdLst/>
          <a:ahLst/>
          <a:cxnLst/>
          <a:rect l="0" t="0" r="0" b="0"/>
          <a:pathLst>
            <a:path>
              <a:moveTo>
                <a:pt x="0" y="0"/>
              </a:moveTo>
              <a:lnTo>
                <a:pt x="0" y="1645023"/>
              </a:lnTo>
              <a:lnTo>
                <a:pt x="95271" y="164502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2260179" y="772186"/>
          <a:ext cx="95271" cy="1194071"/>
        </a:xfrm>
        <a:custGeom>
          <a:avLst/>
          <a:gdLst/>
          <a:ahLst/>
          <a:cxnLst/>
          <a:rect l="0" t="0" r="0" b="0"/>
          <a:pathLst>
            <a:path>
              <a:moveTo>
                <a:pt x="0" y="0"/>
              </a:moveTo>
              <a:lnTo>
                <a:pt x="0" y="1194071"/>
              </a:lnTo>
              <a:lnTo>
                <a:pt x="95271" y="119407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2260179" y="772186"/>
          <a:ext cx="95271" cy="743118"/>
        </a:xfrm>
        <a:custGeom>
          <a:avLst/>
          <a:gdLst/>
          <a:ahLst/>
          <a:cxnLst/>
          <a:rect l="0" t="0" r="0" b="0"/>
          <a:pathLst>
            <a:path>
              <a:moveTo>
                <a:pt x="0" y="0"/>
              </a:moveTo>
              <a:lnTo>
                <a:pt x="0" y="743118"/>
              </a:lnTo>
              <a:lnTo>
                <a:pt x="95271" y="7431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2260179" y="772186"/>
          <a:ext cx="95271" cy="292166"/>
        </a:xfrm>
        <a:custGeom>
          <a:avLst/>
          <a:gdLst/>
          <a:ahLst/>
          <a:cxnLst/>
          <a:rect l="0" t="0" r="0" b="0"/>
          <a:pathLst>
            <a:path>
              <a:moveTo>
                <a:pt x="0" y="0"/>
              </a:moveTo>
              <a:lnTo>
                <a:pt x="0" y="292166"/>
              </a:lnTo>
              <a:lnTo>
                <a:pt x="95271" y="29216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514236" y="321234"/>
          <a:ext cx="1232179" cy="133380"/>
        </a:xfrm>
        <a:custGeom>
          <a:avLst/>
          <a:gdLst/>
          <a:ahLst/>
          <a:cxnLst/>
          <a:rect l="0" t="0" r="0" b="0"/>
          <a:pathLst>
            <a:path>
              <a:moveTo>
                <a:pt x="1232179" y="0"/>
              </a:moveTo>
              <a:lnTo>
                <a:pt x="1232179" y="66690"/>
              </a:lnTo>
              <a:lnTo>
                <a:pt x="0" y="66690"/>
              </a:lnTo>
              <a:lnTo>
                <a:pt x="0" y="13338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428844" y="3662"/>
          <a:ext cx="635144" cy="31757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428844" y="3662"/>
        <a:ext cx="635144" cy="317572"/>
      </dsp:txXfrm>
    </dsp:sp>
    <dsp:sp modelId="{7C711AFE-ACDC-4D63-BF24-6907322B63A7}">
      <dsp:nvSpPr>
        <dsp:cNvPr id="0" name=""/>
        <dsp:cNvSpPr/>
      </dsp:nvSpPr>
      <dsp:spPr>
        <a:xfrm>
          <a:off x="2196664" y="454614"/>
          <a:ext cx="635144" cy="31757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2196664" y="454614"/>
        <a:ext cx="635144" cy="317572"/>
      </dsp:txXfrm>
    </dsp:sp>
    <dsp:sp modelId="{A6E15371-6DA1-462D-A740-9AD5DFF50888}">
      <dsp:nvSpPr>
        <dsp:cNvPr id="0" name=""/>
        <dsp:cNvSpPr/>
      </dsp:nvSpPr>
      <dsp:spPr>
        <a:xfrm>
          <a:off x="2355450" y="905567"/>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355450" y="905567"/>
        <a:ext cx="635144" cy="317572"/>
      </dsp:txXfrm>
    </dsp:sp>
    <dsp:sp modelId="{01DFB28D-6D5F-4123-90DD-4A57F97C0D1F}">
      <dsp:nvSpPr>
        <dsp:cNvPr id="0" name=""/>
        <dsp:cNvSpPr/>
      </dsp:nvSpPr>
      <dsp:spPr>
        <a:xfrm>
          <a:off x="2355450" y="1356519"/>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355450" y="1356519"/>
        <a:ext cx="635144" cy="317572"/>
      </dsp:txXfrm>
    </dsp:sp>
    <dsp:sp modelId="{8B9C132E-B581-48B6-95BB-152DAF5CB08B}">
      <dsp:nvSpPr>
        <dsp:cNvPr id="0" name=""/>
        <dsp:cNvSpPr/>
      </dsp:nvSpPr>
      <dsp:spPr>
        <a:xfrm>
          <a:off x="2355450" y="1807471"/>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355450" y="1807471"/>
        <a:ext cx="635144" cy="317572"/>
      </dsp:txXfrm>
    </dsp:sp>
    <dsp:sp modelId="{48D7E91F-D5CF-4BCE-A4D5-33959A1333D6}">
      <dsp:nvSpPr>
        <dsp:cNvPr id="0" name=""/>
        <dsp:cNvSpPr/>
      </dsp:nvSpPr>
      <dsp:spPr>
        <a:xfrm>
          <a:off x="2355450" y="2258424"/>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355450" y="2258424"/>
        <a:ext cx="635144" cy="317572"/>
      </dsp:txXfrm>
    </dsp:sp>
    <dsp:sp modelId="{45F67354-44A4-473D-A560-CCD5647F31B3}">
      <dsp:nvSpPr>
        <dsp:cNvPr id="0" name=""/>
        <dsp:cNvSpPr/>
      </dsp:nvSpPr>
      <dsp:spPr>
        <a:xfrm>
          <a:off x="2355450" y="2709376"/>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355450" y="2709376"/>
        <a:ext cx="635144" cy="317572"/>
      </dsp:txXfrm>
    </dsp:sp>
    <dsp:sp modelId="{4864187A-FDFE-49AA-82D2-EE513A6BB298}">
      <dsp:nvSpPr>
        <dsp:cNvPr id="0" name=""/>
        <dsp:cNvSpPr/>
      </dsp:nvSpPr>
      <dsp:spPr>
        <a:xfrm>
          <a:off x="2355450" y="3160328"/>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355450" y="3160328"/>
        <a:ext cx="635144" cy="317572"/>
      </dsp:txXfrm>
    </dsp:sp>
    <dsp:sp modelId="{C85BA062-4E89-4A87-8E94-A81921D8489D}">
      <dsp:nvSpPr>
        <dsp:cNvPr id="0" name=""/>
        <dsp:cNvSpPr/>
      </dsp:nvSpPr>
      <dsp:spPr>
        <a:xfrm>
          <a:off x="3123975" y="454614"/>
          <a:ext cx="635144" cy="31757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3123975" y="454614"/>
        <a:ext cx="635144" cy="317572"/>
      </dsp:txXfrm>
    </dsp:sp>
    <dsp:sp modelId="{49FA7D79-68D7-4820-8A06-13E8E0D320E7}">
      <dsp:nvSpPr>
        <dsp:cNvPr id="0" name=""/>
        <dsp:cNvSpPr/>
      </dsp:nvSpPr>
      <dsp:spPr>
        <a:xfrm>
          <a:off x="3123975" y="905567"/>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3123975" y="905567"/>
        <a:ext cx="635144" cy="317572"/>
      </dsp:txXfrm>
    </dsp:sp>
    <dsp:sp modelId="{532157C1-C414-4321-9ACB-604E3A6FA391}">
      <dsp:nvSpPr>
        <dsp:cNvPr id="0" name=""/>
        <dsp:cNvSpPr/>
      </dsp:nvSpPr>
      <dsp:spPr>
        <a:xfrm>
          <a:off x="3273335" y="1356519"/>
          <a:ext cx="635144" cy="317572"/>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3273335" y="1356519"/>
        <a:ext cx="635144" cy="317572"/>
      </dsp:txXfrm>
    </dsp:sp>
    <dsp:sp modelId="{D02A03EA-ADE5-452B-8F7E-403B71F00D82}">
      <dsp:nvSpPr>
        <dsp:cNvPr id="0" name=""/>
        <dsp:cNvSpPr/>
      </dsp:nvSpPr>
      <dsp:spPr>
        <a:xfrm>
          <a:off x="3282761" y="1807471"/>
          <a:ext cx="635144" cy="317572"/>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3282761" y="1807471"/>
        <a:ext cx="635144" cy="317572"/>
      </dsp:txXfrm>
    </dsp:sp>
    <dsp:sp modelId="{D8482260-41DA-49AD-82A3-D08DAE460701}">
      <dsp:nvSpPr>
        <dsp:cNvPr id="0" name=""/>
        <dsp:cNvSpPr/>
      </dsp:nvSpPr>
      <dsp:spPr>
        <a:xfrm>
          <a:off x="3892499" y="454614"/>
          <a:ext cx="635144" cy="31757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892499" y="454614"/>
        <a:ext cx="635144" cy="317572"/>
      </dsp:txXfrm>
    </dsp:sp>
    <dsp:sp modelId="{C9745486-C422-4854-93BB-544B4C435F00}">
      <dsp:nvSpPr>
        <dsp:cNvPr id="0" name=""/>
        <dsp:cNvSpPr/>
      </dsp:nvSpPr>
      <dsp:spPr>
        <a:xfrm>
          <a:off x="4051285" y="905567"/>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4051285" y="905567"/>
        <a:ext cx="635144" cy="317572"/>
      </dsp:txXfrm>
    </dsp:sp>
    <dsp:sp modelId="{D37DF646-4671-443D-BFFC-245BAC1F501B}">
      <dsp:nvSpPr>
        <dsp:cNvPr id="0" name=""/>
        <dsp:cNvSpPr/>
      </dsp:nvSpPr>
      <dsp:spPr>
        <a:xfrm>
          <a:off x="4051285" y="1356519"/>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4051285" y="1356519"/>
        <a:ext cx="635144" cy="317572"/>
      </dsp:txXfrm>
    </dsp:sp>
    <dsp:sp modelId="{4BB924DF-9241-4230-971E-7A4F14768C47}">
      <dsp:nvSpPr>
        <dsp:cNvPr id="0" name=""/>
        <dsp:cNvSpPr/>
      </dsp:nvSpPr>
      <dsp:spPr>
        <a:xfrm>
          <a:off x="4051285" y="1807471"/>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4051285" y="1807471"/>
        <a:ext cx="635144" cy="317572"/>
      </dsp:txXfrm>
    </dsp:sp>
    <dsp:sp modelId="{3511A7FE-BB11-4853-B159-E203E544E147}">
      <dsp:nvSpPr>
        <dsp:cNvPr id="0" name=""/>
        <dsp:cNvSpPr/>
      </dsp:nvSpPr>
      <dsp:spPr>
        <a:xfrm>
          <a:off x="4051285" y="2258424"/>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4051285" y="2258424"/>
        <a:ext cx="635144" cy="317572"/>
      </dsp:txXfrm>
    </dsp:sp>
    <dsp:sp modelId="{B201BE8A-444E-4314-9EE7-611FA7CC6AD2}">
      <dsp:nvSpPr>
        <dsp:cNvPr id="0" name=""/>
        <dsp:cNvSpPr/>
      </dsp:nvSpPr>
      <dsp:spPr>
        <a:xfrm>
          <a:off x="4051285" y="2709376"/>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4051285" y="2709376"/>
        <a:ext cx="635144" cy="317572"/>
      </dsp:txXfrm>
    </dsp:sp>
    <dsp:sp modelId="{3681408F-F1E8-4B93-AA1E-510D68E83FBD}">
      <dsp:nvSpPr>
        <dsp:cNvPr id="0" name=""/>
        <dsp:cNvSpPr/>
      </dsp:nvSpPr>
      <dsp:spPr>
        <a:xfrm>
          <a:off x="4051285" y="3160328"/>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4051285" y="3160328"/>
        <a:ext cx="635144" cy="317572"/>
      </dsp:txXfrm>
    </dsp:sp>
    <dsp:sp modelId="{FEB229D5-A65A-40BD-86AA-9CC652F0FE51}">
      <dsp:nvSpPr>
        <dsp:cNvPr id="0" name=""/>
        <dsp:cNvSpPr/>
      </dsp:nvSpPr>
      <dsp:spPr>
        <a:xfrm>
          <a:off x="4051285" y="3611281"/>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4051285" y="3611281"/>
        <a:ext cx="635144" cy="317572"/>
      </dsp:txXfrm>
    </dsp:sp>
    <dsp:sp modelId="{1507BED0-55AE-491A-B50D-3EFB7866BB44}">
      <dsp:nvSpPr>
        <dsp:cNvPr id="0" name=""/>
        <dsp:cNvSpPr/>
      </dsp:nvSpPr>
      <dsp:spPr>
        <a:xfrm>
          <a:off x="4051285" y="4062233"/>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4051285" y="4062233"/>
        <a:ext cx="635144" cy="317572"/>
      </dsp:txXfrm>
    </dsp:sp>
    <dsp:sp modelId="{B14AFFF6-8140-424D-BD93-2D118E7D6A34}">
      <dsp:nvSpPr>
        <dsp:cNvPr id="0" name=""/>
        <dsp:cNvSpPr/>
      </dsp:nvSpPr>
      <dsp:spPr>
        <a:xfrm>
          <a:off x="4051285" y="4513186"/>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4051285" y="4513186"/>
        <a:ext cx="635144" cy="317572"/>
      </dsp:txXfrm>
    </dsp:sp>
    <dsp:sp modelId="{F21EA33C-891E-4C72-AC27-2FF70CD64C21}">
      <dsp:nvSpPr>
        <dsp:cNvPr id="0" name=""/>
        <dsp:cNvSpPr/>
      </dsp:nvSpPr>
      <dsp:spPr>
        <a:xfrm>
          <a:off x="4051285" y="4964138"/>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4051285" y="4964138"/>
        <a:ext cx="635144" cy="317572"/>
      </dsp:txXfrm>
    </dsp:sp>
    <dsp:sp modelId="{18BCAE21-CBC7-4AD9-9FA2-7AE41702FC6C}">
      <dsp:nvSpPr>
        <dsp:cNvPr id="0" name=""/>
        <dsp:cNvSpPr/>
      </dsp:nvSpPr>
      <dsp:spPr>
        <a:xfrm>
          <a:off x="4661024" y="454614"/>
          <a:ext cx="635144" cy="31757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661024" y="454614"/>
        <a:ext cx="635144" cy="317572"/>
      </dsp:txXfrm>
    </dsp:sp>
    <dsp:sp modelId="{2A92F99B-3A43-431E-B8AC-99C7F95A81A2}">
      <dsp:nvSpPr>
        <dsp:cNvPr id="0" name=""/>
        <dsp:cNvSpPr/>
      </dsp:nvSpPr>
      <dsp:spPr>
        <a:xfrm>
          <a:off x="4819810" y="905567"/>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819810" y="905567"/>
        <a:ext cx="635144" cy="317572"/>
      </dsp:txXfrm>
    </dsp:sp>
    <dsp:sp modelId="{F2591FED-1E79-4654-BB2B-E4FAB41C2C69}">
      <dsp:nvSpPr>
        <dsp:cNvPr id="0" name=""/>
        <dsp:cNvSpPr/>
      </dsp:nvSpPr>
      <dsp:spPr>
        <a:xfrm>
          <a:off x="4819810" y="1356519"/>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819810" y="1356519"/>
        <a:ext cx="635144" cy="317572"/>
      </dsp:txXfrm>
    </dsp:sp>
    <dsp:sp modelId="{12C597AB-5C25-48B4-B37D-8279E2AEC302}">
      <dsp:nvSpPr>
        <dsp:cNvPr id="0" name=""/>
        <dsp:cNvSpPr/>
      </dsp:nvSpPr>
      <dsp:spPr>
        <a:xfrm>
          <a:off x="4819810" y="1807471"/>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819810" y="1807471"/>
        <a:ext cx="635144" cy="317572"/>
      </dsp:txXfrm>
    </dsp:sp>
    <dsp:sp modelId="{458640C6-09C8-4D54-8130-D3B0AF8CC263}">
      <dsp:nvSpPr>
        <dsp:cNvPr id="0" name=""/>
        <dsp:cNvSpPr/>
      </dsp:nvSpPr>
      <dsp:spPr>
        <a:xfrm>
          <a:off x="4819810" y="2258424"/>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819810" y="2258424"/>
        <a:ext cx="635144" cy="317572"/>
      </dsp:txXfrm>
    </dsp:sp>
    <dsp:sp modelId="{05B300C6-CA9D-4B97-8527-09C8C7FBEE6F}">
      <dsp:nvSpPr>
        <dsp:cNvPr id="0" name=""/>
        <dsp:cNvSpPr/>
      </dsp:nvSpPr>
      <dsp:spPr>
        <a:xfrm>
          <a:off x="4819810" y="2709376"/>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819810" y="2709376"/>
        <a:ext cx="635144" cy="317572"/>
      </dsp:txXfrm>
    </dsp:sp>
    <dsp:sp modelId="{F32E9FEA-23B7-480B-96F6-C20A6FC51AA5}">
      <dsp:nvSpPr>
        <dsp:cNvPr id="0" name=""/>
        <dsp:cNvSpPr/>
      </dsp:nvSpPr>
      <dsp:spPr>
        <a:xfrm>
          <a:off x="4819810" y="3160328"/>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819810" y="3160328"/>
        <a:ext cx="635144" cy="317572"/>
      </dsp:txXfrm>
    </dsp:sp>
    <dsp:sp modelId="{4BA77F1E-C630-4E98-82F0-A31DCB72CF58}">
      <dsp:nvSpPr>
        <dsp:cNvPr id="0" name=""/>
        <dsp:cNvSpPr/>
      </dsp:nvSpPr>
      <dsp:spPr>
        <a:xfrm>
          <a:off x="4819810" y="3611281"/>
          <a:ext cx="635144" cy="3175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819810" y="3611281"/>
        <a:ext cx="635144" cy="3175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ea typeface="+mn-ea"/>
                <a:cs typeface="+mn-cs"/>
              </a:defRPr>
            </a:lvl1pPr>
          </a:lstStyle>
          <a:p>
            <a:pPr>
              <a:defRPr/>
            </a:pPr>
            <a:r>
              <a:rPr lang="en-US"/>
              <a:t>LION L2VPN </a:t>
            </a:r>
            <a:endParaRPr lang="en-US" dirty="0"/>
          </a:p>
        </p:txBody>
      </p:sp>
      <p:sp>
        <p:nvSpPr>
          <p:cNvPr id="79875" name="Rectangle 3"/>
          <p:cNvSpPr>
            <a:spLocks noGrp="1" noChangeArrowheads="1"/>
          </p:cNvSpPr>
          <p:nvPr>
            <p:ph type="dt" sz="quarter" idx="1"/>
          </p:nvPr>
        </p:nvSpPr>
        <p:spPr bwMode="auto">
          <a:xfrm>
            <a:off x="3849688"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ea typeface="+mn-ea"/>
                <a:cs typeface="+mn-cs"/>
              </a:defRPr>
            </a:lvl1pPr>
          </a:lstStyle>
          <a:p>
            <a:pPr>
              <a:defRPr/>
            </a:pPr>
            <a:r>
              <a:rPr lang="en-US"/>
              <a:t>Sep 2015 </a:t>
            </a:r>
            <a:endParaRPr lang="en-US" dirty="0"/>
          </a:p>
        </p:txBody>
      </p:sp>
      <p:sp>
        <p:nvSpPr>
          <p:cNvPr id="79876" name="Rectangle 4"/>
          <p:cNvSpPr>
            <a:spLocks noGrp="1" noChangeArrowheads="1"/>
          </p:cNvSpPr>
          <p:nvPr>
            <p:ph type="ftr" sz="quarter" idx="2"/>
          </p:nvPr>
        </p:nvSpPr>
        <p:spPr bwMode="auto">
          <a:xfrm>
            <a:off x="0"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defRPr sz="1200">
                <a:ea typeface="ＭＳ Ｐゴシック" pitchFamily="34" charset="-128"/>
                <a:cs typeface="+mn-cs"/>
              </a:defRPr>
            </a:lvl1pPr>
          </a:lstStyle>
          <a:p>
            <a:pPr>
              <a:defRPr/>
            </a:pPr>
            <a:r>
              <a:rPr lang="da-DK" altLang="en-US"/>
              <a:t>© Ericsson AB 2015 </a:t>
            </a:r>
            <a:endParaRPr lang="en-US" altLang="en-US"/>
          </a:p>
        </p:txBody>
      </p:sp>
      <p:sp>
        <p:nvSpPr>
          <p:cNvPr id="79877" name="Rectangle 5"/>
          <p:cNvSpPr>
            <a:spLocks noGrp="1" noChangeArrowheads="1"/>
          </p:cNvSpPr>
          <p:nvPr>
            <p:ph type="sldNum" sz="quarter" idx="3"/>
          </p:nvPr>
        </p:nvSpPr>
        <p:spPr bwMode="auto">
          <a:xfrm>
            <a:off x="3849688"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defRPr sz="1200">
                <a:ea typeface="ＭＳ Ｐゴシック" pitchFamily="34" charset="-128"/>
                <a:cs typeface="Arial" charset="0"/>
              </a:defRPr>
            </a:lvl1pPr>
          </a:lstStyle>
          <a:p>
            <a:pPr>
              <a:defRPr/>
            </a:pPr>
            <a:fld id="{061106B1-5FAE-46C4-AB7A-803300B0FFAE}" type="slidenum">
              <a:rPr lang="en-US" altLang="en-US"/>
              <a:pPr>
                <a:defRPr/>
              </a:pPr>
              <a:t>‹#›</a:t>
            </a:fld>
            <a:endParaRPr lang="en-US" altLang="en-US"/>
          </a:p>
        </p:txBody>
      </p:sp>
    </p:spTree>
    <p:extLst>
      <p:ext uri="{BB962C8B-B14F-4D97-AF65-F5344CB8AC3E}">
        <p14:creationId xmlns:p14="http://schemas.microsoft.com/office/powerpoint/2010/main" val="386657401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49688" y="0"/>
            <a:ext cx="2943225" cy="495300"/>
          </a:xfrm>
          <a:prstGeom prst="rect">
            <a:avLst/>
          </a:prstGeom>
        </p:spPr>
        <p:txBody>
          <a:bodyPr vert="horz" lIns="90334" tIns="45167" rIns="90334" bIns="45167" rtlCol="0"/>
          <a:lstStyle>
            <a:lvl1pPr algn="r">
              <a:spcBef>
                <a:spcPct val="50000"/>
              </a:spcBef>
              <a:defRPr sz="1200">
                <a:latin typeface="Arial" charset="0"/>
                <a:ea typeface="+mn-ea"/>
                <a:cs typeface="+mn-cs"/>
              </a:defRPr>
            </a:lvl1pPr>
          </a:lstStyle>
          <a:p>
            <a:pPr>
              <a:defRPr/>
            </a:pPr>
            <a:r>
              <a:rPr lang="en-US"/>
              <a:t>Sep 2015 </a:t>
            </a:r>
            <a:endParaRPr lang="en-US" dirty="0"/>
          </a:p>
        </p:txBody>
      </p:sp>
      <p:sp>
        <p:nvSpPr>
          <p:cNvPr id="3" name="Slide Number Placeholder 2"/>
          <p:cNvSpPr>
            <a:spLocks noGrp="1"/>
          </p:cNvSpPr>
          <p:nvPr>
            <p:ph type="sldNum" sz="quarter" idx="5"/>
          </p:nvPr>
        </p:nvSpPr>
        <p:spPr>
          <a:xfrm>
            <a:off x="3849688" y="9409113"/>
            <a:ext cx="2943225" cy="495300"/>
          </a:xfrm>
          <a:prstGeom prst="rect">
            <a:avLst/>
          </a:prstGeom>
        </p:spPr>
        <p:txBody>
          <a:bodyPr vert="horz" wrap="square" lIns="90334" tIns="45167" rIns="90334" bIns="45167" numCol="1" anchor="b" anchorCtr="0" compatLnSpc="1">
            <a:prstTxWarp prst="textNoShape">
              <a:avLst/>
            </a:prstTxWarp>
          </a:bodyPr>
          <a:lstStyle>
            <a:lvl1pPr algn="r">
              <a:spcBef>
                <a:spcPct val="50000"/>
              </a:spcBef>
              <a:defRPr sz="1200">
                <a:ea typeface="ＭＳ Ｐゴシック" pitchFamily="34" charset="-128"/>
                <a:cs typeface="Arial" charset="0"/>
              </a:defRPr>
            </a:lvl1pPr>
          </a:lstStyle>
          <a:p>
            <a:pPr>
              <a:defRPr/>
            </a:pPr>
            <a:fld id="{0A12874B-BFCD-4188-805E-E544D33EBD1F}" type="slidenum">
              <a:rPr lang="en-US" altLang="en-US"/>
              <a:pPr>
                <a:defRPr/>
              </a:pPr>
              <a:t>‹#›</a:t>
            </a:fld>
            <a:endParaRPr lang="en-US" altLang="en-US"/>
          </a:p>
        </p:txBody>
      </p:sp>
      <p:sp>
        <p:nvSpPr>
          <p:cNvPr id="4" name="Header Placeholder 3"/>
          <p:cNvSpPr>
            <a:spLocks noGrp="1"/>
          </p:cNvSpPr>
          <p:nvPr>
            <p:ph type="hdr" sz="quarter"/>
          </p:nvPr>
        </p:nvSpPr>
        <p:spPr>
          <a:xfrm>
            <a:off x="0" y="0"/>
            <a:ext cx="2943225" cy="495300"/>
          </a:xfrm>
          <a:prstGeom prst="rect">
            <a:avLst/>
          </a:prstGeom>
        </p:spPr>
        <p:txBody>
          <a:bodyPr vert="horz" lIns="90334" tIns="45167" rIns="90334" bIns="45167" rtlCol="0"/>
          <a:lstStyle>
            <a:lvl1pPr algn="l">
              <a:spcBef>
                <a:spcPct val="50000"/>
              </a:spcBef>
              <a:defRPr sz="1200">
                <a:latin typeface="Arial" charset="0"/>
                <a:ea typeface="+mn-ea"/>
                <a:cs typeface="+mn-cs"/>
              </a:defRPr>
            </a:lvl1pPr>
          </a:lstStyle>
          <a:p>
            <a:pPr>
              <a:defRPr/>
            </a:pPr>
            <a:r>
              <a:rPr lang="en-US"/>
              <a:t>LION L2VPN </a:t>
            </a:r>
            <a:endParaRPr lang="en-US" dirty="0"/>
          </a:p>
        </p:txBody>
      </p:sp>
      <p:sp>
        <p:nvSpPr>
          <p:cNvPr id="5" name="Slide Image Placeholder 4"/>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9409113"/>
            <a:ext cx="2943225" cy="495300"/>
          </a:xfrm>
          <a:prstGeom prst="rect">
            <a:avLst/>
          </a:prstGeom>
        </p:spPr>
        <p:txBody>
          <a:bodyPr vert="horz" wrap="square" lIns="90334" tIns="45167" rIns="90334" bIns="45167" numCol="1" anchor="b" anchorCtr="0" compatLnSpc="1">
            <a:prstTxWarp prst="textNoShape">
              <a:avLst/>
            </a:prstTxWarp>
          </a:bodyPr>
          <a:lstStyle>
            <a:lvl1pPr>
              <a:spcBef>
                <a:spcPct val="50000"/>
              </a:spcBef>
              <a:defRPr sz="1200">
                <a:ea typeface="ＭＳ Ｐゴシック" pitchFamily="34" charset="-128"/>
                <a:cs typeface="+mn-cs"/>
              </a:defRPr>
            </a:lvl1pPr>
          </a:lstStyle>
          <a:p>
            <a:pPr>
              <a:defRPr/>
            </a:pPr>
            <a:r>
              <a:rPr lang="da-DK" altLang="en-US"/>
              <a:t>© Ericsson AB 2015 </a:t>
            </a:r>
            <a:endParaRPr lang="en-US" altLang="en-US"/>
          </a:p>
        </p:txBody>
      </p:sp>
      <p:sp>
        <p:nvSpPr>
          <p:cNvPr id="7" name="Notes Placeholder 6"/>
          <p:cNvSpPr>
            <a:spLocks noGrp="1"/>
          </p:cNvSpPr>
          <p:nvPr>
            <p:ph type="body" sz="quarter" idx="3"/>
          </p:nvPr>
        </p:nvSpPr>
        <p:spPr>
          <a:xfrm>
            <a:off x="679450" y="4705350"/>
            <a:ext cx="5435600" cy="4457700"/>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483376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8: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6DF27801-41D8-6502-F4FC-9F0E57108672}"/>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180C1631-44F0-2C9A-4C1D-46EC4FE7601F}"/>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3221AE6D-8EC9-7A2D-873B-73F8AD0E3697}"/>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41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9: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20</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22</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22</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22</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22</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29</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30</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31</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4/14/2025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4</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4</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4</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4</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5</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08806-A167-53DE-3ABF-CD57A12D2A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826655-E8E1-5DF1-9E95-A89DC81EC1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A0448E-19B3-B6F4-BB18-C004CFD363FF}"/>
              </a:ext>
            </a:extLst>
          </p:cNvPr>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a:extLst>
              <a:ext uri="{FF2B5EF4-FFF2-40B4-BE49-F238E27FC236}">
                <a16:creationId xmlns:a16="http://schemas.microsoft.com/office/drawing/2014/main" id="{BFF4C9FD-3C30-7A72-31AF-9E3693946607}"/>
              </a:ext>
            </a:extLst>
          </p:cNvPr>
          <p:cNvSpPr>
            <a:spLocks noGrp="1"/>
          </p:cNvSpPr>
          <p:nvPr>
            <p:ph type="dt" idx="1"/>
          </p:nvPr>
        </p:nvSpPr>
        <p:spPr/>
        <p:txBody>
          <a:bodyPr/>
          <a:lstStyle/>
          <a:p>
            <a:pPr>
              <a:defRPr/>
            </a:pPr>
            <a:r>
              <a:rPr lang="en-US"/>
              <a:t>Sep 2015 </a:t>
            </a:r>
            <a:endParaRPr lang="en-US" dirty="0"/>
          </a:p>
        </p:txBody>
      </p:sp>
      <p:sp>
        <p:nvSpPr>
          <p:cNvPr id="5" name="Slide Number Placeholder 4">
            <a:extLst>
              <a:ext uri="{FF2B5EF4-FFF2-40B4-BE49-F238E27FC236}">
                <a16:creationId xmlns:a16="http://schemas.microsoft.com/office/drawing/2014/main" id="{C28A4820-F72F-CFCD-AA36-54BBB0F9CC0E}"/>
              </a:ext>
            </a:extLst>
          </p:cNvPr>
          <p:cNvSpPr>
            <a:spLocks noGrp="1"/>
          </p:cNvSpPr>
          <p:nvPr>
            <p:ph type="sldNum" sz="quarter" idx="5"/>
          </p:nvPr>
        </p:nvSpPr>
        <p:spPr/>
        <p:txBody>
          <a:bodyPr/>
          <a:lstStyle/>
          <a:p>
            <a:pPr>
              <a:defRPr/>
            </a:pPr>
            <a:fld id="{0A12874B-BFCD-4188-805E-E544D33EBD1F}" type="slidenum">
              <a:rPr lang="en-US" altLang="en-US" smtClean="0"/>
              <a:pPr>
                <a:defRPr/>
              </a:pPr>
              <a:t>6</a:t>
            </a:fld>
            <a:endParaRPr lang="en-US" altLang="en-US"/>
          </a:p>
        </p:txBody>
      </p:sp>
      <p:sp>
        <p:nvSpPr>
          <p:cNvPr id="6" name="Header Placeholder 5">
            <a:extLst>
              <a:ext uri="{FF2B5EF4-FFF2-40B4-BE49-F238E27FC236}">
                <a16:creationId xmlns:a16="http://schemas.microsoft.com/office/drawing/2014/main" id="{7CD474FF-9232-8E08-F83E-50EFCE9A8B85}"/>
              </a:ext>
            </a:extLst>
          </p:cNvPr>
          <p:cNvSpPr>
            <a:spLocks noGrp="1"/>
          </p:cNvSpPr>
          <p:nvPr>
            <p:ph type="hdr" sz="quarter"/>
          </p:nvPr>
        </p:nvSpPr>
        <p:spPr/>
        <p:txBody>
          <a:bodyPr/>
          <a:lstStyle/>
          <a:p>
            <a:pPr>
              <a:defRPr/>
            </a:pPr>
            <a:r>
              <a:rPr lang="en-US"/>
              <a:t>LION L2VPN </a:t>
            </a:r>
            <a:endParaRPr lang="en-US" dirty="0"/>
          </a:p>
        </p:txBody>
      </p:sp>
      <p:sp>
        <p:nvSpPr>
          <p:cNvPr id="7" name="Footer Placeholder 6">
            <a:extLst>
              <a:ext uri="{FF2B5EF4-FFF2-40B4-BE49-F238E27FC236}">
                <a16:creationId xmlns:a16="http://schemas.microsoft.com/office/drawing/2014/main" id="{CA7725CE-CD6C-9168-13FF-4CAE257060E5}"/>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672928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ACB814BD-3134-1241-86E2-8BA327862C44}"/>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718568F3-2D44-AAC9-D7B0-FED837D9FC92}"/>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462B6D75-F01E-E672-2D11-A3659BF1562E}"/>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7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defRPr/>
            </a:pPr>
            <a:r>
              <a:rPr lang="en-US" altLang="en-US" sz="1200">
                <a:solidFill>
                  <a:srgbClr val="FFFFFF"/>
                </a:solidFill>
              </a:rPr>
              <a:t>Slide title</a:t>
            </a:r>
          </a:p>
          <a:p>
            <a:pPr algn="r" eaLnBrk="1" hangingPunct="1">
              <a:defRPr/>
            </a:pPr>
            <a:r>
              <a:rPr lang="en-US" altLang="en-US" sz="1200">
                <a:solidFill>
                  <a:srgbClr val="FFFFFF"/>
                </a:solidFill>
              </a:rPr>
              <a:t>70 pt</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9FB7D3"/>
                </a:solidFill>
              </a:rPr>
              <a:t>CAPITALS</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FFFFFF"/>
                </a:solidFill>
              </a:rPr>
              <a:t>Slide subtitle </a:t>
            </a:r>
          </a:p>
          <a:p>
            <a:pPr algn="r" eaLnBrk="1" hangingPunct="1">
              <a:defRPr/>
            </a:pPr>
            <a:r>
              <a:rPr lang="en-US" altLang="en-US" sz="1200">
                <a:solidFill>
                  <a:srgbClr val="FFFFFF"/>
                </a:solidFill>
              </a:rPr>
              <a:t>minimum 30 pt</a:t>
            </a:r>
          </a:p>
          <a:p>
            <a:pPr algn="r" eaLnBrk="1" hangingPunct="1">
              <a:defRPr/>
            </a:pPr>
            <a:endParaRPr lang="en-GB" altLang="en-US" sz="1200">
              <a:solidFill>
                <a:schemeClr val="bg1"/>
              </a:solidFill>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1145673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935" y="1795463"/>
            <a:ext cx="111400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9344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934" y="4010025"/>
            <a:ext cx="54737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7" y="1795463"/>
            <a:ext cx="111357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3590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3367" y="1795463"/>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6" y="1795463"/>
            <a:ext cx="546946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37380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64065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7" y="4013201"/>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795464"/>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2804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7" y="4022725"/>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0" y="1804989"/>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804989"/>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89563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04817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24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0"/>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9" name="Google Shape;19;p10"/>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8434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1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12"/>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7" name="Google Shape;27;p12"/>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53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9861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933" y="239713"/>
            <a:ext cx="9992784" cy="1085850"/>
          </a:xfrm>
        </p:spPr>
        <p:txBody>
          <a:bodyPr/>
          <a:lstStyle/>
          <a:p>
            <a:r>
              <a:rPr lang="en-US"/>
              <a:t>Click to edit Master title style</a:t>
            </a:r>
          </a:p>
        </p:txBody>
      </p:sp>
      <p:sp>
        <p:nvSpPr>
          <p:cNvPr id="3" name="Content Placeholder 2"/>
          <p:cNvSpPr>
            <a:spLocks noGrp="1"/>
          </p:cNvSpPr>
          <p:nvPr>
            <p:ph idx="1"/>
          </p:nvPr>
        </p:nvSpPr>
        <p:spPr>
          <a:xfrm>
            <a:off x="529167" y="1800226"/>
            <a:ext cx="11135784"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5858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3 columns">
  <p:cSld name="1_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416626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59599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1023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42881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42541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5848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446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2812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r>
              <a:rPr lang="en-US" altLang="en-US" sz="1200" dirty="0">
                <a:solidFill>
                  <a:srgbClr val="FFFFFF"/>
                </a:solidFill>
              </a:rPr>
              <a:t>Slide title </a:t>
            </a:r>
          </a:p>
          <a:p>
            <a:pPr algn="r" eaLnBrk="1" hangingPunct="1"/>
            <a:r>
              <a:rPr lang="en-US" altLang="en-US" sz="1200" dirty="0">
                <a:solidFill>
                  <a:srgbClr val="FFFFFF"/>
                </a:solidFill>
              </a:rPr>
              <a:t>44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Text and bullet level 1</a:t>
            </a:r>
          </a:p>
          <a:p>
            <a:pPr algn="r" eaLnBrk="1" hangingPunct="1"/>
            <a:r>
              <a:rPr lang="en-US" altLang="en-US" sz="1200" dirty="0">
                <a:solidFill>
                  <a:srgbClr val="FFFFFF"/>
                </a:solidFill>
              </a:rPr>
              <a:t> minimum 24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Bullets level 2-5</a:t>
            </a:r>
          </a:p>
          <a:p>
            <a:pPr algn="r" eaLnBrk="1" hangingPunct="1"/>
            <a:r>
              <a:rPr lang="en-US" altLang="en-US" sz="1200" dirty="0">
                <a:solidFill>
                  <a:srgbClr val="FFFFFF"/>
                </a:solidFill>
              </a:rPr>
              <a:t>minimum 20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eaLnBrk="1" hangingPunct="1">
              <a:spcBef>
                <a:spcPct val="50000"/>
              </a:spcBef>
            </a:pPr>
            <a:r>
              <a:rPr lang="en-US" altLang="en-US" sz="500" dirty="0">
                <a:solidFill>
                  <a:srgbClr val="9FB7D3"/>
                </a:solidFill>
              </a:rPr>
              <a:t>Characters for Embedded font:</a:t>
            </a:r>
            <a:br>
              <a:rPr lang="en-US" altLang="en-US" sz="500" dirty="0">
                <a:solidFill>
                  <a:srgbClr val="9FB7D3"/>
                </a:solidFill>
              </a:rPr>
            </a:br>
            <a:r>
              <a:rPr lang="en-US" altLang="en-US" sz="500" dirty="0">
                <a:solidFill>
                  <a:srgbClr val="9FB7D3"/>
                </a:solidFill>
                <a:latin typeface="Ericsson Capital TT" pitchFamily="2" charset="0"/>
              </a:rPr>
              <a:t>!"#$%&amp;'()*+,-./0123456789:;&lt;=&gt;?@ABCDEFGHIJKLMNOPQRSTUVWXYZ[\]^_`</a:t>
            </a:r>
            <a:r>
              <a:rPr lang="en-US" altLang="en-US" sz="500" dirty="0" err="1">
                <a:solidFill>
                  <a:srgbClr val="9FB7D3"/>
                </a:solidFill>
                <a:latin typeface="Ericsson Capital TT" pitchFamily="2" charset="0"/>
              </a:rPr>
              <a:t>abcdefghijklmnopqrstuvwxyz</a:t>
            </a:r>
            <a:r>
              <a:rPr lang="en-US" alt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altLang="en-US" sz="500" dirty="0" err="1">
                <a:solidFill>
                  <a:srgbClr val="9FB7D3"/>
                </a:solidFill>
                <a:latin typeface="Ericsson Capital TT" pitchFamily="2" charset="0"/>
              </a:rPr>
              <a:t>ẀẁẃẄẅỲỳ</a:t>
            </a:r>
            <a:r>
              <a:rPr lang="en-US" alt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altLang="en-US" sz="500" dirty="0" err="1">
                <a:solidFill>
                  <a:srgbClr val="9FB7D3"/>
                </a:solidFill>
                <a:latin typeface="Ericsson Capital TT" pitchFamily="2" charset="0"/>
              </a:rPr>
              <a:t>ﬁﬂ</a:t>
            </a:r>
            <a:endParaRPr lang="en-US" altLang="en-US" sz="500" i="1" dirty="0">
              <a:solidFill>
                <a:srgbClr val="9FB7D3"/>
              </a:solidFill>
              <a:latin typeface="Ericsson Capital TT" pitchFamily="2" charset="0"/>
            </a:endParaRPr>
          </a:p>
          <a:p>
            <a:pPr eaLnBrk="1" hangingPunct="1">
              <a:spcBef>
                <a:spcPct val="50000"/>
              </a:spcBef>
            </a:pPr>
            <a:endParaRPr lang="en-US" altLang="en-US" sz="500" i="1" dirty="0">
              <a:solidFill>
                <a:srgbClr val="9FB7D3"/>
              </a:solidFill>
              <a:latin typeface="Ericsson Capital TT" pitchFamily="2" charset="0"/>
            </a:endParaRPr>
          </a:p>
          <a:p>
            <a:pPr eaLnBrk="1" hangingPunct="1">
              <a:spcBef>
                <a:spcPct val="50000"/>
              </a:spcBef>
            </a:pPr>
            <a:r>
              <a:rPr lang="en-US" altLang="en-US" sz="500" dirty="0" err="1">
                <a:solidFill>
                  <a:srgbClr val="9FB7D3"/>
                </a:solidFill>
                <a:latin typeface="Ericsson Capital TT" pitchFamily="2" charset="0"/>
              </a:rPr>
              <a:t>ΆΈΉΊΌΎΏΐΑΒΓΕΖΗΘΙΚΛΜΝΞΟΠΡΣΤΥΦΧΨΪΫΆΈΉΊΰ</a:t>
            </a:r>
            <a:r>
              <a:rPr lang="en-US" altLang="en-US" sz="500" dirty="0">
                <a:solidFill>
                  <a:srgbClr val="9FB7D3"/>
                </a:solidFill>
                <a:latin typeface="Ericsson Capital TT" pitchFamily="2" charset="0"/>
              </a:rPr>
              <a:t>αβγδεζηθικλνξορςΣΤΥΦΧΨΩΪΫΌΎΏ</a:t>
            </a:r>
            <a:endParaRPr lang="en-US" altLang="en-US" sz="500" i="1" dirty="0">
              <a:solidFill>
                <a:srgbClr val="9FB7D3"/>
              </a:solidFill>
              <a:latin typeface="Ericsson Capital TT" pitchFamily="2" charset="0"/>
            </a:endParaRPr>
          </a:p>
          <a:p>
            <a:pPr eaLnBrk="1" hangingPunct="1">
              <a:spcBef>
                <a:spcPct val="50000"/>
              </a:spcBef>
            </a:pPr>
            <a:r>
              <a:rPr lang="en-US" alt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pPr>
            <a:endParaRPr lang="en-US" altLang="en-US" sz="500" dirty="0">
              <a:solidFill>
                <a:srgbClr val="9FB7D3"/>
              </a:solidFill>
              <a:latin typeface="Ericsson Capital TT" pitchFamily="2" charset="0"/>
            </a:endParaRPr>
          </a:p>
          <a:p>
            <a:pPr algn="r" eaLnBrk="1" hangingPunct="1"/>
            <a:endParaRPr lang="en-US" altLang="en-US" sz="5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1400" dirty="0">
              <a:solidFill>
                <a:schemeClr val="bg1"/>
              </a:solidFill>
            </a:endParaRPr>
          </a:p>
          <a:p>
            <a:pPr algn="r" eaLnBrk="1" hangingPunct="1"/>
            <a:r>
              <a:rPr lang="en-US" altLang="en-US" sz="1200" dirty="0">
                <a:solidFill>
                  <a:schemeClr val="bg1"/>
                </a:solidFill>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defRPr/>
            </a:pPr>
            <a:r>
              <a:rPr lang="en-US" altLang="en-US" sz="800" dirty="0">
                <a:solidFill>
                  <a:srgbClr val="87888A"/>
                </a:solidFill>
              </a:rPr>
              <a:t>Page </a:t>
            </a:r>
            <a:fld id="{E461560A-DB10-4212-904F-0BEC7B02BA9E}" type="slidenum">
              <a:rPr lang="en-US" altLang="en-US" sz="800" smtClean="0">
                <a:solidFill>
                  <a:srgbClr val="87888A"/>
                </a:solidFill>
              </a:rPr>
              <a:pPr eaLnBrk="1" hangingPunct="1">
                <a:spcBef>
                  <a:spcPct val="50000"/>
                </a:spcBef>
                <a:defRPr/>
              </a:pPr>
              <a:t>‹#›</a:t>
            </a:fld>
            <a:endParaRPr lang="en-US" altLang="en-US" sz="800" dirty="0">
              <a:solidFill>
                <a:srgbClr val="87888A"/>
              </a:solidFill>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dirty="0"/>
              <a:t>Click to add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cSld>
  <p:clrMap bg1="lt1" tx1="dk1" bg2="lt2" tx2="dk2" accent1="accent1" accent2="accent2" accent3="accent3" accent4="accent4" accent5="accent5" accent6="accent6" hlink="hlink" folHlink="folHlink"/>
  <p:sldLayoutIdLst>
    <p:sldLayoutId id="2147485019"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22" r:id="rId18"/>
    <p:sldLayoutId id="2147485023" r:id="rId19"/>
    <p:sldLayoutId id="2147485024" r:id="rId20"/>
    <p:sldLayoutId id="2147485025" r:id="rId21"/>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ＭＳ Ｐゴシック" pitchFamily="34" charset="-128"/>
          <a:cs typeface="ＭＳ Ｐゴシック" charset="0"/>
        </a:defRPr>
      </a:lvl1pPr>
      <a:lvl2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2pPr>
      <a:lvl3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3pPr>
      <a:lvl4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4pPr>
      <a:lvl5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ＭＳ Ｐゴシック" pitchFamily="34" charset="-128"/>
          <a:cs typeface="ＭＳ Ｐゴシック" charset="0"/>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ea typeface="ＭＳ Ｐゴシック" pitchFamily="34" charset="-128"/>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altLang="zh-CN" sz="3600" dirty="0" err="1">
                <a:solidFill>
                  <a:schemeClr val="tx2"/>
                </a:solidFill>
              </a:rPr>
              <a:t>SmartBid</a:t>
            </a:r>
            <a:r>
              <a:rPr lang="en-US" altLang="zh-CN" sz="3600" dirty="0">
                <a:solidFill>
                  <a:schemeClr val="tx2"/>
                </a:solidFill>
              </a:rPr>
              <a:t> Auction Platform</a:t>
            </a:r>
            <a:endParaRPr dirty="0"/>
          </a:p>
          <a:p>
            <a:pPr marL="0" marR="0" lvl="0" indent="0" algn="l" rtl="0">
              <a:lnSpc>
                <a:spcPct val="90000"/>
              </a:lnSpc>
              <a:spcBef>
                <a:spcPts val="0"/>
              </a:spcBef>
              <a:spcAft>
                <a:spcPts val="0"/>
              </a:spcAft>
              <a:buClr>
                <a:srgbClr val="00A9D4"/>
              </a:buClr>
              <a:buSzPts val="3600"/>
              <a:buFont typeface="Arial"/>
              <a:buNone/>
            </a:pPr>
            <a:endParaRPr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69106" y="677261"/>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400" dirty="0">
                <a:solidFill>
                  <a:srgbClr val="595959"/>
                </a:solidFill>
                <a:latin typeface="+mn-lt"/>
                <a:ea typeface="ＭＳ Ｐゴシック"/>
                <a:cs typeface="Arial"/>
              </a:rPr>
              <a:t>Project Key Risks-updated</a:t>
            </a:r>
            <a:endParaRPr lang="en-US" altLang="zh-CN"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extLst>
              <p:ext uri="{D42A27DB-BD31-4B8C-83A1-F6EECF244321}">
                <p14:modId xmlns:p14="http://schemas.microsoft.com/office/powerpoint/2010/main" val="4129308151"/>
              </p:ext>
            </p:extLst>
          </p:nvPr>
        </p:nvGraphicFramePr>
        <p:xfrm>
          <a:off x="505344" y="1599937"/>
          <a:ext cx="11053295" cy="4170190"/>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t>#</a:t>
                      </a:r>
                      <a:endParaRPr lang="en-US" sz="1200" b="0" dirty="0">
                        <a:latin typeface="+mn-lt"/>
                      </a:endParaRPr>
                    </a:p>
                  </a:txBody>
                  <a:tcPr>
                    <a:solidFill>
                      <a:srgbClr val="002060"/>
                    </a:solidFill>
                  </a:tcPr>
                </a:tc>
                <a:tc>
                  <a:txBody>
                    <a:bodyPr/>
                    <a:lstStyle/>
                    <a:p>
                      <a:r>
                        <a:rPr lang="en-US" sz="1200" b="0" dirty="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p>
                    <a:p>
                      <a:pPr lvl="0">
                        <a:buNone/>
                      </a:pPr>
                      <a:r>
                        <a:rPr lang="en-US" sz="1200" b="1" dirty="0"/>
                        <a:t>7</a:t>
                      </a:r>
                      <a:endParaRPr lang="en-US" sz="1200" b="1" dirty="0">
                        <a:latin typeface="+mn-lt"/>
                      </a:endParaRPr>
                    </a:p>
                  </a:txBody>
                  <a:tcPr/>
                </a:tc>
                <a:tc>
                  <a:txBody>
                    <a:bodyPr/>
                    <a:lstStyle/>
                    <a:p>
                      <a:pPr lvl="0" algn="l">
                        <a:lnSpc>
                          <a:spcPct val="100000"/>
                        </a:lnSpc>
                        <a:spcBef>
                          <a:spcPts val="0"/>
                        </a:spcBef>
                        <a:spcAft>
                          <a:spcPts val="0"/>
                        </a:spcAft>
                        <a:buNone/>
                      </a:pPr>
                      <a:r>
                        <a:rPr lang="en-US" altLang="zh-CN" sz="1200" b="0" dirty="0"/>
                        <a:t>Task175-we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kern="1200" dirty="0">
                          <a:solidFill>
                            <a:schemeClr val="dk1"/>
                          </a:solidFill>
                          <a:effectLst/>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p>
                    <a:p>
                      <a:pPr marL="0" lvl="0" indent="0" algn="l">
                        <a:lnSpc>
                          <a:spcPct val="100000"/>
                        </a:lnSpc>
                        <a:spcBef>
                          <a:spcPts val="0"/>
                        </a:spcBef>
                        <a:spcAft>
                          <a:spcPts val="0"/>
                        </a:spcAft>
                        <a:buNone/>
                      </a:pPr>
                      <a:r>
                        <a:rPr lang="en-US" sz="1200" b="0" dirty="0"/>
                        <a:t>2. ​ Ensure that most test scenarios can be tested if time is insufficient.</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u="none" strike="noStrike" noProof="0" dirty="0"/>
                        <a:t> </a:t>
                      </a:r>
                      <a:r>
                        <a:rPr lang="en-US" altLang="zh-CN" sz="1200" dirty="0"/>
                        <a:t>Sep 11</a:t>
                      </a:r>
                      <a:endParaRPr lang="en-US" sz="1200" b="0" dirty="0">
                        <a:latin typeface="+mn-lt"/>
                      </a:endParaRPr>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pPr lvl="0">
                        <a:buNone/>
                      </a:pPr>
                      <a:r>
                        <a:rPr lang="en-US" sz="1200" b="0" u="none" strike="noStrike" noProof="0" dirty="0"/>
                        <a:t>Task 179-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u="none" strike="noStrike" noProof="0" dirty="0"/>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u="none" strike="noStrike" noProof="0" dirty="0"/>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t>1. Allow direct testing of pre-production environments during emergency repair</a:t>
                      </a:r>
                    </a:p>
                    <a:p>
                      <a:pPr marL="0" lvl="0" indent="0">
                        <a:buNone/>
                      </a:pPr>
                      <a:r>
                        <a:rPr lang="en-US" sz="1200" b="0" dirty="0"/>
                        <a:t>2. Provide local testing sandbox to developers for emergency use.</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lvl="0" indent="0">
                        <a:buNone/>
                      </a:pPr>
                      <a:r>
                        <a:rPr lang="en-US" altLang="zh-CN" sz="1200" dirty="0"/>
                        <a:t>Sep</a:t>
                      </a:r>
                      <a:r>
                        <a:rPr lang="en-US" altLang="zh-CN" sz="1200" b="0" u="none" strike="noStrike" noProof="0" dirty="0"/>
                        <a:t> 11</a:t>
                      </a:r>
                      <a:endParaRPr lang="en-US" sz="1200" b="0" dirty="0">
                        <a:latin typeface="+mn-lt"/>
                      </a:endParaRP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4012845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908F0-1A05-ECEB-6C47-9623870354C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76239C7-D720-6031-E89C-DD5068F56A0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4400">
                <a:solidFill>
                  <a:srgbClr val="595959"/>
                </a:solidFill>
                <a:latin typeface="+mn-lt"/>
                <a:ea typeface="ＭＳ Ｐゴシック"/>
                <a:cs typeface="Arial"/>
              </a:rPr>
              <a:t>Project Key Risks-updated</a:t>
            </a:r>
            <a:endParaRPr lang="en-US" altLang="zh-CN"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B059B66D-3C2D-EF45-ACC8-CA4BC94C5126}"/>
              </a:ext>
            </a:extLst>
          </p:cNvPr>
          <p:cNvGraphicFramePr>
            <a:graphicFrameLocks/>
          </p:cNvGraphicFramePr>
          <p:nvPr>
            <p:extLst>
              <p:ext uri="{D42A27DB-BD31-4B8C-83A1-F6EECF244321}">
                <p14:modId xmlns:p14="http://schemas.microsoft.com/office/powerpoint/2010/main" val="2886501959"/>
              </p:ext>
            </p:extLst>
          </p:nvPr>
        </p:nvGraphicFramePr>
        <p:xfrm>
          <a:off x="541176" y="1207076"/>
          <a:ext cx="11001992" cy="5438927"/>
        </p:xfrm>
        <a:graphic>
          <a:graphicData uri="http://schemas.openxmlformats.org/drawingml/2006/table">
            <a:tbl>
              <a:tblPr firstRow="1" bandRow="1">
                <a:tableStyleId>{5C22544A-7EE6-4342-B048-85BDC9FD1C3A}</a:tableStyleId>
              </a:tblPr>
              <a:tblGrid>
                <a:gridCol w="368115">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dirty="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1"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Payment Gateway Integration (e.g., PayPal) Delayed Due to Compliance or Technical Issues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a:t>
                      </a:r>
                      <a:r>
                        <a:rPr lang="en-US" altLang="zh-CN" sz="1200" dirty="0"/>
                        <a:t>Request formal merchant integration credentials as early as possible and complete compliance approvals.</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u="none" strike="noStrike" noProof="0" dirty="0"/>
                        <a:t>M2: </a:t>
                      </a:r>
                      <a:r>
                        <a:rPr lang="en-US" altLang="zh-CN" sz="1200" dirty="0"/>
                        <a:t>Implement an abstraction layer for the payment gateway to allow flexible switching if needed.</a:t>
                      </a:r>
                    </a:p>
                    <a:p>
                      <a:pPr lvl="0" algn="l">
                        <a:lnSpc>
                          <a:spcPct val="100000"/>
                        </a:lnSpc>
                        <a:spcBef>
                          <a:spcPts val="0"/>
                        </a:spcBef>
                        <a:spcAft>
                          <a:spcPts val="0"/>
                        </a:spcAft>
                        <a:buNone/>
                      </a:pPr>
                      <a:r>
                        <a:rPr lang="en-US" sz="1200" b="0" i="0" u="none" strike="noStrike" noProof="0" dirty="0">
                          <a:latin typeface="Arial"/>
                        </a:rPr>
                        <a:t>M3:</a:t>
                      </a:r>
                      <a:r>
                        <a:rPr lang="zh-CN" altLang="en-US" sz="1200" b="0" i="0" u="none" strike="noStrike" noProof="0" dirty="0">
                          <a:latin typeface="Arial"/>
                        </a:rPr>
                        <a:t> </a:t>
                      </a:r>
                      <a:r>
                        <a:rPr lang="en-US" altLang="zh-CN" sz="1200" dirty="0"/>
                        <a:t>Prepare local mock payment modules to simulate success/failure scenarios during development and testing.</a:t>
                      </a:r>
                      <a:endParaRPr lang="en-US" sz="1200" b="0" i="0" u="none" strike="noStrike" noProof="0" dirty="0">
                        <a:latin typeface="Arial"/>
                      </a:endParaRPr>
                    </a:p>
                    <a:p>
                      <a:pPr lvl="0" algn="l">
                        <a:lnSpc>
                          <a:spcPct val="100000"/>
                        </a:lnSpc>
                        <a:spcBef>
                          <a:spcPts val="0"/>
                        </a:spcBef>
                        <a:spcAft>
                          <a:spcPts val="0"/>
                        </a:spcAft>
                        <a:buNone/>
                      </a:pPr>
                      <a:endParaRPr lang="en-US" sz="1200" b="0" i="0" u="none" strike="noStrike" noProof="0" dirty="0">
                        <a:latin typeface="Arial"/>
                      </a:endParaRPr>
                    </a:p>
                  </a:txBody>
                  <a:tcPr/>
                </a:tc>
                <a:tc>
                  <a:txBody>
                    <a:bodyPr/>
                    <a:lstStyle/>
                    <a:p>
                      <a:pPr marL="0" indent="0">
                        <a:buNone/>
                      </a:pPr>
                      <a:r>
                        <a:rPr lang="en-US" altLang="zh-CN" sz="1200" b="0" i="0" dirty="0"/>
                        <a:t>If PayPal cannot be integrated before the release deadline, switch to an alternative gateway (e.g., Stripe, Square) temporarily for MVP launch.</a:t>
                      </a:r>
                    </a:p>
                    <a:p>
                      <a:pPr marL="0" indent="0">
                        <a:buNone/>
                      </a:pPr>
                      <a:r>
                        <a:rPr lang="en-US" altLang="zh-CN" sz="1200" b="0" i="0" dirty="0"/>
                        <a:t>Allow Cash on Delivery or manual invoice processing for verified users as a temporary workaround.</a:t>
                      </a:r>
                      <a:endParaRPr lang="en-US" sz="1200" b="0" i="0" dirty="0"/>
                    </a:p>
                    <a:p>
                      <a:pPr marL="228600" indent="-228600">
                        <a:buAutoNum type="arabicPeriod"/>
                      </a:pPr>
                      <a:endParaRPr lang="en-US" sz="1200" b="0" dirty="0"/>
                    </a:p>
                  </a:txBody>
                  <a:tcPr/>
                </a:tc>
                <a:tc>
                  <a:txBody>
                    <a:bodyPr/>
                    <a:lstStyle/>
                    <a:p>
                      <a:pPr marL="0" lvl="0" indent="0">
                        <a:buNone/>
                      </a:pPr>
                      <a:r>
                        <a:rPr lang="en-US" sz="1200" b="0" dirty="0" err="1"/>
                        <a:t>Kailong</a:t>
                      </a:r>
                      <a:r>
                        <a:rPr lang="en-US" sz="1200" b="0" dirty="0"/>
                        <a:t> duan</a:t>
                      </a:r>
                    </a:p>
                  </a:txBody>
                  <a:tcPr/>
                </a:tc>
                <a:tc>
                  <a:txBody>
                    <a:bodyPr/>
                    <a:lstStyle/>
                    <a:p>
                      <a:pPr marL="0" indent="0">
                        <a:buNone/>
                      </a:pPr>
                      <a:r>
                        <a:rPr lang="en-US" sz="1200" b="0" u="none" strike="noStrike" noProof="0" dirty="0"/>
                        <a:t>June25 </a:t>
                      </a:r>
                      <a:endParaRPr lang="en-US" sz="1200" b="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1" dirty="0"/>
                        <a:t>6</a:t>
                      </a:r>
                      <a:r>
                        <a:rPr lang="en-US" sz="1200" b="0" dirty="0"/>
                        <a:t>.</a:t>
                      </a:r>
                    </a:p>
                  </a:txBody>
                  <a:tcPr/>
                </a:tc>
                <a:tc>
                  <a:txBody>
                    <a:bodyPr/>
                    <a:lstStyle/>
                    <a:p>
                      <a:pPr lvl="0">
                        <a:buNone/>
                      </a:pPr>
                      <a:r>
                        <a:rPr lang="en-US" altLang="zh-CN" sz="1200" dirty="0"/>
                        <a:t>Incomplete Security Testing May Lead to Data Breaches</a:t>
                      </a:r>
                    </a:p>
                    <a:p>
                      <a:pPr lvl="0">
                        <a:buNone/>
                      </a:pPr>
                      <a:r>
                        <a:rPr lang="en-US" altLang="zh-CN" sz="1200" dirty="0"/>
                        <a:t>User data, bidding records, and payment transactions are highly sensitive. The current test plan lacks clarity on security coverage. Some APIs have not been enforced with HTTPS encryption, JWT token management is incomplete, and IP blacklisting is not in place.</a:t>
                      </a:r>
                      <a:endParaRPr lang="en-US" sz="1200" b="0" i="0" u="none" strike="noStrike" noProof="0" dirty="0">
                        <a:latin typeface="Arial"/>
                      </a:endParaRPr>
                    </a:p>
                  </a:txBody>
                  <a:tcPr/>
                </a:tc>
                <a:tc>
                  <a:txBody>
                    <a:bodyPr/>
                    <a:lstStyle/>
                    <a:p>
                      <a:r>
                        <a:rPr lang="en-US" altLang="zh-CN" sz="1200" b="0" dirty="0"/>
                        <a:t>M1:</a:t>
                      </a:r>
                      <a:r>
                        <a:rPr lang="en-US" altLang="zh-CN" sz="1200" dirty="0"/>
                        <a:t>Enforce HTTPS for all API endpoints and configure SSL certificate verification.</a:t>
                      </a:r>
                    </a:p>
                    <a:p>
                      <a:endParaRPr lang="en-US" altLang="zh-CN" sz="1200" b="0" dirty="0"/>
                    </a:p>
                    <a:p>
                      <a:r>
                        <a:rPr lang="en-US" altLang="zh-CN" sz="1200" b="0" dirty="0"/>
                        <a:t>M2:</a:t>
                      </a:r>
                      <a:r>
                        <a:rPr lang="en-US" sz="1200" b="0" u="none" strike="noStrike" noProof="0" dirty="0"/>
                        <a:t> </a:t>
                      </a:r>
                      <a:r>
                        <a:rPr lang="en-US" altLang="zh-CN" sz="1200" dirty="0"/>
                        <a:t>Integrate automated vulnerability scanning tools such as OWASP ZAP.</a:t>
                      </a:r>
                    </a:p>
                    <a:p>
                      <a:r>
                        <a:rPr lang="en-US" sz="1200" b="0" i="0" u="none" strike="noStrike" noProof="0" dirty="0">
                          <a:latin typeface="Arial"/>
                        </a:rPr>
                        <a:t>M3:</a:t>
                      </a:r>
                      <a:r>
                        <a:rPr lang="zh-CN" altLang="en-US" sz="1200" b="0" i="0" u="none" strike="noStrike" noProof="0" dirty="0">
                          <a:latin typeface="Arial"/>
                        </a:rPr>
                        <a:t> </a:t>
                      </a:r>
                      <a:r>
                        <a:rPr lang="en-US" altLang="zh-CN" sz="1200" dirty="0"/>
                        <a:t>Deploy Web Application Firewall (WAF) and implement rate-limiting protections. Engage external white-box/gray-box security audit teams to review all critical service endpoints.</a:t>
                      </a:r>
                      <a:endParaRPr lang="en-US" sz="1200" b="0" i="0" u="none" strike="noStrike" noProof="0" dirty="0">
                        <a:latin typeface="Arial"/>
                      </a:endParaRPr>
                    </a:p>
                  </a:txBody>
                  <a:tcPr/>
                </a:tc>
                <a:tc>
                  <a:txBody>
                    <a:bodyPr/>
                    <a:lstStyle/>
                    <a:p>
                      <a:pPr marL="0" indent="0">
                        <a:buNone/>
                      </a:pPr>
                      <a:r>
                        <a:rPr lang="en-US" altLang="zh-CN" sz="1200" b="0" dirty="0"/>
                        <a:t>Restrict launch to a closed beta with vetted users.</a:t>
                      </a:r>
                    </a:p>
                    <a:p>
                      <a:pPr marL="0" indent="0">
                        <a:buNone/>
                      </a:pPr>
                      <a:r>
                        <a:rPr lang="en-US" altLang="zh-CN" sz="1200" b="0" dirty="0"/>
                        <a:t>Schedule a post-launch security patch sprint with clear deadlines and rollback plan.</a:t>
                      </a:r>
                    </a:p>
                    <a:p>
                      <a:pPr marL="228600" indent="-228600">
                        <a:buAutoNum type="arabicPeriod"/>
                      </a:pPr>
                      <a:endParaRPr lang="en-US" altLang="zh-CN" sz="1200" b="0" kern="1200" dirty="0">
                        <a:solidFill>
                          <a:schemeClr val="dk1"/>
                        </a:solidFill>
                        <a:effectLst/>
                      </a:endParaRPr>
                    </a:p>
                    <a:p>
                      <a:r>
                        <a:rPr lang="en-US" altLang="zh-CN" sz="1200" b="0" dirty="0"/>
                        <a:t>Enable real-time log monitoring and alerts using tools like ELK stack or CloudWatch.</a:t>
                      </a:r>
                    </a:p>
                    <a:p>
                      <a:pPr marL="228600" indent="-228600">
                        <a:buAutoNum type="arabicPeriod"/>
                      </a:pPr>
                      <a:endParaRPr lang="en-US" altLang="zh-CN" sz="1200" b="0" kern="1200" dirty="0">
                        <a:solidFill>
                          <a:schemeClr val="dk1"/>
                        </a:solidFill>
                        <a:effectLst/>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u="none" strike="noStrike" noProof="0" dirty="0"/>
                        <a:t>July 2 </a:t>
                      </a:r>
                      <a:endParaRPr lang="en-US" altLang="zh-CN" sz="1200" b="0" dirty="0"/>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3102196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F6C80F67-EF1D-B697-F0E3-DC7A1DBBFF8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41ABFBCC-26DB-60B0-0B13-E0C09C00A717}"/>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Actions-updated</a:t>
            </a:r>
            <a:endParaRPr dirty="0"/>
          </a:p>
        </p:txBody>
      </p:sp>
      <p:graphicFrame>
        <p:nvGraphicFramePr>
          <p:cNvPr id="311" name="Google Shape;311;p8">
            <a:extLst>
              <a:ext uri="{FF2B5EF4-FFF2-40B4-BE49-F238E27FC236}">
                <a16:creationId xmlns:a16="http://schemas.microsoft.com/office/drawing/2014/main" id="{B38FEC09-6E21-E8AC-9E9B-EC3EEC786392}"/>
              </a:ext>
            </a:extLst>
          </p:cNvPr>
          <p:cNvGraphicFramePr/>
          <p:nvPr>
            <p:extLst>
              <p:ext uri="{D42A27DB-BD31-4B8C-83A1-F6EECF244321}">
                <p14:modId xmlns:p14="http://schemas.microsoft.com/office/powerpoint/2010/main" val="713097903"/>
              </p:ext>
            </p:extLst>
          </p:nvPr>
        </p:nvGraphicFramePr>
        <p:xfrm>
          <a:off x="231687" y="1325573"/>
          <a:ext cx="11280725" cy="5690982"/>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840275">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000"/>
                        <a:buFont typeface="Arial"/>
                        <a:buNone/>
                      </a:pP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dirty="0">
                          <a:solidFill>
                            <a:srgbClr val="000000"/>
                          </a:solidFill>
                          <a:sym typeface="Calibri"/>
                        </a:rPr>
                        <a:t>A2</a:t>
                      </a:r>
                      <a:endParaRPr sz="1000" dirty="0"/>
                    </a:p>
                  </a:txBody>
                  <a:tcPr marL="9525" marR="9525" marT="9525" marB="0" anchor="ctr"/>
                </a:tc>
                <a:tc>
                  <a:txBody>
                    <a:bodyPr/>
                    <a:lstStyle/>
                    <a:p>
                      <a:pPr marL="0" marR="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endParaRPr lang="en-US" altLang="zh-CN" sz="1200" kern="1200" dirty="0">
                        <a:solidFill>
                          <a:schemeClr val="dk1"/>
                        </a:solidFill>
                        <a:latin typeface="+mn-lt"/>
                        <a:ea typeface="+mn-ea"/>
                        <a:cs typeface="+mn-cs"/>
                      </a:endParaRPr>
                    </a:p>
                    <a:p>
                      <a:r>
                        <a:rPr lang="en-US" altLang="zh-CN" sz="1200" kern="1200" dirty="0">
                          <a:solidFill>
                            <a:schemeClr val="dk1"/>
                          </a:solidFill>
                          <a:latin typeface="+mn-lt"/>
                          <a:ea typeface="+mn-ea"/>
                          <a:cs typeface="+mn-cs"/>
                        </a:rPr>
                        <a:t>Held meetings with the company's algorithm development engineers to define the optimization and testing deployment of the AI-based Bidding System's large model.</a:t>
                      </a:r>
                    </a:p>
                    <a:p>
                      <a:pPr marL="0" lvl="0" indent="0" algn="ctr" rtl="0">
                        <a:lnSpc>
                          <a:spcPct val="115000"/>
                        </a:lnSpc>
                        <a:spcBef>
                          <a:spcPts val="1200"/>
                        </a:spcBef>
                        <a:spcAft>
                          <a:spcPts val="1200"/>
                        </a:spcAft>
                        <a:buSzPts val="1100"/>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Development Lead</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err="1">
                          <a:solidFill>
                            <a:schemeClr val="dk1"/>
                          </a:solidFill>
                          <a:latin typeface="+mn-lt"/>
                          <a:ea typeface="+mn-ea"/>
                          <a:cs typeface="+mn-cs"/>
                          <a:sym typeface="Calibri"/>
                        </a:rPr>
                        <a:t>Kailong</a:t>
                      </a:r>
                      <a:r>
                        <a:rPr lang="en-US" sz="1200" kern="1200" dirty="0">
                          <a:solidFill>
                            <a:schemeClr val="dk1"/>
                          </a:solidFill>
                          <a:latin typeface="+mn-lt"/>
                          <a:ea typeface="+mn-ea"/>
                          <a:cs typeface="+mn-cs"/>
                          <a:sym typeface="Calibri"/>
                        </a:rPr>
                        <a:t> Duan</a:t>
                      </a:r>
                      <a:endParaRPr sz="1200" kern="1200" dirty="0">
                        <a:solidFill>
                          <a:schemeClr val="dk1"/>
                        </a:solidFill>
                        <a:latin typeface="+mn-lt"/>
                        <a:ea typeface="+mn-ea"/>
                        <a:cs typeface="+mn-cs"/>
                        <a:sym typeface="Calibri"/>
                      </a:endParaRPr>
                    </a:p>
                  </a:txBody>
                  <a:tcPr marL="9525" marR="9525" marT="9525" marB="0" anchor="ctr"/>
                </a:tc>
                <a:tc>
                  <a:txBody>
                    <a:bodyPr/>
                    <a:lstStyle/>
                    <a:p>
                      <a:pPr marL="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lvl="0" indent="0" algn="l" defTabSz="914400" rtl="0" eaLnBrk="1" latinLnBrk="0" hangingPunct="1">
                        <a:spcBef>
                          <a:spcPts val="0"/>
                        </a:spcBef>
                        <a:spcAft>
                          <a:spcPts val="0"/>
                        </a:spcAft>
                        <a:buClr>
                          <a:schemeClr val="dk1"/>
                        </a:buClr>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algn="l" defTabSz="914400" rtl="0" eaLnBrk="1" latinLnBrk="0" hangingPunct="1"/>
                      <a:endParaRPr lang="en-US" altLang="zh-CN" sz="1200" kern="1200" dirty="0">
                        <a:solidFill>
                          <a:schemeClr val="dk1"/>
                        </a:solidFill>
                        <a:latin typeface="+mn-lt"/>
                        <a:ea typeface="+mn-ea"/>
                        <a:cs typeface="+mn-cs"/>
                      </a:endParaRPr>
                    </a:p>
                    <a:p>
                      <a:pPr marL="0" algn="l" defTabSz="914400" rtl="0" eaLnBrk="1" latinLnBrk="0" hangingPunct="1"/>
                      <a:r>
                        <a:rPr lang="en-US" altLang="zh-CN" sz="1200" kern="1200" dirty="0">
                          <a:solidFill>
                            <a:schemeClr val="dk1"/>
                          </a:solidFill>
                          <a:latin typeface="+mn-lt"/>
                          <a:ea typeface="+mn-ea"/>
                          <a:cs typeface="+mn-cs"/>
                        </a:rPr>
                        <a:t>All algorithm engineers attended the meeting to finalize the optimization and deployment plan for the large model.</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sym typeface="Calibri"/>
                        </a:rPr>
                        <a:t>Regarding UAT testing, arrange meetings between the test team and customers to discuss the design of test examples and user test scenarios.</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sym typeface="Calibri"/>
                        </a:rPr>
                        <a:t>Test Lead</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dk1"/>
                          </a:solidFill>
                          <a:latin typeface="+mn-lt"/>
                          <a:ea typeface="+mn-ea"/>
                          <a:cs typeface="+mn-cs"/>
                          <a:sym typeface="Calibri"/>
                        </a:rPr>
                        <a:t>Kailong</a:t>
                      </a:r>
                      <a:r>
                        <a:rPr lang="en-US" altLang="zh-CN" sz="1200" kern="1200" dirty="0">
                          <a:solidFill>
                            <a:schemeClr val="dk1"/>
                          </a:solidFill>
                          <a:latin typeface="+mn-lt"/>
                          <a:ea typeface="+mn-ea"/>
                          <a:cs typeface="+mn-cs"/>
                          <a:sym typeface="Calibri"/>
                        </a:rPr>
                        <a:t> Duan</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lvl="0" indent="0" algn="ctr" rtl="0">
                        <a:spcBef>
                          <a:spcPts val="0"/>
                        </a:spcBef>
                        <a:spcAft>
                          <a:spcPts val="0"/>
                        </a:spcAft>
                        <a:buClr>
                          <a:schemeClr val="dk1"/>
                        </a:buClr>
                        <a:buSzPts val="1000"/>
                        <a:buFont typeface="Arial"/>
                        <a:buNone/>
                      </a:pPr>
                      <a:endParaRPr sz="1000"/>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sym typeface="Calibri"/>
                        </a:rPr>
                        <a:t>The PM needs to ensure that the test scenarios and test cases meet the customer's daily usage needs.</a:t>
                      </a: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94432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8"/>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a:t>
            </a:r>
            <a:endParaRPr dirty="0"/>
          </a:p>
        </p:txBody>
      </p:sp>
      <p:graphicFrame>
        <p:nvGraphicFramePr>
          <p:cNvPr id="311" name="Google Shape;311;p8"/>
          <p:cNvGraphicFramePr/>
          <p:nvPr>
            <p:extLst>
              <p:ext uri="{D42A27DB-BD31-4B8C-83A1-F6EECF244321}">
                <p14:modId xmlns:p14="http://schemas.microsoft.com/office/powerpoint/2010/main" val="1055079470"/>
              </p:ext>
            </p:extLst>
          </p:nvPr>
        </p:nvGraphicFramePr>
        <p:xfrm>
          <a:off x="231687" y="1325573"/>
          <a:ext cx="11280725" cy="5056566"/>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840275">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Arial"/>
                        </a:rPr>
                        <a:t>Define Required Event Information and share with stakeholder</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Calibri"/>
                        </a:rPr>
                        <a:t>Anushka</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Calibri"/>
                        </a:rPr>
                        <a:t>Requirement Lead</a:t>
                      </a: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a:t>April  15</a:t>
                      </a: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Arial"/>
                        </a:rPr>
                        <a:t>April 17</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b="0" u="none" strike="noStrike">
                          <a:solidFill>
                            <a:srgbClr val="000000"/>
                          </a:solidFill>
                          <a:sym typeface="Calibri"/>
                        </a:rPr>
                        <a:t> Collect detail event information and ensure timely sharing with stakeholders to align expectations and next steps.</a:t>
                      </a:r>
                      <a:endParaRPr sz="1200"/>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a:solidFill>
                            <a:srgbClr val="000000"/>
                          </a:solidFill>
                          <a:sym typeface="Calibri"/>
                        </a:rPr>
                        <a:t>A2</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Calibri"/>
                        </a:rPr>
                        <a:t>Identify Storage and Security Requirements</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Calibri"/>
                        </a:rPr>
                        <a:t>Anushka</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Calibri"/>
                        </a:rPr>
                        <a:t>Requirement </a:t>
                      </a:r>
                      <a:endParaRPr sz="1000"/>
                    </a:p>
                    <a:p>
                      <a:pPr marL="0" marR="0" lvl="0" indent="0" algn="ctr" rtl="0">
                        <a:spcBef>
                          <a:spcPts val="0"/>
                        </a:spcBef>
                        <a:spcAft>
                          <a:spcPts val="0"/>
                        </a:spcAft>
                        <a:buNone/>
                      </a:pPr>
                      <a:r>
                        <a:rPr lang="en-US" sz="1000" b="0" u="none" strike="noStrike">
                          <a:solidFill>
                            <a:srgbClr val="000000"/>
                          </a:solidFill>
                          <a:sym typeface="Calibri"/>
                        </a:rPr>
                        <a:t>Lead</a:t>
                      </a: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100"/>
                        <a:buFont typeface="Arial"/>
                        <a:buNone/>
                      </a:pPr>
                      <a:r>
                        <a:rPr lang="en-US" sz="1000"/>
                        <a:t>March 29</a:t>
                      </a:r>
                      <a:endParaRPr sz="1000"/>
                    </a:p>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April 1</a:t>
                      </a:r>
                      <a:r>
                        <a:rPr lang="en-US" sz="1000" b="0" u="none" strike="noStrike">
                          <a:solidFill>
                            <a:srgbClr val="000000"/>
                          </a:solidFill>
                          <a:sym typeface="Calibri"/>
                        </a:rPr>
                        <a:t>3</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r>
                        <a:rPr lang="en-US" sz="1200" b="0" u="none" strike="noStrike">
                          <a:solidFill>
                            <a:srgbClr val="000000"/>
                          </a:solidFill>
                          <a:sym typeface="Calibri"/>
                        </a:rPr>
                        <a:t>Ensure early alignment with security compliance guidelines</a:t>
                      </a:r>
                      <a:endParaRPr sz="1200"/>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000" dirty="0">
                          <a:solidFill>
                            <a:srgbClr val="000000"/>
                          </a:solidFill>
                          <a:sym typeface="Calibri"/>
                        </a:rPr>
                        <a:t>A3</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1200"/>
                        </a:spcBef>
                        <a:spcAft>
                          <a:spcPts val="1200"/>
                        </a:spcAft>
                        <a:buSzPts val="1100"/>
                        <a:buNone/>
                      </a:pPr>
                      <a:r>
                        <a:rPr lang="en-US" sz="1000">
                          <a:solidFill>
                            <a:srgbClr val="000000"/>
                          </a:solidFill>
                          <a:sym typeface="Calibri"/>
                        </a:rPr>
                        <a:t>Invite customers and relevant stakeholders to multiple Zoom or phone meetings to clarify requirements as quickly as possible.</a:t>
                      </a:r>
                      <a:endParaRPr sz="100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kailong duan </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PM</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June 25</a:t>
                      </a:r>
                      <a:endParaRPr sz="1000"/>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a:t>
                      </a:r>
                      <a:endParaRPr sz="1000"/>
                    </a:p>
                    <a:p>
                      <a:pPr marL="0" lvl="0" indent="0" algn="ctr" rtl="0">
                        <a:lnSpc>
                          <a:spcPct val="115000"/>
                        </a:lnSpc>
                        <a:spcBef>
                          <a:spcPts val="0"/>
                        </a:spcBef>
                        <a:spcAft>
                          <a:spcPts val="0"/>
                        </a:spcAft>
                        <a:buClr>
                          <a:schemeClr val="dk1"/>
                        </a:buClr>
                        <a:buSzPts val="1100"/>
                        <a:buFont typeface="Arial"/>
                        <a:buNone/>
                      </a:pPr>
                      <a:r>
                        <a:rPr lang="en-US" sz="1000"/>
                        <a:t>June 20</a:t>
                      </a:r>
                      <a:endParaRPr sz="1000"/>
                    </a:p>
                    <a:p>
                      <a:pPr marL="0" lvl="0" indent="0" algn="ctr" rtl="0">
                        <a:spcBef>
                          <a:spcPts val="0"/>
                        </a:spcBef>
                        <a:spcAft>
                          <a:spcPts val="0"/>
                        </a:spcAft>
                        <a:buClr>
                          <a:schemeClr val="dk1"/>
                        </a:buClr>
                        <a:buFont typeface="Arial"/>
                        <a:buNone/>
                      </a:pP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solidFill>
                          <a:srgbClr val="000000"/>
                        </a:solidFill>
                        <a:sym typeface="Calibri"/>
                      </a:endParaRPr>
                    </a:p>
                    <a:p>
                      <a:pPr marL="0" marR="0" lvl="0" indent="0" algn="l" rtl="0">
                        <a:spcBef>
                          <a:spcPts val="0"/>
                        </a:spcBef>
                        <a:spcAft>
                          <a:spcPts val="0"/>
                        </a:spcAft>
                        <a:buNone/>
                      </a:pPr>
                      <a:r>
                        <a:rPr lang="en-US" sz="1200">
                          <a:solidFill>
                            <a:srgbClr val="000000"/>
                          </a:solidFill>
                          <a:sym typeface="Calibri"/>
                        </a:rPr>
                        <a:t>related to R5</a:t>
                      </a:r>
                      <a:endParaRPr sz="1200" b="0" i="0" u="none" strike="noStrike">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3"/>
                  </a:ext>
                </a:extLst>
              </a:tr>
              <a:tr h="672710">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sym typeface="Calibri"/>
                      </a:endParaRPr>
                    </a:p>
                    <a:p>
                      <a:pPr marL="0" marR="0" lvl="0" indent="0" algn="ctr" rtl="0">
                        <a:spcBef>
                          <a:spcPts val="0"/>
                        </a:spcBef>
                        <a:spcAft>
                          <a:spcPts val="0"/>
                        </a:spcAft>
                        <a:buNone/>
                      </a:pPr>
                      <a:r>
                        <a:rPr lang="en-US" sz="1000" dirty="0">
                          <a:solidFill>
                            <a:srgbClr val="000000"/>
                          </a:solidFill>
                          <a:sym typeface="Calibri"/>
                        </a:rPr>
                        <a:t>Add various testing methods, including boundary testing, functional testing, and SQL injection prevention.</a:t>
                      </a: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Clr>
                          <a:schemeClr val="dk1"/>
                        </a:buClr>
                        <a:buFont typeface="Arial"/>
                        <a:buNone/>
                      </a:pPr>
                      <a:r>
                        <a:rPr lang="en-US" sz="1000">
                          <a:sym typeface="Calibri"/>
                        </a:rPr>
                        <a:t>kailong duan </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Testing Lead</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dirty="0"/>
                        <a:t> Sep 11</a:t>
                      </a:r>
                      <a:endParaRPr sz="1000" dirty="0"/>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a:t>
                      </a:r>
                      <a:endParaRPr sz="1000"/>
                    </a:p>
                    <a:p>
                      <a:pPr marL="0" lvl="0" indent="0" algn="ctr" rtl="0">
                        <a:lnSpc>
                          <a:spcPct val="115000"/>
                        </a:lnSpc>
                        <a:spcBef>
                          <a:spcPts val="0"/>
                        </a:spcBef>
                        <a:spcAft>
                          <a:spcPts val="0"/>
                        </a:spcAft>
                        <a:buClr>
                          <a:schemeClr val="dk1"/>
                        </a:buClr>
                        <a:buSzPts val="1100"/>
                        <a:buFont typeface="Arial"/>
                        <a:buNone/>
                      </a:pPr>
                      <a:r>
                        <a:rPr lang="en-US" sz="1000"/>
                        <a:t> Sep 13</a:t>
                      </a:r>
                      <a:endParaRPr sz="1000"/>
                    </a:p>
                    <a:p>
                      <a:pPr marL="0" lvl="0" indent="0" algn="ctr" rtl="0">
                        <a:spcBef>
                          <a:spcPts val="0"/>
                        </a:spcBef>
                        <a:spcAft>
                          <a:spcPts val="0"/>
                        </a:spcAft>
                        <a:buClr>
                          <a:schemeClr val="dk1"/>
                        </a:buClr>
                        <a:buSzPts val="1000"/>
                        <a:buFont typeface="Arial"/>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solidFill>
                          <a:srgbClr val="000000"/>
                        </a:solidFill>
                        <a:sym typeface="Calibri"/>
                      </a:endParaRPr>
                    </a:p>
                    <a:p>
                      <a:pPr marL="0" lvl="0" indent="0" algn="l" rtl="0">
                        <a:spcBef>
                          <a:spcPts val="0"/>
                        </a:spcBef>
                        <a:spcAft>
                          <a:spcPts val="0"/>
                        </a:spcAft>
                        <a:buClr>
                          <a:schemeClr val="dk1"/>
                        </a:buClr>
                        <a:buFont typeface="Arial"/>
                        <a:buNone/>
                      </a:pPr>
                      <a:r>
                        <a:rPr lang="en-US" sz="1200">
                          <a:sym typeface="Calibri"/>
                        </a:rPr>
                        <a:t> related to R7</a:t>
                      </a:r>
                      <a:endParaRPr sz="120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Identify compliance requirements which involve altering our architecture </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dirty="0">
                          <a:sym typeface="Calibri"/>
                        </a:rPr>
                        <a:t>Manny Garcia</a:t>
                      </a: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Arch Lead</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Sep 28th</a:t>
                      </a:r>
                      <a:endParaRPr sz="1000"/>
                    </a:p>
                  </a:txBody>
                  <a:tcPr marL="9525" marR="9525" marT="9525" marB="0" anchor="ctr"/>
                </a:tc>
                <a:tc>
                  <a:txBody>
                    <a:bodyPr/>
                    <a:lstStyle/>
                    <a:p>
                      <a:pPr marL="0" lvl="0" indent="0" algn="ctr" rtl="0">
                        <a:spcBef>
                          <a:spcPts val="0"/>
                        </a:spcBef>
                        <a:spcAft>
                          <a:spcPts val="0"/>
                        </a:spcAft>
                        <a:buNone/>
                      </a:pPr>
                      <a:r>
                        <a:rPr lang="en-US" sz="1000"/>
                        <a:t>Oct 5th</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Define database requirements regarding a Sql/NoSQl</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sym typeface="Calibri"/>
                        </a:rPr>
                        <a:t>Manny Garcia</a:t>
                      </a: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Arch Lead</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Oct 9th</a:t>
                      </a:r>
                      <a:endParaRPr sz="1000"/>
                    </a:p>
                  </a:txBody>
                  <a:tcPr marL="9525" marR="9525" marT="9525" marB="0" anchor="ctr"/>
                </a:tc>
                <a:tc>
                  <a:txBody>
                    <a:bodyPr/>
                    <a:lstStyle/>
                    <a:p>
                      <a:pPr marL="0" lvl="0" indent="0" algn="ctr" rtl="0">
                        <a:spcBef>
                          <a:spcPts val="0"/>
                        </a:spcBef>
                        <a:spcAft>
                          <a:spcPts val="0"/>
                        </a:spcAft>
                        <a:buNone/>
                      </a:pPr>
                      <a:r>
                        <a:rPr lang="en-US" sz="1000" dirty="0"/>
                        <a:t>Oct 15</a:t>
                      </a: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92ED41A0-207D-1E18-19AB-A0DF6191DED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D8F24448-520C-BAAF-154A-B59729CBCBFA}"/>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Decisions-updated</a:t>
            </a:r>
            <a:endParaRPr dirty="0"/>
          </a:p>
        </p:txBody>
      </p:sp>
      <p:graphicFrame>
        <p:nvGraphicFramePr>
          <p:cNvPr id="317" name="Google Shape;317;p9">
            <a:extLst>
              <a:ext uri="{FF2B5EF4-FFF2-40B4-BE49-F238E27FC236}">
                <a16:creationId xmlns:a16="http://schemas.microsoft.com/office/drawing/2014/main" id="{0905B89B-1479-9242-F678-C61C22634ED1}"/>
              </a:ext>
            </a:extLst>
          </p:cNvPr>
          <p:cNvGraphicFramePr/>
          <p:nvPr>
            <p:extLst>
              <p:ext uri="{D42A27DB-BD31-4B8C-83A1-F6EECF244321}">
                <p14:modId xmlns:p14="http://schemas.microsoft.com/office/powerpoint/2010/main" val="3211958268"/>
              </p:ext>
            </p:extLst>
          </p:nvPr>
        </p:nvGraphicFramePr>
        <p:xfrm>
          <a:off x="465738" y="1556255"/>
          <a:ext cx="11366575" cy="4919190"/>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endParaRPr sz="1200" dirty="0"/>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r>
                        <a:rPr lang="en-US" sz="1200" dirty="0">
                          <a:solidFill>
                            <a:srgbClr val="000000"/>
                          </a:solidFill>
                        </a:rPr>
                        <a:t> </a:t>
                      </a:r>
                      <a:r>
                        <a:rPr lang="en-US" altLang="zh-CN" sz="1200" dirty="0"/>
                        <a:t>Approve the purchase of a large number of NVIDIA GPUs and CPUs for training the next-generation AI-based Bidding System.</a:t>
                      </a: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dirty="0"/>
                        <a:t>   Agreed upon during Technical Meeting  on April 1th .</a:t>
                      </a:r>
                    </a:p>
                    <a:p>
                      <a:pPr marL="0" lvl="0" indent="0" algn="l" rtl="0">
                        <a:spcBef>
                          <a:spcPts val="0"/>
                        </a:spcBef>
                        <a:spcAft>
                          <a:spcPts val="0"/>
                        </a:spcAft>
                        <a:buClr>
                          <a:schemeClr val="dk1"/>
                        </a:buClr>
                        <a:buFont typeface="Arial"/>
                        <a:buNone/>
                      </a:pPr>
                      <a:r>
                        <a:rPr lang="en-US" sz="1200" dirty="0"/>
                        <a:t>  Attendees were CTO, VP, PM,CFO,COO, PM, Testing Lead.</a:t>
                      </a: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r>
                        <a:rPr lang="en-US" altLang="zh-CN" sz="1200" dirty="0"/>
                        <a:t>Outsourced the Integration Testing to an external vendor. The vendor charged $30,000, helping the company save $20,100.</a:t>
                      </a:r>
                    </a:p>
                  </a:txBody>
                  <a:tcPr marL="9525" marR="9525" marT="9525" marB="0" anchor="ctr"/>
                </a:tc>
                <a:tc>
                  <a:txBody>
                    <a:bodyPr/>
                    <a:lstStyle/>
                    <a:p>
                      <a:pPr marL="0" marR="0" lvl="0" indent="0" algn="l" rtl="0">
                        <a:spcBef>
                          <a:spcPts val="0"/>
                        </a:spcBef>
                        <a:spcAft>
                          <a:spcPts val="0"/>
                        </a:spcAft>
                        <a:buNone/>
                      </a:pPr>
                      <a:r>
                        <a:rPr lang="en-US" sz="1200" dirty="0" err="1">
                          <a:solidFill>
                            <a:srgbClr val="000000"/>
                          </a:solidFill>
                        </a:rPr>
                        <a:t>kailong</a:t>
                      </a:r>
                      <a:r>
                        <a:rPr lang="en-US" sz="1200" dirty="0">
                          <a:solidFill>
                            <a:srgbClr val="000000"/>
                          </a:solidFill>
                        </a:rPr>
                        <a:t> duan</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dirty="0"/>
                        <a:t>Aug 28</a:t>
                      </a:r>
                      <a:endParaRPr sz="1200" dirty="0"/>
                    </a:p>
                    <a:p>
                      <a:pPr marL="0" marR="0" lvl="0" indent="0" algn="l" rtl="0">
                        <a:spcBef>
                          <a:spcPts val="0"/>
                        </a:spcBef>
                        <a:spcAft>
                          <a:spcPts val="0"/>
                        </a:spcAft>
                        <a:buNone/>
                      </a:pPr>
                      <a:endParaRPr sz="1200" dirty="0">
                        <a:solidFill>
                          <a:srgbClr val="000000"/>
                        </a:solidFill>
                      </a:endParaRPr>
                    </a:p>
                  </a:txBody>
                  <a:tcPr marL="9525" marR="9525" marT="9525" marB="0" anchor="ctr"/>
                </a:tc>
                <a:tc>
                  <a:txBody>
                    <a:bodyPr/>
                    <a:lstStyle/>
                    <a:p>
                      <a:pPr lvl="0" algn="l">
                        <a:lnSpc>
                          <a:spcPts val="1425"/>
                        </a:lnSpc>
                        <a:buNone/>
                      </a:pPr>
                      <a:r>
                        <a:rPr lang="en-US" altLang="zh-CN" sz="1200" b="0" i="0" u="none" strike="noStrike" noProof="0" dirty="0">
                          <a:solidFill>
                            <a:srgbClr val="000000"/>
                          </a:solidFill>
                          <a:latin typeface="+mn-lt"/>
                        </a:rPr>
                        <a:t>Agreed Upon During Weekly Client VP meeting Attendees were CEO, CTO, CFO,VPs,  managers, Client VPs and Team Leads</a:t>
                      </a: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11702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9"/>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Decisions</a:t>
            </a:r>
            <a:endParaRPr/>
          </a:p>
        </p:txBody>
      </p:sp>
      <p:graphicFrame>
        <p:nvGraphicFramePr>
          <p:cNvPr id="317" name="Google Shape;317;p9"/>
          <p:cNvGraphicFramePr/>
          <p:nvPr>
            <p:extLst>
              <p:ext uri="{D42A27DB-BD31-4B8C-83A1-F6EECF244321}">
                <p14:modId xmlns:p14="http://schemas.microsoft.com/office/powerpoint/2010/main" val="2126802003"/>
              </p:ext>
            </p:extLst>
          </p:nvPr>
        </p:nvGraphicFramePr>
        <p:xfrm>
          <a:off x="465738" y="1556255"/>
          <a:ext cx="11366575" cy="3449638"/>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436384">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a:sym typeface="Calibri"/>
                        </a:rPr>
                        <a:t>Approved that project would fund to a hire a third-party vendor specialized in legacy database data extraction and integrations to assist with manual data extraction.</a:t>
                      </a:r>
                      <a:endParaRPr sz="1200"/>
                    </a:p>
                  </a:txBody>
                  <a:tcPr marL="9525" marR="9525" marT="9525" marB="0" anchor="ctr"/>
                </a:tc>
                <a:tc>
                  <a:txBody>
                    <a:bodyPr/>
                    <a:lstStyle/>
                    <a:p>
                      <a:pPr marL="0" marR="0" lvl="0" indent="0" algn="l" rtl="0">
                        <a:spcBef>
                          <a:spcPts val="0"/>
                        </a:spcBef>
                        <a:spcAft>
                          <a:spcPts val="0"/>
                        </a:spcAft>
                        <a:buNone/>
                      </a:pPr>
                      <a:r>
                        <a:rPr lang="en-US" sz="1200" dirty="0">
                          <a:solidFill>
                            <a:srgbClr val="000000"/>
                          </a:solidFil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Mar 9</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Decision was made in the meeting steering with the Technical lead on Mar 9</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535300">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pPr marL="0" lvl="0" indent="0" algn="l" rtl="0">
                        <a:lnSpc>
                          <a:spcPct val="115000"/>
                        </a:lnSpc>
                        <a:spcBef>
                          <a:spcPts val="1200"/>
                        </a:spcBef>
                        <a:spcAft>
                          <a:spcPts val="1200"/>
                        </a:spcAft>
                        <a:buSzPts val="1100"/>
                        <a:buNone/>
                      </a:pPr>
                      <a:r>
                        <a:rPr lang="en-US" sz="1200" dirty="0">
                          <a:solidFill>
                            <a:srgbClr val="000000"/>
                          </a:solidFill>
                        </a:rPr>
                        <a:t>Approve an increase in the number of test personnel recruitment, as the additional testing requirements exceed the original staffing capacity.</a:t>
                      </a:r>
                      <a:endParaRPr sz="1200" dirty="0">
                        <a:solidFill>
                          <a:srgbClr val="000000"/>
                        </a:solidFil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a:t>Agreed upon during Technical Meeting  on April 1th .  Attendees were CTO, VP, PM,CFO,COO, PM, Testing Lead.</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535300">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lvl="0" indent="0" algn="l" rtl="0">
                        <a:lnSpc>
                          <a:spcPct val="115000"/>
                        </a:lnSpc>
                        <a:spcBef>
                          <a:spcPts val="1200"/>
                        </a:spcBef>
                        <a:spcAft>
                          <a:spcPts val="1200"/>
                        </a:spcAft>
                        <a:buSzPts val="1100"/>
                        <a:buNone/>
                      </a:pPr>
                      <a:r>
                        <a:rPr lang="en-US" sz="1200" dirty="0">
                          <a:solidFill>
                            <a:srgbClr val="000000"/>
                          </a:solidFill>
                        </a:rPr>
                        <a:t>Approve the purchase of sufficient CPUs, hard drives, servers, or the rental of AWS services.</a:t>
                      </a:r>
                      <a:endParaRPr sz="1200" dirty="0">
                        <a:solidFill>
                          <a:srgbClr val="000000"/>
                        </a:solidFil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a:t>Aug 28</a:t>
                      </a:r>
                      <a:endParaRPr sz="1200"/>
                    </a:p>
                    <a:p>
                      <a:pPr marL="0" marR="0" lvl="0" indent="0" algn="l" rtl="0">
                        <a:spcBef>
                          <a:spcPts val="0"/>
                        </a:spcBef>
                        <a:spcAft>
                          <a:spcPts val="0"/>
                        </a:spcAft>
                        <a:buNone/>
                      </a:pP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a:t>Agreed upon during Technical Meeting  on April 5th .  Attendees were CEO, CFO, COO, VPs, PM,</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3"/>
                  </a:ext>
                </a:extLst>
              </a:tr>
              <a:tr h="535300">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dirty="0">
                          <a:solidFill>
                            <a:srgbClr val="000000"/>
                          </a:solidFill>
                        </a:rPr>
                        <a:t>Approve an increase in resources for architecture build out. This included Cloud Engineers, DevOps, and Additional Arch Lead</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Manny Garcia</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Sep 1</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Agreed upon by PM, CTO, and CFO via online meeting. </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535300">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r>
              <a:rPr lang="en-US" dirty="0"/>
              <a:t>Risk Management Plan Flow Chart</a:t>
            </a:r>
          </a:p>
        </p:txBody>
      </p:sp>
    </p:spTree>
    <p:extLst>
      <p:ext uri="{BB962C8B-B14F-4D97-AF65-F5344CB8AC3E}">
        <p14:creationId xmlns:p14="http://schemas.microsoft.com/office/powerpoint/2010/main" val="1191216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r>
              <a:rPr lang="en-US" dirty="0"/>
              <a:t>Risk Management Plan Table</a:t>
            </a:r>
          </a:p>
        </p:txBody>
      </p:sp>
    </p:spTree>
    <p:extLst>
      <p:ext uri="{BB962C8B-B14F-4D97-AF65-F5344CB8AC3E}">
        <p14:creationId xmlns:p14="http://schemas.microsoft.com/office/powerpoint/2010/main" val="3509362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11410474"/>
              </p:ext>
            </p:extLst>
          </p:nvPr>
        </p:nvGraphicFramePr>
        <p:xfrm>
          <a:off x="379114" y="923071"/>
          <a:ext cx="11508085" cy="5364518"/>
        </p:xfrm>
        <a:graphic>
          <a:graphicData uri="http://schemas.openxmlformats.org/drawingml/2006/table">
            <a:tbl>
              <a:tblPr/>
              <a:tblGrid>
                <a:gridCol w="1247074">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algn="ctr" fontAlgn="b"/>
                      <a:r>
                        <a:rPr lang="en-US" sz="1400" b="0" i="0" u="none" strike="noStrike" dirty="0">
                          <a:solidFill>
                            <a:srgbClr val="000000"/>
                          </a:solidFill>
                          <a:effectLst/>
                          <a:latin typeface="Calibri" panose="020F0502020204030204" pitchFamily="34" charset="0"/>
                        </a:rPr>
                        <a:t>21-Jan</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John A., Kumar C., Jorge T., Annie R.</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Project overview, next steps, who will do what work, who will work together.</a:t>
                      </a:r>
                    </a:p>
                    <a:p>
                      <a:pPr algn="l" fontAlgn="b"/>
                      <a:r>
                        <a:rPr lang="en-US" sz="1400" b="0" i="0" u="none" strike="noStrike" dirty="0">
                          <a:solidFill>
                            <a:srgbClr val="000000"/>
                          </a:solidFill>
                          <a:effectLst/>
                          <a:latin typeface="Calibri" panose="020F0502020204030204" pitchFamily="34" charset="0"/>
                        </a:rPr>
                        <a:t>John A, Annie R – assigned Stakeholder Table</a:t>
                      </a:r>
                    </a:p>
                    <a:p>
                      <a:pPr algn="l" fontAlgn="b"/>
                      <a:r>
                        <a:rPr lang="en-US" sz="1400" b="0" i="0" u="none" strike="noStrike" dirty="0">
                          <a:solidFill>
                            <a:srgbClr val="000000"/>
                          </a:solidFill>
                          <a:effectLst/>
                          <a:latin typeface="Calibri" panose="020F0502020204030204" pitchFamily="34" charset="0"/>
                        </a:rPr>
                        <a:t>Everyone – assigned project ideas</a:t>
                      </a:r>
                    </a:p>
                    <a:p>
                      <a:pPr algn="l" fontAlgn="b"/>
                      <a:r>
                        <a:rPr lang="en-US" sz="1400" b="0" i="0" u="none" strike="noStrike" dirty="0">
                          <a:solidFill>
                            <a:srgbClr val="000000"/>
                          </a:solidFill>
                          <a:effectLst/>
                          <a:latin typeface="Calibri" panose="020F0502020204030204" pitchFamily="34" charset="0"/>
                        </a:rPr>
                        <a:t>Kumar, Jorge – assigned create SOW</a:t>
                      </a:r>
                    </a:p>
                    <a:p>
                      <a:pPr algn="l" fontAlgn="b"/>
                      <a:r>
                        <a:rPr lang="en-US" sz="1400" b="0" i="0" u="none" strike="noStrike" dirty="0">
                          <a:solidFill>
                            <a:srgbClr val="000000"/>
                          </a:solidFill>
                          <a:effectLst/>
                          <a:latin typeface="Calibri" panose="020F0502020204030204" pitchFamily="34" charset="0"/>
                        </a:rPr>
                        <a:t>Everyone – assigned update profile page</a:t>
                      </a:r>
                    </a:p>
                    <a:p>
                      <a:pPr algn="l" fontAlgn="b"/>
                      <a:r>
                        <a:rPr lang="en-US" sz="1400" b="0" i="0" u="none" strike="noStrike" dirty="0">
                          <a:solidFill>
                            <a:srgbClr val="000000"/>
                          </a:solidFill>
                          <a:effectLst/>
                          <a:latin typeface="Calibri" panose="020F0502020204030204" pitchFamily="34" charset="0"/>
                        </a:rPr>
                        <a:t>Annie – assigned as PM and will create home page and meeting minutes slide</a:t>
                      </a:r>
                    </a:p>
                    <a:p>
                      <a:pPr algn="l" fontAlgn="b"/>
                      <a:r>
                        <a:rPr lang="en-US" sz="1400" b="0" i="0" u="none" strike="noStrike" dirty="0">
                          <a:solidFill>
                            <a:srgbClr val="000000"/>
                          </a:solidFill>
                          <a:effectLst/>
                          <a:latin typeface="Calibri" panose="020F0502020204030204" pitchFamily="34" charset="0"/>
                        </a:rPr>
                        <a:t>Everyone – will record video</a:t>
                      </a:r>
                    </a:p>
                    <a:p>
                      <a:pPr algn="l" fontAlgn="b"/>
                      <a:r>
                        <a:rPr lang="en-US" sz="1400" b="0" i="0" u="none" strike="noStrike" dirty="0">
                          <a:solidFill>
                            <a:srgbClr val="000000"/>
                          </a:solidFill>
                          <a:effectLst/>
                          <a:latin typeface="Calibri" panose="020F0502020204030204" pitchFamily="34" charset="0"/>
                        </a:rPr>
                        <a:t>Annie – will upload files to eLearning</a:t>
                      </a:r>
                    </a:p>
                    <a:p>
                      <a:pPr algn="l" fontAlgn="b"/>
                      <a:r>
                        <a:rPr lang="en-US" sz="1400" b="0" i="0" u="none" strike="noStrike" dirty="0">
                          <a:solidFill>
                            <a:srgbClr val="000000"/>
                          </a:solidFill>
                          <a:effectLst/>
                          <a:latin typeface="Calibri" panose="020F0502020204030204" pitchFamily="34" charset="0"/>
                        </a:rPr>
                        <a:t>Initial work from all members due on Feb 8</a:t>
                      </a:r>
                      <a:r>
                        <a:rPr lang="en-US" sz="1400" b="0" i="0" u="none" strike="noStrike" baseline="30000" dirty="0">
                          <a:solidFill>
                            <a:srgbClr val="000000"/>
                          </a:solidFill>
                          <a:effectLst/>
                          <a:latin typeface="Calibri" panose="020F0502020204030204" pitchFamily="34" charset="0"/>
                        </a:rPr>
                        <a:t>th</a:t>
                      </a:r>
                      <a:endParaRPr lang="en-US" sz="1400" b="0" i="0" u="none" strike="noStrike" dirty="0">
                        <a:solidFill>
                          <a:srgbClr val="000000"/>
                        </a:solidFill>
                        <a:effectLst/>
                        <a:latin typeface="Calibri" panose="020F0502020204030204" pitchFamily="34" charset="0"/>
                      </a:endParaRPr>
                    </a:p>
                    <a:p>
                      <a:pPr algn="l" fontAlgn="b"/>
                      <a:r>
                        <a:rPr lang="en-US" sz="1400" b="0" i="0" u="none" strike="noStrike" dirty="0">
                          <a:solidFill>
                            <a:srgbClr val="000000"/>
                          </a:solidFill>
                          <a:effectLst/>
                          <a:latin typeface="Calibri" panose="020F0502020204030204" pitchFamily="34" charset="0"/>
                        </a:rPr>
                        <a:t>Team Review of work on Feb 10</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10-Feb</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John A., Kumar C., Jorge T., Annie R.</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None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Work from John, Annie, and Jorge was all submitted on-time. Kumar was late with Profile and Ideas update</a:t>
                      </a:r>
                    </a:p>
                    <a:p>
                      <a:pPr algn="l" fontAlgn="b"/>
                      <a:r>
                        <a:rPr lang="en-US" sz="1400" b="0" i="0" u="none" strike="noStrike" dirty="0">
                          <a:solidFill>
                            <a:srgbClr val="000000"/>
                          </a:solidFill>
                          <a:effectLst/>
                          <a:latin typeface="Calibri" panose="020F0502020204030204" pitchFamily="34" charset="0"/>
                        </a:rPr>
                        <a:t>During meeting we reviewed all documents together and made changes and agreed on date to record video.</a:t>
                      </a:r>
                    </a:p>
                    <a:p>
                      <a:pPr algn="l" fontAlgn="b"/>
                      <a:r>
                        <a:rPr lang="en-US" sz="1400" b="0" i="0" u="none" strike="noStrike" dirty="0">
                          <a:solidFill>
                            <a:srgbClr val="000000"/>
                          </a:solidFill>
                          <a:effectLst/>
                          <a:latin typeface="Calibri" panose="020F0502020204030204" pitchFamily="34" charset="0"/>
                        </a:rPr>
                        <a:t>Video Recording Feb 12</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r>
                        <a:rPr lang="en-US" sz="1400" b="0" i="0" u="none" strike="noStrike" dirty="0">
                          <a:solidFill>
                            <a:srgbClr val="000000"/>
                          </a:solidFill>
                          <a:effectLst/>
                          <a:latin typeface="Calibri" panose="020F0502020204030204" pitchFamily="34" charset="0"/>
                        </a:rPr>
                        <a:t>12-Feb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John A., Kumar C., Jorge T., Annie R.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Documents reviewed one more time, video recorded, Annie will update the documents on Feb 13</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202239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3329069310"/>
              </p:ext>
            </p:extLst>
          </p:nvPr>
        </p:nvGraphicFramePr>
        <p:xfrm>
          <a:off x="379114" y="923071"/>
          <a:ext cx="7592578" cy="4168666"/>
        </p:xfrm>
        <a:graphic>
          <a:graphicData uri="http://schemas.openxmlformats.org/drawingml/2006/table">
            <a:tbl>
              <a:tblPr/>
              <a:tblGrid>
                <a:gridCol w="1168332">
                  <a:extLst>
                    <a:ext uri="{9D8B030D-6E8A-4147-A177-3AD203B41FA5}">
                      <a16:colId xmlns:a16="http://schemas.microsoft.com/office/drawing/2014/main" val="2137215594"/>
                    </a:ext>
                  </a:extLst>
                </a:gridCol>
                <a:gridCol w="6424246">
                  <a:extLst>
                    <a:ext uri="{9D8B030D-6E8A-4147-A177-3AD203B41FA5}">
                      <a16:colId xmlns:a16="http://schemas.microsoft.com/office/drawing/2014/main" val="3295174327"/>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373031228"/>
                  </a:ext>
                </a:extLst>
              </a:tr>
              <a:tr h="229970">
                <a:tc>
                  <a:txBody>
                    <a:bodyPr/>
                    <a:lstStyle/>
                    <a:p>
                      <a:pPr algn="ctr" fontAlgn="b"/>
                      <a:r>
                        <a:rPr lang="en-US" sz="1400" b="1" i="0" u="none" strike="noStrike" dirty="0">
                          <a:solidFill>
                            <a:srgbClr val="000000"/>
                          </a:solidFill>
                          <a:effectLst/>
                          <a:latin typeface="Calibri" panose="020F0502020204030204" pitchFamily="34" charset="0"/>
                        </a:rPr>
                        <a:t>Assignment</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Deliverable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1137451">
                <a:tc>
                  <a:txBody>
                    <a:bodyPr/>
                    <a:lstStyle/>
                    <a:p>
                      <a:pPr algn="ctr" fontAlgn="b"/>
                      <a:r>
                        <a:rPr lang="en-US" sz="1400" b="0" i="0" u="none" strike="noStrike" dirty="0">
                          <a:solidFill>
                            <a:srgbClr val="000000"/>
                          </a:solidFill>
                          <a:effectLst/>
                          <a:latin typeface="Calibri" panose="020F0502020204030204" pitchFamily="34" charset="0"/>
                        </a:rPr>
                        <a:t>1</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Profile Page Input – All</a:t>
                      </a:r>
                    </a:p>
                    <a:p>
                      <a:pPr algn="l" fontAlgn="b"/>
                      <a:r>
                        <a:rPr lang="en-US" sz="1400" b="0" i="0" u="none" strike="noStrike" dirty="0">
                          <a:solidFill>
                            <a:srgbClr val="000000"/>
                          </a:solidFill>
                          <a:effectLst/>
                          <a:latin typeface="Calibri" panose="020F0502020204030204" pitchFamily="34" charset="0"/>
                        </a:rPr>
                        <a:t>SOW Ideas – All</a:t>
                      </a:r>
                    </a:p>
                    <a:p>
                      <a:pPr algn="l" fontAlgn="b"/>
                      <a:r>
                        <a:rPr lang="en-US" sz="1400" b="0" i="0" u="none" strike="noStrike" dirty="0">
                          <a:solidFill>
                            <a:srgbClr val="000000"/>
                          </a:solidFill>
                          <a:effectLst/>
                          <a:latin typeface="Calibri" panose="020F0502020204030204" pitchFamily="34" charset="0"/>
                        </a:rPr>
                        <a:t>SOW Slide – Lisa</a:t>
                      </a:r>
                    </a:p>
                    <a:p>
                      <a:pPr algn="l" fontAlgn="b"/>
                      <a:r>
                        <a:rPr lang="en-US" sz="1400" b="0" i="0" u="none" strike="noStrike" dirty="0">
                          <a:solidFill>
                            <a:srgbClr val="000000"/>
                          </a:solidFill>
                          <a:effectLst/>
                          <a:latin typeface="Calibri" panose="020F0502020204030204" pitchFamily="34" charset="0"/>
                        </a:rPr>
                        <a:t>Cost Slide – Mike (Requirements), John (Testing), </a:t>
                      </a:r>
                      <a:r>
                        <a:rPr lang="en-US" sz="1400" b="0" i="0" u="none" strike="noStrike" dirty="0" err="1">
                          <a:solidFill>
                            <a:srgbClr val="000000"/>
                          </a:solidFill>
                          <a:effectLst/>
                          <a:latin typeface="Calibri" panose="020F0502020204030204" pitchFamily="34" charset="0"/>
                        </a:rPr>
                        <a:t>etc</a:t>
                      </a:r>
                      <a:endParaRPr lang="en-US" sz="1400" b="0" i="0" u="none" strike="noStrike" dirty="0">
                        <a:solidFill>
                          <a:srgbClr val="000000"/>
                        </a:solidFill>
                        <a:effectLst/>
                        <a:latin typeface="Calibri" panose="020F0502020204030204" pitchFamily="34" charset="0"/>
                      </a:endParaRPr>
                    </a:p>
                    <a:p>
                      <a:pPr algn="l" fontAlgn="b"/>
                      <a:r>
                        <a:rPr lang="en-US" sz="1400" b="0" i="0" u="none" strike="noStrike" dirty="0">
                          <a:solidFill>
                            <a:srgbClr val="000000"/>
                          </a:solidFill>
                          <a:effectLst/>
                          <a:latin typeface="Calibri" panose="020F0502020204030204" pitchFamily="34" charset="0"/>
                        </a:rPr>
                        <a:t>SOW – Lisa, Scott</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2</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Item 1</a:t>
                      </a:r>
                    </a:p>
                    <a:p>
                      <a:pPr algn="l" fontAlgn="b"/>
                      <a:r>
                        <a:rPr lang="en-US" sz="1400" b="0" i="0" u="none" strike="noStrike" dirty="0">
                          <a:solidFill>
                            <a:srgbClr val="000000"/>
                          </a:solidFill>
                          <a:effectLst/>
                          <a:latin typeface="Calibri" panose="020F0502020204030204" pitchFamily="34" charset="0"/>
                        </a:rPr>
                        <a:t>Item 2</a:t>
                      </a:r>
                    </a:p>
                    <a:p>
                      <a:pPr algn="l" fontAlgn="b"/>
                      <a:r>
                        <a:rPr lang="en-US" sz="1400" b="0" i="0" u="none" strike="noStrike" dirty="0">
                          <a:solidFill>
                            <a:srgbClr val="000000"/>
                          </a:solidFill>
                          <a:effectLst/>
                          <a:latin typeface="Calibri" panose="020F0502020204030204" pitchFamily="34" charset="0"/>
                        </a:rPr>
                        <a:t>Item 3</a:t>
                      </a:r>
                    </a:p>
                    <a:p>
                      <a:pPr algn="l" fontAlgn="b"/>
                      <a:r>
                        <a:rPr lang="en-US" sz="1400" b="0" i="0" u="none" strike="noStrike" dirty="0">
                          <a:solidFill>
                            <a:srgbClr val="000000"/>
                          </a:solidFill>
                          <a:effectLst/>
                          <a:latin typeface="Calibri" panose="020F0502020204030204" pitchFamily="34" charset="0"/>
                        </a:rPr>
                        <a:t>Item 4</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r>
                        <a:rPr lang="en-US" sz="1400" b="0" i="0" u="none" strike="noStrike" dirty="0">
                          <a:solidFill>
                            <a:srgbClr val="000000"/>
                          </a:solidFill>
                          <a:effectLst/>
                          <a:latin typeface="Calibri" panose="020F0502020204030204" pitchFamily="34" charset="0"/>
                        </a:rPr>
                        <a:t>3</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Item 1</a:t>
                      </a:r>
                    </a:p>
                    <a:p>
                      <a:pPr algn="l" fontAlgn="b"/>
                      <a:r>
                        <a:rPr lang="en-US" sz="1400" b="0" i="0" u="none" strike="noStrike" dirty="0">
                          <a:solidFill>
                            <a:srgbClr val="000000"/>
                          </a:solidFill>
                          <a:effectLst/>
                          <a:latin typeface="Calibri" panose="020F0502020204030204" pitchFamily="34" charset="0"/>
                        </a:rPr>
                        <a:t>Item 2</a:t>
                      </a:r>
                    </a:p>
                    <a:p>
                      <a:pPr algn="l" fontAlgn="b"/>
                      <a:r>
                        <a:rPr lang="en-US" sz="1400" b="0" i="0" u="none" strike="noStrike" dirty="0">
                          <a:solidFill>
                            <a:srgbClr val="000000"/>
                          </a:solidFill>
                          <a:effectLst/>
                          <a:latin typeface="Calibri" panose="020F0502020204030204" pitchFamily="34" charset="0"/>
                        </a:rPr>
                        <a:t>Item 3</a:t>
                      </a:r>
                    </a:p>
                    <a:p>
                      <a:pPr algn="l" fontAlgn="b"/>
                      <a:r>
                        <a:rPr lang="en-US" sz="1400" b="0" i="0" u="none" strike="noStrike" dirty="0">
                          <a:solidFill>
                            <a:srgbClr val="000000"/>
                          </a:solidFill>
                          <a:effectLst/>
                          <a:latin typeface="Calibri" panose="020F0502020204030204" pitchFamily="34" charset="0"/>
                        </a:rPr>
                        <a:t>Item 4</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4</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Who Delivered What Assignment 3?</a:t>
            </a:r>
          </a:p>
        </p:txBody>
      </p:sp>
    </p:spTree>
    <p:extLst>
      <p:ext uri="{BB962C8B-B14F-4D97-AF65-F5344CB8AC3E}">
        <p14:creationId xmlns:p14="http://schemas.microsoft.com/office/powerpoint/2010/main" val="262010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nvGraphicFramePr>
        <p:xfrm>
          <a:off x="350275" y="1058239"/>
          <a:ext cx="11230224" cy="8158924"/>
        </p:xfrm>
        <a:graphic>
          <a:graphicData uri="http://schemas.openxmlformats.org/drawingml/2006/table">
            <a:tbl>
              <a:tblPr firstRow="1" bandRow="1">
                <a:noFill/>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extLst>
              <p:ext uri="{D42A27DB-BD31-4B8C-83A1-F6EECF244321}">
                <p14:modId xmlns:p14="http://schemas.microsoft.com/office/powerpoint/2010/main" val="737382378"/>
              </p:ext>
            </p:extLst>
          </p:nvPr>
        </p:nvGraphicFramePr>
        <p:xfrm>
          <a:off x="3479800" y="559837"/>
          <a:ext cx="7651619" cy="52853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163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93367" y="3050093"/>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eaLnBrk="0" hangingPunct="0">
              <a:spcBef>
                <a:spcPts val="0"/>
              </a:spcBef>
              <a:spcAft>
                <a:spcPts val="300"/>
              </a:spcAft>
              <a:buFont typeface="Arial" panose="020B0604020202020204" pitchFamily="34" charset="0"/>
              <a:buChar char="•"/>
              <a:defRPr/>
            </a:pPr>
            <a:r>
              <a:rPr lang="en-US" sz="1100" b="1" dirty="0">
                <a:cs typeface="Arial" pitchFamily="34" charset="0"/>
              </a:rPr>
              <a:t>Risks only (just one or two with mitigations from the Risk Slide)</a:t>
            </a:r>
            <a:endParaRPr lang="en-US" sz="11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100" dirty="0">
              <a:cs typeface="Arial" pitchFamily="34" charset="0"/>
            </a:endParaRPr>
          </a:p>
          <a:p>
            <a:pPr marL="628650" lvl="1" indent="-171450" eaLnBrk="0" hangingPunct="0">
              <a:spcBef>
                <a:spcPts val="0"/>
              </a:spcBef>
              <a:spcAft>
                <a:spcPts val="300"/>
              </a:spcAft>
              <a:buFont typeface="Arial" panose="020B0604020202020204" pitchFamily="34" charset="0"/>
              <a:buChar char="•"/>
              <a:defRPr/>
            </a:pPr>
            <a:endParaRPr lang="en-US" sz="1100" dirty="0">
              <a:cs typeface="Arial" pitchFamily="34" charset="0"/>
            </a:endParaRPr>
          </a:p>
        </p:txBody>
      </p:sp>
      <p:sp>
        <p:nvSpPr>
          <p:cNvPr id="63" name="Rectangle 5"/>
          <p:cNvSpPr>
            <a:spLocks noChangeArrowheads="1"/>
          </p:cNvSpPr>
          <p:nvPr/>
        </p:nvSpPr>
        <p:spPr bwMode="auto">
          <a:xfrm>
            <a:off x="316865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Workshop 2 – Feb 15</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Finalize FE Req – Feb 20</a:t>
            </a:r>
            <a:r>
              <a:rPr lang="en-US" sz="1200" baseline="30000" dirty="0">
                <a:cs typeface="Arial" pitchFamily="34" charset="0"/>
              </a:rPr>
              <a:t>th</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Start BE Req – Feb 18</a:t>
            </a:r>
            <a:r>
              <a:rPr lang="en-US" sz="1200" baseline="30000" dirty="0">
                <a:cs typeface="Arial" pitchFamily="34" charset="0"/>
              </a:rPr>
              <a:t>th</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Equipment Delivery – Feb 22</a:t>
            </a:r>
            <a:r>
              <a:rPr lang="en-US" sz="1200" baseline="30000" dirty="0">
                <a:cs typeface="Arial" pitchFamily="34" charset="0"/>
              </a:rPr>
              <a:t>nd</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158751" y="1271524"/>
            <a:ext cx="11802533" cy="145921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endParaRPr lang="en-US" sz="120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altLang="zh-CN" sz="4000" dirty="0" err="1"/>
              <a:t>SmartBid</a:t>
            </a:r>
            <a:r>
              <a:rPr lang="en-US" altLang="zh-CN" sz="4000" dirty="0"/>
              <a:t> Auction Platform</a:t>
            </a:r>
            <a:endParaRPr lang="en-US" sz="4000" dirty="0"/>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3092" name="Text Box 21"/>
          <p:cNvSpPr txBox="1">
            <a:spLocks noChangeArrowheads="1"/>
          </p:cNvSpPr>
          <p:nvPr/>
        </p:nvSpPr>
        <p:spPr bwMode="auto">
          <a:xfrm>
            <a:off x="169333" y="1369949"/>
            <a:ext cx="50976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rIns="72000">
            <a:spAutoFit/>
          </a:bodyPr>
          <a:lstStyle>
            <a:lvl1pPr marL="174625" indent="-174625" eaLnBrk="0" hangingPunct="0">
              <a:defRPr sz="2000">
                <a:solidFill>
                  <a:schemeClr val="tx1"/>
                </a:solidFill>
                <a:latin typeface="Calibri" pitchFamily="34" charset="0"/>
              </a:defRPr>
            </a:lvl1pPr>
            <a:lvl2pPr marL="742950" indent="-285750" eaLnBrk="0" hangingPunct="0">
              <a:defRPr sz="2000">
                <a:solidFill>
                  <a:schemeClr val="tx1"/>
                </a:solidFill>
                <a:latin typeface="Calibri" pitchFamily="34" charset="0"/>
              </a:defRPr>
            </a:lvl2pPr>
            <a:lvl3pPr marL="1143000" indent="-228600" eaLnBrk="0" hangingPunct="0">
              <a:defRPr sz="2000">
                <a:solidFill>
                  <a:schemeClr val="tx1"/>
                </a:solidFill>
                <a:latin typeface="Calibri" pitchFamily="34" charset="0"/>
              </a:defRPr>
            </a:lvl3pPr>
            <a:lvl4pPr marL="1600200" indent="-228600" eaLnBrk="0" hangingPunct="0">
              <a:defRPr sz="2000">
                <a:solidFill>
                  <a:schemeClr val="tx1"/>
                </a:solidFill>
                <a:latin typeface="Calibri" pitchFamily="34" charset="0"/>
              </a:defRPr>
            </a:lvl4pPr>
            <a:lvl5pPr marL="2057400" indent="-228600" eaLnBrk="0" hangingPunct="0">
              <a:defRPr sz="2000">
                <a:solidFill>
                  <a:schemeClr val="tx1"/>
                </a:solidFill>
                <a:latin typeface="Calibri" pitchFamily="34" charset="0"/>
              </a:defRPr>
            </a:lvl5pPr>
            <a:lvl6pPr marL="2514600" indent="-228600" algn="ctr" eaLnBrk="0" fontAlgn="base" hangingPunct="0">
              <a:spcBef>
                <a:spcPct val="0"/>
              </a:spcBef>
              <a:spcAft>
                <a:spcPct val="0"/>
              </a:spcAft>
              <a:defRPr sz="2000">
                <a:solidFill>
                  <a:schemeClr val="tx1"/>
                </a:solidFill>
                <a:latin typeface="Calibri" pitchFamily="34" charset="0"/>
              </a:defRPr>
            </a:lvl6pPr>
            <a:lvl7pPr marL="2971800" indent="-228600" algn="ctr" eaLnBrk="0" fontAlgn="base" hangingPunct="0">
              <a:spcBef>
                <a:spcPct val="0"/>
              </a:spcBef>
              <a:spcAft>
                <a:spcPct val="0"/>
              </a:spcAft>
              <a:defRPr sz="2000">
                <a:solidFill>
                  <a:schemeClr val="tx1"/>
                </a:solidFill>
                <a:latin typeface="Calibri" pitchFamily="34" charset="0"/>
              </a:defRPr>
            </a:lvl7pPr>
            <a:lvl8pPr marL="3429000" indent="-228600" algn="ctr" eaLnBrk="0" fontAlgn="base" hangingPunct="0">
              <a:spcBef>
                <a:spcPct val="0"/>
              </a:spcBef>
              <a:spcAft>
                <a:spcPct val="0"/>
              </a:spcAft>
              <a:defRPr sz="2000">
                <a:solidFill>
                  <a:schemeClr val="tx1"/>
                </a:solidFill>
                <a:latin typeface="Calibri" pitchFamily="34" charset="0"/>
              </a:defRPr>
            </a:lvl8pPr>
            <a:lvl9pPr marL="3886200" indent="-228600" algn="ctr" eaLnBrk="0" fontAlgn="base" hangingPunct="0">
              <a:spcBef>
                <a:spcPct val="0"/>
              </a:spcBef>
              <a:spcAft>
                <a:spcPct val="0"/>
              </a:spcAft>
              <a:defRPr sz="2000">
                <a:solidFill>
                  <a:schemeClr val="tx1"/>
                </a:solidFill>
                <a:latin typeface="Calibri" pitchFamily="34" charset="0"/>
              </a:defRPr>
            </a:lvl9pPr>
          </a:lstStyle>
          <a:p>
            <a:pPr marL="0" indent="0" eaLnBrk="1" hangingPunct="1">
              <a:defRPr/>
            </a:pPr>
            <a:r>
              <a:rPr lang="en-US" sz="1200" dirty="0">
                <a:solidFill>
                  <a:srgbClr val="000000"/>
                </a:solidFill>
                <a:latin typeface="Arial" charset="0"/>
              </a:rPr>
              <a:t>Snapshot of the project scope – benefits to the customer.. This is not talking about Req Des code Testing. It is talking about the business value and the end solution.  This solution will provide State Farm end users the ability to pay insurance via mobile app. The project will follow the Agile Delivery Model. </a:t>
            </a:r>
            <a:r>
              <a:rPr lang="en-US" sz="1200" i="1" dirty="0">
                <a:solidFill>
                  <a:srgbClr val="FF0000"/>
                </a:solidFill>
                <a:cs typeface="Times New Roman" pitchFamily="18" charset="0"/>
              </a:rPr>
              <a:t>Fill in this section</a:t>
            </a:r>
            <a:endParaRPr lang="en-US" sz="1200" dirty="0">
              <a:solidFill>
                <a:srgbClr val="000000"/>
              </a:solidFill>
              <a:latin typeface="Arial" charset="0"/>
            </a:endParaRPr>
          </a:p>
          <a:p>
            <a:pPr marL="0" indent="0" eaLnBrk="1" hangingPunct="1">
              <a:defRPr/>
            </a:pPr>
            <a:r>
              <a:rPr lang="en-US" sz="1200" dirty="0">
                <a:solidFill>
                  <a:srgbClr val="000000"/>
                </a:solidFill>
                <a:latin typeface="Arial" charset="0"/>
              </a:rPr>
              <a:t>Talk about features and components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56634" y="3050093"/>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Completed SOW – Jan 20</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Workshop 1 completed – Jan 28</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Initial Front End Req Complete – Feb 9</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xxx</a:t>
            </a:r>
          </a:p>
          <a:p>
            <a:pPr eaLnBrk="0" hangingPunct="0">
              <a:spcBef>
                <a:spcPts val="0"/>
              </a:spcBef>
              <a:spcAft>
                <a:spcPts val="300"/>
              </a:spcAft>
              <a:defRPr/>
            </a:pPr>
            <a:r>
              <a:rPr lang="en-US" sz="1200" dirty="0">
                <a:cs typeface="Arial" pitchFamily="34" charset="0"/>
              </a:rPr>
              <a:t>           </a:t>
            </a:r>
            <a:endParaRPr lang="en-US" sz="800" i="1" dirty="0">
              <a:cs typeface="Arial" pitchFamily="34" charset="0"/>
            </a:endParaRPr>
          </a:p>
          <a:p>
            <a:pPr eaLnBrk="0" hangingPunct="0">
              <a:spcBef>
                <a:spcPts val="0"/>
              </a:spcBef>
              <a:spcAft>
                <a:spcPts val="300"/>
              </a:spcAft>
              <a:defRPr/>
            </a:pP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129183" y="304364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FE Document Accepted – Feb 22</a:t>
            </a:r>
            <a:r>
              <a:rPr lang="en-US" sz="1200" baseline="30000" dirty="0">
                <a:cs typeface="Arial" pitchFamily="34" charset="0"/>
              </a:rPr>
              <a:t>nd</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BE Document Accepted – Mar 28</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Accepted – April 15</a:t>
            </a:r>
            <a:r>
              <a:rPr lang="en-US" sz="1200" baseline="30000" dirty="0">
                <a:cs typeface="Arial" pitchFamily="34" charset="0"/>
              </a:rPr>
              <a:t>th</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Arch Context Diagram Complete – April 18</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UAT Completes – Dec 14</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Go Live – Dec 20</a:t>
            </a:r>
            <a:r>
              <a:rPr lang="en-US" sz="1200" baseline="30000" dirty="0">
                <a:cs typeface="Arial" pitchFamily="34" charset="0"/>
              </a:rPr>
              <a:t>th</a:t>
            </a:r>
            <a:r>
              <a:rPr lang="en-US" sz="1200" dirty="0">
                <a:cs typeface="Arial" pitchFamily="34" charset="0"/>
              </a:rPr>
              <a:t> </a:t>
            </a:r>
          </a:p>
          <a:p>
            <a:pPr lvl="0" eaLnBrk="0" hangingPunct="0">
              <a:spcBef>
                <a:spcPts val="0"/>
              </a:spcBef>
              <a:spcAft>
                <a:spcPts val="300"/>
              </a:spcAft>
              <a:defRPr/>
            </a:pPr>
            <a:endParaRPr lang="en-US" sz="1200" dirty="0">
              <a:cs typeface="Arial" pitchFamily="34" charset="0"/>
            </a:endParaRPr>
          </a:p>
        </p:txBody>
      </p:sp>
      <p:sp>
        <p:nvSpPr>
          <p:cNvPr id="16" name="Rectangle 15"/>
          <p:cNvSpPr/>
          <p:nvPr/>
        </p:nvSpPr>
        <p:spPr>
          <a:xfrm>
            <a:off x="5486999" y="1435860"/>
            <a:ext cx="3309529" cy="1107996"/>
          </a:xfrm>
          <a:prstGeom prst="rect">
            <a:avLst/>
          </a:prstGeom>
        </p:spPr>
        <p:txBody>
          <a:bodyPr wrap="square">
            <a:spAutoFit/>
          </a:bodyPr>
          <a:lstStyle/>
          <a:p>
            <a:pPr marL="0" lvl="0" indent="0" algn="l" rtl="0">
              <a:spcBef>
                <a:spcPts val="0"/>
              </a:spcBef>
              <a:spcAft>
                <a:spcPts val="0"/>
              </a:spcAft>
              <a:buNone/>
            </a:pPr>
            <a:r>
              <a:rPr lang="en-US" sz="1100" dirty="0"/>
              <a:t>Current status using features, components, solution wording along with project wording. This is not a repeat of the KA’s and PA’s. Could have small reference.</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i="1" dirty="0">
                <a:solidFill>
                  <a:srgbClr val="FF0000"/>
                </a:solidFill>
                <a:cs typeface="Times New Roman" pitchFamily="18" charset="0"/>
              </a:rPr>
              <a:t>Fill in this section</a:t>
            </a: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66858"/>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Fill</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 $800k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Fill</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 Fill (MPP)</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 Fill (</a:t>
            </a:r>
            <a:r>
              <a:rPr lang="en-US" altLang="en-US" sz="1050" dirty="0" err="1">
                <a:solidFill>
                  <a:schemeClr val="bg1">
                    <a:lumMod val="50000"/>
                  </a:schemeClr>
                </a:solidFill>
                <a:cs typeface="Times New Roman" pitchFamily="18" charset="0"/>
              </a:rPr>
              <a:t>Actuals+ETC</a:t>
            </a:r>
            <a:r>
              <a:rPr lang="en-US" altLang="en-US" sz="1050" dirty="0">
                <a:solidFill>
                  <a:schemeClr val="bg1">
                    <a:lumMod val="50000"/>
                  </a:schemeClr>
                </a:solidFill>
                <a:cs typeface="Times New Roman" pitchFamily="18" charset="0"/>
              </a:rPr>
              <a:t>)</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 Fill (% of CP-EAC)</a:t>
            </a:r>
          </a:p>
        </p:txBody>
      </p:sp>
    </p:spTree>
    <p:extLst>
      <p:ext uri="{BB962C8B-B14F-4D97-AF65-F5344CB8AC3E}">
        <p14:creationId xmlns:p14="http://schemas.microsoft.com/office/powerpoint/2010/main" val="15384391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2864248039"/>
              </p:ext>
            </p:extLst>
          </p:nvPr>
        </p:nvGraphicFramePr>
        <p:xfrm>
          <a:off x="622902" y="948266"/>
          <a:ext cx="10970400" cy="5355171"/>
        </p:xfrm>
        <a:graphic>
          <a:graphicData uri="http://schemas.openxmlformats.org/drawingml/2006/table">
            <a:tbl>
              <a:tblPr firstRow="1" bandRow="1">
                <a:tableStyleId>{5C22544A-7EE6-4342-B048-85BDC9FD1C3A}</a:tableStyleId>
              </a:tblPr>
              <a:tblGrid>
                <a:gridCol w="3570938">
                  <a:extLst>
                    <a:ext uri="{9D8B030D-6E8A-4147-A177-3AD203B41FA5}">
                      <a16:colId xmlns:a16="http://schemas.microsoft.com/office/drawing/2014/main" val="695806456"/>
                    </a:ext>
                  </a:extLst>
                </a:gridCol>
                <a:gridCol w="846246">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376767">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Requirements FE Document Accepted </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Jan 9, 2024</a:t>
                      </a:r>
                    </a:p>
                  </a:txBody>
                  <a:tcPr/>
                </a:tc>
                <a:tc>
                  <a:txBody>
                    <a:bodyPr/>
                    <a:lstStyle/>
                    <a:p>
                      <a:r>
                        <a:rPr lang="en-US" sz="1200" dirty="0"/>
                        <a:t>Feb 22, 2024</a:t>
                      </a:r>
                    </a:p>
                  </a:txBody>
                  <a:tcPr/>
                </a:tc>
                <a:tc>
                  <a:txBody>
                    <a:bodyPr/>
                    <a:lstStyle/>
                    <a:p>
                      <a:r>
                        <a:rPr lang="en-US" sz="1200" dirty="0"/>
                        <a:t>Signed by customer on Dec 20</a:t>
                      </a:r>
                      <a:r>
                        <a:rPr lang="en-US" sz="1200" baseline="30000" dirty="0"/>
                        <a:t>th</a:t>
                      </a:r>
                      <a:r>
                        <a:rPr lang="en-US" sz="1200" dirty="0"/>
                        <a:t> </a:t>
                      </a:r>
                    </a:p>
                  </a:txBody>
                  <a:tcPr/>
                </a:tc>
                <a:extLst>
                  <a:ext uri="{0D108BD9-81ED-4DB2-BD59-A6C34878D82A}">
                    <a16:rowId xmlns:a16="http://schemas.microsoft.com/office/drawing/2014/main" val="1705967525"/>
                  </a:ext>
                </a:extLst>
              </a:tr>
              <a:tr h="376767">
                <a:tc>
                  <a:txBody>
                    <a:bodyPr/>
                    <a:lstStyle/>
                    <a:p>
                      <a:r>
                        <a:rPr lang="en-US" sz="1200" dirty="0">
                          <a:cs typeface="Arial" pitchFamily="34" charset="0"/>
                        </a:rPr>
                        <a:t>Arch Context Diagram Complete</a:t>
                      </a:r>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r>
                        <a:rPr lang="en-US" sz="1200" dirty="0">
                          <a:cs typeface="Arial" pitchFamily="34" charset="0"/>
                        </a:rPr>
                        <a:t>HL Design Complete </a:t>
                      </a:r>
                      <a:endParaRPr lang="en-US" sz="1200" dirty="0"/>
                    </a:p>
                  </a:txBody>
                  <a:tcPr/>
                </a:tc>
                <a:tc>
                  <a:txBody>
                    <a:bodyPr/>
                    <a:lstStyle/>
                    <a:p>
                      <a:pPr algn="ctr"/>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endParaRPr lang="en-US" sz="1200"/>
                    </a:p>
                  </a:txBody>
                  <a:tcPr/>
                </a:tc>
                <a:tc>
                  <a:txBody>
                    <a:bodyPr/>
                    <a:lstStyle/>
                    <a:p>
                      <a:pPr algn="ct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4197986461"/>
                  </a:ext>
                </a:extLst>
              </a:tr>
              <a:tr h="376767">
                <a:tc>
                  <a:txBody>
                    <a:bodyPr/>
                    <a:lstStyle/>
                    <a:p>
                      <a:endParaRPr lang="en-US" sz="1200"/>
                    </a:p>
                  </a:txBody>
                  <a:tcPr/>
                </a:tc>
                <a:tc>
                  <a:txBody>
                    <a:bodyPr/>
                    <a:lstStyle/>
                    <a:p>
                      <a:pPr algn="ct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r>
                        <a:rPr lang="en-US" sz="1200" dirty="0"/>
                        <a:t>Order Dev HW from Dev BOM</a:t>
                      </a:r>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Dec 30, 2024</a:t>
                      </a:r>
                    </a:p>
                  </a:txBody>
                  <a:tcPr/>
                </a:tc>
                <a:tc>
                  <a:txBody>
                    <a:bodyPr/>
                    <a:lstStyle/>
                    <a:p>
                      <a:r>
                        <a:rPr lang="en-US" sz="1200" dirty="0"/>
                        <a:t>Jan 1, 2025</a:t>
                      </a:r>
                    </a:p>
                  </a:txBody>
                  <a:tcP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r>
                        <a:rPr lang="en-US" sz="1200" dirty="0"/>
                        <a:t>Prod Env ready for code</a:t>
                      </a:r>
                    </a:p>
                  </a:txBody>
                  <a:tcPr/>
                </a:tc>
                <a:tc>
                  <a:txBody>
                    <a:bodyPr/>
                    <a:lstStyle/>
                    <a:p>
                      <a:pPr algn="ctr"/>
                      <a:r>
                        <a:rPr lang="en-US" sz="1200" dirty="0"/>
                        <a:t>G</a:t>
                      </a:r>
                    </a:p>
                  </a:txBody>
                  <a:tcPr>
                    <a:solidFill>
                      <a:srgbClr val="00B050"/>
                    </a:solidFill>
                  </a:tcPr>
                </a:tc>
                <a:tc>
                  <a:txBody>
                    <a:bodyPr/>
                    <a:lstStyle/>
                    <a:p>
                      <a:r>
                        <a:rPr lang="en-US" sz="1200" dirty="0"/>
                        <a:t>35%</a:t>
                      </a:r>
                    </a:p>
                  </a:txBody>
                  <a:tcPr/>
                </a:tc>
                <a:tc>
                  <a:txBody>
                    <a:bodyPr/>
                    <a:lstStyle/>
                    <a:p>
                      <a:r>
                        <a:rPr lang="en-US" sz="1200" dirty="0"/>
                        <a:t>Nov 2, 2024</a:t>
                      </a:r>
                    </a:p>
                  </a:txBody>
                  <a:tcPr/>
                </a:tc>
                <a:tc>
                  <a:txBody>
                    <a:bodyPr/>
                    <a:lstStyle/>
                    <a:p>
                      <a:r>
                        <a:rPr lang="en-US" sz="1200" dirty="0"/>
                        <a:t>Nov 9, 2024</a:t>
                      </a:r>
                    </a:p>
                  </a:txBody>
                  <a:tcP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r>
                        <a:rPr lang="en-US" sz="1200" dirty="0"/>
                        <a:t>User Acceptance Complete</a:t>
                      </a:r>
                    </a:p>
                  </a:txBody>
                  <a:tcPr/>
                </a:tc>
                <a:tc>
                  <a:txBody>
                    <a:bodyPr/>
                    <a:lstStyle/>
                    <a:p>
                      <a:pPr algn="ctr"/>
                      <a:r>
                        <a:rPr lang="en-US" sz="1200" dirty="0"/>
                        <a:t>Y</a:t>
                      </a:r>
                    </a:p>
                  </a:txBody>
                  <a:tcPr>
                    <a:solidFill>
                      <a:srgbClr val="FFC000"/>
                    </a:solidFill>
                  </a:tcPr>
                </a:tc>
                <a:tc>
                  <a:txBody>
                    <a:bodyPr/>
                    <a:lstStyle/>
                    <a:p>
                      <a:r>
                        <a:rPr lang="en-US" sz="1200" dirty="0"/>
                        <a:t>40%</a:t>
                      </a:r>
                    </a:p>
                  </a:txBody>
                  <a:tcPr/>
                </a:tc>
                <a:tc>
                  <a:txBody>
                    <a:bodyPr/>
                    <a:lstStyle/>
                    <a:p>
                      <a:r>
                        <a:rPr lang="en-US" sz="1200" dirty="0"/>
                        <a:t>Jun 1, 2025</a:t>
                      </a:r>
                    </a:p>
                  </a:txBody>
                  <a:tcPr/>
                </a:tc>
                <a:tc>
                  <a:txBody>
                    <a:bodyPr/>
                    <a:lstStyle/>
                    <a:p>
                      <a:r>
                        <a:rPr lang="en-US" sz="1200" dirty="0"/>
                        <a:t>Dec 14, 2025</a:t>
                      </a:r>
                    </a:p>
                  </a:txBody>
                  <a:tcPr/>
                </a:tc>
                <a:tc>
                  <a:txBody>
                    <a:bodyPr/>
                    <a:lstStyle/>
                    <a:p>
                      <a:r>
                        <a:rPr lang="en-US" sz="1200" dirty="0"/>
                        <a:t>Data was not clean (R3), working weekends to catch-up</a:t>
                      </a:r>
                    </a:p>
                  </a:txBody>
                  <a:tcPr/>
                </a:tc>
                <a:extLst>
                  <a:ext uri="{0D108BD9-81ED-4DB2-BD59-A6C34878D82A}">
                    <a16:rowId xmlns:a16="http://schemas.microsoft.com/office/drawing/2014/main" val="3674913302"/>
                  </a:ext>
                </a:extLst>
              </a:tr>
              <a:tr h="376767">
                <a:tc>
                  <a:txBody>
                    <a:bodyPr/>
                    <a:lstStyle/>
                    <a:p>
                      <a:r>
                        <a:rPr lang="en-US" sz="1200" dirty="0"/>
                        <a:t>Go-Live</a:t>
                      </a:r>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22190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687E8-A383-75F3-2B0B-0CF871284697}"/>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63A7148C-EF68-6B14-D192-C6FEE3C41E0A}"/>
              </a:ext>
            </a:extLst>
          </p:cNvPr>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5105A819-F1B8-DB56-5A2C-938DE4D9E1D0}"/>
              </a:ext>
            </a:extLst>
          </p:cNvPr>
          <p:cNvGraphicFramePr>
            <a:graphicFrameLocks noGrp="1"/>
          </p:cNvGraphicFramePr>
          <p:nvPr/>
        </p:nvGraphicFramePr>
        <p:xfrm>
          <a:off x="622902" y="948266"/>
          <a:ext cx="10970400" cy="5355171"/>
        </p:xfrm>
        <a:graphic>
          <a:graphicData uri="http://schemas.openxmlformats.org/drawingml/2006/table">
            <a:tbl>
              <a:tblPr firstRow="1" bandRow="1">
                <a:tableStyleId>{5C22544A-7EE6-4342-B048-85BDC9FD1C3A}</a:tableStyleId>
              </a:tblPr>
              <a:tblGrid>
                <a:gridCol w="3570938">
                  <a:extLst>
                    <a:ext uri="{9D8B030D-6E8A-4147-A177-3AD203B41FA5}">
                      <a16:colId xmlns:a16="http://schemas.microsoft.com/office/drawing/2014/main" val="695806456"/>
                    </a:ext>
                  </a:extLst>
                </a:gridCol>
                <a:gridCol w="846246">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376767">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Requirements FE Document Accepted </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Jan 9, 2024</a:t>
                      </a:r>
                    </a:p>
                  </a:txBody>
                  <a:tcPr/>
                </a:tc>
                <a:tc>
                  <a:txBody>
                    <a:bodyPr/>
                    <a:lstStyle/>
                    <a:p>
                      <a:r>
                        <a:rPr lang="en-US" sz="1200" dirty="0"/>
                        <a:t>Feb 22, 2024</a:t>
                      </a:r>
                    </a:p>
                  </a:txBody>
                  <a:tcPr/>
                </a:tc>
                <a:tc>
                  <a:txBody>
                    <a:bodyPr/>
                    <a:lstStyle/>
                    <a:p>
                      <a:r>
                        <a:rPr lang="en-US" sz="1200" dirty="0"/>
                        <a:t>Signed by customer on Dec 20</a:t>
                      </a:r>
                      <a:r>
                        <a:rPr lang="en-US" sz="1200" baseline="30000" dirty="0"/>
                        <a:t>th</a:t>
                      </a:r>
                      <a:r>
                        <a:rPr lang="en-US" sz="1200" dirty="0"/>
                        <a:t> </a:t>
                      </a:r>
                    </a:p>
                  </a:txBody>
                  <a:tcPr/>
                </a:tc>
                <a:extLst>
                  <a:ext uri="{0D108BD9-81ED-4DB2-BD59-A6C34878D82A}">
                    <a16:rowId xmlns:a16="http://schemas.microsoft.com/office/drawing/2014/main" val="1705967525"/>
                  </a:ext>
                </a:extLst>
              </a:tr>
              <a:tr h="376767">
                <a:tc>
                  <a:txBody>
                    <a:bodyPr/>
                    <a:lstStyle/>
                    <a:p>
                      <a:r>
                        <a:rPr lang="en-US" sz="1200" dirty="0">
                          <a:cs typeface="Arial" pitchFamily="34" charset="0"/>
                        </a:rPr>
                        <a:t>Arch Context Diagram Complete</a:t>
                      </a:r>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r>
                        <a:rPr lang="en-US" sz="1200" dirty="0">
                          <a:cs typeface="Arial" pitchFamily="34" charset="0"/>
                        </a:rPr>
                        <a:t>HL Design Complete </a:t>
                      </a:r>
                      <a:endParaRPr lang="en-US" sz="1200" dirty="0"/>
                    </a:p>
                  </a:txBody>
                  <a:tcPr/>
                </a:tc>
                <a:tc>
                  <a:txBody>
                    <a:bodyPr/>
                    <a:lstStyle/>
                    <a:p>
                      <a:pPr algn="ctr"/>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endParaRPr lang="en-US" sz="1200"/>
                    </a:p>
                  </a:txBody>
                  <a:tcPr/>
                </a:tc>
                <a:tc>
                  <a:txBody>
                    <a:bodyPr/>
                    <a:lstStyle/>
                    <a:p>
                      <a:pPr algn="ct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4197986461"/>
                  </a:ext>
                </a:extLst>
              </a:tr>
              <a:tr h="376767">
                <a:tc>
                  <a:txBody>
                    <a:bodyPr/>
                    <a:lstStyle/>
                    <a:p>
                      <a:endParaRPr lang="en-US" sz="1200"/>
                    </a:p>
                  </a:txBody>
                  <a:tcPr/>
                </a:tc>
                <a:tc>
                  <a:txBody>
                    <a:bodyPr/>
                    <a:lstStyle/>
                    <a:p>
                      <a:pPr algn="ct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r>
                        <a:rPr lang="en-US" sz="1200" dirty="0"/>
                        <a:t>Order Dev HW from Dev BOM</a:t>
                      </a:r>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Dec 30, 2024</a:t>
                      </a:r>
                    </a:p>
                  </a:txBody>
                  <a:tcPr/>
                </a:tc>
                <a:tc>
                  <a:txBody>
                    <a:bodyPr/>
                    <a:lstStyle/>
                    <a:p>
                      <a:r>
                        <a:rPr lang="en-US" sz="1200" dirty="0"/>
                        <a:t>Jan 1, 2025</a:t>
                      </a:r>
                    </a:p>
                  </a:txBody>
                  <a:tcP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r>
                        <a:rPr lang="en-US" sz="1200" dirty="0"/>
                        <a:t>Prod Env ready for code</a:t>
                      </a:r>
                    </a:p>
                  </a:txBody>
                  <a:tcPr/>
                </a:tc>
                <a:tc>
                  <a:txBody>
                    <a:bodyPr/>
                    <a:lstStyle/>
                    <a:p>
                      <a:pPr algn="ctr"/>
                      <a:r>
                        <a:rPr lang="en-US" sz="1200" dirty="0"/>
                        <a:t>G</a:t>
                      </a:r>
                    </a:p>
                  </a:txBody>
                  <a:tcPr>
                    <a:solidFill>
                      <a:srgbClr val="00B050"/>
                    </a:solidFill>
                  </a:tcPr>
                </a:tc>
                <a:tc>
                  <a:txBody>
                    <a:bodyPr/>
                    <a:lstStyle/>
                    <a:p>
                      <a:r>
                        <a:rPr lang="en-US" sz="1200" dirty="0"/>
                        <a:t>35%</a:t>
                      </a:r>
                    </a:p>
                  </a:txBody>
                  <a:tcPr/>
                </a:tc>
                <a:tc>
                  <a:txBody>
                    <a:bodyPr/>
                    <a:lstStyle/>
                    <a:p>
                      <a:r>
                        <a:rPr lang="en-US" sz="1200" dirty="0"/>
                        <a:t>Nov 2, 2024</a:t>
                      </a:r>
                    </a:p>
                  </a:txBody>
                  <a:tcPr/>
                </a:tc>
                <a:tc>
                  <a:txBody>
                    <a:bodyPr/>
                    <a:lstStyle/>
                    <a:p>
                      <a:r>
                        <a:rPr lang="en-US" sz="1200" dirty="0"/>
                        <a:t>Nov 9, 2024</a:t>
                      </a:r>
                    </a:p>
                  </a:txBody>
                  <a:tcP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r>
                        <a:rPr lang="en-US" sz="1200" dirty="0"/>
                        <a:t>User Acceptance Complete</a:t>
                      </a:r>
                    </a:p>
                  </a:txBody>
                  <a:tcPr/>
                </a:tc>
                <a:tc>
                  <a:txBody>
                    <a:bodyPr/>
                    <a:lstStyle/>
                    <a:p>
                      <a:pPr algn="ctr"/>
                      <a:r>
                        <a:rPr lang="en-US" sz="1200" dirty="0"/>
                        <a:t>Y</a:t>
                      </a:r>
                    </a:p>
                  </a:txBody>
                  <a:tcPr>
                    <a:solidFill>
                      <a:srgbClr val="FFC000"/>
                    </a:solidFill>
                  </a:tcPr>
                </a:tc>
                <a:tc>
                  <a:txBody>
                    <a:bodyPr/>
                    <a:lstStyle/>
                    <a:p>
                      <a:r>
                        <a:rPr lang="en-US" sz="1200" dirty="0"/>
                        <a:t>40%</a:t>
                      </a:r>
                    </a:p>
                  </a:txBody>
                  <a:tcPr/>
                </a:tc>
                <a:tc>
                  <a:txBody>
                    <a:bodyPr/>
                    <a:lstStyle/>
                    <a:p>
                      <a:r>
                        <a:rPr lang="en-US" sz="1200" dirty="0"/>
                        <a:t>Jun 1, 2025</a:t>
                      </a:r>
                    </a:p>
                  </a:txBody>
                  <a:tcPr/>
                </a:tc>
                <a:tc>
                  <a:txBody>
                    <a:bodyPr/>
                    <a:lstStyle/>
                    <a:p>
                      <a:r>
                        <a:rPr lang="en-US" sz="1200" dirty="0"/>
                        <a:t>Dec 14, 2025</a:t>
                      </a:r>
                    </a:p>
                  </a:txBody>
                  <a:tcPr/>
                </a:tc>
                <a:tc>
                  <a:txBody>
                    <a:bodyPr/>
                    <a:lstStyle/>
                    <a:p>
                      <a:r>
                        <a:rPr lang="en-US" sz="1200" dirty="0"/>
                        <a:t>Data was not clean (R3), working weekends to catch-up</a:t>
                      </a:r>
                    </a:p>
                  </a:txBody>
                  <a:tcPr/>
                </a:tc>
                <a:extLst>
                  <a:ext uri="{0D108BD9-81ED-4DB2-BD59-A6C34878D82A}">
                    <a16:rowId xmlns:a16="http://schemas.microsoft.com/office/drawing/2014/main" val="3674913302"/>
                  </a:ext>
                </a:extLst>
              </a:tr>
              <a:tr h="376767">
                <a:tc>
                  <a:txBody>
                    <a:bodyPr/>
                    <a:lstStyle/>
                    <a:p>
                      <a:r>
                        <a:rPr lang="en-US" sz="1200" dirty="0"/>
                        <a:t>Go-Live</a:t>
                      </a:r>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1416885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Risks-updated</a:t>
            </a:r>
            <a:endParaRPr dirty="0"/>
          </a:p>
        </p:txBody>
      </p:sp>
      <p:graphicFrame>
        <p:nvGraphicFramePr>
          <p:cNvPr id="275" name="Google Shape;275;p7"/>
          <p:cNvGraphicFramePr/>
          <p:nvPr>
            <p:extLst>
              <p:ext uri="{D42A27DB-BD31-4B8C-83A1-F6EECF244321}">
                <p14:modId xmlns:p14="http://schemas.microsoft.com/office/powerpoint/2010/main" val="414553572"/>
              </p:ext>
            </p:extLst>
          </p:nvPr>
        </p:nvGraphicFramePr>
        <p:xfrm>
          <a:off x="528638" y="1249256"/>
          <a:ext cx="11014525" cy="4088130"/>
        </p:xfrm>
        <a:graphic>
          <a:graphicData uri="http://schemas.openxmlformats.org/drawingml/2006/table">
            <a:tbl>
              <a:tblPr firstRow="1" bandRow="1">
                <a:tableStyleId>{5C22544A-7EE6-4342-B048-85BDC9FD1C3A}</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1615">
                <a:tc>
                  <a:txBody>
                    <a:bodyPr/>
                    <a:lstStyle/>
                    <a:p>
                      <a:r>
                        <a:rPr lang="en-US" sz="1200" b="1" dirty="0"/>
                        <a:t>#</a:t>
                      </a:r>
                    </a:p>
                  </a:txBody>
                  <a:tcPr>
                    <a:solidFill>
                      <a:srgbClr val="002060">
                        <a:alpha val="89804"/>
                      </a:srgbClr>
                    </a:solidFill>
                  </a:tcPr>
                </a:tc>
                <a:tc>
                  <a:txBody>
                    <a:bodyPr/>
                    <a:lstStyle/>
                    <a:p>
                      <a:r>
                        <a:rPr lang="en-US" sz="1200" b="1" dirty="0"/>
                        <a:t>Risk </a:t>
                      </a:r>
                    </a:p>
                  </a:txBody>
                  <a:tcPr>
                    <a:solidFill>
                      <a:srgbClr val="002060">
                        <a:alpha val="89804"/>
                      </a:srgbClr>
                    </a:solidFill>
                  </a:tcPr>
                </a:tc>
                <a:tc>
                  <a:txBody>
                    <a:bodyPr/>
                    <a:lstStyle/>
                    <a:p>
                      <a:r>
                        <a:rPr lang="en-US" sz="1200" b="1" dirty="0"/>
                        <a:t>Mitigation </a:t>
                      </a:r>
                    </a:p>
                  </a:txBody>
                  <a:tcPr>
                    <a:solidFill>
                      <a:srgbClr val="002060">
                        <a:alpha val="89804"/>
                      </a:srgbClr>
                    </a:solidFill>
                  </a:tcPr>
                </a:tc>
                <a:tc>
                  <a:txBody>
                    <a:bodyPr/>
                    <a:lstStyle/>
                    <a:p>
                      <a:r>
                        <a:rPr lang="en-US" sz="1200" b="1" dirty="0"/>
                        <a:t>Contingency</a:t>
                      </a:r>
                    </a:p>
                  </a:txBody>
                  <a:tcPr>
                    <a:solidFill>
                      <a:srgbClr val="002060">
                        <a:alpha val="89804"/>
                      </a:srgbClr>
                    </a:solidFill>
                  </a:tcPr>
                </a:tc>
                <a:tc>
                  <a:txBody>
                    <a:bodyPr/>
                    <a:lstStyle/>
                    <a:p>
                      <a:r>
                        <a:rPr lang="en-US" sz="1200" b="1"/>
                        <a:t>Owner</a:t>
                      </a:r>
                    </a:p>
                  </a:txBody>
                  <a:tcPr>
                    <a:solidFill>
                      <a:srgbClr val="002060">
                        <a:alpha val="89804"/>
                      </a:srgbClr>
                    </a:solidFill>
                  </a:tcPr>
                </a:tc>
                <a:tc>
                  <a:txBody>
                    <a:bodyPr/>
                    <a:lstStyle/>
                    <a:p>
                      <a:r>
                        <a:rPr lang="en-US" sz="1200" b="1"/>
                        <a:t>Due Date</a:t>
                      </a:r>
                    </a:p>
                  </a:txBody>
                  <a:tcPr>
                    <a:solidFill>
                      <a:srgbClr val="002060">
                        <a:alpha val="89804"/>
                      </a:srgbClr>
                    </a:solidFill>
                  </a:tcPr>
                </a:tc>
                <a:tc>
                  <a:txBody>
                    <a:bodyPr/>
                    <a:lstStyle/>
                    <a:p>
                      <a:r>
                        <a:rPr lang="en-US" sz="1200" b="1" dirty="0"/>
                        <a:t>Comments</a:t>
                      </a:r>
                    </a:p>
                  </a:txBody>
                  <a:tcPr>
                    <a:solidFill>
                      <a:srgbClr val="002060">
                        <a:alpha val="89804"/>
                      </a:srgbClr>
                    </a:solidFill>
                  </a:tcPr>
                </a:tc>
                <a:extLst>
                  <a:ext uri="{0D108BD9-81ED-4DB2-BD59-A6C34878D82A}">
                    <a16:rowId xmlns:a16="http://schemas.microsoft.com/office/drawing/2014/main" val="10000"/>
                  </a:ext>
                </a:extLst>
              </a:tr>
              <a:tr h="527152">
                <a:tc>
                  <a:txBody>
                    <a:bodyPr/>
                    <a:lstStyle/>
                    <a:p>
                      <a:pPr marL="0" marR="0" lvl="0" indent="0" algn="l" rtl="0">
                        <a:spcBef>
                          <a:spcPts val="0"/>
                        </a:spcBef>
                        <a:spcAft>
                          <a:spcPts val="0"/>
                        </a:spcAft>
                        <a:buNone/>
                      </a:pPr>
                      <a:r>
                        <a:rPr lang="en-US" sz="1200" b="1" dirty="0"/>
                        <a:t>1</a:t>
                      </a:r>
                      <a:endParaRPr sz="1200" dirty="0"/>
                    </a:p>
                  </a:txBody>
                  <a:tcPr marL="91450" marR="91450" marT="45725" marB="45725"/>
                </a:tc>
                <a:tc>
                  <a:txBody>
                    <a:bodyPr/>
                    <a:lstStyle/>
                    <a:p>
                      <a:r>
                        <a:rPr lang="en-US" sz="1200" b="0" dirty="0"/>
                        <a:t>Task No. 35 – Payment Processing Might be delayed due to integration issues with third-party payment gateways, which could impact the start of Task No. 37 – Secure Escrow System.</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Select a payment gateway with strong API support and conduct early integration testing.</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If issues arise, implement a manual payment verification process until automated escrow is functional.</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April  15</a:t>
                      </a:r>
                      <a:endParaRPr sz="1200" dirty="0"/>
                    </a:p>
                  </a:txBody>
                  <a:tcPr marL="91450" marR="91450" marT="45725" marB="45725"/>
                </a:tc>
                <a:tc>
                  <a:txBody>
                    <a:bodyPr/>
                    <a:lstStyle/>
                    <a:p>
                      <a:pPr marL="0" marR="0" lvl="0" indent="0" algn="l" rtl="0">
                        <a:spcBef>
                          <a:spcPts val="0"/>
                        </a:spcBef>
                        <a:spcAft>
                          <a:spcPts val="0"/>
                        </a:spcAft>
                        <a:buNone/>
                      </a:pPr>
                      <a:r>
                        <a:rPr lang="en-US" sz="1200" dirty="0"/>
                        <a:t>Have a backup payment provider ready.</a:t>
                      </a: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2</a:t>
                      </a:r>
                      <a:endParaRPr sz="1200" dirty="0"/>
                    </a:p>
                  </a:txBody>
                  <a:tcPr marL="91450" marR="91450" marT="45725" marB="45725"/>
                </a:tc>
                <a:tc>
                  <a:txBody>
                    <a:bodyPr/>
                    <a:lstStyle/>
                    <a:p>
                      <a:pPr marL="0" marR="0" lvl="0" indent="0" algn="l" rtl="0">
                        <a:spcBef>
                          <a:spcPts val="0"/>
                        </a:spcBef>
                        <a:spcAft>
                          <a:spcPts val="0"/>
                        </a:spcAft>
                        <a:buNone/>
                      </a:pPr>
                      <a:r>
                        <a:rPr lang="en-US" sz="1200" dirty="0"/>
                        <a:t>Task no. 25 List Medical Supplies for Auction Might be delayed due to incomplete or incorrect product details, which could impact the start of task no.26 Upload Pictures &amp; set starting bids</a:t>
                      </a:r>
                      <a:endParaRPr sz="1200" dirty="0"/>
                    </a:p>
                  </a:txBody>
                  <a:tcPr marL="91450" marR="91450" marT="45725" marB="45725"/>
                </a:tc>
                <a:tc>
                  <a:txBody>
                    <a:bodyPr/>
                    <a:lstStyle/>
                    <a:p>
                      <a:pPr marL="0" marR="0" lvl="0" indent="0" algn="l" rtl="0">
                        <a:spcBef>
                          <a:spcPts val="0"/>
                        </a:spcBef>
                        <a:spcAft>
                          <a:spcPts val="0"/>
                        </a:spcAft>
                        <a:buClr>
                          <a:schemeClr val="dk1"/>
                        </a:buClr>
                        <a:buSzPts val="1200"/>
                        <a:buFont typeface="Arial"/>
                        <a:buNone/>
                      </a:pPr>
                      <a:r>
                        <a:rPr lang="en-US" sz="1200" dirty="0"/>
                        <a:t>Implement a mandatory product verification process before listing.</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If product details are incomplete, notify the seller with automated prompts for corrections.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March 29</a:t>
                      </a:r>
                      <a:endParaRPr sz="1200" dirty="0"/>
                    </a:p>
                  </a:txBody>
                  <a:tcPr marL="91450" marR="91450" marT="45725" marB="45725"/>
                </a:tc>
                <a:tc>
                  <a:txBody>
                    <a:bodyPr/>
                    <a:lstStyle/>
                    <a:p>
                      <a:pPr marL="0" marR="0" lvl="0" indent="0" algn="l" rtl="0">
                        <a:spcBef>
                          <a:spcPts val="0"/>
                        </a:spcBef>
                        <a:spcAft>
                          <a:spcPts val="0"/>
                        </a:spcAft>
                        <a:buNone/>
                      </a:pPr>
                      <a:r>
                        <a:rPr lang="en-US" sz="1200" dirty="0"/>
                        <a:t>Ensure compliance with platform listing guidelines.</a:t>
                      </a: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r>
              <a:rPr lang="en-US" altLang="zh-CN" dirty="0">
                <a:solidFill>
                  <a:srgbClr val="595959"/>
                </a:solidFill>
              </a:rPr>
              <a:t>Project Key Risks-updated</a:t>
            </a:r>
            <a:endParaRPr lang="en-US" altLang="zh-CN" sz="4400" dirty="0">
              <a:latin typeface="+mn-lt"/>
              <a:ea typeface="ＭＳ Ｐゴシック"/>
              <a:cs typeface="Arial"/>
            </a:endParaRPr>
          </a:p>
        </p:txBody>
      </p:sp>
      <p:graphicFrame>
        <p:nvGraphicFramePr>
          <p:cNvPr id="281" name="Google Shape;281;g33fd46dcbc1_0_17"/>
          <p:cNvGraphicFramePr/>
          <p:nvPr>
            <p:extLst>
              <p:ext uri="{D42A27DB-BD31-4B8C-83A1-F6EECF244321}">
                <p14:modId xmlns:p14="http://schemas.microsoft.com/office/powerpoint/2010/main" val="3088759582"/>
              </p:ext>
            </p:extLst>
          </p:nvPr>
        </p:nvGraphicFramePr>
        <p:xfrm>
          <a:off x="528638" y="1249256"/>
          <a:ext cx="11014525" cy="4088150"/>
        </p:xfrm>
        <a:graphic>
          <a:graphicData uri="http://schemas.openxmlformats.org/drawingml/2006/table">
            <a:tbl>
              <a:tblPr firstRow="1" bandRow="1">
                <a:tableStyleId>{5C22544A-7EE6-4342-B048-85BDC9FD1C3A}</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dirty="0"/>
                        <a:t>3</a:t>
                      </a:r>
                      <a:endParaRPr sz="1200" dirty="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Ensure all engineers on the project are well informed and provided with detailed specifics of what is required by agencies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4</a:t>
                      </a:r>
                      <a:endParaRPr sz="1200" dirty="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Have Arch leads review the API’s and assess that all requirements are made before delivering to the development team.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a:t>
            </a:r>
            <a:r>
              <a:rPr lang="en-US" altLang="zh-CN" sz="4400" dirty="0">
                <a:solidFill>
                  <a:srgbClr val="595959"/>
                </a:solidFill>
                <a:latin typeface="+mn-lt"/>
                <a:ea typeface="ＭＳ Ｐゴシック"/>
                <a:cs typeface="Arial"/>
              </a:rPr>
              <a:t>updated</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extLst>
              <p:ext uri="{D42A27DB-BD31-4B8C-83A1-F6EECF244321}">
                <p14:modId xmlns:p14="http://schemas.microsoft.com/office/powerpoint/2010/main" val="2546246271"/>
              </p:ext>
            </p:extLst>
          </p:nvPr>
        </p:nvGraphicFramePr>
        <p:xfrm>
          <a:off x="541176" y="1207076"/>
          <a:ext cx="11001992" cy="5073167"/>
        </p:xfrm>
        <a:graphic>
          <a:graphicData uri="http://schemas.openxmlformats.org/drawingml/2006/table">
            <a:tbl>
              <a:tblPr firstRow="1" bandRow="1">
                <a:tableStyleId>{5C22544A-7EE6-4342-B048-85BDC9FD1C3A}</a:tableStyleId>
              </a:tblPr>
              <a:tblGrid>
                <a:gridCol w="368115">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1" dirty="0"/>
                        <a:t>5.</a:t>
                      </a:r>
                    </a:p>
                  </a:txBody>
                  <a:tcPr/>
                </a:tc>
                <a:tc>
                  <a:txBody>
                    <a:bodyPr/>
                    <a:lstStyle/>
                    <a:p>
                      <a:r>
                        <a:rPr lang="en-US" altLang="zh-CN" sz="1200" b="0" dirty="0"/>
                        <a:t>Task 102 -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u="none" strike="noStrike" noProof="0" dirty="0"/>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pPr marL="0" indent="0">
                        <a:buNone/>
                      </a:pPr>
                      <a:r>
                        <a:rPr lang="en-US" sz="1200" b="0" u="none" strike="noStrike" noProof="0" dirty="0"/>
                        <a:t>June25 </a:t>
                      </a:r>
                      <a:endParaRPr lang="en-US" sz="1200" b="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1" dirty="0"/>
                        <a:t>6</a:t>
                      </a:r>
                      <a:r>
                        <a:rPr lang="en-US" sz="1200" b="0" dirty="0"/>
                        <a:t>.</a:t>
                      </a:r>
                    </a:p>
                  </a:txBody>
                  <a:tcPr/>
                </a:tc>
                <a:tc>
                  <a:txBody>
                    <a:bodyPr/>
                    <a:lstStyle/>
                    <a:p>
                      <a:pPr lvl="0">
                        <a:buNone/>
                      </a:pPr>
                      <a:r>
                        <a:rPr lang="en-US" altLang="zh-CN" sz="1200" b="0" dirty="0"/>
                        <a:t>Task 99-</a:t>
                      </a:r>
                      <a:r>
                        <a:rPr lang="en-US" altLang="zh-CN" sz="1200" b="0" kern="1200" dirty="0">
                          <a:solidFill>
                            <a:schemeClr val="dk1"/>
                          </a:solidFill>
                          <a:effectLst/>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u="none" strike="noStrike" noProof="0" dirty="0"/>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kern="1200" dirty="0">
                          <a:solidFill>
                            <a:schemeClr val="dk1"/>
                          </a:solidFill>
                          <a:effectLst/>
                        </a:rPr>
                        <a:t>1.If uploads fail, provide ​manual upload via email as a temporary workaround. </a:t>
                      </a:r>
                    </a:p>
                    <a:p>
                      <a:pPr marL="0" indent="0">
                        <a:buNone/>
                      </a:pPr>
                      <a:endParaRPr lang="en-US" altLang="zh-CN" sz="1200" b="0" kern="1200" dirty="0">
                        <a:solidFill>
                          <a:schemeClr val="dk1"/>
                        </a:solidFill>
                        <a:effectLst/>
                      </a:endParaRPr>
                    </a:p>
                    <a:p>
                      <a:pPr marL="0" indent="0">
                        <a:buNone/>
                      </a:pPr>
                      <a:r>
                        <a:rPr lang="en-US" altLang="zh-CN" sz="1200" b="0" kern="1200" dirty="0">
                          <a:solidFill>
                            <a:schemeClr val="dk1"/>
                          </a:solidFill>
                          <a:effectLst/>
                        </a:rPr>
                        <a:t>2.  can call customer service to help customers upload pictures</a:t>
                      </a:r>
                    </a:p>
                    <a:p>
                      <a:pPr marL="228600" indent="-228600">
                        <a:buAutoNum type="arabicPeriod"/>
                      </a:pPr>
                      <a:endParaRPr lang="en-US" altLang="zh-CN" sz="1200" b="0" kern="1200" dirty="0">
                        <a:solidFill>
                          <a:schemeClr val="dk1"/>
                        </a:solidFill>
                        <a:effectLst/>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u="none" strike="noStrike" noProof="0" dirty="0"/>
                        <a:t>July 2 </a:t>
                      </a:r>
                      <a:endParaRPr lang="en-US" altLang="zh-CN" sz="1200" b="0" dirty="0"/>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87925355"/>
      </p:ext>
    </p:extLst>
  </p:cSld>
  <p:clrMapOvr>
    <a:masterClrMapping/>
  </p:clrMapOvr>
</p:sld>
</file>

<file path=ppt/theme/theme1.xml><?xml version="1.0" encoding="utf-8"?>
<a:theme xmlns:a="http://schemas.openxmlformats.org/drawingml/2006/main" name="Lion Scaled Agile Structure  Activities - Oct 2015">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0e710d51-58b4-4530-836b-fce5679fe049" ContentTypeId="0x010100BB337192E63E44A7A744CE7393F41F4E"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EriCOLL Docs" ma:contentTypeID="0x010100BB337192E63E44A7A744CE7393F41F4E0015CFCE72A409384389C418F80BDBCAA3" ma:contentTypeVersion="3" ma:contentTypeDescription="EriCOLL Document Content Type" ma:contentTypeScope="" ma:versionID="fa8d384bf23cac630b4bbdd5e20cfc53">
  <xsd:schema xmlns:xsd="http://www.w3.org/2001/XMLSchema" xmlns:xs="http://www.w3.org/2001/XMLSchema" xmlns:p="http://schemas.microsoft.com/office/2006/metadata/properties" xmlns:ns2="aacf5dbc-a22d-44d4-b9bc-21b786a6abb2" xmlns:ns3="08b2df90-05d3-4030-90d4-c9feeb4a1cd9" targetNamespace="http://schemas.microsoft.com/office/2006/metadata/properties" ma:root="true" ma:fieldsID="7593bcc32979594aee8ec6a3a63d83f0" ns2:_="" ns3:_="">
    <xsd:import namespace="aacf5dbc-a22d-44d4-b9bc-21b786a6abb2"/>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f5dbc-a22d-44d4-b9bc-21b786a6abb2"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default="1;#Organization|1ecc139f-8340-403d-b480-35339a090a25"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default="2;#BMUM Telcordia Operations Sol|cee050c3-5817-4521-88f6-8ca4cf909fa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default=""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53acbe-03d4-4743-940d-23d143f0b344}" ma:internalName="TaxCatchAll" ma:showField="CatchAllData" ma:web="aacf5dbc-a22d-44d4-b9bc-21b786a6abb2">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c853acbe-03d4-4743-940d-23d143f0b344}" ma:internalName="TaxCatchAllLabel" ma:readOnly="true" ma:showField="CatchAllDataLabel" ma:web="aacf5dbc-a22d-44d4-b9bc-21b786a6ab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EriCOLLProjectsTaxHTField0 xmlns="aacf5dbc-a22d-44d4-b9bc-21b786a6abb2">
      <Terms xmlns="http://schemas.microsoft.com/office/infopath/2007/PartnerControls"/>
    </EriCOLLProjectsTaxHTField0>
    <EriCOLLCompetenceTaxHTField0 xmlns="aacf5dbc-a22d-44d4-b9bc-21b786a6abb2">
      <Terms xmlns="http://schemas.microsoft.com/office/infopath/2007/PartnerControls"/>
    </EriCOLLCompetenceTaxHTField0>
    <Prepared. xmlns="aacf5dbc-a22d-44d4-b9bc-21b786a6abb2">Dana Mitchell</Prepared.>
    <EriCOLLDate. xmlns="aacf5dbc-a22d-44d4-b9bc-21b786a6abb2" xsi:nil="true"/>
    <EriCOLLProductsTaxHTField0 xmlns="aacf5dbc-a22d-44d4-b9bc-21b786a6abb2">
      <Terms xmlns="http://schemas.microsoft.com/office/infopath/2007/PartnerControls"/>
    </EriCOLLProductsTaxHTField0>
    <TaxCatchAll xmlns="08b2df90-05d3-4030-90d4-c9feeb4a1cd9">
      <Value>2</Value>
      <Value>1</Value>
    </TaxCatchAll>
    <TaxKeywordTaxHTField xmlns="08b2df90-05d3-4030-90d4-c9feeb4a1cd9">
      <Terms xmlns="http://schemas.microsoft.com/office/infopath/2007/PartnerControls"/>
    </TaxKeywordTaxHTField>
    <AbstractOrSummary. xmlns="aacf5dbc-a22d-44d4-b9bc-21b786a6abb2" xsi:nil="true"/>
    <EriCOLLCountryTaxHTField0 xmlns="aacf5dbc-a22d-44d4-b9bc-21b786a6abb2">
      <Terms xmlns="http://schemas.microsoft.com/office/infopath/2007/PartnerControls"/>
    </EriCOLLCountryTaxHTField0>
    <EriCOLLProcessTaxHTField0 xmlns="aacf5dbc-a22d-44d4-b9bc-21b786a6abb2">
      <Terms xmlns="http://schemas.microsoft.com/office/infopath/2007/PartnerControls"/>
    </EriCOLLProcessTaxHTField0>
    <EriCOLLCategoryTaxHTField0 xmlns="aacf5dbc-a22d-44d4-b9bc-21b786a6abb2">
      <Terms xmlns="http://schemas.microsoft.com/office/infopath/2007/PartnerControls"/>
    </EriCOLLCategoryTaxHTField0>
    <EriCOLLOrganizationUnitTaxHTField0 xmlns="aacf5dbc-a22d-44d4-b9bc-21b786a6abb2">
      <Terms xmlns="http://schemas.microsoft.com/office/infopath/2007/PartnerControls"/>
    </EriCOLLOrganizationUnitTaxHTField0>
  </documentManagement>
</p:properties>
</file>

<file path=customXml/item5.xml><?xml version="1.0" encoding="utf-8"?>
<LongProperties xmlns="http://schemas.microsoft.com/office/2006/metadata/longProperties"/>
</file>

<file path=customXml/itemProps1.xml><?xml version="1.0" encoding="utf-8"?>
<ds:datastoreItem xmlns:ds="http://schemas.openxmlformats.org/officeDocument/2006/customXml" ds:itemID="{FC93FBE5-800E-4E0D-A17F-8A2295BC58F1}">
  <ds:schemaRefs>
    <ds:schemaRef ds:uri="Microsoft.SharePoint.Taxonomy.ContentTypeSync"/>
  </ds:schemaRefs>
</ds:datastoreItem>
</file>

<file path=customXml/itemProps2.xml><?xml version="1.0" encoding="utf-8"?>
<ds:datastoreItem xmlns:ds="http://schemas.openxmlformats.org/officeDocument/2006/customXml" ds:itemID="{E8DCF402-61C0-4362-B4A2-96E4D0F50A55}">
  <ds:schemaRefs>
    <ds:schemaRef ds:uri="http://schemas.microsoft.com/sharepoint/v3/contenttype/forms"/>
  </ds:schemaRefs>
</ds:datastoreItem>
</file>

<file path=customXml/itemProps3.xml><?xml version="1.0" encoding="utf-8"?>
<ds:datastoreItem xmlns:ds="http://schemas.openxmlformats.org/officeDocument/2006/customXml" ds:itemID="{055AB94D-437A-480B-8DCD-53E4D3FB5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cf5dbc-a22d-44d4-b9bc-21b786a6abb2"/>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EA9528C-2F0F-401D-B31C-A12A71575E0C}">
  <ds:schemaRefs>
    <ds:schemaRef ds:uri="http://purl.org/dc/terms/"/>
    <ds:schemaRef ds:uri="http://schemas.openxmlformats.org/package/2006/metadata/core-properties"/>
    <ds:schemaRef ds:uri="http://purl.org/dc/elements/1.1/"/>
    <ds:schemaRef ds:uri="aacf5dbc-a22d-44d4-b9bc-21b786a6abb2"/>
    <ds:schemaRef ds:uri="http://purl.org/dc/dcmitype/"/>
    <ds:schemaRef ds:uri="http://schemas.microsoft.com/office/2006/documentManagement/types"/>
    <ds:schemaRef ds:uri="08b2df90-05d3-4030-90d4-c9feeb4a1cd9"/>
    <ds:schemaRef ds:uri="http://schemas.microsoft.com/office/infopath/2007/PartnerControls"/>
    <ds:schemaRef ds:uri="http://schemas.microsoft.com/office/2006/metadata/properties"/>
    <ds:schemaRef ds:uri="http://www.w3.org/XML/1998/namespace"/>
  </ds:schemaRefs>
</ds:datastoreItem>
</file>

<file path=customXml/itemProps5.xml><?xml version="1.0" encoding="utf-8"?>
<ds:datastoreItem xmlns:ds="http://schemas.openxmlformats.org/officeDocument/2006/customXml" ds:itemID="{CBBB0149-B011-456A-ADF4-98F72A769C0A}">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Lion Scaled Agile Structure  Activities - Oct 2015</Template>
  <TotalTime>10741</TotalTime>
  <Words>6008</Words>
  <Application>Microsoft Office PowerPoint</Application>
  <PresentationFormat>宽屏</PresentationFormat>
  <Paragraphs>1073</Paragraphs>
  <Slides>37</Slides>
  <Notes>27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幻灯片标题</vt:lpstr>
      </vt:variant>
      <vt:variant>
        <vt:i4>37</vt:i4>
      </vt:variant>
      <vt:variant>
        <vt:lpstr>自定义放映</vt:lpstr>
      </vt:variant>
      <vt:variant>
        <vt:i4>16</vt:i4>
      </vt:variant>
    </vt:vector>
  </HeadingPairs>
  <TitlesOfParts>
    <vt:vector size="65" baseType="lpstr">
      <vt:lpstr>Average</vt:lpstr>
      <vt:lpstr>Courier New,monospace</vt:lpstr>
      <vt:lpstr>Ericsson Capital TT</vt:lpstr>
      <vt:lpstr>ＭＳ Ｐゴシック</vt:lpstr>
      <vt:lpstr>Noto Sans Symbols</vt:lpstr>
      <vt:lpstr>Wingdings,Sans-Serif</vt:lpstr>
      <vt:lpstr>Arial</vt:lpstr>
      <vt:lpstr>Calibri</vt:lpstr>
      <vt:lpstr>Lato</vt:lpstr>
      <vt:lpstr>Times New Roman</vt:lpstr>
      <vt:lpstr>Wingdings</vt:lpstr>
      <vt:lpstr>Lion Scaled Agile Structure  Activities - Oct 2015</vt:lpstr>
      <vt:lpstr>PowerPoint 演示文稿</vt:lpstr>
      <vt:lpstr>Team Profile Page</vt:lpstr>
      <vt:lpstr>Cost Comparison Slide Summary</vt:lpstr>
      <vt:lpstr>SmartBid Auction Platform</vt:lpstr>
      <vt:lpstr>Major Milestones</vt:lpstr>
      <vt:lpstr>Major Milestones</vt:lpstr>
      <vt:lpstr>Project Key Risks-updated</vt:lpstr>
      <vt:lpstr>Project Key Risks-updated</vt:lpstr>
      <vt:lpstr>PowerPoint 演示文稿</vt:lpstr>
      <vt:lpstr>PowerPoint 演示文稿</vt:lpstr>
      <vt:lpstr>PowerPoint 演示文稿</vt:lpstr>
      <vt:lpstr>Project Key Actions-updated</vt:lpstr>
      <vt:lpstr>Project Key Actions</vt:lpstr>
      <vt:lpstr>Project Decisions-updated</vt:lpstr>
      <vt:lpstr>Project Decisions</vt:lpstr>
      <vt:lpstr>Risk Management Plan Flow Chart</vt:lpstr>
      <vt:lpstr>Risk Management Plan Table</vt:lpstr>
      <vt:lpstr>Meeting Minutes (Assignment 3)</vt:lpstr>
      <vt:lpstr>Who Delivered What Assignment 3?</vt:lpstr>
      <vt:lpstr>PowerPoint 演示文稿</vt:lpstr>
      <vt:lpstr>Team Profile Page</vt:lpstr>
      <vt:lpstr>SmartBid Auction Platform</vt:lpstr>
      <vt:lpstr>Governance Plan Overview</vt:lpstr>
      <vt:lpstr>Governance Plan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CBiO overview</vt:lpstr>
      <vt:lpstr>ECM overview</vt:lpstr>
      <vt:lpstr>EOC overview</vt:lpstr>
      <vt:lpstr>EMA overview</vt:lpstr>
      <vt:lpstr>Service Enablement overview</vt:lpstr>
      <vt:lpstr>TCRM overview</vt:lpstr>
      <vt:lpstr>CM interfaces</vt:lpstr>
      <vt:lpstr>CRM interfaces</vt:lpstr>
      <vt:lpstr>Selfcare  interfaces</vt:lpstr>
      <vt:lpstr>OC  interfaces</vt:lpstr>
      <vt:lpstr>CBIO  interfaces</vt:lpstr>
      <vt:lpstr>EMA  interfaces</vt:lpstr>
      <vt:lpstr>SAPC  interfaces</vt:lpstr>
      <vt:lpstr>Int Interfaces AVAILABILITY</vt:lpstr>
      <vt:lpstr>Int Interfaces NOTES</vt:lpstr>
      <vt:lpstr>Service Enablement details</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Program Template</dc:title>
  <dc:subject>Leadership Review</dc:subject>
  <dc:creator>Klyne Smith</dc:creator>
  <dc:description>Rev D</dc:description>
  <cp:lastModifiedBy>凯龙 段</cp:lastModifiedBy>
  <cp:revision>523</cp:revision>
  <cp:lastPrinted>2013-10-11T13:12:04Z</cp:lastPrinted>
  <dcterms:created xsi:type="dcterms:W3CDTF">2015-11-10T10:22:41Z</dcterms:created>
  <dcterms:modified xsi:type="dcterms:W3CDTF">2025-04-14T17:27:18Z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