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 id="2147485026" r:id="rId7"/>
  </p:sldMasterIdLst>
  <p:notesMasterIdLst>
    <p:notesMasterId r:id="rId43"/>
  </p:notesMasterIdLst>
  <p:handoutMasterIdLst>
    <p:handoutMasterId r:id="rId44"/>
  </p:handoutMasterIdLst>
  <p:sldIdLst>
    <p:sldId id="256" r:id="rId8"/>
    <p:sldId id="257" r:id="rId9"/>
    <p:sldId id="863" r:id="rId10"/>
    <p:sldId id="271" r:id="rId11"/>
    <p:sldId id="837" r:id="rId12"/>
    <p:sldId id="952" r:id="rId13"/>
    <p:sldId id="841" r:id="rId14"/>
    <p:sldId id="873" r:id="rId15"/>
    <p:sldId id="958" r:id="rId16"/>
    <p:sldId id="960" r:id="rId17"/>
    <p:sldId id="959" r:id="rId18"/>
    <p:sldId id="953" r:id="rId19"/>
    <p:sldId id="871" r:id="rId20"/>
    <p:sldId id="267" r:id="rId21"/>
    <p:sldId id="268" r:id="rId22"/>
    <p:sldId id="954" r:id="rId23"/>
    <p:sldId id="860" r:id="rId24"/>
    <p:sldId id="909" r:id="rId25"/>
    <p:sldId id="910" r:id="rId26"/>
    <p:sldId id="258" r:id="rId27"/>
    <p:sldId id="259" r:id="rId28"/>
    <p:sldId id="260" r:id="rId29"/>
    <p:sldId id="261" r:id="rId30"/>
    <p:sldId id="262" r:id="rId31"/>
    <p:sldId id="263" r:id="rId32"/>
    <p:sldId id="264" r:id="rId33"/>
    <p:sldId id="897" r:id="rId34"/>
    <p:sldId id="898" r:id="rId35"/>
    <p:sldId id="885" r:id="rId36"/>
    <p:sldId id="912" r:id="rId37"/>
    <p:sldId id="269" r:id="rId38"/>
    <p:sldId id="270" r:id="rId39"/>
    <p:sldId id="889" r:id="rId40"/>
    <p:sldId id="913" r:id="rId41"/>
    <p:sldId id="914" r:id="rId42"/>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DCE5EE"/>
    <a:srgbClr val="170CA8"/>
    <a:srgbClr val="002060"/>
    <a:srgbClr val="FFC00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5796" autoAdjust="0"/>
  </p:normalViewPr>
  <p:slideViewPr>
    <p:cSldViewPr snapToGrid="0" snapToObjects="1">
      <p:cViewPr varScale="1">
        <p:scale>
          <a:sx n="62" d="100"/>
          <a:sy n="62" d="100"/>
        </p:scale>
        <p:origin x="1008" y="44"/>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txBox="1">
            <a:spLocks noGrp="1"/>
          </p:cNvSpPr>
          <p:nvPr>
            <p:ph type="body" idx="1"/>
          </p:nvPr>
        </p:nvSpPr>
        <p:spPr>
          <a:xfrm>
            <a:off x="679450" y="4705350"/>
            <a:ext cx="5435600" cy="4457700"/>
          </a:xfrm>
          <a:prstGeom prst="rect">
            <a:avLst/>
          </a:prstGeom>
          <a:noFill/>
          <a:ln>
            <a:noFill/>
          </a:ln>
        </p:spPr>
        <p:txBody>
          <a:bodyPr spcFirstLastPara="1" wrap="square" lIns="90325" tIns="45150" rIns="90325" bIns="45150" anchor="t" anchorCtr="0">
            <a:noAutofit/>
          </a:bodyPr>
          <a:lstStyle/>
          <a:p>
            <a:pPr marL="0" lvl="0" indent="0" algn="l" rtl="0">
              <a:lnSpc>
                <a:spcPct val="100000"/>
              </a:lnSpc>
              <a:spcBef>
                <a:spcPts val="360"/>
              </a:spcBef>
              <a:spcAft>
                <a:spcPts val="0"/>
              </a:spcAft>
              <a:buSzPts val="1400"/>
              <a:buNone/>
            </a:pPr>
            <a:endParaRPr/>
          </a:p>
        </p:txBody>
      </p:sp>
      <p:sp>
        <p:nvSpPr>
          <p:cNvPr id="219" name="Google Shape;219;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18</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20</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20</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20</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20</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27</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28</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29</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5/1/2025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3</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3</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3</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3</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Status is Blue for Complete, Red for in trouble, Yellow for almost in trouble, Green for no challenges</a:t>
            </a:r>
          </a:p>
          <a:p>
            <a:r>
              <a:rPr lang="en-US"/>
              <a:t>Color of box should be shaded to Blue, Red, Yellow, or Green, Letter in box should be C for complete in the Blue box, the others are RYG.</a:t>
            </a:r>
          </a:p>
          <a:p>
            <a:r>
              <a:rPr lang="en-US"/>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p:cNvSpPr>
            <a:spLocks noGrp="1"/>
          </p:cNvSpPr>
          <p:nvPr>
            <p:ph type="hdr" sz="quarter"/>
          </p:nvPr>
        </p:nvSpPr>
        <p:spPr/>
        <p:txBody>
          <a:bodyPr/>
          <a:lstStyle/>
          <a:p>
            <a:pPr>
              <a:defRPr/>
            </a:pPr>
            <a:r>
              <a:rPr lang="en-US"/>
              <a:t>LION L2VPN </a:t>
            </a:r>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8541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B4A6F2BF-3C08-C636-F5E0-C3D16AD4B28E}"/>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BA0FFC8F-61F2-CE80-68B8-E945DBB72420}"/>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A5E3AECC-4B26-297E-F711-32C302FEC4A0}"/>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0803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126E6ABF-5C03-5586-771F-90EA01D10E16}"/>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44C7E42C-6F6B-65A6-85F7-FF58C172EEE8}"/>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25AE6086-39D0-C92D-3001-DCEFB6326FDF}"/>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0030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0:notes"/>
          <p:cNvSpPr txBox="1">
            <a:spLocks noGrp="1"/>
          </p:cNvSpPr>
          <p:nvPr>
            <p:ph type="body" idx="1"/>
          </p:nvPr>
        </p:nvSpPr>
        <p:spPr>
          <a:xfrm>
            <a:off x="679450" y="4705350"/>
            <a:ext cx="5435600" cy="4457700"/>
          </a:xfrm>
          <a:prstGeom prst="rect">
            <a:avLst/>
          </a:prstGeom>
          <a:noFill/>
          <a:ln>
            <a:noFill/>
          </a:ln>
        </p:spPr>
        <p:txBody>
          <a:bodyPr spcFirstLastPara="1" wrap="square" lIns="90325" tIns="45150" rIns="90325" bIns="45150" anchor="t" anchorCtr="0">
            <a:noAutofit/>
          </a:bodyPr>
          <a:lstStyle/>
          <a:p>
            <a:pPr marL="0" lvl="0" indent="0" algn="l" rtl="0">
              <a:lnSpc>
                <a:spcPct val="100000"/>
              </a:lnSpc>
              <a:spcBef>
                <a:spcPts val="360"/>
              </a:spcBef>
              <a:spcAft>
                <a:spcPts val="0"/>
              </a:spcAft>
              <a:buSzPts val="1400"/>
              <a:buNone/>
            </a:pPr>
            <a:endParaRPr/>
          </a:p>
        </p:txBody>
      </p:sp>
      <p:sp>
        <p:nvSpPr>
          <p:cNvPr id="213" name="Google Shape;213;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Page" type="title">
  <p:cSld name="Title Page">
    <p:spTree>
      <p:nvGrpSpPr>
        <p:cNvPr id="1" name="Shape 14"/>
        <p:cNvGrpSpPr/>
        <p:nvPr/>
      </p:nvGrpSpPr>
      <p:grpSpPr>
        <a:xfrm>
          <a:off x="0" y="0"/>
          <a:ext cx="0" cy="0"/>
          <a:chOff x="0" y="0"/>
          <a:chExt cx="0" cy="0"/>
        </a:xfrm>
      </p:grpSpPr>
      <p:sp>
        <p:nvSpPr>
          <p:cNvPr id="15" name="Google Shape;15;p83"/>
          <p:cNvSpPr txBox="1"/>
          <p:nvPr/>
        </p:nvSpPr>
        <p:spPr>
          <a:xfrm>
            <a:off x="-2019300" y="2828925"/>
            <a:ext cx="1968500" cy="34163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Slide title</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70 pt</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9FB7D3"/>
                </a:solidFill>
                <a:latin typeface="Arial"/>
                <a:ea typeface="Arial"/>
                <a:cs typeface="Arial"/>
                <a:sym typeface="Arial"/>
              </a:rPr>
              <a:t>CAPITALS</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Slide subtitle </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minimum 30 pt</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16" name="Google Shape;16;p83"/>
          <p:cNvSpPr txBox="1">
            <a:spLocks noGrp="1"/>
          </p:cNvSpPr>
          <p:nvPr>
            <p:ph type="subTitle" idx="1"/>
          </p:nvPr>
        </p:nvSpPr>
        <p:spPr>
          <a:xfrm>
            <a:off x="524932" y="5137201"/>
            <a:ext cx="11140019" cy="1386001"/>
          </a:xfrm>
          <a:prstGeom prst="rect">
            <a:avLst/>
          </a:prstGeom>
          <a:noFill/>
          <a:ln>
            <a:noFill/>
          </a:ln>
        </p:spPr>
        <p:txBody>
          <a:bodyPr spcFirstLastPara="1" wrap="square" lIns="72000" tIns="0" rIns="72000" bIns="0" anchor="b" anchorCtr="0">
            <a:noAutofit/>
          </a:bodyPr>
          <a:lstStyle>
            <a:lvl1pPr lvl="0" algn="l">
              <a:lnSpc>
                <a:spcPct val="75000"/>
              </a:lnSpc>
              <a:spcBef>
                <a:spcPts val="0"/>
              </a:spcBef>
              <a:spcAft>
                <a:spcPts val="0"/>
              </a:spcAft>
              <a:buSzPts val="3000"/>
              <a:buFont typeface="Arial"/>
              <a:buNone/>
              <a:defRPr sz="3000">
                <a:latin typeface="Arial"/>
                <a:ea typeface="Arial"/>
                <a:cs typeface="Arial"/>
                <a:sym typeface="Aria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a:endParaRPr/>
          </a:p>
        </p:txBody>
      </p:sp>
      <p:sp>
        <p:nvSpPr>
          <p:cNvPr id="17" name="Google Shape;17;p83"/>
          <p:cNvSpPr txBox="1">
            <a:spLocks noGrp="1"/>
          </p:cNvSpPr>
          <p:nvPr>
            <p:ph type="ctrTitle"/>
          </p:nvPr>
        </p:nvSpPr>
        <p:spPr>
          <a:xfrm>
            <a:off x="524934" y="1808709"/>
            <a:ext cx="11135785" cy="2839491"/>
          </a:xfrm>
          <a:prstGeom prst="rect">
            <a:avLst/>
          </a:prstGeom>
          <a:noFill/>
          <a:ln>
            <a:noFill/>
          </a:ln>
        </p:spPr>
        <p:txBody>
          <a:bodyPr spcFirstLastPara="1" wrap="square" lIns="72000" tIns="0" rIns="72000" bIns="0" anchor="ctr" anchorCtr="0">
            <a:normAutofit/>
          </a:bodyPr>
          <a:lstStyle>
            <a:lvl1pPr lvl="0" algn="l">
              <a:lnSpc>
                <a:spcPct val="75000"/>
              </a:lnSpc>
              <a:spcBef>
                <a:spcPts val="0"/>
              </a:spcBef>
              <a:spcAft>
                <a:spcPts val="0"/>
              </a:spcAft>
              <a:buSzPts val="1400"/>
              <a:buNone/>
              <a:defRPr sz="7000">
                <a:latin typeface="Arial"/>
                <a:ea typeface="Arial"/>
                <a:cs typeface="Arial"/>
                <a:sym typeface="Arial"/>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6651690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84"/>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 name="Google Shape;20;p84"/>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Clr>
                <a:schemeClr val="dk1"/>
              </a:buClr>
              <a:buSzPts val="3200"/>
              <a:buFont typeface="Arial"/>
              <a:buNone/>
              <a:defRPr/>
            </a:lvl2pPr>
            <a:lvl3pPr lvl="2" algn="l">
              <a:lnSpc>
                <a:spcPct val="100000"/>
              </a:lnSpc>
              <a:spcBef>
                <a:spcPts val="0"/>
              </a:spcBef>
              <a:spcAft>
                <a:spcPts val="0"/>
              </a:spcAft>
              <a:buClr>
                <a:schemeClr val="dk1"/>
              </a:buClr>
              <a:buSzPts val="3200"/>
              <a:buFont typeface="Arial"/>
              <a:buNone/>
              <a:defRPr/>
            </a:lvl3pPr>
            <a:lvl4pPr lvl="3" algn="l">
              <a:lnSpc>
                <a:spcPct val="100000"/>
              </a:lnSpc>
              <a:spcBef>
                <a:spcPts val="0"/>
              </a:spcBef>
              <a:spcAft>
                <a:spcPts val="0"/>
              </a:spcAft>
              <a:buClr>
                <a:schemeClr val="dk1"/>
              </a:buClr>
              <a:buSzPts val="3200"/>
              <a:buFont typeface="Arial"/>
              <a:buNone/>
              <a:defRPr/>
            </a:lvl4pPr>
            <a:lvl5pPr lvl="4" algn="l">
              <a:lnSpc>
                <a:spcPct val="100000"/>
              </a:lnSpc>
              <a:spcBef>
                <a:spcPts val="0"/>
              </a:spcBef>
              <a:spcAft>
                <a:spcPts val="0"/>
              </a:spcAft>
              <a:buClr>
                <a:schemeClr val="dk1"/>
              </a:buClr>
              <a:buSzPts val="3200"/>
              <a:buFont typeface="Arial"/>
              <a:buNone/>
              <a:defRPr/>
            </a:lvl5pPr>
            <a:lvl6pPr lvl="5" algn="l">
              <a:lnSpc>
                <a:spcPct val="100000"/>
              </a:lnSpc>
              <a:spcBef>
                <a:spcPts val="0"/>
              </a:spcBef>
              <a:spcAft>
                <a:spcPts val="0"/>
              </a:spcAft>
              <a:buClr>
                <a:schemeClr val="dk1"/>
              </a:buClr>
              <a:buSzPts val="3200"/>
              <a:buFont typeface="Arial"/>
              <a:buNone/>
              <a:defRPr/>
            </a:lvl6pPr>
            <a:lvl7pPr lvl="6" algn="l">
              <a:lnSpc>
                <a:spcPct val="100000"/>
              </a:lnSpc>
              <a:spcBef>
                <a:spcPts val="0"/>
              </a:spcBef>
              <a:spcAft>
                <a:spcPts val="0"/>
              </a:spcAft>
              <a:buClr>
                <a:schemeClr val="dk1"/>
              </a:buClr>
              <a:buSzPts val="3200"/>
              <a:buFont typeface="Arial"/>
              <a:buNone/>
              <a:defRPr/>
            </a:lvl7pPr>
            <a:lvl8pPr lvl="7" algn="l">
              <a:lnSpc>
                <a:spcPct val="100000"/>
              </a:lnSpc>
              <a:spcBef>
                <a:spcPts val="0"/>
              </a:spcBef>
              <a:spcAft>
                <a:spcPts val="0"/>
              </a:spcAft>
              <a:buClr>
                <a:schemeClr val="dk1"/>
              </a:buClr>
              <a:buSzPts val="3200"/>
              <a:buFont typeface="Arial"/>
              <a:buNone/>
              <a:defRPr/>
            </a:lvl8pPr>
            <a:lvl9pPr lvl="8" algn="l">
              <a:lnSpc>
                <a:spcPct val="100000"/>
              </a:lnSpc>
              <a:spcBef>
                <a:spcPts val="0"/>
              </a:spcBef>
              <a:spcAft>
                <a:spcPts val="0"/>
              </a:spcAft>
              <a:buClr>
                <a:schemeClr val="dk1"/>
              </a:buClr>
              <a:buSzPts val="3200"/>
              <a:buFont typeface="Arial"/>
              <a:buNone/>
              <a:defRPr/>
            </a:lvl9pPr>
          </a:lstStyle>
          <a:p>
            <a:endParaRPr/>
          </a:p>
        </p:txBody>
      </p:sp>
      <p:sp>
        <p:nvSpPr>
          <p:cNvPr id="21" name="Google Shape;21;p8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22" name="Google Shape;22;p84"/>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09158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Tree>
    <p:extLst>
      <p:ext uri="{BB962C8B-B14F-4D97-AF65-F5344CB8AC3E}">
        <p14:creationId xmlns:p14="http://schemas.microsoft.com/office/powerpoint/2010/main" val="41472465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4"/>
        <p:cNvGrpSpPr/>
        <p:nvPr/>
      </p:nvGrpSpPr>
      <p:grpSpPr>
        <a:xfrm>
          <a:off x="0" y="0"/>
          <a:ext cx="0" cy="0"/>
          <a:chOff x="0" y="0"/>
          <a:chExt cx="0" cy="0"/>
        </a:xfrm>
      </p:grpSpPr>
      <p:sp>
        <p:nvSpPr>
          <p:cNvPr id="25" name="Google Shape;25;p86"/>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86"/>
          <p:cNvSpPr txBox="1">
            <a:spLocks noGrp="1"/>
          </p:cNvSpPr>
          <p:nvPr>
            <p:ph type="body" idx="1"/>
          </p:nvPr>
        </p:nvSpPr>
        <p:spPr>
          <a:xfrm>
            <a:off x="529167" y="1800226"/>
            <a:ext cx="11135784" cy="3851275"/>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extLst>
      <p:ext uri="{BB962C8B-B14F-4D97-AF65-F5344CB8AC3E}">
        <p14:creationId xmlns:p14="http://schemas.microsoft.com/office/powerpoint/2010/main" val="27623866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87"/>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882148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3 columns">
  <p:cSld name="Title and 3 columns">
    <p:spTree>
      <p:nvGrpSpPr>
        <p:cNvPr id="1" name="Shape 29"/>
        <p:cNvGrpSpPr/>
        <p:nvPr/>
      </p:nvGrpSpPr>
      <p:grpSpPr>
        <a:xfrm>
          <a:off x="0" y="0"/>
          <a:ext cx="0" cy="0"/>
          <a:chOff x="0" y="0"/>
          <a:chExt cx="0" cy="0"/>
        </a:xfrm>
      </p:grpSpPr>
      <p:sp>
        <p:nvSpPr>
          <p:cNvPr id="30" name="Google Shape;30;p88"/>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1" name="Google Shape;31;p88"/>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2" name="Google Shape;32;p88"/>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3" name="Google Shape;33;p88"/>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Clr>
                <a:schemeClr val="dk1"/>
              </a:buClr>
              <a:buSzPts val="1400"/>
              <a:buFont typeface="Arial"/>
              <a:buNone/>
              <a:defRPr/>
            </a:lvl1pPr>
            <a:lvl2pPr lvl="1" algn="l">
              <a:lnSpc>
                <a:spcPct val="75000"/>
              </a:lnSpc>
              <a:spcBef>
                <a:spcPts val="0"/>
              </a:spcBef>
              <a:spcAft>
                <a:spcPts val="0"/>
              </a:spcAft>
              <a:buClr>
                <a:schemeClr val="dk1"/>
              </a:buClr>
              <a:buSzPts val="1400"/>
              <a:buFont typeface="Arial"/>
              <a:buNone/>
              <a:defRPr/>
            </a:lvl2pPr>
            <a:lvl3pPr lvl="2" algn="l">
              <a:lnSpc>
                <a:spcPct val="75000"/>
              </a:lnSpc>
              <a:spcBef>
                <a:spcPts val="0"/>
              </a:spcBef>
              <a:spcAft>
                <a:spcPts val="0"/>
              </a:spcAft>
              <a:buClr>
                <a:schemeClr val="dk1"/>
              </a:buClr>
              <a:buSzPts val="1400"/>
              <a:buFont typeface="Arial"/>
              <a:buNone/>
              <a:defRPr/>
            </a:lvl3pPr>
            <a:lvl4pPr lvl="3" algn="l">
              <a:lnSpc>
                <a:spcPct val="75000"/>
              </a:lnSpc>
              <a:spcBef>
                <a:spcPts val="0"/>
              </a:spcBef>
              <a:spcAft>
                <a:spcPts val="0"/>
              </a:spcAft>
              <a:buClr>
                <a:schemeClr val="dk1"/>
              </a:buClr>
              <a:buSzPts val="1400"/>
              <a:buFont typeface="Arial"/>
              <a:buNone/>
              <a:defRPr/>
            </a:lvl4pPr>
            <a:lvl5pPr lvl="4" algn="l">
              <a:lnSpc>
                <a:spcPct val="75000"/>
              </a:lnSpc>
              <a:spcBef>
                <a:spcPts val="0"/>
              </a:spcBef>
              <a:spcAft>
                <a:spcPts val="0"/>
              </a:spcAft>
              <a:buClr>
                <a:schemeClr val="dk1"/>
              </a:buClr>
              <a:buSzPts val="1400"/>
              <a:buFont typeface="Arial"/>
              <a:buNone/>
              <a:defRPr/>
            </a:lvl5pPr>
            <a:lvl6pPr lvl="5" algn="l">
              <a:lnSpc>
                <a:spcPct val="100000"/>
              </a:lnSpc>
              <a:spcBef>
                <a:spcPts val="0"/>
              </a:spcBef>
              <a:spcAft>
                <a:spcPts val="0"/>
              </a:spcAft>
              <a:buClr>
                <a:schemeClr val="dk1"/>
              </a:buClr>
              <a:buSzPts val="1400"/>
              <a:buFont typeface="Arial"/>
              <a:buNone/>
              <a:defRPr/>
            </a:lvl6pPr>
            <a:lvl7pPr lvl="6" algn="l">
              <a:lnSpc>
                <a:spcPct val="100000"/>
              </a:lnSpc>
              <a:spcBef>
                <a:spcPts val="0"/>
              </a:spcBef>
              <a:spcAft>
                <a:spcPts val="0"/>
              </a:spcAft>
              <a:buClr>
                <a:schemeClr val="dk1"/>
              </a:buClr>
              <a:buSzPts val="1400"/>
              <a:buFont typeface="Arial"/>
              <a:buNone/>
              <a:defRPr/>
            </a:lvl7pPr>
            <a:lvl8pPr lvl="7" algn="l">
              <a:lnSpc>
                <a:spcPct val="100000"/>
              </a:lnSpc>
              <a:spcBef>
                <a:spcPts val="0"/>
              </a:spcBef>
              <a:spcAft>
                <a:spcPts val="0"/>
              </a:spcAft>
              <a:buClr>
                <a:schemeClr val="dk1"/>
              </a:buClr>
              <a:buSzPts val="1400"/>
              <a:buFont typeface="Arial"/>
              <a:buNone/>
              <a:defRPr/>
            </a:lvl8pPr>
            <a:lvl9pPr lvl="8" algn="l">
              <a:lnSpc>
                <a:spcPct val="100000"/>
              </a:lnSpc>
              <a:spcBef>
                <a:spcPts val="0"/>
              </a:spcBef>
              <a:spcAft>
                <a:spcPts val="0"/>
              </a:spcAft>
              <a:buClr>
                <a:schemeClr val="dk1"/>
              </a:buClr>
              <a:buSzPts val="1400"/>
              <a:buFont typeface="Arial"/>
              <a:buNone/>
              <a:defRPr/>
            </a:lvl9pPr>
          </a:lstStyle>
          <a:p>
            <a:endParaRPr/>
          </a:p>
        </p:txBody>
      </p:sp>
    </p:spTree>
    <p:extLst>
      <p:ext uri="{BB962C8B-B14F-4D97-AF65-F5344CB8AC3E}">
        <p14:creationId xmlns:p14="http://schemas.microsoft.com/office/powerpoint/2010/main" val="26528813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1 column">
  <p:cSld name="Title and 1 column">
    <p:spTree>
      <p:nvGrpSpPr>
        <p:cNvPr id="1" name="Shape 34"/>
        <p:cNvGrpSpPr/>
        <p:nvPr/>
      </p:nvGrpSpPr>
      <p:grpSpPr>
        <a:xfrm>
          <a:off x="0" y="0"/>
          <a:ext cx="0" cy="0"/>
          <a:chOff x="0" y="0"/>
          <a:chExt cx="0" cy="0"/>
        </a:xfrm>
      </p:grpSpPr>
      <p:sp>
        <p:nvSpPr>
          <p:cNvPr id="35" name="Google Shape;35;p89"/>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6" name="Google Shape;36;p8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894127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2 columns">
  <p:cSld name="Title and 2 columns">
    <p:spTree>
      <p:nvGrpSpPr>
        <p:cNvPr id="1" name="Shape 37"/>
        <p:cNvGrpSpPr/>
        <p:nvPr/>
      </p:nvGrpSpPr>
      <p:grpSpPr>
        <a:xfrm>
          <a:off x="0" y="0"/>
          <a:ext cx="0" cy="0"/>
          <a:chOff x="0" y="0"/>
          <a:chExt cx="0" cy="0"/>
        </a:xfrm>
      </p:grpSpPr>
      <p:sp>
        <p:nvSpPr>
          <p:cNvPr id="38" name="Google Shape;38;p90"/>
          <p:cNvSpPr txBox="1">
            <a:spLocks noGrp="1"/>
          </p:cNvSpPr>
          <p:nvPr>
            <p:ph type="body" idx="1"/>
          </p:nvPr>
        </p:nvSpPr>
        <p:spPr>
          <a:xfrm>
            <a:off x="6193367" y="1795464"/>
            <a:ext cx="5467351" cy="4284662"/>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90"/>
          <p:cNvSpPr txBox="1">
            <a:spLocks noGrp="1"/>
          </p:cNvSpPr>
          <p:nvPr>
            <p:ph type="body" idx="2"/>
          </p:nvPr>
        </p:nvSpPr>
        <p:spPr>
          <a:xfrm>
            <a:off x="524934" y="1795463"/>
            <a:ext cx="5465233" cy="4284662"/>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0" name="Google Shape;40;p9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Clr>
                <a:schemeClr val="dk1"/>
              </a:buClr>
              <a:buSzPts val="1400"/>
              <a:buFont typeface="Arial"/>
              <a:buNone/>
              <a:defRPr/>
            </a:lvl1pPr>
            <a:lvl2pPr lvl="1" algn="l">
              <a:lnSpc>
                <a:spcPct val="75000"/>
              </a:lnSpc>
              <a:spcBef>
                <a:spcPts val="0"/>
              </a:spcBef>
              <a:spcAft>
                <a:spcPts val="0"/>
              </a:spcAft>
              <a:buClr>
                <a:schemeClr val="dk1"/>
              </a:buClr>
              <a:buSzPts val="1400"/>
              <a:buFont typeface="Arial"/>
              <a:buNone/>
              <a:defRPr/>
            </a:lvl2pPr>
            <a:lvl3pPr lvl="2" algn="l">
              <a:lnSpc>
                <a:spcPct val="75000"/>
              </a:lnSpc>
              <a:spcBef>
                <a:spcPts val="0"/>
              </a:spcBef>
              <a:spcAft>
                <a:spcPts val="0"/>
              </a:spcAft>
              <a:buClr>
                <a:schemeClr val="dk1"/>
              </a:buClr>
              <a:buSzPts val="1400"/>
              <a:buFont typeface="Arial"/>
              <a:buNone/>
              <a:defRPr/>
            </a:lvl3pPr>
            <a:lvl4pPr lvl="3" algn="l">
              <a:lnSpc>
                <a:spcPct val="75000"/>
              </a:lnSpc>
              <a:spcBef>
                <a:spcPts val="0"/>
              </a:spcBef>
              <a:spcAft>
                <a:spcPts val="0"/>
              </a:spcAft>
              <a:buClr>
                <a:schemeClr val="dk1"/>
              </a:buClr>
              <a:buSzPts val="1400"/>
              <a:buFont typeface="Arial"/>
              <a:buNone/>
              <a:defRPr/>
            </a:lvl4pPr>
            <a:lvl5pPr lvl="4" algn="l">
              <a:lnSpc>
                <a:spcPct val="75000"/>
              </a:lnSpc>
              <a:spcBef>
                <a:spcPts val="0"/>
              </a:spcBef>
              <a:spcAft>
                <a:spcPts val="0"/>
              </a:spcAft>
              <a:buClr>
                <a:schemeClr val="dk1"/>
              </a:buClr>
              <a:buSzPts val="1400"/>
              <a:buFont typeface="Arial"/>
              <a:buNone/>
              <a:defRPr/>
            </a:lvl5pPr>
            <a:lvl6pPr lvl="5" algn="l">
              <a:lnSpc>
                <a:spcPct val="100000"/>
              </a:lnSpc>
              <a:spcBef>
                <a:spcPts val="0"/>
              </a:spcBef>
              <a:spcAft>
                <a:spcPts val="0"/>
              </a:spcAft>
              <a:buClr>
                <a:schemeClr val="dk1"/>
              </a:buClr>
              <a:buSzPts val="1400"/>
              <a:buFont typeface="Arial"/>
              <a:buNone/>
              <a:defRPr/>
            </a:lvl6pPr>
            <a:lvl7pPr lvl="6" algn="l">
              <a:lnSpc>
                <a:spcPct val="100000"/>
              </a:lnSpc>
              <a:spcBef>
                <a:spcPts val="0"/>
              </a:spcBef>
              <a:spcAft>
                <a:spcPts val="0"/>
              </a:spcAft>
              <a:buClr>
                <a:schemeClr val="dk1"/>
              </a:buClr>
              <a:buSzPts val="1400"/>
              <a:buFont typeface="Arial"/>
              <a:buNone/>
              <a:defRPr/>
            </a:lvl7pPr>
            <a:lvl8pPr lvl="7" algn="l">
              <a:lnSpc>
                <a:spcPct val="100000"/>
              </a:lnSpc>
              <a:spcBef>
                <a:spcPts val="0"/>
              </a:spcBef>
              <a:spcAft>
                <a:spcPts val="0"/>
              </a:spcAft>
              <a:buClr>
                <a:schemeClr val="dk1"/>
              </a:buClr>
              <a:buSzPts val="1400"/>
              <a:buFont typeface="Arial"/>
              <a:buNone/>
              <a:defRPr/>
            </a:lvl8pPr>
            <a:lvl9pPr lvl="8" algn="l">
              <a:lnSpc>
                <a:spcPct val="100000"/>
              </a:lnSpc>
              <a:spcBef>
                <a:spcPts val="0"/>
              </a:spcBef>
              <a:spcAft>
                <a:spcPts val="0"/>
              </a:spcAft>
              <a:buClr>
                <a:schemeClr val="dk1"/>
              </a:buClr>
              <a:buSzPts val="1400"/>
              <a:buFont typeface="Arial"/>
              <a:buNone/>
              <a:defRPr/>
            </a:lvl9pPr>
          </a:lstStyle>
          <a:p>
            <a:endParaRPr/>
          </a:p>
        </p:txBody>
      </p:sp>
    </p:spTree>
    <p:extLst>
      <p:ext uri="{BB962C8B-B14F-4D97-AF65-F5344CB8AC3E}">
        <p14:creationId xmlns:p14="http://schemas.microsoft.com/office/powerpoint/2010/main" val="439170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1"/>
        <p:cNvGrpSpPr/>
        <p:nvPr/>
      </p:nvGrpSpPr>
      <p:grpSpPr>
        <a:xfrm>
          <a:off x="0" y="0"/>
          <a:ext cx="0" cy="0"/>
          <a:chOff x="0" y="0"/>
          <a:chExt cx="0" cy="0"/>
        </a:xfrm>
      </p:grpSpPr>
      <p:sp>
        <p:nvSpPr>
          <p:cNvPr id="42" name="Google Shape;42;p91"/>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Clr>
                <a:schemeClr val="dk1"/>
              </a:buClr>
              <a:buSzPts val="3200"/>
              <a:buFont typeface="Arial"/>
              <a:buNone/>
              <a:defRPr/>
            </a:lvl2pPr>
            <a:lvl3pPr lvl="2" algn="l">
              <a:lnSpc>
                <a:spcPct val="100000"/>
              </a:lnSpc>
              <a:spcBef>
                <a:spcPts val="0"/>
              </a:spcBef>
              <a:spcAft>
                <a:spcPts val="0"/>
              </a:spcAft>
              <a:buClr>
                <a:schemeClr val="dk1"/>
              </a:buClr>
              <a:buSzPts val="3200"/>
              <a:buFont typeface="Arial"/>
              <a:buNone/>
              <a:defRPr/>
            </a:lvl3pPr>
            <a:lvl4pPr lvl="3" algn="l">
              <a:lnSpc>
                <a:spcPct val="100000"/>
              </a:lnSpc>
              <a:spcBef>
                <a:spcPts val="0"/>
              </a:spcBef>
              <a:spcAft>
                <a:spcPts val="0"/>
              </a:spcAft>
              <a:buClr>
                <a:schemeClr val="dk1"/>
              </a:buClr>
              <a:buSzPts val="3200"/>
              <a:buFont typeface="Arial"/>
              <a:buNone/>
              <a:defRPr/>
            </a:lvl4pPr>
            <a:lvl5pPr lvl="4" algn="l">
              <a:lnSpc>
                <a:spcPct val="100000"/>
              </a:lnSpc>
              <a:spcBef>
                <a:spcPts val="0"/>
              </a:spcBef>
              <a:spcAft>
                <a:spcPts val="0"/>
              </a:spcAft>
              <a:buClr>
                <a:schemeClr val="dk1"/>
              </a:buClr>
              <a:buSzPts val="3200"/>
              <a:buFont typeface="Arial"/>
              <a:buNone/>
              <a:defRPr/>
            </a:lvl5pPr>
            <a:lvl6pPr lvl="5" algn="l">
              <a:lnSpc>
                <a:spcPct val="100000"/>
              </a:lnSpc>
              <a:spcBef>
                <a:spcPts val="0"/>
              </a:spcBef>
              <a:spcAft>
                <a:spcPts val="0"/>
              </a:spcAft>
              <a:buClr>
                <a:schemeClr val="dk1"/>
              </a:buClr>
              <a:buSzPts val="3200"/>
              <a:buFont typeface="Arial"/>
              <a:buNone/>
              <a:defRPr/>
            </a:lvl6pPr>
            <a:lvl7pPr lvl="6" algn="l">
              <a:lnSpc>
                <a:spcPct val="100000"/>
              </a:lnSpc>
              <a:spcBef>
                <a:spcPts val="0"/>
              </a:spcBef>
              <a:spcAft>
                <a:spcPts val="0"/>
              </a:spcAft>
              <a:buClr>
                <a:schemeClr val="dk1"/>
              </a:buClr>
              <a:buSzPts val="3200"/>
              <a:buFont typeface="Arial"/>
              <a:buNone/>
              <a:defRPr/>
            </a:lvl7pPr>
            <a:lvl8pPr lvl="7" algn="l">
              <a:lnSpc>
                <a:spcPct val="100000"/>
              </a:lnSpc>
              <a:spcBef>
                <a:spcPts val="0"/>
              </a:spcBef>
              <a:spcAft>
                <a:spcPts val="0"/>
              </a:spcAft>
              <a:buClr>
                <a:schemeClr val="dk1"/>
              </a:buClr>
              <a:buSzPts val="3200"/>
              <a:buFont typeface="Arial"/>
              <a:buNone/>
              <a:defRPr/>
            </a:lvl8pPr>
            <a:lvl9pPr lvl="8" algn="l">
              <a:lnSpc>
                <a:spcPct val="100000"/>
              </a:lnSpc>
              <a:spcBef>
                <a:spcPts val="0"/>
              </a:spcBef>
              <a:spcAft>
                <a:spcPts val="0"/>
              </a:spcAft>
              <a:buClr>
                <a:schemeClr val="dk1"/>
              </a:buClr>
              <a:buSzPts val="3200"/>
              <a:buFont typeface="Arial"/>
              <a:buNone/>
              <a:defRPr/>
            </a:lvl9pPr>
          </a:lstStyle>
          <a:p>
            <a:endParaRPr/>
          </a:p>
        </p:txBody>
      </p:sp>
      <p:sp>
        <p:nvSpPr>
          <p:cNvPr id="43" name="Google Shape;43;p91"/>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44" name="Google Shape;44;p91"/>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45" name="Google Shape;45;p91"/>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337188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2 columns">
  <p:cSld name="1_Title and 2 columns">
    <p:spTree>
      <p:nvGrpSpPr>
        <p:cNvPr id="1" name="Shape 46"/>
        <p:cNvGrpSpPr/>
        <p:nvPr/>
      </p:nvGrpSpPr>
      <p:grpSpPr>
        <a:xfrm>
          <a:off x="0" y="0"/>
          <a:ext cx="0" cy="0"/>
          <a:chOff x="0" y="0"/>
          <a:chExt cx="0" cy="0"/>
        </a:xfrm>
      </p:grpSpPr>
      <p:sp>
        <p:nvSpPr>
          <p:cNvPr id="47" name="Google Shape;47;p92"/>
          <p:cNvSpPr txBox="1">
            <a:spLocks noGrp="1"/>
          </p:cNvSpPr>
          <p:nvPr>
            <p:ph type="body" idx="1"/>
          </p:nvPr>
        </p:nvSpPr>
        <p:spPr>
          <a:xfrm>
            <a:off x="6193367" y="1795464"/>
            <a:ext cx="5467351" cy="4284662"/>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92"/>
          <p:cNvSpPr txBox="1">
            <a:spLocks noGrp="1"/>
          </p:cNvSpPr>
          <p:nvPr>
            <p:ph type="body" idx="2"/>
          </p:nvPr>
        </p:nvSpPr>
        <p:spPr>
          <a:xfrm>
            <a:off x="524934" y="1795463"/>
            <a:ext cx="5465233" cy="4284662"/>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9" name="Google Shape;49;p92"/>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0630366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50"/>
        <p:cNvGrpSpPr/>
        <p:nvPr/>
      </p:nvGrpSpPr>
      <p:grpSpPr>
        <a:xfrm>
          <a:off x="0" y="0"/>
          <a:ext cx="0" cy="0"/>
          <a:chOff x="0" y="0"/>
          <a:chExt cx="0" cy="0"/>
        </a:xfrm>
      </p:grpSpPr>
      <p:sp>
        <p:nvSpPr>
          <p:cNvPr id="51" name="Google Shape;51;p93"/>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93"/>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93"/>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93"/>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8029964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Full title, right Image">
  <p:cSld name="Full title, right Image">
    <p:spTree>
      <p:nvGrpSpPr>
        <p:cNvPr id="1" name="Shape 55"/>
        <p:cNvGrpSpPr/>
        <p:nvPr/>
      </p:nvGrpSpPr>
      <p:grpSpPr>
        <a:xfrm>
          <a:off x="0" y="0"/>
          <a:ext cx="0" cy="0"/>
          <a:chOff x="0" y="0"/>
          <a:chExt cx="0" cy="0"/>
        </a:xfrm>
      </p:grpSpPr>
      <p:sp>
        <p:nvSpPr>
          <p:cNvPr id="56" name="Google Shape;56;p94"/>
          <p:cNvSpPr txBox="1">
            <a:spLocks noGrp="1"/>
          </p:cNvSpPr>
          <p:nvPr>
            <p:ph type="body" idx="1"/>
          </p:nvPr>
        </p:nvSpPr>
        <p:spPr>
          <a:xfrm>
            <a:off x="524934" y="1800225"/>
            <a:ext cx="5473700" cy="47244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94"/>
          <p:cNvSpPr txBox="1">
            <a:spLocks noGrp="1"/>
          </p:cNvSpPr>
          <p:nvPr>
            <p:ph type="title"/>
          </p:nvPr>
        </p:nvSpPr>
        <p:spPr>
          <a:xfrm>
            <a:off x="524935" y="239714"/>
            <a:ext cx="9992783"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0874704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mall title, right Image">
  <p:cSld name="Small title, right Image">
    <p:spTree>
      <p:nvGrpSpPr>
        <p:cNvPr id="1" name="Shape 58"/>
        <p:cNvGrpSpPr/>
        <p:nvPr/>
      </p:nvGrpSpPr>
      <p:grpSpPr>
        <a:xfrm>
          <a:off x="0" y="0"/>
          <a:ext cx="0" cy="0"/>
          <a:chOff x="0" y="0"/>
          <a:chExt cx="0" cy="0"/>
        </a:xfrm>
      </p:grpSpPr>
      <p:sp>
        <p:nvSpPr>
          <p:cNvPr id="59" name="Google Shape;59;p95"/>
          <p:cNvSpPr txBox="1">
            <a:spLocks noGrp="1"/>
          </p:cNvSpPr>
          <p:nvPr>
            <p:ph type="body" idx="1"/>
          </p:nvPr>
        </p:nvSpPr>
        <p:spPr>
          <a:xfrm>
            <a:off x="524934" y="1800225"/>
            <a:ext cx="5139267" cy="47244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0" name="Google Shape;60;p95"/>
          <p:cNvSpPr txBox="1">
            <a:spLocks noGrp="1"/>
          </p:cNvSpPr>
          <p:nvPr>
            <p:ph type="title"/>
          </p:nvPr>
        </p:nvSpPr>
        <p:spPr>
          <a:xfrm>
            <a:off x="524935" y="239714"/>
            <a:ext cx="5139265"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2144849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Full title, left Image">
  <p:cSld name="Full title, left Image">
    <p:spTree>
      <p:nvGrpSpPr>
        <p:cNvPr id="1" name="Shape 61"/>
        <p:cNvGrpSpPr/>
        <p:nvPr/>
      </p:nvGrpSpPr>
      <p:grpSpPr>
        <a:xfrm>
          <a:off x="0" y="0"/>
          <a:ext cx="0" cy="0"/>
          <a:chOff x="0" y="0"/>
          <a:chExt cx="0" cy="0"/>
        </a:xfrm>
      </p:grpSpPr>
      <p:sp>
        <p:nvSpPr>
          <p:cNvPr id="62" name="Google Shape;62;p96"/>
          <p:cNvSpPr txBox="1">
            <a:spLocks noGrp="1"/>
          </p:cNvSpPr>
          <p:nvPr>
            <p:ph type="body" idx="1"/>
          </p:nvPr>
        </p:nvSpPr>
        <p:spPr>
          <a:xfrm>
            <a:off x="6191251" y="1800225"/>
            <a:ext cx="5473700" cy="47244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3" name="Google Shape;63;p9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65938477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mall title, left Image">
  <p:cSld name="Small title, left Image">
    <p:spTree>
      <p:nvGrpSpPr>
        <p:cNvPr id="1" name="Shape 64"/>
        <p:cNvGrpSpPr/>
        <p:nvPr/>
      </p:nvGrpSpPr>
      <p:grpSpPr>
        <a:xfrm>
          <a:off x="0" y="0"/>
          <a:ext cx="0" cy="0"/>
          <a:chOff x="0" y="0"/>
          <a:chExt cx="0" cy="0"/>
        </a:xfrm>
      </p:grpSpPr>
      <p:sp>
        <p:nvSpPr>
          <p:cNvPr id="65" name="Google Shape;65;p97"/>
          <p:cNvSpPr txBox="1">
            <a:spLocks noGrp="1"/>
          </p:cNvSpPr>
          <p:nvPr>
            <p:ph type="body" idx="1"/>
          </p:nvPr>
        </p:nvSpPr>
        <p:spPr>
          <a:xfrm>
            <a:off x="6191251" y="1800225"/>
            <a:ext cx="5473700" cy="47244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6" name="Google Shape;66;p97"/>
          <p:cNvSpPr txBox="1">
            <a:spLocks noGrp="1"/>
          </p:cNvSpPr>
          <p:nvPr>
            <p:ph type="title"/>
          </p:nvPr>
        </p:nvSpPr>
        <p:spPr>
          <a:xfrm>
            <a:off x="6193367" y="239714"/>
            <a:ext cx="4324351"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5282407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Low small title, left Image">
  <p:cSld name="Low small title, left Image">
    <p:spTree>
      <p:nvGrpSpPr>
        <p:cNvPr id="1" name="Shape 67"/>
        <p:cNvGrpSpPr/>
        <p:nvPr/>
      </p:nvGrpSpPr>
      <p:grpSpPr>
        <a:xfrm>
          <a:off x="0" y="0"/>
          <a:ext cx="0" cy="0"/>
          <a:chOff x="0" y="0"/>
          <a:chExt cx="0" cy="0"/>
        </a:xfrm>
      </p:grpSpPr>
      <p:sp>
        <p:nvSpPr>
          <p:cNvPr id="68" name="Google Shape;68;p98"/>
          <p:cNvSpPr txBox="1">
            <a:spLocks noGrp="1"/>
          </p:cNvSpPr>
          <p:nvPr>
            <p:ph type="body" idx="1"/>
          </p:nvPr>
        </p:nvSpPr>
        <p:spPr>
          <a:xfrm>
            <a:off x="6191251" y="3545841"/>
            <a:ext cx="5473700" cy="2978785"/>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9" name="Google Shape;69;p98"/>
          <p:cNvSpPr txBox="1">
            <a:spLocks noGrp="1"/>
          </p:cNvSpPr>
          <p:nvPr>
            <p:ph type="title"/>
          </p:nvPr>
        </p:nvSpPr>
        <p:spPr>
          <a:xfrm>
            <a:off x="6191251" y="1797525"/>
            <a:ext cx="5473700"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456115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Header, two horizontal contents">
  <p:cSld name="Header, two horizontal contents">
    <p:spTree>
      <p:nvGrpSpPr>
        <p:cNvPr id="1" name="Shape 70"/>
        <p:cNvGrpSpPr/>
        <p:nvPr/>
      </p:nvGrpSpPr>
      <p:grpSpPr>
        <a:xfrm>
          <a:off x="0" y="0"/>
          <a:ext cx="0" cy="0"/>
          <a:chOff x="0" y="0"/>
          <a:chExt cx="0" cy="0"/>
        </a:xfrm>
      </p:grpSpPr>
      <p:sp>
        <p:nvSpPr>
          <p:cNvPr id="71" name="Google Shape;71;p99"/>
          <p:cNvSpPr txBox="1">
            <a:spLocks noGrp="1"/>
          </p:cNvSpPr>
          <p:nvPr>
            <p:ph type="body" idx="1"/>
          </p:nvPr>
        </p:nvSpPr>
        <p:spPr>
          <a:xfrm>
            <a:off x="524934" y="4010025"/>
            <a:ext cx="11140017" cy="20701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2" name="Google Shape;72;p99"/>
          <p:cNvSpPr txBox="1">
            <a:spLocks noGrp="1"/>
          </p:cNvSpPr>
          <p:nvPr>
            <p:ph type="body" idx="2"/>
          </p:nvPr>
        </p:nvSpPr>
        <p:spPr>
          <a:xfrm>
            <a:off x="524935" y="1795463"/>
            <a:ext cx="11140016" cy="20701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9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7042828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Header, Content over two content parts">
  <p:cSld name="Header, Content over two content parts">
    <p:spTree>
      <p:nvGrpSpPr>
        <p:cNvPr id="1" name="Shape 74"/>
        <p:cNvGrpSpPr/>
        <p:nvPr/>
      </p:nvGrpSpPr>
      <p:grpSpPr>
        <a:xfrm>
          <a:off x="0" y="0"/>
          <a:ext cx="0" cy="0"/>
          <a:chOff x="0" y="0"/>
          <a:chExt cx="0" cy="0"/>
        </a:xfrm>
      </p:grpSpPr>
      <p:sp>
        <p:nvSpPr>
          <p:cNvPr id="75" name="Google Shape;75;p100"/>
          <p:cNvSpPr txBox="1">
            <a:spLocks noGrp="1"/>
          </p:cNvSpPr>
          <p:nvPr>
            <p:ph type="body" idx="1"/>
          </p:nvPr>
        </p:nvSpPr>
        <p:spPr>
          <a:xfrm>
            <a:off x="6193367" y="4010025"/>
            <a:ext cx="5471584" cy="20701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6" name="Google Shape;76;p100"/>
          <p:cNvSpPr txBox="1">
            <a:spLocks noGrp="1"/>
          </p:cNvSpPr>
          <p:nvPr>
            <p:ph type="body" idx="2"/>
          </p:nvPr>
        </p:nvSpPr>
        <p:spPr>
          <a:xfrm>
            <a:off x="524934" y="4010025"/>
            <a:ext cx="5473700" cy="20701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7" name="Google Shape;77;p100"/>
          <p:cNvSpPr txBox="1">
            <a:spLocks noGrp="1"/>
          </p:cNvSpPr>
          <p:nvPr>
            <p:ph type="body" idx="3"/>
          </p:nvPr>
        </p:nvSpPr>
        <p:spPr>
          <a:xfrm>
            <a:off x="529167" y="1795463"/>
            <a:ext cx="11135784" cy="20701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8" name="Google Shape;78;p10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84014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Header, two content parts over content.">
  <p:cSld name="Header, two content parts over content.">
    <p:spTree>
      <p:nvGrpSpPr>
        <p:cNvPr id="1" name="Shape 79"/>
        <p:cNvGrpSpPr/>
        <p:nvPr/>
      </p:nvGrpSpPr>
      <p:grpSpPr>
        <a:xfrm>
          <a:off x="0" y="0"/>
          <a:ext cx="0" cy="0"/>
          <a:chOff x="0" y="0"/>
          <a:chExt cx="0" cy="0"/>
        </a:xfrm>
      </p:grpSpPr>
      <p:sp>
        <p:nvSpPr>
          <p:cNvPr id="80" name="Google Shape;80;p101"/>
          <p:cNvSpPr txBox="1">
            <a:spLocks noGrp="1"/>
          </p:cNvSpPr>
          <p:nvPr>
            <p:ph type="body" idx="1"/>
          </p:nvPr>
        </p:nvSpPr>
        <p:spPr>
          <a:xfrm>
            <a:off x="524934" y="4010025"/>
            <a:ext cx="11140017" cy="20701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1" name="Google Shape;81;p101"/>
          <p:cNvSpPr txBox="1">
            <a:spLocks noGrp="1"/>
          </p:cNvSpPr>
          <p:nvPr>
            <p:ph type="body" idx="2"/>
          </p:nvPr>
        </p:nvSpPr>
        <p:spPr>
          <a:xfrm>
            <a:off x="6193367" y="1795463"/>
            <a:ext cx="5471584" cy="20701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2" name="Google Shape;82;p101"/>
          <p:cNvSpPr txBox="1">
            <a:spLocks noGrp="1"/>
          </p:cNvSpPr>
          <p:nvPr>
            <p:ph type="body" idx="3"/>
          </p:nvPr>
        </p:nvSpPr>
        <p:spPr>
          <a:xfrm>
            <a:off x="529166" y="1795463"/>
            <a:ext cx="5469467" cy="2070100"/>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3" name="Google Shape;83;p10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5812913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Title, Content, and 2 Content">
    <p:spTree>
      <p:nvGrpSpPr>
        <p:cNvPr id="1" name="Shape 84"/>
        <p:cNvGrpSpPr/>
        <p:nvPr/>
      </p:nvGrpSpPr>
      <p:grpSpPr>
        <a:xfrm>
          <a:off x="0" y="0"/>
          <a:ext cx="0" cy="0"/>
          <a:chOff x="0" y="0"/>
          <a:chExt cx="0" cy="0"/>
        </a:xfrm>
      </p:grpSpPr>
      <p:sp>
        <p:nvSpPr>
          <p:cNvPr id="85" name="Google Shape;85;p102"/>
          <p:cNvSpPr txBox="1">
            <a:spLocks noGrp="1"/>
          </p:cNvSpPr>
          <p:nvPr>
            <p:ph type="body" idx="1"/>
          </p:nvPr>
        </p:nvSpPr>
        <p:spPr>
          <a:xfrm>
            <a:off x="6193367" y="4013201"/>
            <a:ext cx="5467351" cy="2066925"/>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6" name="Google Shape;86;p102"/>
          <p:cNvSpPr txBox="1">
            <a:spLocks noGrp="1"/>
          </p:cNvSpPr>
          <p:nvPr>
            <p:ph type="body" idx="2"/>
          </p:nvPr>
        </p:nvSpPr>
        <p:spPr>
          <a:xfrm>
            <a:off x="6193367" y="1795464"/>
            <a:ext cx="5467351" cy="2065337"/>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p102"/>
          <p:cNvSpPr txBox="1">
            <a:spLocks noGrp="1"/>
          </p:cNvSpPr>
          <p:nvPr>
            <p:ph type="body" idx="3"/>
          </p:nvPr>
        </p:nvSpPr>
        <p:spPr>
          <a:xfrm>
            <a:off x="524934" y="1795463"/>
            <a:ext cx="5465233" cy="4284662"/>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8" name="Google Shape;88;p102"/>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1361324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itle, 2 Content and Content">
    <p:spTree>
      <p:nvGrpSpPr>
        <p:cNvPr id="1" name="Shape 89"/>
        <p:cNvGrpSpPr/>
        <p:nvPr/>
      </p:nvGrpSpPr>
      <p:grpSpPr>
        <a:xfrm>
          <a:off x="0" y="0"/>
          <a:ext cx="0" cy="0"/>
          <a:chOff x="0" y="0"/>
          <a:chExt cx="0" cy="0"/>
        </a:xfrm>
      </p:grpSpPr>
      <p:sp>
        <p:nvSpPr>
          <p:cNvPr id="90" name="Google Shape;90;p103"/>
          <p:cNvSpPr txBox="1">
            <a:spLocks noGrp="1"/>
          </p:cNvSpPr>
          <p:nvPr>
            <p:ph type="body" idx="1"/>
          </p:nvPr>
        </p:nvSpPr>
        <p:spPr>
          <a:xfrm>
            <a:off x="6197600" y="1795463"/>
            <a:ext cx="5467351" cy="4284662"/>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1" name="Google Shape;91;p103"/>
          <p:cNvSpPr txBox="1">
            <a:spLocks noGrp="1"/>
          </p:cNvSpPr>
          <p:nvPr>
            <p:ph type="body" idx="2"/>
          </p:nvPr>
        </p:nvSpPr>
        <p:spPr>
          <a:xfrm>
            <a:off x="529167" y="4013201"/>
            <a:ext cx="5465233" cy="2066925"/>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2" name="Google Shape;92;p103"/>
          <p:cNvSpPr txBox="1">
            <a:spLocks noGrp="1"/>
          </p:cNvSpPr>
          <p:nvPr>
            <p:ph type="body" idx="3"/>
          </p:nvPr>
        </p:nvSpPr>
        <p:spPr>
          <a:xfrm>
            <a:off x="529167" y="1795464"/>
            <a:ext cx="5465233" cy="2065337"/>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103"/>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8633910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4 Content" type="fourObj">
  <p:cSld name="Title and 4 Content">
    <p:spTree>
      <p:nvGrpSpPr>
        <p:cNvPr id="1" name="Shape 94"/>
        <p:cNvGrpSpPr/>
        <p:nvPr/>
      </p:nvGrpSpPr>
      <p:grpSpPr>
        <a:xfrm>
          <a:off x="0" y="0"/>
          <a:ext cx="0" cy="0"/>
          <a:chOff x="0" y="0"/>
          <a:chExt cx="0" cy="0"/>
        </a:xfrm>
      </p:grpSpPr>
      <p:sp>
        <p:nvSpPr>
          <p:cNvPr id="95" name="Google Shape;95;p104"/>
          <p:cNvSpPr txBox="1">
            <a:spLocks noGrp="1"/>
          </p:cNvSpPr>
          <p:nvPr>
            <p:ph type="body" idx="1"/>
          </p:nvPr>
        </p:nvSpPr>
        <p:spPr>
          <a:xfrm>
            <a:off x="6197600" y="4022725"/>
            <a:ext cx="5467351" cy="2066925"/>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6" name="Google Shape;96;p104"/>
          <p:cNvSpPr txBox="1">
            <a:spLocks noGrp="1"/>
          </p:cNvSpPr>
          <p:nvPr>
            <p:ph type="body" idx="2"/>
          </p:nvPr>
        </p:nvSpPr>
        <p:spPr>
          <a:xfrm>
            <a:off x="529167" y="4022725"/>
            <a:ext cx="5465233" cy="2066925"/>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7" name="Google Shape;97;p104"/>
          <p:cNvSpPr txBox="1">
            <a:spLocks noGrp="1"/>
          </p:cNvSpPr>
          <p:nvPr>
            <p:ph type="body" idx="3"/>
          </p:nvPr>
        </p:nvSpPr>
        <p:spPr>
          <a:xfrm>
            <a:off x="6197600" y="1804989"/>
            <a:ext cx="5467351" cy="2065337"/>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8" name="Google Shape;98;p104"/>
          <p:cNvSpPr txBox="1">
            <a:spLocks noGrp="1"/>
          </p:cNvSpPr>
          <p:nvPr>
            <p:ph type="body" idx="4"/>
          </p:nvPr>
        </p:nvSpPr>
        <p:spPr>
          <a:xfrm>
            <a:off x="529167" y="1804989"/>
            <a:ext cx="5465233" cy="2065337"/>
          </a:xfrm>
          <a:prstGeom prst="rect">
            <a:avLst/>
          </a:prstGeom>
          <a:noFill/>
          <a:ln>
            <a:noFill/>
          </a:ln>
        </p:spPr>
        <p:txBody>
          <a:bodyPr spcFirstLastPara="1" wrap="square" lIns="72000" tIns="0" rIns="72000" bIns="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9" name="Google Shape;99;p104"/>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552751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theme" Target="../theme/theme2.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2"/>
          <p:cNvSpPr txBox="1"/>
          <p:nvPr/>
        </p:nvSpPr>
        <p:spPr>
          <a:xfrm>
            <a:off x="-2516188" y="438150"/>
            <a:ext cx="2352675" cy="5970588"/>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Slide title </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44 pt</a:t>
            </a: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Text and bullet level 1</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 minimum 24 pt</a:t>
            </a: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Bullets level 2-5</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minimum 20 pt</a:t>
            </a: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Arial"/>
              <a:ea typeface="Arial"/>
              <a:cs typeface="Arial"/>
              <a:sym typeface="Arial"/>
            </a:endParaRPr>
          </a:p>
          <a:p>
            <a:pPr marL="0" marR="0" lvl="0" indent="0" algn="r" rtl="0">
              <a:lnSpc>
                <a:spcPct val="100000"/>
              </a:lnSpc>
              <a:spcBef>
                <a:spcPts val="40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r" rtl="0">
              <a:lnSpc>
                <a:spcPct val="100000"/>
              </a:lnSpc>
              <a:spcBef>
                <a:spcPts val="40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r" rtl="0">
              <a:lnSpc>
                <a:spcPct val="100000"/>
              </a:lnSpc>
              <a:spcBef>
                <a:spcPts val="40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l" rtl="0">
              <a:lnSpc>
                <a:spcPct val="100000"/>
              </a:lnSpc>
              <a:spcBef>
                <a:spcPts val="250"/>
              </a:spcBef>
              <a:spcAft>
                <a:spcPts val="0"/>
              </a:spcAft>
              <a:buClr>
                <a:srgbClr val="000000"/>
              </a:buClr>
              <a:buSzPts val="500"/>
              <a:buFont typeface="Arial"/>
              <a:buNone/>
            </a:pPr>
            <a:r>
              <a:rPr lang="en-US" sz="500" b="0" i="0" u="none" strike="noStrike" cap="none">
                <a:solidFill>
                  <a:srgbClr val="9FB7D3"/>
                </a:solidFill>
                <a:latin typeface="Arial"/>
                <a:ea typeface="Arial"/>
                <a:cs typeface="Arial"/>
                <a:sym typeface="Arial"/>
              </a:rPr>
              <a:t>Characters for Embedded font:</a:t>
            </a:r>
            <a:br>
              <a:rPr lang="en-US" sz="500" b="0" i="0" u="none" strike="noStrike" cap="none">
                <a:solidFill>
                  <a:srgbClr val="9FB7D3"/>
                </a:solidFill>
                <a:latin typeface="Arial"/>
                <a:ea typeface="Arial"/>
                <a:cs typeface="Arial"/>
                <a:sym typeface="Arial"/>
              </a:rPr>
            </a:br>
            <a:r>
              <a:rPr lang="en-US" sz="500" b="0" i="0" u="none" strike="noStrike" cap="none">
                <a:solidFill>
                  <a:srgbClr val="9FB7D3"/>
                </a:solidFill>
                <a:latin typeface="Arial"/>
                <a:ea typeface="Arial"/>
                <a:cs typeface="Arial"/>
                <a:sym typeface="Arial"/>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sz="500" b="0" i="1" u="none" strike="noStrike" cap="none">
              <a:solidFill>
                <a:srgbClr val="9FB7D3"/>
              </a:solidFill>
              <a:latin typeface="Arial"/>
              <a:ea typeface="Arial"/>
              <a:cs typeface="Arial"/>
              <a:sym typeface="Arial"/>
            </a:endParaRPr>
          </a:p>
          <a:p>
            <a:pPr marL="0" marR="0" lvl="0" indent="0" algn="l" rtl="0">
              <a:lnSpc>
                <a:spcPct val="100000"/>
              </a:lnSpc>
              <a:spcBef>
                <a:spcPts val="250"/>
              </a:spcBef>
              <a:spcAft>
                <a:spcPts val="0"/>
              </a:spcAft>
              <a:buClr>
                <a:srgbClr val="000000"/>
              </a:buClr>
              <a:buSzPts val="500"/>
              <a:buFont typeface="Arial"/>
              <a:buNone/>
            </a:pPr>
            <a:endParaRPr sz="500" b="0" i="1" u="none" strike="noStrike" cap="none">
              <a:solidFill>
                <a:srgbClr val="9FB7D3"/>
              </a:solidFill>
              <a:latin typeface="Arial"/>
              <a:ea typeface="Arial"/>
              <a:cs typeface="Arial"/>
              <a:sym typeface="Arial"/>
            </a:endParaRPr>
          </a:p>
          <a:p>
            <a:pPr marL="0" marR="0" lvl="0" indent="0" algn="l" rtl="0">
              <a:lnSpc>
                <a:spcPct val="100000"/>
              </a:lnSpc>
              <a:spcBef>
                <a:spcPts val="250"/>
              </a:spcBef>
              <a:spcAft>
                <a:spcPts val="0"/>
              </a:spcAft>
              <a:buClr>
                <a:srgbClr val="000000"/>
              </a:buClr>
              <a:buSzPts val="500"/>
              <a:buFont typeface="Arial"/>
              <a:buNone/>
            </a:pPr>
            <a:r>
              <a:rPr lang="en-US" sz="500" b="0" i="0" u="none" strike="noStrike" cap="none">
                <a:solidFill>
                  <a:srgbClr val="9FB7D3"/>
                </a:solidFill>
                <a:latin typeface="Arial"/>
                <a:ea typeface="Arial"/>
                <a:cs typeface="Arial"/>
                <a:sym typeface="Arial"/>
              </a:rPr>
              <a:t>ΆΈΉΊΌΎΏΐΑΒΓΕΖΗΘΙΚΛΜΝΞΟΠΡΣΤΥΦΧΨΪΫΆΈΉΊΰαβγδεζηθικλνξορςΣΤΥΦΧΨΩΪΫΌΎΏ</a:t>
            </a:r>
            <a:endParaRPr sz="500" b="0" i="1" u="none" strike="noStrike" cap="none">
              <a:solidFill>
                <a:srgbClr val="9FB7D3"/>
              </a:solidFill>
              <a:latin typeface="Arial"/>
              <a:ea typeface="Arial"/>
              <a:cs typeface="Arial"/>
              <a:sym typeface="Arial"/>
            </a:endParaRPr>
          </a:p>
          <a:p>
            <a:pPr marL="0" marR="0" lvl="0" indent="0" algn="l" rtl="0">
              <a:lnSpc>
                <a:spcPct val="100000"/>
              </a:lnSpc>
              <a:spcBef>
                <a:spcPts val="250"/>
              </a:spcBef>
              <a:spcAft>
                <a:spcPts val="0"/>
              </a:spcAft>
              <a:buClr>
                <a:srgbClr val="000000"/>
              </a:buClr>
              <a:buSzPts val="500"/>
              <a:buFont typeface="Arial"/>
              <a:buNone/>
            </a:pPr>
            <a:r>
              <a:rPr lang="en-US" sz="500" b="0" i="0" u="none" strike="noStrike" cap="none">
                <a:solidFill>
                  <a:srgbClr val="9FB7D3"/>
                </a:solidFill>
                <a:latin typeface="Arial"/>
                <a:ea typeface="Arial"/>
                <a:cs typeface="Arial"/>
                <a:sym typeface="Arial"/>
              </a:rPr>
              <a:t>ЁЂЃЄЅІЇЈЉЊЋЌЎЏАБВГДЕЖЗИЙКЛМНОПРСТУФХЦЧШЩЪЫЬЭЮЯАБВГДЕЖЗИЙКЛМНОПРСТУФХЦЧШЩЪЫЬЭЮЯЁЂЃЄЅІЇЈЉЊЋЌЎЏѢѢѲѲѴѴҐҐәǽẀẁẂẃẄẅỲỳ№</a:t>
            </a:r>
            <a:endParaRPr sz="1400" b="0" i="0" u="none" strike="noStrike" cap="none">
              <a:solidFill>
                <a:srgbClr val="000000"/>
              </a:solidFill>
              <a:latin typeface="Arial"/>
              <a:ea typeface="Arial"/>
              <a:cs typeface="Arial"/>
              <a:sym typeface="Arial"/>
            </a:endParaRPr>
          </a:p>
          <a:p>
            <a:pPr marL="0" marR="0" lvl="0" indent="0" algn="l" rtl="0">
              <a:lnSpc>
                <a:spcPct val="80000"/>
              </a:lnSpc>
              <a:spcBef>
                <a:spcPts val="100"/>
              </a:spcBef>
              <a:spcAft>
                <a:spcPts val="0"/>
              </a:spcAft>
              <a:buClr>
                <a:srgbClr val="000000"/>
              </a:buClr>
              <a:buSzPts val="500"/>
              <a:buFont typeface="Arial"/>
              <a:buNone/>
            </a:pPr>
            <a:endParaRPr sz="500" b="0" i="0" u="none" strike="noStrike" cap="none">
              <a:solidFill>
                <a:srgbClr val="9FB7D3"/>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500"/>
              <a:buFont typeface="Arial"/>
              <a:buNone/>
            </a:pPr>
            <a:endParaRPr sz="500" b="0" i="0" u="none" strike="noStrike" cap="none">
              <a:solidFill>
                <a:schemeClr val="lt1"/>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Do not add objects or text in the footer area</a:t>
            </a:r>
            <a:endParaRPr sz="1400" b="0" i="0" u="none" strike="noStrike" cap="none">
              <a:solidFill>
                <a:srgbClr val="000000"/>
              </a:solidFill>
              <a:latin typeface="Arial"/>
              <a:ea typeface="Arial"/>
              <a:cs typeface="Arial"/>
              <a:sym typeface="Arial"/>
            </a:endParaRPr>
          </a:p>
        </p:txBody>
      </p:sp>
      <p:sp>
        <p:nvSpPr>
          <p:cNvPr id="11" name="Google Shape;11;p82"/>
          <p:cNvSpPr txBox="1"/>
          <p:nvPr/>
        </p:nvSpPr>
        <p:spPr>
          <a:xfrm>
            <a:off x="527050" y="6524625"/>
            <a:ext cx="9866313" cy="215900"/>
          </a:xfrm>
          <a:prstGeom prst="rect">
            <a:avLst/>
          </a:prstGeom>
          <a:noFill/>
          <a:ln>
            <a:noFill/>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87888A"/>
                </a:solidFill>
                <a:latin typeface="Arial"/>
                <a:ea typeface="Arial"/>
                <a:cs typeface="Arial"/>
                <a:sym typeface="Arial"/>
              </a:rPr>
              <a:t>Page </a:t>
            </a:r>
            <a:fld id="{00000000-1234-1234-1234-123412341234}" type="slidenum">
              <a:rPr lang="en-US" sz="800" b="0" i="0" u="none" strike="noStrike" cap="none">
                <a:solidFill>
                  <a:srgbClr val="87888A"/>
                </a:solidFill>
                <a:latin typeface="Arial"/>
                <a:ea typeface="Arial"/>
                <a:cs typeface="Arial"/>
                <a:sym typeface="Arial"/>
              </a:rPr>
              <a:t>‹#›</a:t>
            </a:fld>
            <a:endParaRPr sz="800" b="0" i="0" u="none" strike="noStrike" cap="none">
              <a:solidFill>
                <a:srgbClr val="87888A"/>
              </a:solidFill>
              <a:latin typeface="Arial"/>
              <a:ea typeface="Arial"/>
              <a:cs typeface="Arial"/>
              <a:sym typeface="Arial"/>
            </a:endParaRPr>
          </a:p>
        </p:txBody>
      </p:sp>
      <p:sp>
        <p:nvSpPr>
          <p:cNvPr id="12" name="Google Shape;12;p82"/>
          <p:cNvSpPr txBox="1">
            <a:spLocks noGrp="1"/>
          </p:cNvSpPr>
          <p:nvPr>
            <p:ph type="body" idx="1"/>
          </p:nvPr>
        </p:nvSpPr>
        <p:spPr>
          <a:xfrm>
            <a:off x="528638" y="1800225"/>
            <a:ext cx="11136312" cy="3851275"/>
          </a:xfrm>
          <a:prstGeom prst="rect">
            <a:avLst/>
          </a:prstGeom>
          <a:noFill/>
          <a:ln>
            <a:noFill/>
          </a:ln>
        </p:spPr>
        <p:txBody>
          <a:bodyPr spcFirstLastPara="1" wrap="square" lIns="72000" tIns="0" rIns="72000" bIns="0" anchor="t" anchorCtr="0">
            <a:noAutofit/>
          </a:bodyPr>
          <a:lstStyle>
            <a:lvl1pPr marL="457200" marR="0" lvl="0" indent="-381000" algn="l" rtl="0">
              <a:lnSpc>
                <a:spcPct val="100000"/>
              </a:lnSpc>
              <a:spcBef>
                <a:spcPts val="480"/>
              </a:spcBef>
              <a:spcAft>
                <a:spcPts val="0"/>
              </a:spcAft>
              <a:buClr>
                <a:srgbClr val="00A9D4"/>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rgbClr val="92CCE5"/>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Google Shape;13;p82"/>
          <p:cNvSpPr txBox="1">
            <a:spLocks noGrp="1"/>
          </p:cNvSpPr>
          <p:nvPr>
            <p:ph type="title"/>
          </p:nvPr>
        </p:nvSpPr>
        <p:spPr>
          <a:xfrm>
            <a:off x="525463" y="239713"/>
            <a:ext cx="9991725" cy="1085850"/>
          </a:xfrm>
          <a:prstGeom prst="rect">
            <a:avLst/>
          </a:prstGeom>
          <a:noFill/>
          <a:ln>
            <a:noFill/>
          </a:ln>
        </p:spPr>
        <p:txBody>
          <a:bodyPr spcFirstLastPara="1" wrap="square" lIns="72000" tIns="0" rIns="72000" bIns="0" anchor="ctr" anchorCtr="0">
            <a:noAutofit/>
          </a:bodyPr>
          <a:lstStyle>
            <a:lvl1pPr marR="0" lvl="0" algn="l" rtl="0">
              <a:lnSpc>
                <a:spcPct val="75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1pPr>
            <a:lvl2pPr marR="0" lvl="1" algn="l" rtl="0">
              <a:lnSpc>
                <a:spcPct val="75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2pPr>
            <a:lvl3pPr marR="0" lvl="2" algn="l" rtl="0">
              <a:lnSpc>
                <a:spcPct val="75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3pPr>
            <a:lvl4pPr marR="0" lvl="3" algn="l" rtl="0">
              <a:lnSpc>
                <a:spcPct val="75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4pPr>
            <a:lvl5pPr marR="0" lvl="4" algn="l" rtl="0">
              <a:lnSpc>
                <a:spcPct val="75000"/>
              </a:lnSpc>
              <a:spcBef>
                <a:spcPts val="0"/>
              </a:spcBef>
              <a:spcAft>
                <a:spcPts val="0"/>
              </a:spcAft>
              <a:buClr>
                <a:srgbClr val="000000"/>
              </a:buClr>
              <a:buSzPts val="1400"/>
              <a:buFont typeface="Arial"/>
              <a:buNone/>
              <a:defRPr sz="4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2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479721714"/>
      </p:ext>
    </p:extLst>
  </p:cSld>
  <p:clrMap bg1="lt1" tx1="dk1" bg2="dk2" tx2="lt2" accent1="accent1" accent2="accent2" accent3="accent3" accent4="accent4" accent5="accent5" accent6="accent6" hlink="hlink" folHlink="folHlink"/>
  <p:sldLayoutIdLst>
    <p:sldLayoutId id="2147485027" r:id="rId1"/>
    <p:sldLayoutId id="2147485028" r:id="rId2"/>
    <p:sldLayoutId id="2147485029" r:id="rId3"/>
    <p:sldLayoutId id="2147485030" r:id="rId4"/>
    <p:sldLayoutId id="2147485031" r:id="rId5"/>
    <p:sldLayoutId id="2147485032" r:id="rId6"/>
    <p:sldLayoutId id="2147485033" r:id="rId7"/>
    <p:sldLayoutId id="2147485034" r:id="rId8"/>
    <p:sldLayoutId id="2147485035" r:id="rId9"/>
    <p:sldLayoutId id="2147485036" r:id="rId10"/>
    <p:sldLayoutId id="2147485037" r:id="rId11"/>
    <p:sldLayoutId id="2147485038" r:id="rId12"/>
    <p:sldLayoutId id="2147485039" r:id="rId13"/>
    <p:sldLayoutId id="2147485040" r:id="rId14"/>
    <p:sldLayoutId id="2147485041" r:id="rId15"/>
    <p:sldLayoutId id="2147485042" r:id="rId16"/>
    <p:sldLayoutId id="2147485043" r:id="rId17"/>
    <p:sldLayoutId id="2147485044" r:id="rId18"/>
    <p:sldLayoutId id="2147485045" r:id="rId19"/>
    <p:sldLayoutId id="2147485046" r:id="rId20"/>
    <p:sldLayoutId id="2147485047" r:id="rId21"/>
    <p:sldLayoutId id="2147485048"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a:lnSpc>
                <a:spcPct val="90000"/>
              </a:lnSpc>
              <a:spcBef>
                <a:spcPts val="0"/>
              </a:spcBef>
              <a:spcAft>
                <a:spcPts val="0"/>
              </a:spcAft>
              <a:buClr>
                <a:srgbClr val="00A9D4"/>
              </a:buClr>
              <a:buSzPts val="3600"/>
            </a:pPr>
            <a:endParaRPr lang="en-US" sz="3600" b="0" i="0" u="none" strike="noStrike" cap="none"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endParaRPr lang="en-US" sz="3600"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r>
              <a:rPr lang="en-US" sz="3600" b="0" i="0" u="none" strike="noStrike" cap="none" dirty="0">
                <a:solidFill>
                  <a:schemeClr val="bg2">
                    <a:lumMod val="50000"/>
                  </a:schemeClr>
                </a:solidFill>
                <a:latin typeface="Arial"/>
                <a:ea typeface="Arial"/>
                <a:cs typeface="Arial"/>
                <a:sym typeface="Arial"/>
              </a:rPr>
              <a:t> </a:t>
            </a:r>
            <a:r>
              <a:rPr lang="en-US" altLang="zh-CN" sz="3600" dirty="0" err="1">
                <a:solidFill>
                  <a:schemeClr val="bg2">
                    <a:lumMod val="50000"/>
                  </a:schemeClr>
                </a:solidFill>
              </a:rPr>
              <a:t>SmartBid</a:t>
            </a:r>
            <a:r>
              <a:rPr lang="en-US" altLang="zh-CN" sz="3600" dirty="0">
                <a:solidFill>
                  <a:schemeClr val="bg2">
                    <a:lumMod val="50000"/>
                  </a:schemeClr>
                </a:solidFill>
              </a:rPr>
              <a:t> Auction Platform</a:t>
            </a:r>
            <a:endParaRPr lang="en-US" altLang="zh-CN" sz="2400" dirty="0">
              <a:solidFill>
                <a:schemeClr val="bg2">
                  <a:lumMod val="50000"/>
                </a:schemeClr>
              </a:solidFill>
            </a:endParaRPr>
          </a:p>
          <a:p>
            <a:pPr marL="0" marR="0" lvl="0" indent="0" algn="l" rtl="0">
              <a:lnSpc>
                <a:spcPct val="90000"/>
              </a:lnSpc>
              <a:spcBef>
                <a:spcPts val="0"/>
              </a:spcBef>
              <a:spcAft>
                <a:spcPts val="0"/>
              </a:spcAft>
              <a:buClr>
                <a:srgbClr val="00A9D4"/>
              </a:buClr>
              <a:buSzPts val="3600"/>
              <a:buFont typeface="Arial"/>
              <a:buNone/>
            </a:pPr>
            <a:endParaRPr lang="en-US" sz="3600"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algn="r">
              <a:lnSpc>
                <a:spcPct val="90000"/>
              </a:lnSpc>
              <a:spcAft>
                <a:spcPts val="0"/>
              </a:spcAft>
              <a:buSzPts val="2000"/>
            </a:pPr>
            <a:r>
              <a:rPr lang="en-US" altLang="en-US" sz="2800" u="sng" kern="1200" dirty="0">
                <a:solidFill>
                  <a:schemeClr val="tx2"/>
                </a:solidFill>
                <a:latin typeface="Ericsson Capital TT" pitchFamily="2" charset="0"/>
                <a:cs typeface="Arial" charset="0"/>
              </a:rPr>
              <a:t>75% in the Future Date</a:t>
            </a:r>
          </a:p>
          <a:p>
            <a:pPr marL="0" lvl="0" indent="0" algn="r" rtl="0">
              <a:lnSpc>
                <a:spcPct val="90000"/>
              </a:lnSpc>
              <a:spcBef>
                <a:spcPts val="0"/>
              </a:spcBef>
              <a:spcAft>
                <a:spcPts val="0"/>
              </a:spcAft>
              <a:buSzPts val="2000"/>
              <a:buNone/>
            </a:pPr>
            <a:endParaRPr lang="en-US" dirty="0"/>
          </a:p>
          <a:p>
            <a:pPr marL="0" lvl="0" indent="0" algn="r" rtl="0">
              <a:lnSpc>
                <a:spcPct val="90000"/>
              </a:lnSpc>
              <a:spcBef>
                <a:spcPts val="0"/>
              </a:spcBef>
              <a:spcAft>
                <a:spcPts val="0"/>
              </a:spcAft>
              <a:buSzPts val="2000"/>
              <a:buNone/>
            </a:pPr>
            <a:endParaRPr dirty="0"/>
          </a:p>
          <a:p>
            <a:pPr marL="0" lvl="0" indent="0" algn="r" rtl="0">
              <a:lnSpc>
                <a:spcPct val="90000"/>
              </a:lnSpc>
              <a:spcBef>
                <a:spcPts val="0"/>
              </a:spcBef>
              <a:spcAft>
                <a:spcPts val="0"/>
              </a:spcAft>
              <a:buSzPts val="2000"/>
              <a:buNone/>
            </a:pPr>
            <a:endParaRPr sz="2000" dirty="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dirty="0">
                <a:solidFill>
                  <a:schemeClr val="dk2"/>
                </a:solidFill>
                <a:latin typeface="Arial"/>
                <a:ea typeface="Arial"/>
                <a:cs typeface="Arial"/>
                <a:sym typeface="Arial"/>
              </a:rPr>
              <a:t> </a:t>
            </a:r>
            <a:r>
              <a:rPr lang="en-US" sz="2000" dirty="0" err="1">
                <a:solidFill>
                  <a:schemeClr val="dk2"/>
                </a:solidFill>
              </a:rPr>
              <a:t>Kailong</a:t>
            </a:r>
            <a:r>
              <a:rPr lang="en-US" sz="2000" dirty="0">
                <a:solidFill>
                  <a:schemeClr val="dk2"/>
                </a:solidFill>
              </a:rPr>
              <a:t> duan</a:t>
            </a:r>
            <a:r>
              <a:rPr lang="en-US" sz="2000" dirty="0">
                <a:solidFill>
                  <a:schemeClr val="dk2"/>
                </a:solidFill>
                <a:latin typeface="Arial"/>
                <a:ea typeface="Arial"/>
                <a:cs typeface="Arial"/>
                <a:sym typeface="Arial"/>
              </a:rPr>
              <a:t>, </a:t>
            </a:r>
            <a:r>
              <a:rPr lang="en-US" sz="2000" dirty="0">
                <a:solidFill>
                  <a:schemeClr val="dk2"/>
                </a:solidFill>
              </a:rPr>
              <a:t>Anushka Chaudhari,</a:t>
            </a:r>
            <a:r>
              <a:rPr lang="en-US" sz="2000" dirty="0">
                <a:solidFill>
                  <a:schemeClr val="dk2"/>
                </a:solidFill>
                <a:latin typeface="Arial"/>
                <a:ea typeface="Arial"/>
                <a:cs typeface="Arial"/>
                <a:sym typeface="Arial"/>
              </a:rPr>
              <a:t> </a:t>
            </a:r>
            <a:r>
              <a:rPr lang="en-US" sz="2000" dirty="0">
                <a:solidFill>
                  <a:schemeClr val="dk2"/>
                </a:solidFill>
              </a:rPr>
              <a:t>Manuel Garcia</a:t>
            </a:r>
            <a:endParaRPr dirty="0"/>
          </a:p>
          <a:p>
            <a:pPr marL="0" lvl="0" indent="0" algn="r" rtl="0">
              <a:lnSpc>
                <a:spcPct val="90000"/>
              </a:lnSpc>
              <a:spcBef>
                <a:spcPts val="0"/>
              </a:spcBef>
              <a:spcAft>
                <a:spcPts val="0"/>
              </a:spcAft>
              <a:buSzPts val="2000"/>
              <a:buNone/>
            </a:pPr>
            <a:r>
              <a:rPr lang="en-US" sz="2000" dirty="0">
                <a:solidFill>
                  <a:schemeClr val="dk2"/>
                </a:solidFill>
                <a:latin typeface="Arial"/>
                <a:ea typeface="Arial"/>
                <a:cs typeface="Arial"/>
                <a:sym typeface="Arial"/>
              </a:rPr>
              <a:t>WOW (</a:t>
            </a:r>
            <a:r>
              <a:rPr lang="en-US" sz="2000" dirty="0">
                <a:solidFill>
                  <a:schemeClr val="dk2"/>
                </a:solidFill>
              </a:rPr>
              <a:t>Every Saturday</a:t>
            </a:r>
            <a:r>
              <a:rPr lang="en-US" sz="2000" dirty="0">
                <a:solidFill>
                  <a:schemeClr val="dk2"/>
                </a:solidFill>
                <a:latin typeface="Arial"/>
                <a:ea typeface="Arial"/>
                <a:cs typeface="Arial"/>
                <a:sym typeface="Arial"/>
              </a:rPr>
              <a:t>/</a:t>
            </a:r>
            <a:r>
              <a:rPr lang="en-US" sz="2000" dirty="0">
                <a:solidFill>
                  <a:schemeClr val="dk2"/>
                </a:solidFill>
              </a:rPr>
              <a:t>5pm</a:t>
            </a:r>
            <a:r>
              <a:rPr lang="en-US" sz="2000" dirty="0">
                <a:solidFill>
                  <a:schemeClr val="dk2"/>
                </a:solidFill>
                <a:latin typeface="Arial"/>
                <a:ea typeface="Arial"/>
                <a:cs typeface="Arial"/>
                <a:sym typeface="Arial"/>
              </a:rPr>
              <a:t>,</a:t>
            </a:r>
            <a:r>
              <a:rPr lang="en-US" sz="2000" dirty="0">
                <a:solidFill>
                  <a:schemeClr val="dk2"/>
                </a:solidFill>
              </a:rPr>
              <a:t>Zoom</a:t>
            </a:r>
            <a:r>
              <a:rPr lang="en-US" sz="2000" dirty="0">
                <a:solidFill>
                  <a:schemeClr val="dk2"/>
                </a:solidFill>
                <a:latin typeface="Arial"/>
                <a:ea typeface="Arial"/>
                <a:cs typeface="Arial"/>
                <a:sym typeface="Arial"/>
              </a:rPr>
              <a:t>)</a:t>
            </a:r>
            <a:endParaRPr sz="2000" dirty="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4781008E-028B-9E02-151E-CA9960C650D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34891CAD-9C5B-0A62-092B-DC24236C9B11}"/>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Actions-updated</a:t>
            </a:r>
            <a:endParaRPr dirty="0"/>
          </a:p>
        </p:txBody>
      </p:sp>
      <p:graphicFrame>
        <p:nvGraphicFramePr>
          <p:cNvPr id="311" name="Google Shape;311;p8">
            <a:extLst>
              <a:ext uri="{FF2B5EF4-FFF2-40B4-BE49-F238E27FC236}">
                <a16:creationId xmlns:a16="http://schemas.microsoft.com/office/drawing/2014/main" id="{EA3C1E97-CECC-8BBF-DBC5-39A20E8D5515}"/>
              </a:ext>
            </a:extLst>
          </p:cNvPr>
          <p:cNvGraphicFramePr/>
          <p:nvPr>
            <p:extLst>
              <p:ext uri="{D42A27DB-BD31-4B8C-83A1-F6EECF244321}">
                <p14:modId xmlns:p14="http://schemas.microsoft.com/office/powerpoint/2010/main" val="4281839574"/>
              </p:ext>
            </p:extLst>
          </p:nvPr>
        </p:nvGraphicFramePr>
        <p:xfrm>
          <a:off x="231687" y="1325573"/>
          <a:ext cx="11280725" cy="5892849"/>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568541">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Description</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200" b="0" u="none" strike="noStrike">
                          <a:solidFill>
                            <a:srgbClr val="000000"/>
                          </a:solidFill>
                          <a:sym typeface="Calibri"/>
                        </a:rPr>
                        <a:t>A1</a:t>
                      </a:r>
                      <a:endParaRPr sz="120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Proactively contact the IT infrastructure team or external vendors to arrange additional disk space or temporary storage solutions well before the database design begins, ensuring sufficient capacity for the load and preventing delays</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Deployment lead</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sz="1200" b="0" i="0" u="none" strike="noStrike" dirty="0">
                          <a:solidFill>
                            <a:srgbClr val="000000"/>
                          </a:solidFill>
                          <a:effectLst/>
                          <a:latin typeface="Calibri" panose="020F0502020204030204" pitchFamily="34" charset="0"/>
                        </a:rPr>
                        <a:t>6/8/25</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dirty="0"/>
                        <a:t>6/21/25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200" b="0" u="none" strike="noStrike" dirty="0">
                          <a:solidFill>
                            <a:srgbClr val="000000"/>
                          </a:solidFill>
                          <a:sym typeface="Calibri"/>
                        </a:rPr>
                        <a:t>A2</a:t>
                      </a:r>
                      <a:endParaRPr sz="1200" dirty="0"/>
                    </a:p>
                  </a:txBody>
                  <a:tcPr marL="9525" marR="9525" marT="9525" marB="0" anchor="ctr"/>
                </a:tc>
                <a:tc>
                  <a:txBody>
                    <a:bodyPr/>
                    <a:lstStyle/>
                    <a:p>
                      <a:r>
                        <a:rPr lang="en-US" sz="1200" dirty="0"/>
                        <a:t>Assign a secondary developer to shadow back-end-dev2 during the development of User Authentication API and Login/Register API. Conduct early code reviews to detect issues by Day 3.</a:t>
                      </a:r>
                    </a:p>
                  </a:txBody>
                  <a:tcPr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dirty="0" err="1"/>
                        <a:t>Kailong</a:t>
                      </a:r>
                      <a:r>
                        <a:rPr lang="en-US" altLang="zh-CN" sz="1200" dirty="0"/>
                        <a:t> Duan</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dirty="0" err="1"/>
                        <a:t>Kailong</a:t>
                      </a:r>
                      <a:r>
                        <a:rPr lang="en-US" altLang="zh-CN" sz="1200" dirty="0"/>
                        <a:t> Duan</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dirty="0"/>
                        <a:t>August 1st</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dirty="0"/>
                        <a:t>August 1st</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r>
                        <a:rPr lang="en-US" sz="1200" dirty="0"/>
                        <a:t>This action helps mitigate the risk of development delays impacting critical system functionality.</a:t>
                      </a:r>
                    </a:p>
                  </a:txBody>
                  <a:tcPr anchor="ctr"/>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200" dirty="0">
                          <a:solidFill>
                            <a:srgbClr val="000000"/>
                          </a:solidFill>
                          <a:sym typeface="Calibri"/>
                        </a:rPr>
                        <a:t>A4</a:t>
                      </a:r>
                      <a:endParaRPr sz="12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200" dirty="0">
                          <a:solidFill>
                            <a:srgbClr val="000000"/>
                          </a:solidFill>
                          <a:sym typeface="Calibri"/>
                        </a:rPr>
                        <a:t>A5</a:t>
                      </a:r>
                      <a:endParaRPr sz="12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2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2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2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200"/>
                    </a:p>
                  </a:txBody>
                  <a:tcPr marL="9525" marR="9525" marT="9525" marB="0" anchor="ctr"/>
                </a:tc>
                <a:tc>
                  <a:txBody>
                    <a:bodyPr/>
                    <a:lstStyle/>
                    <a:p>
                      <a:pPr marL="0" lvl="0" indent="0" algn="ctr" rtl="0">
                        <a:spcBef>
                          <a:spcPts val="0"/>
                        </a:spcBef>
                        <a:spcAft>
                          <a:spcPts val="0"/>
                        </a:spcAft>
                        <a:buNone/>
                      </a:pPr>
                      <a:endParaRPr sz="1200" dirty="0"/>
                    </a:p>
                  </a:txBody>
                  <a:tcPr marL="9525" marR="9525" marT="9525" marB="0" anchor="ctr"/>
                </a:tc>
                <a:tc>
                  <a:txBody>
                    <a:bodyPr/>
                    <a:lstStyle/>
                    <a:p>
                      <a:pPr marL="0" marR="0" lvl="0" indent="0" algn="ctr" rtl="0">
                        <a:spcBef>
                          <a:spcPts val="0"/>
                        </a:spcBef>
                        <a:spcAft>
                          <a:spcPts val="0"/>
                        </a:spcAft>
                        <a:buNone/>
                      </a:pPr>
                      <a:endParaRPr sz="1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200" dirty="0">
                          <a:solidFill>
                            <a:srgbClr val="000000"/>
                          </a:solidFill>
                          <a:sym typeface="Calibri"/>
                        </a:rPr>
                        <a:t>A6</a:t>
                      </a:r>
                      <a:endParaRPr sz="12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2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2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2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200"/>
                    </a:p>
                  </a:txBody>
                  <a:tcPr marL="9525" marR="9525" marT="9525" marB="0" anchor="ctr"/>
                </a:tc>
                <a:tc>
                  <a:txBody>
                    <a:bodyPr/>
                    <a:lstStyle/>
                    <a:p>
                      <a:pPr marL="0" lvl="0" indent="0" algn="ctr" rtl="0">
                        <a:spcBef>
                          <a:spcPts val="0"/>
                        </a:spcBef>
                        <a:spcAft>
                          <a:spcPts val="0"/>
                        </a:spcAft>
                        <a:buNone/>
                      </a:pPr>
                      <a:endParaRPr sz="1200" dirty="0"/>
                    </a:p>
                  </a:txBody>
                  <a:tcPr marL="9525" marR="9525" marT="9525" marB="0" anchor="ctr"/>
                </a:tc>
                <a:tc>
                  <a:txBody>
                    <a:bodyPr/>
                    <a:lstStyle/>
                    <a:p>
                      <a:pPr marL="0" marR="0" lvl="0" indent="0" algn="ctr" rtl="0">
                        <a:spcBef>
                          <a:spcPts val="0"/>
                        </a:spcBef>
                        <a:spcAft>
                          <a:spcPts val="0"/>
                        </a:spcAft>
                        <a:buNone/>
                      </a:pPr>
                      <a:endParaRPr sz="12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7056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2CC1EBF3-5EF7-EFE8-B14D-02AEE00F27B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3FDA5989-D7B5-9391-F430-0B0737BF777F}"/>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Decisions-updated</a:t>
            </a:r>
            <a:endParaRPr dirty="0"/>
          </a:p>
        </p:txBody>
      </p:sp>
      <p:graphicFrame>
        <p:nvGraphicFramePr>
          <p:cNvPr id="317" name="Google Shape;317;p9">
            <a:extLst>
              <a:ext uri="{FF2B5EF4-FFF2-40B4-BE49-F238E27FC236}">
                <a16:creationId xmlns:a16="http://schemas.microsoft.com/office/drawing/2014/main" id="{A52A7237-3325-5FA4-7ECA-8D6171DF1ED8}"/>
              </a:ext>
            </a:extLst>
          </p:cNvPr>
          <p:cNvGraphicFramePr/>
          <p:nvPr>
            <p:extLst>
              <p:ext uri="{D42A27DB-BD31-4B8C-83A1-F6EECF244321}">
                <p14:modId xmlns:p14="http://schemas.microsoft.com/office/powerpoint/2010/main" val="27516876"/>
              </p:ext>
            </p:extLst>
          </p:nvPr>
        </p:nvGraphicFramePr>
        <p:xfrm>
          <a:off x="465738" y="1556255"/>
          <a:ext cx="11366575" cy="5069521"/>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Agreed to allocate $15K to purchase or rent additional disk storage or cloud resources (e.g., cloud storage services, server upgrades, or external storage vendors) to ensure sufficient capacity for the database design process and prevent delays.</a:t>
                      </a:r>
                    </a:p>
                    <a:p>
                      <a:pPr marL="0" marR="0" lvl="0" indent="0" algn="l" rtl="0">
                        <a:spcBef>
                          <a:spcPts val="0"/>
                        </a:spcBef>
                        <a:spcAft>
                          <a:spcPts val="0"/>
                        </a:spcAft>
                        <a:buNone/>
                      </a:pPr>
                      <a:endParaRPr lang="en-US"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6/19/25</a:t>
                      </a:r>
                    </a:p>
                    <a:p>
                      <a:pPr marL="0" marR="0" lvl="0" indent="0" algn="l" rtl="0">
                        <a:spcBef>
                          <a:spcPts val="0"/>
                        </a:spcBef>
                        <a:spcAft>
                          <a:spcPts val="0"/>
                        </a:spcAft>
                        <a:buNone/>
                      </a:pPr>
                      <a:endParaRPr lang="en-IN"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Agreed upon during Technical Meeting   Attendees were  all the leads</a:t>
                      </a:r>
                    </a:p>
                    <a:p>
                      <a:pPr marL="0" marR="0" lvl="0" indent="0" algn="l" rtl="0">
                        <a:spcBef>
                          <a:spcPts val="0"/>
                        </a:spcBef>
                        <a:spcAft>
                          <a:spcPts val="0"/>
                        </a:spcAft>
                        <a:buNone/>
                      </a:pPr>
                      <a:endParaRPr lang="en-US"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r>
                        <a:rPr lang="en-US" sz="1200" dirty="0"/>
                        <a:t>Assign a backup developer to support critical User Management System API development (User Authentication and Login/Register) to mitigate risks associated with single developer dependency.</a:t>
                      </a:r>
                    </a:p>
                  </a:txBody>
                  <a:tcPr anchor="ctr"/>
                </a:tc>
                <a:tc>
                  <a:txBody>
                    <a:bodyPr/>
                    <a:lstStyle/>
                    <a:p>
                      <a:r>
                        <a:rPr lang="en-US" sz="1200" dirty="0" err="1"/>
                        <a:t>Kailong</a:t>
                      </a:r>
                      <a:r>
                        <a:rPr lang="en-US" sz="1200" dirty="0"/>
                        <a:t> Duan</a:t>
                      </a:r>
                    </a:p>
                  </a:txBody>
                  <a:tcPr anchor="ctr"/>
                </a:tc>
                <a:tc>
                  <a:txBody>
                    <a:bodyPr/>
                    <a:lstStyle/>
                    <a:p>
                      <a:r>
                        <a:rPr lang="en-US" sz="1200" dirty="0"/>
                        <a:t>August 1st</a:t>
                      </a:r>
                    </a:p>
                  </a:txBody>
                  <a:tcPr anchor="ctr"/>
                </a:tc>
                <a:tc>
                  <a:txBody>
                    <a:bodyPr/>
                    <a:lstStyle/>
                    <a:p>
                      <a:r>
                        <a:rPr lang="en-US" sz="1200" dirty="0"/>
                        <a:t>Agreed upon during the Internal Project Risk Review. Attendees included Project Manager, Backend Development Lead, and Testing Lead.</a:t>
                      </a:r>
                    </a:p>
                  </a:txBody>
                  <a:tcPr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endParaRPr lang="en-US" altLang="zh-CN" sz="1200" dirty="0"/>
                    </a:p>
                  </a:txBody>
                  <a:tcPr marL="9525" marR="9525" marT="9525" marB="0" anchor="ctr"/>
                </a:tc>
                <a:tc>
                  <a:txBody>
                    <a:bodyPr/>
                    <a:lstStyle/>
                    <a:p>
                      <a:pPr marL="0" marR="0" lvl="0" indent="0" algn="l" rtl="0">
                        <a:spcBef>
                          <a:spcPts val="0"/>
                        </a:spcBef>
                        <a:spcAft>
                          <a:spcPts val="0"/>
                        </a:spcAft>
                        <a:buNone/>
                      </a:pPr>
                      <a:endParaRPr lang="en-US"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endParaRPr lang="en-US" sz="1200" dirty="0"/>
                    </a:p>
                  </a:txBody>
                  <a:tcPr marL="9525" marR="9525" marT="9525" marB="0" anchor="ctr"/>
                </a:tc>
                <a:tc>
                  <a:txBody>
                    <a:bodyPr/>
                    <a:lstStyle/>
                    <a:p>
                      <a:pPr lvl="0" algn="l">
                        <a:lnSpc>
                          <a:spcPts val="1425"/>
                        </a:lnSpc>
                        <a:buNone/>
                      </a:pPr>
                      <a:endParaRPr lang="en-US" altLang="zh-CN" sz="1200" b="0" i="0" u="none" strike="noStrike" noProof="0" dirty="0">
                        <a:solidFill>
                          <a:srgbClr val="000000"/>
                        </a:solidFill>
                        <a:latin typeface="+mn-lt"/>
                      </a:endParaRP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endParaRPr lang="en-US" altLang="zh-CN" sz="1200" dirty="0"/>
                    </a:p>
                  </a:txBody>
                  <a:tcPr marL="9525" marR="9525" marT="9525" marB="0" anchor="ctr"/>
                </a:tc>
                <a:tc>
                  <a:txBody>
                    <a:bodyPr/>
                    <a:lstStyle/>
                    <a:p>
                      <a:pPr marL="0" marR="0" lvl="0" indent="0" algn="l" rtl="0">
                        <a:spcBef>
                          <a:spcPts val="0"/>
                        </a:spcBef>
                        <a:spcAft>
                          <a:spcPts val="0"/>
                        </a:spcAft>
                        <a:buNone/>
                      </a:pPr>
                      <a:endParaRPr lang="en-US"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endParaRPr lang="en-US"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endParaRPr lang="en-US"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90139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B36A3-8ACE-472B-5FF3-179A707B0459}"/>
              </a:ext>
            </a:extLst>
          </p:cNvPr>
          <p:cNvSpPr>
            <a:spLocks noGrp="1"/>
          </p:cNvSpPr>
          <p:nvPr>
            <p:ph idx="1"/>
          </p:nvPr>
        </p:nvSpPr>
        <p:spPr/>
        <p:txBody>
          <a:bodyPr/>
          <a:lstStyle/>
          <a:p>
            <a:endParaRPr lang="en-IN"/>
          </a:p>
        </p:txBody>
      </p:sp>
      <p:sp>
        <p:nvSpPr>
          <p:cNvPr id="4" name="Title 3">
            <a:extLst>
              <a:ext uri="{FF2B5EF4-FFF2-40B4-BE49-F238E27FC236}">
                <a16:creationId xmlns:a16="http://schemas.microsoft.com/office/drawing/2014/main" id="{FC03D1A9-DEAE-4A07-AED3-085C7C28A4FE}"/>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4B83CA8C-FDD1-4274-B9D1-BA3D36BDD881}"/>
              </a:ext>
            </a:extLst>
          </p:cNvPr>
          <p:cNvPicPr>
            <a:picLocks noChangeAspect="1"/>
          </p:cNvPicPr>
          <p:nvPr/>
        </p:nvPicPr>
        <p:blipFill>
          <a:blip r:embed="rId2"/>
          <a:stretch>
            <a:fillRect/>
          </a:stretch>
        </p:blipFill>
        <p:spPr>
          <a:xfrm>
            <a:off x="0" y="0"/>
            <a:ext cx="12041311" cy="6858000"/>
          </a:xfrm>
          <a:prstGeom prst="rect">
            <a:avLst/>
          </a:prstGeom>
        </p:spPr>
      </p:pic>
    </p:spTree>
    <p:extLst>
      <p:ext uri="{BB962C8B-B14F-4D97-AF65-F5344CB8AC3E}">
        <p14:creationId xmlns:p14="http://schemas.microsoft.com/office/powerpoint/2010/main" val="3607026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SzPts val="1400"/>
              <a:buNone/>
            </a:pPr>
            <a:r>
              <a:rPr lang="en-US" dirty="0"/>
              <a:t>Change Management Plan Table </a:t>
            </a:r>
            <a:endParaRPr dirty="0"/>
          </a:p>
        </p:txBody>
      </p:sp>
      <p:graphicFrame>
        <p:nvGraphicFramePr>
          <p:cNvPr id="216" name="Google Shape;216;p10"/>
          <p:cNvGraphicFramePr/>
          <p:nvPr/>
        </p:nvGraphicFramePr>
        <p:xfrm>
          <a:off x="493160" y="1226442"/>
          <a:ext cx="11173900" cy="4638120"/>
        </p:xfrm>
        <a:graphic>
          <a:graphicData uri="http://schemas.openxmlformats.org/drawingml/2006/table">
            <a:tbl>
              <a:tblPr firstRow="1" bandRow="1">
                <a:tableStyleId>{3C2FFA5D-87B4-456A-9821-1D502468CF0F}</a:tableStyleId>
              </a:tblPr>
              <a:tblGrid>
                <a:gridCol w="2470375">
                  <a:extLst>
                    <a:ext uri="{9D8B030D-6E8A-4147-A177-3AD203B41FA5}">
                      <a16:colId xmlns:a16="http://schemas.microsoft.com/office/drawing/2014/main" val="20000"/>
                    </a:ext>
                  </a:extLst>
                </a:gridCol>
                <a:gridCol w="870352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dk1"/>
                          </a:solidFill>
                        </a:rPr>
                        <a:t>Step/Task</a:t>
                      </a:r>
                      <a:endParaRPr sz="1400" u="none" strike="noStrike" cap="none" dirty="0">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dk1"/>
                          </a:solidFill>
                        </a:rPr>
                        <a:t>Details</a:t>
                      </a:r>
                      <a:endParaRPr sz="1400" u="none" strike="noStrike" cap="none" dirty="0">
                        <a:solidFill>
                          <a:schemeClr val="dk1"/>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spc="0" dirty="0">
                          <a:ln w="0"/>
                          <a:solidFill>
                            <a:schemeClr val="tx1"/>
                          </a:solidFill>
                          <a:effectLst>
                            <a:outerShdw blurRad="38100" dist="19050" dir="2700000" algn="tl" rotWithShape="0">
                              <a:schemeClr val="dk1">
                                <a:alpha val="40000"/>
                              </a:schemeClr>
                            </a:outerShdw>
                          </a:effectLst>
                        </a:rPr>
                        <a:t>Change Proposed</a:t>
                      </a:r>
                      <a:endParaRPr sz="1400" b="0" u="none" strike="noStrike" cap="none" spc="0" dirty="0">
                        <a:ln w="0"/>
                        <a:solidFill>
                          <a:schemeClr val="tx1"/>
                        </a:solidFill>
                        <a:effectLst>
                          <a:outerShdw blurRad="38100" dist="19050" dir="2700000" algn="tl" rotWithShape="0">
                            <a:schemeClr val="dk1">
                              <a:alpha val="40000"/>
                            </a:schemeClr>
                          </a:outerShdw>
                        </a:effectLst>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u="none" strike="noStrike" cap="none" spc="0" dirty="0">
                          <a:ln w="0"/>
                          <a:solidFill>
                            <a:schemeClr val="tx1"/>
                          </a:solidFill>
                          <a:effectLst>
                            <a:outerShdw blurRad="38100" dist="19050" dir="2700000" algn="tl" rotWithShape="0">
                              <a:schemeClr val="dk1">
                                <a:alpha val="40000"/>
                              </a:schemeClr>
                            </a:outerShdw>
                          </a:effectLst>
                        </a:rPr>
                        <a:t>Changes can be proposed by Leads, PM, IT Director, Director of Security, Director of Affaires, Director of Legality and Customer. The request should be submitted by completing the change request form and include details on what needs to change and why it is necessary.</a:t>
                      </a:r>
                      <a:endParaRPr sz="1400" b="0" u="none" strike="noStrike" cap="none" spc="0" dirty="0">
                        <a:ln w="0"/>
                        <a:solidFill>
                          <a:schemeClr val="tx1"/>
                        </a:solidFill>
                        <a:effectLst>
                          <a:outerShdw blurRad="38100" dist="19050" dir="2700000" algn="tl" rotWithShape="0">
                            <a:schemeClr val="dk1">
                              <a:alpha val="40000"/>
                            </a:schemeClr>
                          </a:outerShdw>
                        </a:effectLst>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PM Evaluates</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PM assesses the request for validity, ensuring it aligns with project goals, is feasible, and contains adequate details.</a:t>
                      </a:r>
                      <a:endParaRPr sz="1400" u="none" strike="noStrike" cap="none"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Valid(Decision)</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PM decides whether the change is valid. Valid changes align with project objectives and are feasible. Invalid changes lack clarity or conflict with project goals and not submitted by leads, PM and relevant stakeholders.</a:t>
                      </a:r>
                      <a:endParaRPr sz="1400" u="none" strike="noStrike" cap="none"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Reject invalid request and notify to requestor</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If deemed invalid, PM rejects the change and provides feedback to the requestor, explaining why the change cannot proceed.</a:t>
                      </a:r>
                      <a:endParaRPr sz="1400" u="none" strike="noStrike" cap="none" dirty="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Create Effort Estimate for Requirement, Architecture, Development, Testing, and Deployment</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If valid, the team creates an effort estimate for requirements, architecture, development, testing, and deployment to assess the change impact and feasibility, and how the proposed change affects the project’s scope, budget, timeline, and resources.</a:t>
                      </a:r>
                      <a:endParaRPr sz="1400" u="none" strike="noStrike" cap="none" dirty="0"/>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Internal Team Meeting to Analysis if there is any Risks</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The internal team conducts a meting to analyze the change request further and identify any potential risks associated with its implementation.</a:t>
                      </a:r>
                      <a:endParaRPr sz="1400" u="none" strike="noStrike" cap="none" dirty="0"/>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Send to Risk Management Plan</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If risks are identified, the change request is forwarded to the Risk Management Plan for further assessment and mitigation planning.</a:t>
                      </a:r>
                      <a:endParaRPr sz="1400" u="none" strike="noStrike" cap="none" dirty="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graphicFrame>
        <p:nvGraphicFramePr>
          <p:cNvPr id="221" name="Google Shape;221;p11"/>
          <p:cNvGraphicFramePr/>
          <p:nvPr/>
        </p:nvGraphicFramePr>
        <p:xfrm>
          <a:off x="525463" y="1325563"/>
          <a:ext cx="11142125" cy="2667060"/>
        </p:xfrm>
        <a:graphic>
          <a:graphicData uri="http://schemas.openxmlformats.org/drawingml/2006/table">
            <a:tbl>
              <a:tblPr firstRow="1" bandRow="1">
                <a:tableStyleId>{3C2FFA5D-87B4-456A-9821-1D502468CF0F}</a:tableStyleId>
              </a:tblPr>
              <a:tblGrid>
                <a:gridCol w="2438600">
                  <a:extLst>
                    <a:ext uri="{9D8B030D-6E8A-4147-A177-3AD203B41FA5}">
                      <a16:colId xmlns:a16="http://schemas.microsoft.com/office/drawing/2014/main" val="20000"/>
                    </a:ext>
                  </a:extLst>
                </a:gridCol>
                <a:gridCol w="870352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dk1"/>
                          </a:solidFill>
                        </a:rPr>
                        <a:t>Step/Task</a:t>
                      </a:r>
                      <a:endParaRPr sz="1400" u="none" strike="noStrike" cap="none" dirty="0">
                        <a:solidFill>
                          <a:schemeClr val="dk1"/>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solidFill>
                            <a:schemeClr val="dk1"/>
                          </a:solidFill>
                        </a:rPr>
                        <a:t>Details</a:t>
                      </a:r>
                      <a:endParaRPr sz="1400" u="none" strike="noStrike" cap="none" dirty="0">
                        <a:solidFill>
                          <a:schemeClr val="dk1"/>
                        </a:solidFill>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Discuss Change Request with Client</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If no major risks are found, the team discusses the change request with the client to review the proposed change, considering the impact analysis, and decides whether to approve or reject it.</a:t>
                      </a:r>
                      <a:endParaRPr sz="1400" u="none" strike="noStrike" cap="none"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Approval (Decision)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The client and relevant stakeholders decide whether to approve the change.</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Update Project Plan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Upon approval, the project plan is updated to incorporate the change, including timelines, deliverables, and resource allocation adjustments.</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Implement Change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Execute the approved change according to the updated project plan.</a:t>
                      </a:r>
                      <a:endParaRPr sz="14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Monitor and Close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The implemented change is monitored to ensure it meets objectives and is functioning as intended. Once confirmed, the change request is closed.</a:t>
                      </a:r>
                      <a:endParaRPr sz="1400" u="none" strike="noStrike" cap="none" dirty="0"/>
                    </a:p>
                  </a:txBody>
                  <a:tcPr marL="91450" marR="91450" marT="45725" marB="45725"/>
                </a:tc>
                <a:extLst>
                  <a:ext uri="{0D108BD9-81ED-4DB2-BD59-A6C34878D82A}">
                    <a16:rowId xmlns:a16="http://schemas.microsoft.com/office/drawing/2014/main" val="10005"/>
                  </a:ext>
                </a:extLst>
              </a:tr>
            </a:tbl>
          </a:graphicData>
        </a:graphic>
      </p:graphicFrame>
      <p:sp>
        <p:nvSpPr>
          <p:cNvPr id="222" name="Google Shape;222;p11"/>
          <p:cNvSpPr txBox="1">
            <a:spLocks noGrp="1"/>
          </p:cNvSpPr>
          <p:nvPr>
            <p:ph type="title"/>
          </p:nvPr>
        </p:nvSpPr>
        <p:spPr>
          <a:xfrm>
            <a:off x="525463" y="239713"/>
            <a:ext cx="9991725"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SzPts val="1400"/>
              <a:buNone/>
            </a:pPr>
            <a:r>
              <a:rPr lang="en-US"/>
              <a:t>Change Management Plan Table(Con.)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4028949851"/>
              </p:ext>
            </p:extLst>
          </p:nvPr>
        </p:nvGraphicFramePr>
        <p:xfrm>
          <a:off x="462708" y="923071"/>
          <a:ext cx="11424491" cy="724978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29 April</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TOPIC Discussed:</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Went through previous Schedule</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Feedback Discussion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Improvements</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Project 4 overview</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Next meeting</a:t>
                      </a: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r>
                        <a:rPr lang="en-US" sz="1400" b="0" i="0" u="none" strike="noStrike" dirty="0">
                          <a:solidFill>
                            <a:srgbClr val="000000"/>
                          </a:solidFill>
                          <a:effectLst/>
                          <a:latin typeface="Calibri" panose="020F0502020204030204" pitchFamily="34" charset="0"/>
                        </a:rPr>
                        <a:t>Work Assigned :</a:t>
                      </a:r>
                    </a:p>
                    <a:p>
                      <a:pPr marL="0" indent="0" algn="l" fontAlgn="b">
                        <a:buNone/>
                      </a:pPr>
                      <a:r>
                        <a:rPr lang="en-US" sz="1400" b="0" i="0" u="none" strike="noStrike" dirty="0">
                          <a:solidFill>
                            <a:srgbClr val="000000"/>
                          </a:solidFill>
                          <a:effectLst/>
                          <a:latin typeface="Calibri" panose="020F0502020204030204" pitchFamily="34" charset="0"/>
                        </a:rPr>
                        <a:t>         Anushka : Requirement Schedule fix</a:t>
                      </a:r>
                    </a:p>
                    <a:p>
                      <a:pPr marL="0" indent="0" algn="l" fontAlgn="b">
                        <a:buNone/>
                      </a:pP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,test ,dev Schedule fix </a:t>
                      </a:r>
                    </a:p>
                    <a:p>
                      <a:pPr marL="0" indent="0" algn="l" fontAlgn="b">
                        <a:buNone/>
                      </a:pPr>
                      <a:r>
                        <a:rPr lang="en-US" sz="1400" b="0" i="0" u="none" strike="noStrike" dirty="0">
                          <a:solidFill>
                            <a:srgbClr val="000000"/>
                          </a:solidFill>
                          <a:effectLst/>
                          <a:latin typeface="Calibri" panose="020F0502020204030204" pitchFamily="34" charset="0"/>
                        </a:rPr>
                        <a:t>          Manny :  Archi fix , Deployment</a:t>
                      </a:r>
                    </a:p>
                    <a:p>
                      <a:pPr marL="0" indent="0" algn="l" fontAlgn="b">
                        <a:buNone/>
                      </a:pPr>
                      <a:r>
                        <a:rPr lang="en-US" sz="1400" b="0" i="0" u="none" strike="noStrike" dirty="0">
                          <a:solidFill>
                            <a:srgbClr val="000000"/>
                          </a:solidFill>
                          <a:effectLst/>
                          <a:latin typeface="Calibri" panose="020F0502020204030204" pitchFamily="34" charset="0"/>
                        </a:rPr>
                        <a:t>Everyone : Work On the Project Schedule</a:t>
                      </a:r>
                    </a:p>
                    <a:p>
                      <a:pPr marL="0" indent="0" algn="l" fontAlgn="b">
                        <a:buNone/>
                      </a:pPr>
                      <a:r>
                        <a:rPr lang="en-US" sz="1400" b="0" i="0" u="none" strike="noStrike" dirty="0">
                          <a:solidFill>
                            <a:srgbClr val="000000"/>
                          </a:solidFill>
                          <a:effectLst/>
                          <a:latin typeface="Calibri" panose="020F0502020204030204" pitchFamily="34" charset="0"/>
                        </a:rPr>
                        <a:t>Assigned Deployment To Manny</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3O April</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Topic Discussed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Schedule</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Risks</a:t>
                      </a: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r>
                        <a:rPr lang="en-US" sz="1400" b="0" i="0" u="none" strike="noStrike" dirty="0">
                          <a:solidFill>
                            <a:srgbClr val="000000"/>
                          </a:solidFill>
                          <a:effectLst/>
                          <a:latin typeface="Calibri" panose="020F0502020204030204" pitchFamily="34" charset="0"/>
                        </a:rPr>
                        <a:t>Work Assigned:</a:t>
                      </a:r>
                    </a:p>
                    <a:p>
                      <a:pPr marL="0" indent="0" algn="l" fontAlgn="b">
                        <a:buNone/>
                      </a:pPr>
                      <a:r>
                        <a:rPr lang="en-US" sz="1400" b="0" i="0" u="none" strike="noStrike" dirty="0">
                          <a:solidFill>
                            <a:srgbClr val="000000"/>
                          </a:solidFill>
                          <a:effectLst/>
                          <a:latin typeface="Calibri" panose="020F0502020204030204" pitchFamily="34" charset="0"/>
                        </a:rPr>
                        <a:t>Change Management Diagram, table : Anushka</a:t>
                      </a:r>
                    </a:p>
                    <a:p>
                      <a:pPr marL="0" indent="0" algn="l" fontAlgn="b">
                        <a:buNone/>
                      </a:pPr>
                      <a:r>
                        <a:rPr lang="en-US" sz="1400" b="0" i="0" u="none" strike="noStrike" dirty="0">
                          <a:solidFill>
                            <a:srgbClr val="000000"/>
                          </a:solidFill>
                          <a:effectLst/>
                          <a:latin typeface="Calibri" panose="020F0502020204030204" pitchFamily="34" charset="0"/>
                        </a:rPr>
                        <a:t>Major Milestones : All</a:t>
                      </a:r>
                    </a:p>
                    <a:p>
                      <a:pPr marL="0" indent="0" algn="l" fontAlgn="b">
                        <a:buNone/>
                      </a:pPr>
                      <a:r>
                        <a:rPr lang="en-US" sz="1400" b="0" i="0" u="none" strike="noStrike" dirty="0">
                          <a:solidFill>
                            <a:srgbClr val="000000"/>
                          </a:solidFill>
                          <a:effectLst/>
                          <a:latin typeface="Calibri" panose="020F0502020204030204" pitchFamily="34" charset="0"/>
                        </a:rPr>
                        <a:t>Everyone :  Work On Schedule</a:t>
                      </a:r>
                    </a:p>
                    <a:p>
                      <a:pPr marL="0" indent="0" algn="l" fontAlgn="b">
                        <a:buNone/>
                      </a:pPr>
                      <a:endParaRPr lang="en-US" sz="1400" b="0" i="0" u="none" strike="noStrike" dirty="0">
                        <a:solidFill>
                          <a:srgbClr val="000000"/>
                        </a:solidFill>
                        <a:effectLst/>
                        <a:latin typeface="Calibri" panose="020F0502020204030204" pitchFamily="34" charset="0"/>
                      </a:endParaRP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(Assignment 4)</a:t>
            </a:r>
          </a:p>
        </p:txBody>
      </p:sp>
    </p:spTree>
    <p:extLst>
      <p:ext uri="{BB962C8B-B14F-4D97-AF65-F5344CB8AC3E}">
        <p14:creationId xmlns:p14="http://schemas.microsoft.com/office/powerpoint/2010/main" val="20223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01A12-851E-AA66-98D6-EA95922AC6FA}"/>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D5CABA2-07D3-0CBC-02AC-B3786945456F}"/>
              </a:ext>
            </a:extLst>
          </p:cNvPr>
          <p:cNvGraphicFramePr>
            <a:graphicFrameLocks noGrp="1"/>
          </p:cNvGraphicFramePr>
          <p:nvPr>
            <p:extLst>
              <p:ext uri="{D42A27DB-BD31-4B8C-83A1-F6EECF244321}">
                <p14:modId xmlns:p14="http://schemas.microsoft.com/office/powerpoint/2010/main" val="4139936235"/>
              </p:ext>
            </p:extLst>
          </p:nvPr>
        </p:nvGraphicFramePr>
        <p:xfrm>
          <a:off x="462708" y="923071"/>
          <a:ext cx="11424491" cy="804226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1 May</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r>
                        <a:rPr lang="en-US" sz="1600" b="0" i="0" u="none" strike="noStrike" dirty="0">
                          <a:solidFill>
                            <a:srgbClr val="000000"/>
                          </a:solidFill>
                          <a:effectLst/>
                          <a:latin typeface="Calibri" panose="020F0502020204030204" pitchFamily="34" charset="0"/>
                        </a:rPr>
                        <a:t>TOPIC Discussed:</a:t>
                      </a:r>
                    </a:p>
                    <a:p>
                      <a:pPr marL="342900" indent="-342900" algn="l" fontAlgn="b">
                        <a:buAutoNum type="arabicPeriod"/>
                      </a:pPr>
                      <a:r>
                        <a:rPr lang="en-US" sz="1600" b="0" i="0" u="none" strike="noStrike" dirty="0">
                          <a:solidFill>
                            <a:srgbClr val="000000"/>
                          </a:solidFill>
                          <a:effectLst/>
                          <a:latin typeface="Calibri" panose="020F0502020204030204" pitchFamily="34" charset="0"/>
                        </a:rPr>
                        <a:t>Project Overview</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MPP Done</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Risks Discuss</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Work on PPT</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Video Shoot</a:t>
                      </a: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r>
                        <a:rPr lang="en-US" sz="1600" b="0" i="0" u="none" strike="noStrike" dirty="0">
                          <a:solidFill>
                            <a:srgbClr val="000000"/>
                          </a:solidFill>
                          <a:effectLst/>
                          <a:latin typeface="Calibri" panose="020F0502020204030204" pitchFamily="34" charset="0"/>
                        </a:rPr>
                        <a:t>Work Assigned :</a:t>
                      </a:r>
                    </a:p>
                    <a:p>
                      <a:pPr marL="0" indent="0" algn="l" fontAlgn="b">
                        <a:buNone/>
                      </a:pPr>
                      <a:r>
                        <a:rPr lang="en-US" sz="1600" b="0" i="0" u="none" strike="noStrike" dirty="0">
                          <a:solidFill>
                            <a:srgbClr val="000000"/>
                          </a:solidFill>
                          <a:effectLst/>
                          <a:latin typeface="Calibri" panose="020F0502020204030204" pitchFamily="34" charset="0"/>
                        </a:rPr>
                        <a:t>Everyone work on PPT</a:t>
                      </a: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342900" indent="-342900" algn="l" fontAlgn="b">
                        <a:buAutoNum type="arabicPeriod"/>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86E8AC13-89FD-0106-D13D-AB8C51D71643}"/>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508504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3724819966"/>
              </p:ext>
            </p:extLst>
          </p:nvPr>
        </p:nvGraphicFramePr>
        <p:xfrm>
          <a:off x="379114" y="923071"/>
          <a:ext cx="7592578" cy="3764409"/>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Anushka</a:t>
                      </a:r>
                    </a:p>
                    <a:p>
                      <a:pPr algn="l" fontAlgn="b"/>
                      <a:r>
                        <a:rPr lang="en-US" sz="1400" b="0" i="0" u="none" strike="noStrike" dirty="0">
                          <a:solidFill>
                            <a:srgbClr val="000000"/>
                          </a:solidFill>
                          <a:effectLst/>
                          <a:latin typeface="Calibri" panose="020F0502020204030204" pitchFamily="34" charset="0"/>
                        </a:rPr>
                        <a:t>Cost Slide-Manny</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RAID Everyone</a:t>
                      </a:r>
                    </a:p>
                    <a:p>
                      <a:pPr algn="l" fontAlgn="b"/>
                      <a:r>
                        <a:rPr lang="en-US" sz="1400" b="0" i="0" u="none" strike="noStrike" dirty="0">
                          <a:solidFill>
                            <a:srgbClr val="000000"/>
                          </a:solidFill>
                          <a:effectLst/>
                          <a:latin typeface="Calibri" panose="020F0502020204030204" pitchFamily="34" charset="0"/>
                        </a:rPr>
                        <a:t>SOW - everyone</a:t>
                      </a:r>
                    </a:p>
                    <a:p>
                      <a:pPr algn="l" fontAlgn="b"/>
                      <a:r>
                        <a:rPr lang="en-US" sz="1400" b="0" i="0" u="none" strike="noStrike" dirty="0">
                          <a:solidFill>
                            <a:srgbClr val="000000"/>
                          </a:solidFill>
                          <a:effectLst/>
                          <a:latin typeface="Calibri" panose="020F0502020204030204" pitchFamily="34" charset="0"/>
                        </a:rPr>
                        <a:t>MPP:</a:t>
                      </a:r>
                      <a:r>
                        <a:rPr lang="en-US" altLang="zh-CN" sz="1400" b="0" i="0" u="none" strike="noStrike" dirty="0">
                          <a:solidFill>
                            <a:srgbClr val="000000"/>
                          </a:solidFill>
                          <a:effectLst/>
                          <a:latin typeface="Calibri" panose="020F0502020204030204" pitchFamily="34" charset="0"/>
                        </a:rPr>
                        <a:t>- everyone</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Anushka : Req </a:t>
                      </a:r>
                    </a:p>
                    <a:p>
                      <a:pPr algn="l" fontAlgn="b"/>
                      <a:r>
                        <a:rPr lang="en-US" sz="1400" b="0" i="0" u="none" strike="noStrike" dirty="0">
                          <a:solidFill>
                            <a:srgbClr val="000000"/>
                          </a:solidFill>
                          <a:effectLst/>
                          <a:latin typeface="Calibri" panose="020F0502020204030204" pitchFamily="34" charset="0"/>
                        </a:rPr>
                        <a:t>Manny : Archi , deployment </a:t>
                      </a:r>
                    </a:p>
                    <a:p>
                      <a:pPr algn="l" fontAlgn="b"/>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Coding , testing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r>
                        <a:rPr lang="en-US" sz="1400" b="0" i="0" u="none" strike="noStrike" dirty="0">
                          <a:solidFill>
                            <a:srgbClr val="000000"/>
                          </a:solidFill>
                          <a:effectLst/>
                          <a:latin typeface="Calibri" panose="020F0502020204030204" pitchFamily="34" charset="0"/>
                        </a:rPr>
                        <a:t>3</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Change Management Table , Flowchart: Anushka</a:t>
                      </a:r>
                    </a:p>
                    <a:p>
                      <a:pPr algn="l" fontAlgn="b"/>
                      <a:r>
                        <a:rPr lang="en-US" sz="1400" b="0" i="0" u="none" strike="noStrike" dirty="0">
                          <a:solidFill>
                            <a:srgbClr val="000000"/>
                          </a:solidFill>
                          <a:effectLst/>
                          <a:latin typeface="Calibri" panose="020F0502020204030204" pitchFamily="34" charset="0"/>
                        </a:rPr>
                        <a:t>Costing: Manny</a:t>
                      </a:r>
                    </a:p>
                    <a:p>
                      <a:pPr algn="l" fontAlgn="b"/>
                      <a:r>
                        <a:rPr lang="en-US" sz="1400" b="0" i="0" u="none" strike="noStrike" dirty="0">
                          <a:solidFill>
                            <a:srgbClr val="000000"/>
                          </a:solidFill>
                          <a:effectLst/>
                          <a:latin typeface="Calibri" panose="020F0502020204030204" pitchFamily="34" charset="0"/>
                        </a:rPr>
                        <a:t>Major Milestones: </a:t>
                      </a:r>
                      <a:r>
                        <a:rPr lang="en-US" sz="1400" b="0" i="0" u="none" strike="noStrike" dirty="0" err="1">
                          <a:solidFill>
                            <a:srgbClr val="000000"/>
                          </a:solidFill>
                          <a:effectLst/>
                          <a:latin typeface="Calibri" panose="020F0502020204030204" pitchFamily="34" charset="0"/>
                        </a:rPr>
                        <a:t>Kailong</a:t>
                      </a: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06895" y="3194949"/>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a:spcBef>
                <a:spcPts val="0"/>
              </a:spcBef>
              <a:spcAft>
                <a:spcPts val="300"/>
              </a:spcAft>
              <a:buFont typeface="Arial" panose="020B0604020202020204" pitchFamily="34" charset="0"/>
              <a:buChar char="•"/>
              <a:defRPr/>
            </a:pPr>
            <a:r>
              <a:rPr lang="en-US" altLang="zh-CN" sz="1100" b="0" i="0" u="none" strike="noStrike" noProof="0" dirty="0">
                <a:latin typeface="Arial"/>
              </a:rPr>
              <a:t>Task 295 UAT test execution with users might be late because the client is uncertain about the UAT schedule. This could delay the start of Task 296 Defecting Fixing from UAT</a:t>
            </a:r>
          </a:p>
          <a:p>
            <a:pPr>
              <a:spcBef>
                <a:spcPts val="0"/>
              </a:spcBef>
              <a:spcAft>
                <a:spcPts val="300"/>
              </a:spcAft>
              <a:defRPr/>
            </a:pPr>
            <a:endParaRPr lang="en-US" altLang="zh-CN" sz="1100" b="0" i="0" u="none" strike="noStrike" noProof="0" dirty="0"/>
          </a:p>
          <a:p>
            <a:pPr marL="171450" indent="-171450">
              <a:spcBef>
                <a:spcPts val="0"/>
              </a:spcBef>
              <a:spcAft>
                <a:spcPts val="300"/>
              </a:spcAft>
              <a:buFont typeface="Arial" panose="020B0604020202020204" pitchFamily="34" charset="0"/>
              <a:buChar char="•"/>
              <a:defRPr/>
            </a:pPr>
            <a:r>
              <a:rPr lang="en-US" altLang="zh-CN" sz="1100" b="0" i="0" u="none" strike="noStrike" noProof="0" dirty="0"/>
              <a:t>Task 385, </a:t>
            </a:r>
            <a:r>
              <a:rPr kumimoji="0" lang="zh-CN" altLang="zh-CN" sz="1100" b="0" i="0" u="none" strike="noStrike" cap="none" normalizeH="0" baseline="0" dirty="0">
                <a:ln>
                  <a:noFill/>
                </a:ln>
                <a:solidFill>
                  <a:schemeClr val="tx1"/>
                </a:solidFill>
                <a:effectLst/>
                <a:latin typeface="Arial" panose="020B0604020202020204" pitchFamily="34" charset="0"/>
              </a:rPr>
              <a:t>The purchase of software and hardware will be delayed because NVIDIA's latest GPUs are in extremely high demand and are very difficult to obtain.</a:t>
            </a:r>
            <a:r>
              <a:rPr kumimoji="0" lang="en-US" altLang="zh-CN" sz="1100" b="0" i="0" u="none" strike="noStrike" cap="none" normalizeH="0" baseline="0" dirty="0">
                <a:ln>
                  <a:noFill/>
                </a:ln>
                <a:solidFill>
                  <a:schemeClr val="tx1"/>
                </a:solidFill>
                <a:effectLst/>
                <a:latin typeface="Arial" panose="020B0604020202020204" pitchFamily="34" charset="0"/>
              </a:rPr>
              <a:t> This may affect the Tasks 386 and test process of the entire AI bidding system.</a:t>
            </a:r>
            <a:endParaRPr kumimoji="0" lang="zh-CN" altLang="zh-CN" sz="1100" b="0" i="0" u="none" strike="noStrike" cap="none" normalizeH="0" baseline="0" dirty="0">
              <a:ln>
                <a:noFill/>
              </a:ln>
              <a:solidFill>
                <a:schemeClr val="tx1"/>
              </a:solidFill>
              <a:effectLst/>
              <a:latin typeface="Arial" panose="020B0604020202020204"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a:p>
            <a:pPr marL="171450" indent="-171450">
              <a:spcBef>
                <a:spcPts val="0"/>
              </a:spcBef>
              <a:spcAft>
                <a:spcPts val="300"/>
              </a:spcAft>
              <a:buFont typeface="Arial" panose="020B0604020202020204" pitchFamily="34" charset="0"/>
              <a:buChar char="•"/>
              <a:defRPr/>
            </a:pPr>
            <a:endParaRPr lang="en-US" sz="1100" dirty="0">
              <a:cs typeface="Arial" pitchFamily="34" charset="0"/>
            </a:endParaRPr>
          </a:p>
        </p:txBody>
      </p:sp>
      <p:sp>
        <p:nvSpPr>
          <p:cNvPr id="63" name="Rectangle 5"/>
          <p:cNvSpPr>
            <a:spLocks noChangeArrowheads="1"/>
          </p:cNvSpPr>
          <p:nvPr/>
        </p:nvSpPr>
        <p:spPr bwMode="auto">
          <a:xfrm>
            <a:off x="311452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eaLnBrk="0" hangingPunct="0">
              <a:spcBef>
                <a:spcPts val="0"/>
              </a:spcBef>
              <a:spcAft>
                <a:spcPts val="300"/>
              </a:spcAft>
              <a:defRPr/>
            </a:pPr>
            <a:endParaRPr lang="en-US" sz="1200" dirty="0">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cs typeface="Arial" pitchFamily="34" charset="0"/>
              </a:rPr>
              <a:t>Testing from Developers</a:t>
            </a:r>
            <a:r>
              <a:rPr lang="en-US" altLang="zh-CN" sz="1200" dirty="0">
                <a:latin typeface="+mn-lt"/>
                <a:ea typeface="ＭＳ Ｐゴシック"/>
                <a:cs typeface="Arial"/>
              </a:rPr>
              <a:t>- 7/30/26</a:t>
            </a:r>
            <a:endParaRPr lang="en-US" altLang="zh-CN" sz="1200" dirty="0">
              <a:latin typeface="+mn-lt"/>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Testing finished –04/07/27 </a:t>
            </a:r>
          </a:p>
          <a:p>
            <a:pPr marL="171450" indent="-171450">
              <a:spcBef>
                <a:spcPts val="0"/>
              </a:spcBef>
              <a:spcAft>
                <a:spcPts val="300"/>
              </a:spcAft>
              <a:buFont typeface="Arial,Sans-Serif" panose="020B0604020202020204" pitchFamily="34" charset="0"/>
              <a:buChar char="•"/>
              <a:defRPr/>
            </a:pPr>
            <a:r>
              <a:rPr lang="en-US" altLang="zh-CN" sz="1200" dirty="0">
                <a:solidFill>
                  <a:srgbClr val="000000"/>
                </a:solidFill>
                <a:latin typeface="+mn-lt"/>
                <a:ea typeface="ＭＳ Ｐゴシック"/>
                <a:cs typeface="Arial"/>
              </a:rPr>
              <a:t>Initial the development plan 4/8/27</a:t>
            </a:r>
          </a:p>
          <a:p>
            <a:pPr marL="171450" indent="-171450">
              <a:spcBef>
                <a:spcPts val="0"/>
              </a:spcBef>
              <a:spcAft>
                <a:spcPts val="300"/>
              </a:spcAft>
              <a:buFont typeface="Arial,Sans-Serif" panose="020B0604020202020204" pitchFamily="34" charset="0"/>
              <a:buChar char="•"/>
              <a:defRPr/>
            </a:pPr>
            <a:r>
              <a:rPr lang="en-US" altLang="zh-CN" sz="1200" dirty="0">
                <a:solidFill>
                  <a:srgbClr val="000000"/>
                </a:solidFill>
                <a:latin typeface="+mn-lt"/>
                <a:ea typeface="ＭＳ Ｐゴシック"/>
                <a:cs typeface="Arial"/>
              </a:rPr>
              <a:t>Deploy project –10/19/27 </a:t>
            </a:r>
          </a:p>
          <a:p>
            <a:pPr marL="171450" indent="-171450">
              <a:spcBef>
                <a:spcPts val="0"/>
              </a:spcBef>
              <a:spcAft>
                <a:spcPts val="300"/>
              </a:spcAft>
              <a:buFont typeface="Arial,Sans-Serif" panose="020B0604020202020204" pitchFamily="34" charset="0"/>
              <a:buChar char="•"/>
              <a:defRPr/>
            </a:pPr>
            <a:endParaRPr lang="en-US" altLang="zh-CN" sz="1200" dirty="0">
              <a:solidFill>
                <a:srgbClr val="000000"/>
              </a:solidFill>
              <a:latin typeface="+mn-lt"/>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231127" y="1303724"/>
            <a:ext cx="11722100" cy="1567032"/>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ts val="540"/>
              </a:lnSpc>
              <a:spcBef>
                <a:spcPct val="50000"/>
              </a:spcBef>
            </a:pPr>
            <a:r>
              <a:rPr lang="en-US" altLang="zh-CN" sz="1000" dirty="0" err="1"/>
              <a:t>SmartBid</a:t>
            </a:r>
            <a:r>
              <a:rPr lang="en-US" altLang="zh-CN" sz="1000" dirty="0"/>
              <a:t> is developing a secure, web-based auction platform that facilitates</a:t>
            </a:r>
          </a:p>
          <a:p>
            <a:pPr>
              <a:lnSpc>
                <a:spcPts val="540"/>
              </a:lnSpc>
              <a:spcBef>
                <a:spcPct val="50000"/>
              </a:spcBef>
            </a:pPr>
            <a:r>
              <a:rPr lang="en-US" altLang="zh-CN" sz="1000" dirty="0"/>
              <a:t> transparent buying and selling of products through real-time bidding.</a:t>
            </a:r>
          </a:p>
          <a:p>
            <a:pPr>
              <a:lnSpc>
                <a:spcPts val="540"/>
              </a:lnSpc>
              <a:spcBef>
                <a:spcPct val="50000"/>
              </a:spcBef>
            </a:pPr>
            <a:r>
              <a:rPr lang="en-US" altLang="zh-CN" sz="1000" dirty="0"/>
              <a:t> Key features include secure user authentication, detailed buyer</a:t>
            </a:r>
          </a:p>
          <a:p>
            <a:pPr>
              <a:lnSpc>
                <a:spcPts val="540"/>
              </a:lnSpc>
              <a:spcBef>
                <a:spcPct val="50000"/>
              </a:spcBef>
            </a:pPr>
            <a:r>
              <a:rPr lang="en-US" altLang="zh-CN" sz="1000" dirty="0"/>
              <a:t> and seller profiles, auction listing and management tools, and a live bidding system with </a:t>
            </a:r>
          </a:p>
          <a:p>
            <a:pPr>
              <a:lnSpc>
                <a:spcPts val="540"/>
              </a:lnSpc>
              <a:spcBef>
                <a:spcPct val="50000"/>
              </a:spcBef>
            </a:pPr>
            <a:r>
              <a:rPr lang="en-US" altLang="zh-CN" sz="1000" dirty="0"/>
              <a:t>instant </a:t>
            </a:r>
            <a:r>
              <a:rPr lang="en-US" altLang="zh-CN" sz="1000" dirty="0" err="1"/>
              <a:t>notifications.The</a:t>
            </a:r>
            <a:r>
              <a:rPr lang="en-US" altLang="zh-CN" sz="1000" dirty="0"/>
              <a:t> platform will support secure transactions through </a:t>
            </a:r>
          </a:p>
          <a:p>
            <a:pPr>
              <a:lnSpc>
                <a:spcPts val="540"/>
              </a:lnSpc>
              <a:spcBef>
                <a:spcPct val="50000"/>
              </a:spcBef>
            </a:pPr>
            <a:r>
              <a:rPr lang="en-US" altLang="zh-CN" sz="1000" dirty="0"/>
              <a:t>a payment gateway and escrow system, offer comprehensive transaction history tracking, </a:t>
            </a:r>
          </a:p>
          <a:p>
            <a:pPr>
              <a:lnSpc>
                <a:spcPts val="540"/>
              </a:lnSpc>
              <a:spcBef>
                <a:spcPct val="50000"/>
              </a:spcBef>
            </a:pPr>
            <a:r>
              <a:rPr lang="en-US" altLang="zh-CN" sz="1000" dirty="0"/>
              <a:t>and include a rating and review system. An admin dashboard </a:t>
            </a:r>
          </a:p>
          <a:p>
            <a:pPr>
              <a:lnSpc>
                <a:spcPts val="540"/>
              </a:lnSpc>
              <a:spcBef>
                <a:spcPct val="50000"/>
              </a:spcBef>
            </a:pPr>
            <a:r>
              <a:rPr lang="en-US" altLang="zh-CN" sz="1000" dirty="0"/>
              <a:t>will enable management of users, listings, and fraud detection for overall platform integrity.</a:t>
            </a:r>
            <a:endParaRPr lang="en-US" sz="1000" dirty="0"/>
          </a:p>
          <a:p>
            <a:pPr>
              <a:lnSpc>
                <a:spcPts val="540"/>
              </a:lnSpc>
              <a:spcBef>
                <a:spcPct val="50000"/>
              </a:spcBef>
            </a:pPr>
            <a:endParaRPr lang="en-US" sz="800" dirty="0"/>
          </a:p>
          <a:p>
            <a:pPr>
              <a:lnSpc>
                <a:spcPts val="540"/>
              </a:lnSpc>
              <a:spcBef>
                <a:spcPct val="50000"/>
              </a:spcBef>
            </a:pPr>
            <a:endParaRPr lang="en-US" sz="800" dirty="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altLang="zh-CN" sz="4000" dirty="0" err="1"/>
              <a:t>SmartBid</a:t>
            </a:r>
            <a:r>
              <a:rPr lang="en-US" altLang="zh-CN" sz="4000" dirty="0"/>
              <a:t> Auction</a:t>
            </a:r>
            <a:endParaRPr lang="en-US" sz="4000" dirty="0"/>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43934" y="3097364"/>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71450" algn="l" rtl="0">
              <a:spcBef>
                <a:spcPts val="0"/>
              </a:spcBef>
              <a:spcAft>
                <a:spcPts val="0"/>
              </a:spcAft>
              <a:buClr>
                <a:schemeClr val="dk1"/>
              </a:buClr>
              <a:buSzPts val="1200"/>
              <a:buFont typeface="Arial"/>
              <a:buChar char="•"/>
            </a:pPr>
            <a:r>
              <a:rPr lang="en-US" altLang="zh-CN" sz="1200" dirty="0">
                <a:latin typeface="+mn-lt"/>
                <a:ea typeface="ＭＳ Ｐゴシック"/>
                <a:cs typeface="Arial"/>
              </a:rPr>
              <a:t>Completed SOW –  3/3/25 </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Stakeholder – 3/5/25</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Req Specification – 3/10/25</a:t>
            </a:r>
          </a:p>
          <a:p>
            <a:pPr marL="171450" indent="-17145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Site Map – 3/4/25 </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Wireframes- 3/6/25</a:t>
            </a:r>
          </a:p>
          <a:p>
            <a:pPr marL="171450" indent="-171450">
              <a:spcBef>
                <a:spcPts val="0"/>
              </a:spcBef>
              <a:spcAft>
                <a:spcPts val="300"/>
              </a:spcAft>
              <a:buFont typeface="Arial" panose="020B0604020202020204" pitchFamily="34" charset="0"/>
              <a:buChar char="•"/>
              <a:defRPr/>
            </a:pPr>
            <a:r>
              <a:rPr lang="en-US" altLang="zh-CN" sz="1200" dirty="0">
                <a:solidFill>
                  <a:srgbClr val="000000"/>
                </a:solidFill>
                <a:latin typeface="+mn-lt"/>
                <a:ea typeface="ＭＳ Ｐゴシック"/>
                <a:cs typeface="Arial"/>
              </a:rPr>
              <a:t>Complete High Level Design of Arch –8/5/26</a:t>
            </a:r>
          </a:p>
          <a:p>
            <a:pPr marL="171450" indent="-171450">
              <a:spcBef>
                <a:spcPts val="0"/>
              </a:spcBef>
              <a:spcAft>
                <a:spcPts val="300"/>
              </a:spcAft>
              <a:buFont typeface="Arial" panose="020B0604020202020204" pitchFamily="34" charset="0"/>
              <a:buChar char="•"/>
              <a:defRPr/>
            </a:pPr>
            <a:r>
              <a:rPr lang="en-US" altLang="zh-CN" sz="1200" dirty="0">
                <a:solidFill>
                  <a:srgbClr val="000000"/>
                </a:solidFill>
                <a:latin typeface="+mn-lt"/>
                <a:ea typeface="ＭＳ Ｐゴシック"/>
                <a:cs typeface="Arial"/>
              </a:rPr>
              <a:t>Complete Coding for both FE BE -7/30/26</a:t>
            </a: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077481" y="30821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58750" algn="l" rtl="0">
              <a:spcBef>
                <a:spcPts val="0"/>
              </a:spcBef>
              <a:spcAft>
                <a:spcPts val="0"/>
              </a:spcAft>
              <a:buSzPts val="1000"/>
              <a:buFont typeface="Arial"/>
              <a:buChar char="•"/>
            </a:pPr>
            <a:r>
              <a:rPr lang="en-US" sz="1000" strike="sngStrike" dirty="0"/>
              <a:t>SOW Signed 3/3/25 </a:t>
            </a:r>
          </a:p>
          <a:p>
            <a:pPr marL="171450" marR="0" lvl="0" indent="-158750" algn="l" rtl="0">
              <a:spcBef>
                <a:spcPts val="0"/>
              </a:spcBef>
              <a:spcAft>
                <a:spcPts val="0"/>
              </a:spcAft>
              <a:buSzPts val="1000"/>
              <a:buChar char="•"/>
            </a:pPr>
            <a:r>
              <a:rPr lang="en-US" sz="1000" strike="sngStrike" dirty="0"/>
              <a:t>Create Final Stakeholder template(3/5/25)</a:t>
            </a:r>
          </a:p>
          <a:p>
            <a:pPr marL="171450" marR="0" lvl="0" indent="-158750" algn="l" rtl="0">
              <a:spcBef>
                <a:spcPts val="0"/>
              </a:spcBef>
              <a:spcAft>
                <a:spcPts val="0"/>
              </a:spcAft>
              <a:buSzPts val="1000"/>
              <a:buChar char="•"/>
            </a:pPr>
            <a:r>
              <a:rPr lang="en-US" sz="1000" strike="sngStrike" dirty="0"/>
              <a:t>FE Req Document(3/1O/25</a:t>
            </a:r>
          </a:p>
          <a:p>
            <a:pPr marL="171450" marR="0" lvl="0" indent="-158750" algn="l" rtl="0">
              <a:spcBef>
                <a:spcPts val="0"/>
              </a:spcBef>
              <a:spcAft>
                <a:spcPts val="0"/>
              </a:spcAft>
              <a:buSzPts val="1000"/>
              <a:buChar char="•"/>
            </a:pPr>
            <a:r>
              <a:rPr lang="en-US" sz="1000" strike="sngStrike" dirty="0"/>
              <a:t>BE Req Document(3/1O/25)</a:t>
            </a:r>
          </a:p>
          <a:p>
            <a:pPr marL="171450" marR="0" lvl="0" indent="-158750" algn="l" rtl="0">
              <a:spcBef>
                <a:spcPts val="0"/>
              </a:spcBef>
              <a:spcAft>
                <a:spcPts val="0"/>
              </a:spcAft>
              <a:buSzPts val="1000"/>
              <a:buChar char="•"/>
            </a:pPr>
            <a:r>
              <a:rPr lang="en-US" sz="1000" strike="sngStrike" dirty="0"/>
              <a:t>Sign-off on final Wireframe doc(6/24/25</a:t>
            </a: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high-level arch design –</a:t>
            </a:r>
            <a:r>
              <a:rPr lang="en-US" altLang="zh-CN" sz="1000" strike="sngStrike" dirty="0">
                <a:solidFill>
                  <a:srgbClr val="000000"/>
                </a:solidFill>
                <a:latin typeface="+mn-lt"/>
                <a:ea typeface="ＭＳ Ｐゴシック"/>
                <a:cs typeface="Arial"/>
              </a:rPr>
              <a:t>3/28/25</a:t>
            </a:r>
            <a:endParaRPr lang="en-US" altLang="zh-CN" sz="1000" strike="sngStrike" dirty="0">
              <a:latin typeface="+mn-lt"/>
              <a:ea typeface="ＭＳ Ｐゴシック"/>
              <a:cs typeface="Arial"/>
            </a:endParaRP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detailed arch design –</a:t>
            </a:r>
            <a:r>
              <a:rPr lang="en-US" altLang="zh-CN" sz="1000" strike="sngStrike" dirty="0">
                <a:solidFill>
                  <a:srgbClr val="000000"/>
                </a:solidFill>
                <a:latin typeface="+mn-lt"/>
                <a:ea typeface="ＭＳ Ｐゴシック"/>
                <a:cs typeface="Arial"/>
              </a:rPr>
              <a:t>-7/10/25</a:t>
            </a:r>
            <a:endParaRPr lang="en-US" altLang="zh-CN" sz="1000" strike="sngStrike" dirty="0">
              <a:latin typeface="+mn-lt"/>
              <a:ea typeface="ＭＳ Ｐゴシック"/>
              <a:cs typeface="Arial"/>
            </a:endParaRP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HW/SW ordered and received –Infrastructure set up – 6/11/27</a:t>
            </a:r>
          </a:p>
          <a:p>
            <a:pPr marL="171450" indent="-17145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Dev &amp; test environment set up – 6/19/26</a:t>
            </a:r>
          </a:p>
          <a:p>
            <a:pPr marL="171450" indent="-17145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Test Cases – 1/11/27</a:t>
            </a: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coding – 7/30/26</a:t>
            </a: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Code is ready for testing –7/30/26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Integration Testing – 3/3/27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UAT - 9/25/2026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Deployed solution approved –9/16/27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deploy project – 10/19/27</a:t>
            </a:r>
          </a:p>
          <a:p>
            <a:pPr marL="171450" marR="0" lvl="0" indent="-158750" algn="l" rtl="0">
              <a:spcBef>
                <a:spcPts val="0"/>
              </a:spcBef>
              <a:spcAft>
                <a:spcPts val="0"/>
              </a:spcAft>
              <a:buSzPts val="1000"/>
              <a:buChar char="•"/>
            </a:pPr>
            <a:endParaRPr lang="en-US" sz="1200" dirty="0">
              <a:cs typeface="Arial" pitchFamily="34" charset="0"/>
            </a:endParaRPr>
          </a:p>
        </p:txBody>
      </p:sp>
      <p:sp>
        <p:nvSpPr>
          <p:cNvPr id="16" name="Rectangle 15"/>
          <p:cNvSpPr/>
          <p:nvPr/>
        </p:nvSpPr>
        <p:spPr>
          <a:xfrm>
            <a:off x="5486999" y="1435860"/>
            <a:ext cx="3309529" cy="1277273"/>
          </a:xfrm>
          <a:prstGeom prst="rect">
            <a:avLst/>
          </a:prstGeom>
        </p:spPr>
        <p:txBody>
          <a:bodyPr wrap="square">
            <a:spAutoFit/>
          </a:bodyPr>
          <a:lstStyle/>
          <a:p>
            <a:pPr>
              <a:spcBef>
                <a:spcPts val="0"/>
              </a:spcBef>
              <a:spcAft>
                <a:spcPts val="0"/>
              </a:spcAft>
            </a:pPr>
            <a:r>
              <a:rPr lang="en-US" altLang="zh-CN" sz="1100" dirty="0">
                <a:latin typeface="+mn-lt"/>
                <a:ea typeface="ＭＳ Ｐゴシック"/>
                <a:cs typeface="Arial"/>
              </a:rPr>
              <a:t>We are currently at the halfway point of the project timeline, with 82% of the work completed.  This includes requirements, arch design, test case, and coding development.  The remaining tasks are progressing steadily.  The team is stable and collaborating effectively.  We have several risks but we have the confidence to resolve them.</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91480"/>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a:t>
            </a:r>
            <a:r>
              <a:rPr lang="en-US" altLang="zh-CN" sz="1050" dirty="0">
                <a:solidFill>
                  <a:schemeClr val="bg1">
                    <a:lumMod val="50000"/>
                  </a:schemeClr>
                </a:solidFill>
                <a:cs typeface="Times New Roman" pitchFamily="18" charset="0"/>
              </a:rPr>
              <a:t>2.7M</a:t>
            </a:r>
            <a:endParaRPr lang="en-US" altLang="en-US" sz="1050" dirty="0">
              <a:solidFill>
                <a:schemeClr val="bg1">
                  <a:lumMod val="50000"/>
                </a:schemeClr>
              </a:solidFill>
              <a:cs typeface="Times New Roman" pitchFamily="18" charset="0"/>
            </a:endParaRP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(Baselined):2M</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a:t>
            </a:r>
            <a:r>
              <a:rPr lang="en-US" altLang="zh-CN" sz="1050" dirty="0">
                <a:solidFill>
                  <a:schemeClr val="bg1">
                    <a:lumMod val="50000"/>
                  </a:schemeClr>
                </a:solidFill>
                <a:cs typeface="Times New Roman" pitchFamily="18" charset="0"/>
              </a:rPr>
              <a:t>2M</a:t>
            </a:r>
            <a:endParaRPr lang="en-US" altLang="en-US" sz="1050" dirty="0">
              <a:solidFill>
                <a:schemeClr val="bg1">
                  <a:lumMod val="50000"/>
                </a:schemeClr>
              </a:solidFill>
              <a:cs typeface="Times New Roman" pitchFamily="18" charset="0"/>
            </a:endParaRP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1.8 </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500k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a:t>
            </a:r>
            <a:r>
              <a:rPr lang="en-US" altLang="zh-CN" sz="1050" dirty="0">
                <a:solidFill>
                  <a:schemeClr val="bg1">
                    <a:lumMod val="50000"/>
                  </a:schemeClr>
                </a:solidFill>
                <a:cs typeface="Times New Roman" pitchFamily="18" charset="0"/>
              </a:rPr>
              <a:t> </a:t>
            </a:r>
            <a:r>
              <a:rPr lang="zh-CN" altLang="en-US" sz="1050" dirty="0">
                <a:solidFill>
                  <a:schemeClr val="bg1">
                    <a:lumMod val="50000"/>
                  </a:schemeClr>
                </a:solidFill>
                <a:cs typeface="Times New Roman" pitchFamily="18" charset="0"/>
              </a:rPr>
              <a:t>￥</a:t>
            </a:r>
            <a:r>
              <a:rPr lang="en-US" altLang="zh-CN" sz="1050" dirty="0">
                <a:solidFill>
                  <a:schemeClr val="bg1">
                    <a:lumMod val="50000"/>
                  </a:schemeClr>
                </a:solidFill>
                <a:cs typeface="Times New Roman" pitchFamily="18" charset="0"/>
              </a:rPr>
              <a:t>546,517</a:t>
            </a:r>
            <a:endParaRPr lang="en-US" altLang="en-US" sz="1050" dirty="0">
              <a:solidFill>
                <a:schemeClr val="bg1">
                  <a:lumMod val="50000"/>
                </a:schemeClr>
              </a:solidFill>
              <a:cs typeface="Times New Roman" pitchFamily="18" charset="0"/>
            </a:endParaRPr>
          </a:p>
        </p:txBody>
      </p:sp>
    </p:spTree>
    <p:extLst>
      <p:ext uri="{BB962C8B-B14F-4D97-AF65-F5344CB8AC3E}">
        <p14:creationId xmlns:p14="http://schemas.microsoft.com/office/powerpoint/2010/main" val="15384391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Variance</a:t>
            </a:r>
            <a:endParaRPr dirty="0"/>
          </a:p>
          <a:p>
            <a:pPr marL="0" lvl="0" indent="0" algn="l" rtl="0">
              <a:lnSpc>
                <a:spcPct val="115000"/>
              </a:lnSpc>
              <a:spcBef>
                <a:spcPts val="1200"/>
              </a:spcBef>
              <a:spcAft>
                <a:spcPts val="0"/>
              </a:spcAft>
              <a:buNone/>
            </a:pPr>
            <a:r>
              <a:rPr lang="en-US" sz="1300" dirty="0"/>
              <a:t>Our </a:t>
            </a:r>
            <a:r>
              <a:rPr lang="en-US" sz="1300" b="1" dirty="0"/>
              <a:t>Bottom-Up (BU) cost</a:t>
            </a:r>
            <a:r>
              <a:rPr lang="en-US" sz="1300" dirty="0"/>
              <a:t> comes out to be </a:t>
            </a:r>
            <a:r>
              <a:rPr lang="en-US" sz="1300" b="1" dirty="0"/>
              <a:t>$</a:t>
            </a:r>
            <a:r>
              <a:rPr lang="en-US" sz="1400" b="1" dirty="0"/>
              <a:t>195</a:t>
            </a:r>
            <a:r>
              <a:rPr lang="en-US" altLang="zh-CN" sz="1400" b="1" dirty="0"/>
              <a:t>,510</a:t>
            </a:r>
            <a:r>
              <a:rPr lang="en-US" sz="1300" b="1" dirty="0"/>
              <a:t>, </a:t>
            </a:r>
            <a:r>
              <a:rPr lang="en-US" sz="1300" dirty="0"/>
              <a:t>which is a </a:t>
            </a:r>
            <a:r>
              <a:rPr lang="en-US" sz="1300" b="1" dirty="0"/>
              <a:t>7% increase</a:t>
            </a:r>
            <a:r>
              <a:rPr lang="en-US" sz="1300" dirty="0"/>
              <a:t> when compared to the </a:t>
            </a:r>
            <a:r>
              <a:rPr lang="en-US" sz="1300" b="1" dirty="0"/>
              <a:t>Top-Down (TU) cost</a:t>
            </a:r>
            <a:r>
              <a:rPr lang="en-US" sz="1300" dirty="0"/>
              <a:t>. mainly due to the coding phase, which took more time and resources than expected. We need better planning or parallel multitasking to accelerate the progress.</a:t>
            </a:r>
          </a:p>
          <a:p>
            <a:pPr marL="0" lvl="0" indent="0" algn="l" rtl="0">
              <a:lnSpc>
                <a:spcPct val="115000"/>
              </a:lnSpc>
              <a:spcBef>
                <a:spcPts val="1200"/>
              </a:spcBef>
              <a:spcAft>
                <a:spcPts val="0"/>
              </a:spcAft>
              <a:buNone/>
            </a:pPr>
            <a:r>
              <a:rPr lang="en-US" sz="1300" dirty="0"/>
              <a:t>     </a:t>
            </a:r>
          </a:p>
          <a:p>
            <a:pPr marL="0" lvl="0" indent="0" algn="l" rtl="0">
              <a:lnSpc>
                <a:spcPct val="115000"/>
              </a:lnSpc>
              <a:spcBef>
                <a:spcPts val="1200"/>
              </a:spcBef>
              <a:spcAft>
                <a:spcPts val="0"/>
              </a:spcAft>
              <a:buNone/>
            </a:pPr>
            <a:endParaRPr lang="en-US" sz="1300" dirty="0"/>
          </a:p>
          <a:p>
            <a:pPr marL="0" lvl="0" indent="0" algn="l" rtl="0">
              <a:lnSpc>
                <a:spcPct val="115000"/>
              </a:lnSpc>
              <a:spcBef>
                <a:spcPts val="1200"/>
              </a:spcBef>
              <a:spcAft>
                <a:spcPts val="0"/>
              </a:spcAft>
              <a:buClr>
                <a:schemeClr val="dk1"/>
              </a:buClr>
              <a:buSzPts val="1100"/>
              <a:buFont typeface="Arial"/>
              <a:buNone/>
            </a:pPr>
            <a:endParaRPr sz="1100" dirty="0"/>
          </a:p>
          <a:p>
            <a:pPr marL="0" lvl="0" indent="0" algn="l" rtl="0">
              <a:lnSpc>
                <a:spcPct val="115000"/>
              </a:lnSpc>
              <a:spcBef>
                <a:spcPts val="1200"/>
              </a:spcBef>
              <a:spcAft>
                <a:spcPts val="0"/>
              </a:spcAft>
              <a:buNone/>
            </a:pPr>
            <a:endParaRPr sz="1300" dirty="0"/>
          </a:p>
          <a:p>
            <a:pPr marL="0" lvl="0" indent="0" algn="l" rtl="0">
              <a:lnSpc>
                <a:spcPct val="115000"/>
              </a:lnSpc>
              <a:spcBef>
                <a:spcPts val="1200"/>
              </a:spcBef>
              <a:spcAft>
                <a:spcPts val="0"/>
              </a:spcAft>
              <a:buNone/>
            </a:pPr>
            <a:endParaRPr sz="1200" dirty="0"/>
          </a:p>
          <a:p>
            <a:pPr marL="533400" lvl="0" indent="0" algn="l" rtl="0">
              <a:spcBef>
                <a:spcPts val="1200"/>
              </a:spcBef>
              <a:spcAft>
                <a:spcPts val="0"/>
              </a:spcAft>
              <a:buNone/>
            </a:pPr>
            <a:endParaRPr sz="2000" dirty="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$186,280.00</a:t>
            </a:r>
            <a:endParaRPr dirty="0"/>
          </a:p>
          <a:p>
            <a:pPr marL="533400" lvl="1" indent="-177800" algn="l" rtl="0">
              <a:spcBef>
                <a:spcPts val="400"/>
              </a:spcBef>
              <a:spcAft>
                <a:spcPts val="0"/>
              </a:spcAft>
              <a:buSzPts val="2000"/>
              <a:buChar char="–"/>
            </a:pPr>
            <a:r>
              <a:rPr lang="en-US" dirty="0"/>
              <a:t>Arch : $333,648.00</a:t>
            </a:r>
            <a:endParaRPr dirty="0"/>
          </a:p>
          <a:p>
            <a:pPr marL="533400" lvl="1" indent="-177800" algn="l" rtl="0">
              <a:spcBef>
                <a:spcPts val="400"/>
              </a:spcBef>
              <a:spcAft>
                <a:spcPts val="0"/>
              </a:spcAft>
              <a:buSzPts val="2000"/>
              <a:buChar char="–"/>
            </a:pPr>
            <a:r>
              <a:rPr lang="en-US" dirty="0"/>
              <a:t>Code: $717,120.00</a:t>
            </a:r>
            <a:endParaRPr dirty="0"/>
          </a:p>
          <a:p>
            <a:pPr marL="533400" lvl="1" indent="-177800" algn="l" rtl="0">
              <a:spcBef>
                <a:spcPts val="400"/>
              </a:spcBef>
              <a:spcAft>
                <a:spcPts val="0"/>
              </a:spcAft>
              <a:buSzPts val="2000"/>
              <a:buChar char="–"/>
            </a:pPr>
            <a:r>
              <a:rPr lang="en-US" dirty="0"/>
              <a:t>Test: $386,440.00</a:t>
            </a:r>
            <a:endParaRPr dirty="0"/>
          </a:p>
          <a:p>
            <a:pPr marL="533400" lvl="1" indent="-177800" algn="l" rtl="0">
              <a:spcBef>
                <a:spcPts val="400"/>
              </a:spcBef>
              <a:spcAft>
                <a:spcPts val="0"/>
              </a:spcAft>
              <a:buSzPts val="2000"/>
              <a:buChar char="–"/>
            </a:pPr>
            <a:r>
              <a:rPr lang="en-US" dirty="0"/>
              <a:t>Deploy:$399,720.00</a:t>
            </a:r>
            <a:endParaRPr dirty="0"/>
          </a:p>
          <a:p>
            <a:pPr marL="533400" lvl="1" indent="-177800" algn="l" rtl="0">
              <a:spcBef>
                <a:spcPts val="400"/>
              </a:spcBef>
              <a:spcAft>
                <a:spcPts val="0"/>
              </a:spcAft>
              <a:buSzPts val="2000"/>
              <a:buChar char="–"/>
            </a:pPr>
            <a:r>
              <a:rPr lang="en-US" dirty="0"/>
              <a:t>PM : $ 63,</a:t>
            </a:r>
            <a:r>
              <a:rPr lang="en-US" altLang="zh-CN" dirty="0"/>
              <a:t>200</a:t>
            </a:r>
            <a:endParaRPr dirty="0"/>
          </a:p>
          <a:p>
            <a:pPr marL="533400" lvl="1" indent="-177800" algn="l" rtl="0">
              <a:spcBef>
                <a:spcPts val="400"/>
              </a:spcBef>
              <a:spcAft>
                <a:spcPts val="0"/>
              </a:spcAft>
              <a:buSzPts val="2000"/>
              <a:buChar char="–"/>
            </a:pPr>
            <a:r>
              <a:rPr lang="en-US" dirty="0"/>
              <a:t>Total Cost: $2,086,408.00</a:t>
            </a:r>
            <a:endParaRPr dirty="0"/>
          </a:p>
          <a:p>
            <a:pPr marL="533400" lvl="1" indent="-177800" algn="l" rtl="0">
              <a:spcBef>
                <a:spcPts val="400"/>
              </a:spcBef>
              <a:spcAft>
                <a:spcPts val="0"/>
              </a:spcAft>
              <a:buSzPts val="2000"/>
              <a:buChar char="–"/>
            </a:pPr>
            <a:r>
              <a:rPr lang="en-US" dirty="0"/>
              <a:t>Margin:25% $521,602</a:t>
            </a:r>
            <a:endParaRPr dirty="0"/>
          </a:p>
          <a:p>
            <a:pPr marL="533400" lvl="1" indent="-177800" algn="l" rtl="0">
              <a:spcBef>
                <a:spcPts val="400"/>
              </a:spcBef>
              <a:spcAft>
                <a:spcPts val="0"/>
              </a:spcAft>
              <a:buSzPts val="2000"/>
              <a:buChar char="–"/>
            </a:pPr>
            <a:r>
              <a:rPr lang="en-US" dirty="0"/>
              <a:t>Price: $2,608,010.00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$430,000.00</a:t>
            </a:r>
            <a:endParaRPr dirty="0"/>
          </a:p>
          <a:p>
            <a:pPr marL="533400" lvl="1" indent="-177800" algn="l" rtl="0">
              <a:spcBef>
                <a:spcPts val="400"/>
              </a:spcBef>
              <a:spcAft>
                <a:spcPts val="0"/>
              </a:spcAft>
              <a:buSzPts val="2000"/>
              <a:buChar char="–"/>
            </a:pPr>
            <a:r>
              <a:rPr lang="en-US" dirty="0"/>
              <a:t>Code $600,000.00</a:t>
            </a:r>
            <a:endParaRPr dirty="0"/>
          </a:p>
          <a:p>
            <a:pPr marL="533400" lvl="1" indent="-177800" algn="l" rtl="0">
              <a:spcBef>
                <a:spcPts val="400"/>
              </a:spcBef>
              <a:spcAft>
                <a:spcPts val="0"/>
              </a:spcAft>
              <a:buSzPts val="2000"/>
              <a:buChar char="–"/>
            </a:pPr>
            <a:r>
              <a:rPr lang="en-US" dirty="0"/>
              <a:t>Test: $400,000.00</a:t>
            </a:r>
            <a:endParaRPr dirty="0"/>
          </a:p>
          <a:p>
            <a:pPr marL="533400" lvl="1" indent="-177800" algn="l" rtl="0">
              <a:spcBef>
                <a:spcPts val="400"/>
              </a:spcBef>
              <a:spcAft>
                <a:spcPts val="0"/>
              </a:spcAft>
              <a:buSzPts val="2000"/>
              <a:buChar char="–"/>
            </a:pPr>
            <a:r>
              <a:rPr lang="en-US" dirty="0"/>
              <a:t>Deploy:$400,000.00</a:t>
            </a:r>
            <a:endParaRPr dirty="0"/>
          </a:p>
          <a:p>
            <a:pPr marL="533400" lvl="1" indent="-177800" algn="l" rtl="0">
              <a:spcBef>
                <a:spcPts val="400"/>
              </a:spcBef>
              <a:spcAft>
                <a:spcPts val="0"/>
              </a:spcAft>
              <a:buSzPts val="2000"/>
              <a:buChar char="–"/>
            </a:pPr>
            <a:r>
              <a:rPr lang="en-US" dirty="0"/>
              <a:t>PM : $ 60,000</a:t>
            </a:r>
            <a:endParaRPr dirty="0"/>
          </a:p>
          <a:p>
            <a:pPr marL="533400" lvl="1" indent="-177800" algn="l" rtl="0">
              <a:spcBef>
                <a:spcPts val="400"/>
              </a:spcBef>
              <a:spcAft>
                <a:spcPts val="0"/>
              </a:spcAft>
              <a:buSzPts val="2000"/>
              <a:buChar char="–"/>
            </a:pPr>
            <a:r>
              <a:rPr lang="en-US" dirty="0"/>
              <a:t>Total Cost: $1,930,000.00</a:t>
            </a:r>
            <a:endParaRPr dirty="0"/>
          </a:p>
          <a:p>
            <a:pPr marL="533400" lvl="1" indent="-177800" algn="l" rtl="0">
              <a:spcBef>
                <a:spcPts val="400"/>
              </a:spcBef>
              <a:spcAft>
                <a:spcPts val="0"/>
              </a:spcAft>
              <a:buSzPts val="2000"/>
              <a:buChar char="–"/>
            </a:pPr>
            <a:r>
              <a:rPr lang="en-US" dirty="0"/>
              <a:t>Margin: $482,500.00 </a:t>
            </a:r>
            <a:endParaRPr dirty="0"/>
          </a:p>
          <a:p>
            <a:pPr marL="533400" lvl="1" indent="-177800" algn="l" rtl="0">
              <a:spcBef>
                <a:spcPts val="400"/>
              </a:spcBef>
              <a:spcAft>
                <a:spcPts val="0"/>
              </a:spcAft>
              <a:buSzPts val="2000"/>
              <a:buChar char="–"/>
            </a:pPr>
            <a:r>
              <a:rPr lang="en-US" dirty="0"/>
              <a:t>Price $2,412,500.00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Cost Comparison Slide 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3992943614"/>
              </p:ext>
            </p:extLst>
          </p:nvPr>
        </p:nvGraphicFramePr>
        <p:xfrm>
          <a:off x="661012" y="948266"/>
          <a:ext cx="10859474" cy="5820428"/>
        </p:xfrm>
        <a:graphic>
          <a:graphicData uri="http://schemas.openxmlformats.org/drawingml/2006/table">
            <a:tbl>
              <a:tblPr firstRow="1" bandRow="1">
                <a:tableStyleId>{5C22544A-7EE6-4342-B048-85BDC9FD1C3A}</a:tableStyleId>
              </a:tblPr>
              <a:tblGrid>
                <a:gridCol w="3532828">
                  <a:extLst>
                    <a:ext uri="{9D8B030D-6E8A-4147-A177-3AD203B41FA5}">
                      <a16:colId xmlns:a16="http://schemas.microsoft.com/office/drawing/2014/main" val="695806456"/>
                    </a:ext>
                  </a:extLst>
                </a:gridCol>
                <a:gridCol w="773430">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493493">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SOW Signed</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 3/3/25</a:t>
                      </a:r>
                    </a:p>
                  </a:txBody>
                  <a:tcPr/>
                </a:tc>
                <a:tc>
                  <a:txBody>
                    <a:bodyPr/>
                    <a:lstStyle/>
                    <a:p>
                      <a:r>
                        <a:rPr lang="en-US" sz="1200" dirty="0"/>
                        <a:t> 3/3/25</a:t>
                      </a:r>
                    </a:p>
                  </a:txBody>
                  <a:tcPr/>
                </a:tc>
                <a:tc>
                  <a:txBody>
                    <a:bodyPr/>
                    <a:lstStyle/>
                    <a:p>
                      <a:endParaRPr lang="en-US" sz="1200" dirty="0"/>
                    </a:p>
                  </a:txBody>
                  <a:tcPr/>
                </a:tc>
                <a:extLst>
                  <a:ext uri="{0D108BD9-81ED-4DB2-BD59-A6C34878D82A}">
                    <a16:rowId xmlns:a16="http://schemas.microsoft.com/office/drawing/2014/main" val="1705967525"/>
                  </a:ext>
                </a:extLst>
              </a:tr>
              <a:tr h="376767">
                <a:tc>
                  <a:txBody>
                    <a:bodyPr/>
                    <a:lstStyle/>
                    <a:p>
                      <a:r>
                        <a:rPr lang="en-US" sz="1200" dirty="0"/>
                        <a:t>Create Final Stakeholder Template</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7/14/25</a:t>
                      </a:r>
                    </a:p>
                  </a:txBody>
                  <a:tcPr/>
                </a:tc>
                <a:tc>
                  <a:txBody>
                    <a:bodyPr/>
                    <a:lstStyle/>
                    <a:p>
                      <a:r>
                        <a:rPr lang="en-US" sz="1200" dirty="0"/>
                        <a:t>7/14/25</a:t>
                      </a:r>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3/3/25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8/8/25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4197986461"/>
                  </a:ext>
                </a:extLst>
              </a:tr>
              <a:tr h="483999">
                <a:tc>
                  <a:txBody>
                    <a:bodyPr/>
                    <a:lstStyle/>
                    <a:p>
                      <a:r>
                        <a:rPr lang="en-US" sz="1200" dirty="0"/>
                        <a:t>Final Wireframe Doc</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9/8/25</a:t>
                      </a:r>
                    </a:p>
                  </a:txBody>
                  <a:tcPr/>
                </a:tc>
                <a:tc>
                  <a:txBody>
                    <a:bodyPr/>
                    <a:lstStyle/>
                    <a:p>
                      <a:r>
                        <a:rPr lang="en-US" sz="1200" dirty="0"/>
                        <a:t>10/28/25</a:t>
                      </a:r>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 App Map</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IN" sz="1200" dirty="0">
                          <a:effectLst/>
                          <a:latin typeface="Arial" panose="020B0604020202020204" pitchFamily="34" charset="0"/>
                        </a:rPr>
                        <a:t>3/3/25 </a:t>
                      </a:r>
                    </a:p>
                    <a:p>
                      <a:endParaRPr lang="en-IN" sz="800" dirty="0">
                        <a:effectLst/>
                        <a:latin typeface="Arial" panose="020B0604020202020204" pitchFamily="34" charset="0"/>
                      </a:endParaRPr>
                    </a:p>
                  </a:txBody>
                  <a:tcPr marL="6350" marR="6350" marT="6350" marB="6350" anchor="ctr"/>
                </a:tc>
                <a:tc>
                  <a:txBody>
                    <a:bodyPr/>
                    <a:lstStyle/>
                    <a:p>
                      <a:r>
                        <a:rPr lang="en-IN" sz="800" dirty="0">
                          <a:effectLst/>
                          <a:latin typeface="Arial" panose="020B0604020202020204" pitchFamily="34" charset="0"/>
                        </a:rPr>
                        <a:t> </a:t>
                      </a:r>
                      <a:r>
                        <a:rPr lang="en-IN" sz="1200" dirty="0">
                          <a:effectLst/>
                          <a:latin typeface="Arial" panose="020B0604020202020204" pitchFamily="34" charset="0"/>
                        </a:rPr>
                        <a:t>3/6/25 </a:t>
                      </a:r>
                    </a:p>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endParaRPr lang="en-US" sz="1200" dirty="0"/>
                    </a:p>
                  </a:txBody>
                  <a:tcPr/>
                </a:tc>
                <a:tc>
                  <a:txBody>
                    <a:bodyPr/>
                    <a:lstStyle/>
                    <a:p>
                      <a:pPr algn="ctr"/>
                      <a:endParaRPr lang="en-US" sz="1200" dirty="0">
                        <a:solidFill>
                          <a:srgbClr val="DCE5EE"/>
                        </a:solidFill>
                      </a:endParaRPr>
                    </a:p>
                  </a:txBody>
                  <a:tcPr>
                    <a:solidFill>
                      <a:srgbClr val="DCE5EE"/>
                    </a:solidFill>
                  </a:tcPr>
                </a:tc>
                <a:tc>
                  <a:txBody>
                    <a:bodyPr/>
                    <a:lstStyle/>
                    <a:p>
                      <a:endParaRPr lang="en-US" sz="1200" dirty="0"/>
                    </a:p>
                  </a:txBody>
                  <a:tcP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endParaRPr lang="en-US" sz="1200" dirty="0"/>
                    </a:p>
                  </a:txBody>
                  <a:tcPr/>
                </a:tc>
                <a:tc>
                  <a:txBody>
                    <a:bodyPr/>
                    <a:lstStyle/>
                    <a:p>
                      <a:pPr algn="ctr"/>
                      <a:endParaRPr lang="en-US" sz="1200" dirty="0"/>
                    </a:p>
                  </a:txBody>
                  <a:tcPr>
                    <a:solidFill>
                      <a:srgbClr val="DCE5EE"/>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74913302"/>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22902" y="155286"/>
            <a:ext cx="10749280" cy="686225"/>
          </a:xfrm>
        </p:spPr>
        <p:txBody>
          <a:bodyPr/>
          <a:lstStyle/>
          <a:p>
            <a:r>
              <a:rPr lang="en-US" dirty="0">
                <a:latin typeface="Arial" panose="020B0604020202020204" pitchFamily="34" charset="0"/>
                <a:ea typeface="ＭＳ Ｐゴシック"/>
                <a:cs typeface="Arial" panose="020B0604020202020204" pitchFamily="34" charset="0"/>
              </a:rPr>
              <a:t>Major Milestones</a:t>
            </a:r>
            <a:endParaRPr lang="en-US"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4199002343"/>
              </p:ext>
            </p:extLst>
          </p:nvPr>
        </p:nvGraphicFramePr>
        <p:xfrm>
          <a:off x="587829" y="950258"/>
          <a:ext cx="10993662" cy="5272014"/>
        </p:xfrm>
        <a:graphic>
          <a:graphicData uri="http://schemas.openxmlformats.org/drawingml/2006/table">
            <a:tbl>
              <a:tblPr firstRow="1" bandRow="1">
                <a:tableStyleId>{5C22544A-7EE6-4342-B048-85BDC9FD1C3A}</a:tableStyleId>
              </a:tblPr>
              <a:tblGrid>
                <a:gridCol w="3594205">
                  <a:extLst>
                    <a:ext uri="{9D8B030D-6E8A-4147-A177-3AD203B41FA5}">
                      <a16:colId xmlns:a16="http://schemas.microsoft.com/office/drawing/2014/main" val="695806456"/>
                    </a:ext>
                  </a:extLst>
                </a:gridCol>
                <a:gridCol w="887504">
                  <a:extLst>
                    <a:ext uri="{9D8B030D-6E8A-4147-A177-3AD203B41FA5}">
                      <a16:colId xmlns:a16="http://schemas.microsoft.com/office/drawing/2014/main" val="1659031036"/>
                    </a:ext>
                  </a:extLst>
                </a:gridCol>
                <a:gridCol w="841706">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0">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5634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a:rPr>
                        <a:t>Critical Path / Key Milestones</a:t>
                      </a:r>
                      <a:endParaRPr lang="en-US" sz="1800" b="1" i="1" dirty="0">
                        <a:solidFill>
                          <a:schemeClr val="bg1"/>
                        </a:solidFill>
                        <a:latin typeface="+mn-lt"/>
                        <a:ea typeface="ＭＳ Ｐゴシック"/>
                      </a:endParaRPr>
                    </a:p>
                  </a:txBody>
                  <a:tcP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8948"/>
                  </a:ext>
                </a:extLst>
              </a:tr>
              <a:tr h="330894">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a:t>End Date</a:t>
                      </a:r>
                    </a:p>
                  </a:txBody>
                  <a:tcPr>
                    <a:solidFill>
                      <a:schemeClr val="bg1">
                        <a:lumMod val="75000"/>
                      </a:schemeClr>
                    </a:solidFill>
                  </a:tcPr>
                </a:tc>
                <a:tc>
                  <a:txBody>
                    <a:bodyPr/>
                    <a:lstStyle/>
                    <a:p>
                      <a:pPr algn="ctr"/>
                      <a:r>
                        <a:rPr lang="en-US" sz="1400" b="1"/>
                        <a:t>Comments</a:t>
                      </a:r>
                    </a:p>
                  </a:txBody>
                  <a:tcPr>
                    <a:solidFill>
                      <a:schemeClr val="bg1">
                        <a:lumMod val="75000"/>
                      </a:schemeClr>
                    </a:solidFill>
                  </a:tcPr>
                </a:tc>
                <a:extLst>
                  <a:ext uri="{0D108BD9-81ED-4DB2-BD59-A6C34878D82A}">
                    <a16:rowId xmlns:a16="http://schemas.microsoft.com/office/drawing/2014/main" val="371225296"/>
                  </a:ext>
                </a:extLst>
              </a:tr>
              <a:tr h="1005409">
                <a:tc>
                  <a:txBody>
                    <a:bodyPr/>
                    <a:lstStyle/>
                    <a:p>
                      <a:pPr lvl="0">
                        <a:buNone/>
                      </a:pPr>
                      <a:r>
                        <a:rPr lang="en-US" sz="1200" b="0" i="0" u="none" strike="noStrike" noProof="0" dirty="0">
                          <a:solidFill>
                            <a:srgbClr val="000000"/>
                          </a:solidFill>
                          <a:latin typeface="Arial"/>
                        </a:rPr>
                        <a:t>Complete Coding</a:t>
                      </a:r>
                      <a:endParaRPr lang="en-US" dirty="0"/>
                    </a:p>
                  </a:txBody>
                  <a:tcPr/>
                </a:tc>
                <a:tc>
                  <a:txBody>
                    <a:bodyPr/>
                    <a:lstStyle/>
                    <a:p>
                      <a:pPr lvl="0" algn="ctr">
                        <a:buNone/>
                      </a:pPr>
                      <a:r>
                        <a:rPr lang="en-US" altLang="zh-CN" sz="1800" dirty="0">
                          <a:solidFill>
                            <a:schemeClr val="bg1"/>
                          </a:solidFill>
                        </a:rPr>
                        <a:t>C</a:t>
                      </a:r>
                      <a:endParaRPr lang="en-US" dirty="0"/>
                    </a:p>
                  </a:txBody>
                  <a:tcPr>
                    <a:solidFill>
                      <a:srgbClr val="0070C0"/>
                    </a:solidFill>
                  </a:tcPr>
                </a:tc>
                <a:tc>
                  <a:txBody>
                    <a:bodyPr/>
                    <a:lstStyle/>
                    <a:p>
                      <a:pPr lvl="0" algn="ctr">
                        <a:buNone/>
                      </a:pPr>
                      <a:r>
                        <a:rPr lang="en-US" sz="1200" b="0" i="0" u="none" strike="noStrike" noProof="0" dirty="0">
                          <a:solidFill>
                            <a:srgbClr val="000000"/>
                          </a:solidFill>
                          <a:latin typeface="Arial"/>
                        </a:rPr>
                        <a:t>100%</a:t>
                      </a:r>
                      <a:endParaRPr lang="en-US" dirty="0"/>
                    </a:p>
                  </a:txBody>
                  <a:tcPr/>
                </a:tc>
                <a:tc>
                  <a:txBody>
                    <a:bodyPr/>
                    <a:lstStyle/>
                    <a:p>
                      <a:pPr lvl="0" algn="ctr">
                        <a:buNone/>
                      </a:pPr>
                      <a:r>
                        <a:rPr lang="en-US" sz="1200" b="0" i="0" u="none" strike="noStrike" noProof="0" dirty="0">
                          <a:solidFill>
                            <a:srgbClr val="000000"/>
                          </a:solidFill>
                          <a:latin typeface="Arial"/>
                        </a:rPr>
                        <a:t>03/04/2025</a:t>
                      </a:r>
                      <a:endParaRPr lang="en-US" dirty="0"/>
                    </a:p>
                  </a:txBody>
                  <a:tcPr/>
                </a:tc>
                <a:tc>
                  <a:txBody>
                    <a:bodyPr/>
                    <a:lstStyle/>
                    <a:p>
                      <a:pPr lvl="0" algn="ctr">
                        <a:buNone/>
                      </a:pPr>
                      <a:r>
                        <a:rPr lang="en-US" sz="1200" b="0" i="0" u="none" strike="noStrike" noProof="0" dirty="0">
                          <a:solidFill>
                            <a:srgbClr val="000000"/>
                          </a:solidFill>
                          <a:latin typeface="Arial"/>
                        </a:rPr>
                        <a:t>07/30/2026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The backend code is taking more time than expected due to the complexity of the functionalities. There may be a risk of delays.</a:t>
                      </a:r>
                    </a:p>
                    <a:p>
                      <a:pPr marL="0" lvl="0" algn="l" defTabSz="914400" rtl="0" eaLnBrk="1" latinLnBrk="0" hangingPunct="1">
                        <a:buNone/>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602453693"/>
                  </a:ext>
                </a:extLst>
              </a:tr>
              <a:tr h="1051932">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Code is ready for testing</a:t>
                      </a:r>
                    </a:p>
                    <a:p>
                      <a:pPr lvl="0">
                        <a:buNone/>
                      </a:pPr>
                      <a:endParaRPr lang="en-US" sz="1200" b="0" i="0" u="none" strike="noStrike" noProof="0" dirty="0">
                        <a:solidFill>
                          <a:srgbClr val="000000"/>
                        </a:solidFill>
                        <a:latin typeface="Aria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solidFill>
                            <a:srgbClr val="0070C0"/>
                          </a:solidFill>
                          <a:latin typeface="Arial"/>
                        </a:rPr>
                        <a:t>G</a:t>
                      </a:r>
                      <a:r>
                        <a:rPr lang="en-US" altLang="zh-CN" sz="1800" dirty="0">
                          <a:solidFill>
                            <a:schemeClr val="bg1"/>
                          </a:solidFill>
                        </a:rPr>
                        <a:t>C</a:t>
                      </a:r>
                      <a:endParaRPr lang="en-US" altLang="zh-CN" dirty="0"/>
                    </a:p>
                    <a:p>
                      <a:pPr lvl="0" algn="ctr">
                        <a:buNone/>
                      </a:pPr>
                      <a:endParaRPr lang="en-US" dirty="0">
                        <a:solidFill>
                          <a:srgbClr val="0070C0"/>
                        </a:solidFill>
                      </a:endParaRPr>
                    </a:p>
                  </a:txBody>
                  <a:tcPr>
                    <a:solidFill>
                      <a:srgbClr val="0070C0"/>
                    </a:solidFill>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100%</a:t>
                      </a:r>
                    </a:p>
                    <a:p>
                      <a:pPr lvl="0" algn="ctr">
                        <a:buNone/>
                      </a:pPr>
                      <a:endParaRPr lang="en-US" sz="1200" b="0" i="0" u="none" strike="noStrike" noProof="0" dirty="0">
                        <a:solidFill>
                          <a:srgbClr val="000000"/>
                        </a:solidFill>
                        <a:latin typeface="Arial"/>
                      </a:endParaRPr>
                    </a:p>
                  </a:txBody>
                  <a:tcPr/>
                </a:tc>
                <a:tc>
                  <a:txBody>
                    <a:bodyPr/>
                    <a:lstStyle/>
                    <a:p>
                      <a:pPr lvl="0" algn="ctr">
                        <a:buNone/>
                      </a:pPr>
                      <a:r>
                        <a:rPr lang="en-US" altLang="zh-CN" sz="1200" b="0" i="0" u="none" strike="noStrike" noProof="0" dirty="0">
                          <a:solidFill>
                            <a:srgbClr val="000000"/>
                          </a:solidFill>
                          <a:latin typeface="+mn-lt"/>
                        </a:rPr>
                        <a:t>07/30/2026</a:t>
                      </a:r>
                      <a:endParaRPr lang="en-US" altLang="zh-CN"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i="0" u="none" strike="noStrike" noProof="0" dirty="0">
                          <a:solidFill>
                            <a:srgbClr val="000000"/>
                          </a:solidFill>
                          <a:latin typeface="+mn-lt"/>
                        </a:rPr>
                        <a:t>07/30/2026</a:t>
                      </a:r>
                      <a:endParaRPr lang="en-US" altLang="zh-CN" sz="1200" dirty="0"/>
                    </a:p>
                    <a:p>
                      <a:pPr lvl="0" algn="ctr">
                        <a:buNone/>
                      </a:pPr>
                      <a:endParaRPr lang="en-US" altLang="zh-CN" sz="1200" dirty="0"/>
                    </a:p>
                  </a:txBody>
                  <a:tcPr/>
                </a:tc>
                <a:tc>
                  <a:txBody>
                    <a:bodyPr/>
                    <a:lstStyle/>
                    <a:p>
                      <a:r>
                        <a:rPr lang="en-US" altLang="zh-CN" sz="1200" dirty="0"/>
                        <a:t>The frontend part of the code is basically complete, while some functionalities in the backend still require time to be implemented.</a:t>
                      </a:r>
                    </a:p>
                    <a:p>
                      <a:endParaRPr lang="en-US" altLang="zh-CN" sz="1200" dirty="0"/>
                    </a:p>
                  </a:txBody>
                  <a:tcPr/>
                </a:tc>
                <a:extLst>
                  <a:ext uri="{0D108BD9-81ED-4DB2-BD59-A6C34878D82A}">
                    <a16:rowId xmlns:a16="http://schemas.microsoft.com/office/drawing/2014/main" val="4061026185"/>
                  </a:ext>
                </a:extLst>
              </a:tr>
              <a:tr h="1005409">
                <a:tc>
                  <a:txBody>
                    <a:bodyPr/>
                    <a:lstStyle/>
                    <a:p>
                      <a:pPr lvl="0">
                        <a:buNone/>
                      </a:pPr>
                      <a:r>
                        <a:rPr lang="en-US" sz="1200" b="0" i="0" u="none" strike="noStrike" noProof="0" dirty="0">
                          <a:solidFill>
                            <a:srgbClr val="000000"/>
                          </a:solidFill>
                          <a:latin typeface="Arial"/>
                          <a:cs typeface="Arial"/>
                        </a:rPr>
                        <a:t>Complete Integration Testing</a:t>
                      </a:r>
                      <a:endParaRPr lang="en-US" dirty="0">
                        <a:latin typeface="Arial"/>
                        <a:cs typeface="Arial"/>
                      </a:endParaRPr>
                    </a:p>
                  </a:txBody>
                  <a:tcPr/>
                </a:tc>
                <a:tc>
                  <a:txBody>
                    <a:bodyPr/>
                    <a:lstStyle/>
                    <a:p>
                      <a:pPr algn="ctr"/>
                      <a:r>
                        <a:rPr lang="en-US" sz="1200" dirty="0">
                          <a:latin typeface="Arial"/>
                          <a:cs typeface="Arial"/>
                        </a:rPr>
                        <a:t>Y</a:t>
                      </a:r>
                    </a:p>
                  </a:txBody>
                  <a:tcPr>
                    <a:solidFill>
                      <a:srgbClr val="FFC000"/>
                    </a:solidFill>
                  </a:tcPr>
                </a:tc>
                <a:tc>
                  <a:txBody>
                    <a:bodyPr/>
                    <a:lstStyle/>
                    <a:p>
                      <a:pPr algn="ctr"/>
                      <a:r>
                        <a:rPr lang="en-US" sz="1200" dirty="0">
                          <a:latin typeface="Arial"/>
                          <a:cs typeface="Arial"/>
                        </a:rPr>
                        <a:t>87%</a:t>
                      </a:r>
                    </a:p>
                  </a:txBody>
                  <a:tcPr/>
                </a:tc>
                <a:tc>
                  <a:txBody>
                    <a:bodyPr/>
                    <a:lstStyle/>
                    <a:p>
                      <a:pPr algn="ctr"/>
                      <a:r>
                        <a:rPr lang="en-US" sz="1200" dirty="0">
                          <a:latin typeface="Arial"/>
                          <a:cs typeface="Arial"/>
                        </a:rPr>
                        <a:t>03/24/2025</a:t>
                      </a:r>
                    </a:p>
                  </a:txBody>
                  <a:tcPr/>
                </a:tc>
                <a:tc>
                  <a:txBody>
                    <a:bodyPr/>
                    <a:lstStyle/>
                    <a:p>
                      <a:pPr algn="ctr"/>
                      <a:r>
                        <a:rPr lang="en-US" sz="1200" dirty="0">
                          <a:latin typeface="Arial"/>
                          <a:cs typeface="Arial"/>
                        </a:rPr>
                        <a:t>03/03/2027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dirty="0"/>
                        <a:t>Currently,  most features and pages have been tested.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dirty="0"/>
                        <a:t>The remaining parts are still in progress.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txBody>
                  <a:tcPr/>
                </a:tc>
                <a:extLst>
                  <a:ext uri="{0D108BD9-81ED-4DB2-BD59-A6C34878D82A}">
                    <a16:rowId xmlns:a16="http://schemas.microsoft.com/office/drawing/2014/main" val="3674913302"/>
                  </a:ext>
                </a:extLst>
              </a:tr>
              <a:tr h="850822">
                <a:tc>
                  <a:txBody>
                    <a:bodyPr/>
                    <a:lstStyle/>
                    <a:p>
                      <a:pPr lvl="0">
                        <a:buNone/>
                      </a:pPr>
                      <a:r>
                        <a:rPr lang="en-US" sz="1200" b="0" i="0" u="none" strike="noStrike" noProof="0" dirty="0">
                          <a:solidFill>
                            <a:srgbClr val="000000"/>
                          </a:solidFill>
                          <a:latin typeface="Arial" panose="020B0604020202020204" pitchFamily="34" charset="0"/>
                          <a:cs typeface="Arial" panose="020B0604020202020204" pitchFamily="34" charset="0"/>
                        </a:rPr>
                        <a:t>Complete UAT </a:t>
                      </a:r>
                      <a:endParaRPr lang="en-US" dirty="0">
                        <a:latin typeface="Arial" panose="020B0604020202020204" pitchFamily="34" charset="0"/>
                        <a:cs typeface="Arial" panose="020B0604020202020204" pitchFamily="34" charset="0"/>
                      </a:endParaRPr>
                    </a:p>
                  </a:txBody>
                  <a:tcPr>
                    <a:solidFill>
                      <a:srgbClr val="DCE5EE"/>
                    </a:solidFill>
                  </a:tcPr>
                </a:tc>
                <a:tc>
                  <a:txBody>
                    <a:bodyPr/>
                    <a:lstStyle/>
                    <a:p>
                      <a:pPr algn="ctr"/>
                      <a:r>
                        <a:rPr lang="en-US" sz="1200" dirty="0">
                          <a:latin typeface="Arial" panose="020B0604020202020204" pitchFamily="34" charset="0"/>
                          <a:cs typeface="Arial" panose="020B0604020202020204" pitchFamily="34" charset="0"/>
                        </a:rPr>
                        <a:t>G</a:t>
                      </a:r>
                    </a:p>
                  </a:txBody>
                  <a:tcPr>
                    <a:solidFill>
                      <a:srgbClr val="92D050"/>
                    </a:solidFill>
                  </a:tcPr>
                </a:tc>
                <a:tc>
                  <a:txBody>
                    <a:bodyPr/>
                    <a:lstStyle/>
                    <a:p>
                      <a:pPr algn="ctr"/>
                      <a:r>
                        <a:rPr lang="en-US" sz="1200" dirty="0">
                          <a:latin typeface="Arial"/>
                          <a:cs typeface="Arial"/>
                        </a:rPr>
                        <a:t>0%</a:t>
                      </a:r>
                    </a:p>
                  </a:txBody>
                  <a:tcPr/>
                </a:tc>
                <a:tc>
                  <a:txBody>
                    <a:bodyPr/>
                    <a:lstStyle/>
                    <a:p>
                      <a:pPr algn="ctr"/>
                      <a:r>
                        <a:rPr lang="en-US" sz="1200" dirty="0">
                          <a:latin typeface="Arial"/>
                          <a:cs typeface="Arial"/>
                        </a:rPr>
                        <a:t>08/24/2026</a:t>
                      </a:r>
                    </a:p>
                  </a:txBody>
                  <a:tcPr/>
                </a:tc>
                <a:tc>
                  <a:txBody>
                    <a:bodyPr/>
                    <a:lstStyle/>
                    <a:p>
                      <a:pPr algn="ctr"/>
                      <a:r>
                        <a:rPr lang="en-US" sz="1200" dirty="0">
                          <a:latin typeface="Arial"/>
                          <a:cs typeface="Arial"/>
                        </a:rPr>
                        <a:t>09/25/2026</a:t>
                      </a:r>
                    </a:p>
                  </a:txBody>
                  <a:tcPr/>
                </a:tc>
                <a:tc>
                  <a:txBody>
                    <a:bodyPr/>
                    <a:lstStyle/>
                    <a:p>
                      <a:pPr lvl="0" algn="ctr">
                        <a:buNone/>
                      </a:pPr>
                      <a:endParaRPr lang="en-US" dirty="0">
                        <a:latin typeface="Arial"/>
                        <a:cs typeface="Arial"/>
                      </a:endParaRPr>
                    </a:p>
                  </a:txBody>
                  <a:tcPr/>
                </a:tc>
                <a:extLst>
                  <a:ext uri="{0D108BD9-81ED-4DB2-BD59-A6C34878D82A}">
                    <a16:rowId xmlns:a16="http://schemas.microsoft.com/office/drawing/2014/main" val="2182236913"/>
                  </a:ext>
                </a:extLst>
              </a:tr>
              <a:tr h="330894">
                <a:tc>
                  <a:txBody>
                    <a:bodyPr/>
                    <a:lstStyle/>
                    <a:p>
                      <a:pPr lvl="0">
                        <a:buNone/>
                      </a:pPr>
                      <a:r>
                        <a:rPr lang="en-US" sz="1200" b="0" i="0" u="none" strike="noStrike" noProof="0" dirty="0">
                          <a:solidFill>
                            <a:srgbClr val="000000"/>
                          </a:solidFill>
                          <a:latin typeface="Arial"/>
                          <a:cs typeface="Arial"/>
                        </a:rPr>
                        <a:t>Deployed solution approved</a:t>
                      </a: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05/05/2027</a:t>
                      </a:r>
                    </a:p>
                  </a:txBody>
                  <a:tcPr/>
                </a:tc>
                <a:tc>
                  <a:txBody>
                    <a:bodyPr/>
                    <a:lstStyle/>
                    <a:p>
                      <a:pPr lvl="0" algn="ctr">
                        <a:buNone/>
                      </a:pPr>
                      <a:r>
                        <a:rPr lang="en-US" sz="1200" dirty="0">
                          <a:latin typeface="Arial"/>
                          <a:cs typeface="Arial"/>
                        </a:rPr>
                        <a:t>05/05/2027</a:t>
                      </a:r>
                    </a:p>
                  </a:txBody>
                  <a:tcPr/>
                </a:tc>
                <a:tc>
                  <a:txBody>
                    <a:bodyPr/>
                    <a:lstStyle/>
                    <a:p>
                      <a:pPr lvl="0" algn="ctr">
                        <a:buNone/>
                      </a:pPr>
                      <a:endParaRPr 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14614111"/>
                  </a:ext>
                </a:extLst>
              </a:tr>
              <a:tr h="330894">
                <a:tc>
                  <a:txBody>
                    <a:bodyPr/>
                    <a:lstStyle/>
                    <a:p>
                      <a:pPr lvl="0">
                        <a:buNone/>
                      </a:pPr>
                      <a:r>
                        <a:rPr lang="en-US" sz="1200" b="0" i="0" u="none" strike="noStrike" noProof="0" dirty="0">
                          <a:solidFill>
                            <a:srgbClr val="000000"/>
                          </a:solidFill>
                          <a:latin typeface="Arial"/>
                          <a:cs typeface="Arial"/>
                        </a:rPr>
                        <a:t>Complete deploy project</a:t>
                      </a:r>
                      <a:endParaRPr lang="en-US" dirty="0">
                        <a:latin typeface="Arial"/>
                        <a:cs typeface="Arial"/>
                      </a:endParaRP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05/07/2027</a:t>
                      </a:r>
                    </a:p>
                  </a:txBody>
                  <a:tcPr/>
                </a:tc>
                <a:tc>
                  <a:txBody>
                    <a:bodyPr/>
                    <a:lstStyle/>
                    <a:p>
                      <a:pPr lvl="0" algn="ctr">
                        <a:buNone/>
                      </a:pPr>
                      <a:r>
                        <a:rPr lang="en-US" sz="1200" dirty="0">
                          <a:latin typeface="Arial"/>
                          <a:cs typeface="Arial"/>
                        </a:rPr>
                        <a:t>05/11/2027</a:t>
                      </a:r>
                    </a:p>
                  </a:txBody>
                  <a:tcPr/>
                </a:tc>
                <a:tc>
                  <a:txBody>
                    <a:bodyPr/>
                    <a:lstStyle/>
                    <a:p>
                      <a:pPr lvl="0" algn="ctr">
                        <a:buNone/>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4814817"/>
                  </a:ext>
                </a:extLst>
              </a:tr>
            </a:tbl>
          </a:graphicData>
        </a:graphic>
      </p:graphicFrame>
    </p:spTree>
    <p:extLst>
      <p:ext uri="{BB962C8B-B14F-4D97-AF65-F5344CB8AC3E}">
        <p14:creationId xmlns:p14="http://schemas.microsoft.com/office/powerpoint/2010/main" val="100342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24933" y="239713"/>
            <a:ext cx="9992784" cy="1085850"/>
          </a:xfrm>
        </p:spPr>
        <p:txBody>
          <a:bodyPr/>
          <a:lstStyle/>
          <a:p>
            <a:r>
              <a:rPr lang="en-US" dirty="0">
                <a:solidFill>
                  <a:schemeClr val="tx1">
                    <a:lumMod val="65000"/>
                    <a:lumOff val="35000"/>
                  </a:schemeClr>
                </a:solidFill>
              </a:rPr>
              <a:t>Project Key Risks</a:t>
            </a:r>
          </a:p>
        </p:txBody>
      </p:sp>
      <p:graphicFrame>
        <p:nvGraphicFramePr>
          <p:cNvPr id="5" name="Content Placeholder 3"/>
          <p:cNvGraphicFramePr>
            <a:graphicFrameLocks noGrp="1"/>
          </p:cNvGraphicFramePr>
          <p:nvPr>
            <p:ph idx="1"/>
          </p:nvPr>
        </p:nvGraphicFramePr>
        <p:xfrm>
          <a:off x="528638" y="1352549"/>
          <a:ext cx="11014530" cy="8441055"/>
        </p:xfrm>
        <a:graphic>
          <a:graphicData uri="http://schemas.openxmlformats.org/drawingml/2006/table">
            <a:tbl>
              <a:tblPr firstRow="1" bandRow="1">
                <a:tableStyleId>{5C22544A-7EE6-4342-B048-85BDC9FD1C3A}</a:tableStyleId>
              </a:tblPr>
              <a:tblGrid>
                <a:gridCol w="380653">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265418">
                  <a:extLst>
                    <a:ext uri="{9D8B030D-6E8A-4147-A177-3AD203B41FA5}">
                      <a16:colId xmlns:a16="http://schemas.microsoft.com/office/drawing/2014/main" val="20002"/>
                    </a:ext>
                  </a:extLst>
                </a:gridCol>
                <a:gridCol w="1823395">
                  <a:extLst>
                    <a:ext uri="{9D8B030D-6E8A-4147-A177-3AD203B41FA5}">
                      <a16:colId xmlns:a16="http://schemas.microsoft.com/office/drawing/2014/main" val="2710428132"/>
                    </a:ext>
                  </a:extLst>
                </a:gridCol>
                <a:gridCol w="1122844">
                  <a:extLst>
                    <a:ext uri="{9D8B030D-6E8A-4147-A177-3AD203B41FA5}">
                      <a16:colId xmlns:a16="http://schemas.microsoft.com/office/drawing/2014/main" val="20003"/>
                    </a:ext>
                  </a:extLst>
                </a:gridCol>
                <a:gridCol w="837943">
                  <a:extLst>
                    <a:ext uri="{9D8B030D-6E8A-4147-A177-3AD203B41FA5}">
                      <a16:colId xmlns:a16="http://schemas.microsoft.com/office/drawing/2014/main" val="20004"/>
                    </a:ext>
                  </a:extLst>
                </a:gridCol>
                <a:gridCol w="2137832">
                  <a:extLst>
                    <a:ext uri="{9D8B030D-6E8A-4147-A177-3AD203B41FA5}">
                      <a16:colId xmlns:a16="http://schemas.microsoft.com/office/drawing/2014/main" val="20005"/>
                    </a:ext>
                  </a:extLst>
                </a:gridCol>
              </a:tblGrid>
              <a:tr h="246925">
                <a:tc>
                  <a:txBody>
                    <a:bodyPr/>
                    <a:lstStyle/>
                    <a:p>
                      <a:r>
                        <a:rPr lang="en-US" sz="1200" b="1" dirty="0"/>
                        <a:t>#</a:t>
                      </a:r>
                    </a:p>
                  </a:txBody>
                  <a:tcPr>
                    <a:solidFill>
                      <a:srgbClr val="002060"/>
                    </a:solidFill>
                  </a:tcPr>
                </a:tc>
                <a:tc>
                  <a:txBody>
                    <a:bodyPr/>
                    <a:lstStyle/>
                    <a:p>
                      <a:r>
                        <a:rPr lang="en-US" sz="1200" b="1" dirty="0"/>
                        <a:t>Risk </a:t>
                      </a:r>
                    </a:p>
                  </a:txBody>
                  <a:tcPr>
                    <a:solidFill>
                      <a:srgbClr val="002060"/>
                    </a:solidFill>
                  </a:tcPr>
                </a:tc>
                <a:tc>
                  <a:txBody>
                    <a:bodyPr/>
                    <a:lstStyle/>
                    <a:p>
                      <a:r>
                        <a:rPr lang="en-US" sz="1200" b="1" dirty="0"/>
                        <a:t>Mitigation </a:t>
                      </a:r>
                    </a:p>
                  </a:txBody>
                  <a:tcPr>
                    <a:solidFill>
                      <a:srgbClr val="002060"/>
                    </a:solidFill>
                  </a:tcPr>
                </a:tc>
                <a:tc>
                  <a:txBody>
                    <a:bodyPr/>
                    <a:lstStyle/>
                    <a:p>
                      <a:r>
                        <a:rPr lang="en-US" sz="1200" b="1" dirty="0"/>
                        <a:t>Contingency</a:t>
                      </a:r>
                    </a:p>
                  </a:txBody>
                  <a:tcPr>
                    <a:solidFill>
                      <a:srgbClr val="002060"/>
                    </a:solidFill>
                  </a:tcPr>
                </a:tc>
                <a:tc>
                  <a:txBody>
                    <a:bodyPr/>
                    <a:lstStyle/>
                    <a:p>
                      <a:r>
                        <a:rPr lang="en-US" sz="1200" b="1" dirty="0"/>
                        <a:t>Owner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(Student Name)</a:t>
                      </a:r>
                    </a:p>
                  </a:txBody>
                  <a:tcPr>
                    <a:solidFill>
                      <a:srgbClr val="002060"/>
                    </a:solidFill>
                  </a:tcPr>
                </a:tc>
                <a:tc>
                  <a:txBody>
                    <a:bodyPr/>
                    <a:lstStyle/>
                    <a:p>
                      <a:r>
                        <a:rPr lang="en-US" sz="1200" b="1" dirty="0"/>
                        <a:t>Due Date</a:t>
                      </a:r>
                    </a:p>
                  </a:txBody>
                  <a:tcPr>
                    <a:solidFill>
                      <a:srgbClr val="002060"/>
                    </a:solidFill>
                  </a:tcPr>
                </a:tc>
                <a:tc>
                  <a:txBody>
                    <a:bodyPr/>
                    <a:lstStyle/>
                    <a:p>
                      <a:r>
                        <a:rPr lang="en-US" sz="1200" b="1" dirty="0"/>
                        <a:t>Comments</a:t>
                      </a:r>
                    </a:p>
                  </a:txBody>
                  <a:tcPr>
                    <a:solidFill>
                      <a:srgbClr val="002060"/>
                    </a:solidFill>
                  </a:tcPr>
                </a:tc>
                <a:extLst>
                  <a:ext uri="{0D108BD9-81ED-4DB2-BD59-A6C34878D82A}">
                    <a16:rowId xmlns:a16="http://schemas.microsoft.com/office/drawing/2014/main" val="10000"/>
                  </a:ext>
                </a:extLst>
              </a:tr>
              <a:tr h="458121">
                <a:tc>
                  <a:txBody>
                    <a:bodyPr/>
                    <a:lstStyle/>
                    <a:p>
                      <a:r>
                        <a:rPr lang="en-US" sz="1000" b="1" dirty="0"/>
                        <a:t>R1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strike="noStrike" cap="none" dirty="0"/>
                        <a:t>Task 246: Security Testing might be delayed because there may be unexpected defects or bugs in the encryption module, requiring additional time for debugging and fixes, which will in turn delay the start of Task 247:Synthesize test results to solve problems</a:t>
                      </a:r>
                      <a:endParaRPr lang="en-US" sz="1000" dirty="0"/>
                    </a:p>
                  </a:txBody>
                  <a:tcPr/>
                </a:tc>
                <a:tc>
                  <a:txBody>
                    <a:bodyPr/>
                    <a:lstStyle/>
                    <a:p>
                      <a:pPr marL="63500" marR="0" lvl="0" indent="0" algn="l" rtl="0">
                        <a:lnSpc>
                          <a:spcPct val="100000"/>
                        </a:lnSpc>
                        <a:spcBef>
                          <a:spcPts val="0"/>
                        </a:spcBef>
                        <a:spcAft>
                          <a:spcPts val="0"/>
                        </a:spcAft>
                        <a:buClr>
                          <a:schemeClr val="dk1"/>
                        </a:buClr>
                        <a:buSzPts val="1100"/>
                        <a:buFont typeface="Arial"/>
                        <a:buNone/>
                      </a:pPr>
                      <a:r>
                        <a:rPr lang="en-US" sz="1000" u="none" strike="noStrike" cap="none" dirty="0"/>
                        <a:t>M1: Involve the development team immediately to address the identified bugs and apply necessary patches or fixes.</a:t>
                      </a:r>
                    </a:p>
                    <a:p>
                      <a:pPr marL="63500" marR="0" lvl="0" indent="0" algn="l" rtl="0">
                        <a:lnSpc>
                          <a:spcPct val="100000"/>
                        </a:lnSpc>
                        <a:spcBef>
                          <a:spcPts val="0"/>
                        </a:spcBef>
                        <a:spcAft>
                          <a:spcPts val="0"/>
                        </a:spcAft>
                        <a:buClr>
                          <a:schemeClr val="dk1"/>
                        </a:buClr>
                        <a:buSzPts val="1100"/>
                        <a:buFont typeface="Arial"/>
                        <a:buNone/>
                      </a:pPr>
                      <a:r>
                        <a:rPr lang="en-US" sz="1000" u="none" strike="noStrike" cap="none" dirty="0"/>
                        <a:t>M2: Prioritize the most critical bugs that directly affect the security testing and address them first to minimize delays.</a:t>
                      </a:r>
                    </a:p>
                    <a:p>
                      <a:pPr marL="63500" marR="0" lvl="0" indent="0" algn="l" rtl="0">
                        <a:lnSpc>
                          <a:spcPct val="100000"/>
                        </a:lnSpc>
                        <a:spcBef>
                          <a:spcPts val="0"/>
                        </a:spcBef>
                        <a:spcAft>
                          <a:spcPts val="0"/>
                        </a:spcAft>
                        <a:buClr>
                          <a:schemeClr val="dk1"/>
                        </a:buClr>
                        <a:buSzPts val="1100"/>
                        <a:buFont typeface="Arial"/>
                        <a:buNone/>
                      </a:pPr>
                      <a:r>
                        <a:rPr lang="en-US" sz="1000" u="none" strike="noStrike" cap="none" dirty="0"/>
                        <a:t>M3: Communicate the issues and their impact on the schedule to stakeholders, adjusting the timeline if necessary to accommodate the additional debugging time.</a:t>
                      </a:r>
                    </a:p>
                    <a:p>
                      <a:pPr marL="0" marR="0" lvl="0" indent="0" algn="l" rtl="0">
                        <a:lnSpc>
                          <a:spcPct val="100000"/>
                        </a:lnSpc>
                        <a:spcBef>
                          <a:spcPts val="0"/>
                        </a:spcBef>
                        <a:spcAft>
                          <a:spcPts val="0"/>
                        </a:spcAft>
                        <a:buClr>
                          <a:schemeClr val="dk1"/>
                        </a:buClr>
                        <a:buSzPts val="1000"/>
                        <a:buFont typeface="Arial"/>
                        <a:buNone/>
                      </a:pPr>
                      <a:endParaRPr lang="en-US" sz="1000" dirty="0"/>
                    </a:p>
                  </a:txBody>
                  <a:tcPr/>
                </a:tc>
                <a:tc>
                  <a:txBody>
                    <a:bodyPr/>
                    <a:lstStyle/>
                    <a:p>
                      <a:pPr marL="63500" marR="0" lvl="0" indent="0" algn="l" rtl="0">
                        <a:lnSpc>
                          <a:spcPct val="100000"/>
                        </a:lnSpc>
                        <a:spcBef>
                          <a:spcPts val="0"/>
                        </a:spcBef>
                        <a:spcAft>
                          <a:spcPts val="0"/>
                        </a:spcAft>
                        <a:buClr>
                          <a:schemeClr val="dk1"/>
                        </a:buClr>
                        <a:buSzPts val="1100"/>
                        <a:buFont typeface="Arial"/>
                        <a:buNone/>
                      </a:pPr>
                      <a:r>
                        <a:rPr lang="en-US" sz="1000" u="none" strike="noStrike" cap="none" dirty="0"/>
                        <a:t>C1: If defects are found in the Security module, allocate additional resources (such as extra developers or encryption specialists) to work on resolving the issues quickly, ensuring that debugging does not hold up other tasks.</a:t>
                      </a:r>
                    </a:p>
                    <a:p>
                      <a:pPr marL="63500" marR="0" lvl="0" indent="0" algn="l" rtl="0">
                        <a:lnSpc>
                          <a:spcPct val="100000"/>
                        </a:lnSpc>
                        <a:spcBef>
                          <a:spcPts val="0"/>
                        </a:spcBef>
                        <a:spcAft>
                          <a:spcPts val="0"/>
                        </a:spcAft>
                        <a:buClr>
                          <a:schemeClr val="dk1"/>
                        </a:buClr>
                        <a:buSzPts val="1100"/>
                        <a:buFont typeface="Arial"/>
                        <a:buNone/>
                      </a:pPr>
                      <a:r>
                        <a:rPr lang="en-US" sz="1000" u="none" strike="noStrike" cap="none" dirty="0"/>
                        <a:t>C2: Extend the Security testing phase and adjust the project schedule to allow more time for resolution, ensuring that the delay doesn’t push back Task.</a:t>
                      </a:r>
                    </a:p>
                    <a:p>
                      <a:pPr marL="63500" marR="0" lvl="0" indent="0" algn="l" rtl="0">
                        <a:lnSpc>
                          <a:spcPct val="100000"/>
                        </a:lnSpc>
                        <a:spcBef>
                          <a:spcPts val="0"/>
                        </a:spcBef>
                        <a:spcAft>
                          <a:spcPts val="0"/>
                        </a:spcAft>
                        <a:buClr>
                          <a:schemeClr val="dk1"/>
                        </a:buClr>
                        <a:buSzPts val="1100"/>
                        <a:buFont typeface="Arial"/>
                        <a:buNone/>
                      </a:pPr>
                      <a:r>
                        <a:rPr lang="en-US" sz="1000" u="none" strike="noStrike" cap="none" dirty="0"/>
                        <a:t>C3: If critical bugs cannot be fixed immediately, implement temporary workarounds to allow the Security testing to proceed with partial or alternate methods, ensuring the overall testing process continues.</a:t>
                      </a:r>
                    </a:p>
                    <a:p>
                      <a:pPr marL="0" indent="0">
                        <a:buNone/>
                      </a:pPr>
                      <a:endParaRPr lang="en-US" sz="1000" dirty="0"/>
                    </a:p>
                  </a:txBody>
                  <a:tcPr/>
                </a:tc>
                <a:tc>
                  <a:txBody>
                    <a:bodyPr/>
                    <a:lstStyle/>
                    <a:p>
                      <a:pPr marL="0" indent="0">
                        <a:buNone/>
                      </a:pPr>
                      <a:r>
                        <a:rPr lang="en-US" sz="1000" dirty="0"/>
                        <a:t>Anushka</a:t>
                      </a:r>
                    </a:p>
                  </a:txBody>
                  <a:tcPr/>
                </a:tc>
                <a:tc>
                  <a:txBody>
                    <a:bodyPr/>
                    <a:lstStyle/>
                    <a:p>
                      <a:pPr marL="0" indent="0">
                        <a:buNone/>
                      </a:pPr>
                      <a:r>
                        <a:rPr lang="en-US" sz="1000" dirty="0"/>
                        <a:t> 7//26 </a:t>
                      </a:r>
                    </a:p>
                  </a:txBody>
                  <a:tcPr/>
                </a:tc>
                <a:tc>
                  <a:txBody>
                    <a:bodyPr/>
                    <a:lstStyle/>
                    <a:p>
                      <a:endParaRPr lang="en-US" sz="1000" dirty="0"/>
                    </a:p>
                  </a:txBody>
                  <a:tcPr/>
                </a:tc>
                <a:extLst>
                  <a:ext uri="{0D108BD9-81ED-4DB2-BD59-A6C34878D82A}">
                    <a16:rowId xmlns:a16="http://schemas.microsoft.com/office/drawing/2014/main" val="10001"/>
                  </a:ext>
                </a:extLst>
              </a:tr>
              <a:tr h="535305">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1838587720"/>
                  </a:ext>
                </a:extLst>
              </a:tr>
              <a:tr h="535305">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2282718053"/>
                  </a:ext>
                </a:extLst>
              </a:tr>
              <a:tr h="535305">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328008710"/>
                  </a:ext>
                </a:extLst>
              </a:tr>
              <a:tr h="535305">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1116219877"/>
                  </a:ext>
                </a:extLst>
              </a:tr>
              <a:tr h="535305">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2440293864"/>
                  </a:ext>
                </a:extLst>
              </a:tr>
              <a:tr h="535305">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4186243004"/>
                  </a:ext>
                </a:extLst>
              </a:tr>
              <a:tr h="535305">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3167182912"/>
                  </a:ext>
                </a:extLst>
              </a:tr>
            </a:tbl>
          </a:graphicData>
        </a:graphic>
      </p:graphicFrame>
    </p:spTree>
    <p:extLst>
      <p:ext uri="{BB962C8B-B14F-4D97-AF65-F5344CB8AC3E}">
        <p14:creationId xmlns:p14="http://schemas.microsoft.com/office/powerpoint/2010/main" val="48702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7A464-9A2E-50B7-E20F-C7E54B22BD0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0DE57A9-5FFA-6B70-A5D2-762BF3BAD997}"/>
              </a:ext>
            </a:extLst>
          </p:cNvPr>
          <p:cNvSpPr>
            <a:spLocks noGrp="1"/>
          </p:cNvSpPr>
          <p:nvPr>
            <p:ph type="title"/>
          </p:nvPr>
        </p:nvSpPr>
        <p:spPr>
          <a:xfrm>
            <a:off x="524933" y="239713"/>
            <a:ext cx="9992784" cy="1085850"/>
          </a:xfrm>
        </p:spPr>
        <p:txBody>
          <a:bodyPr/>
          <a:lstStyle/>
          <a:p>
            <a:r>
              <a:rPr lang="en-US" dirty="0">
                <a:solidFill>
                  <a:schemeClr val="tx1">
                    <a:lumMod val="65000"/>
                    <a:lumOff val="35000"/>
                  </a:schemeClr>
                </a:solidFill>
              </a:rPr>
              <a:t>Project Key Risks</a:t>
            </a:r>
          </a:p>
        </p:txBody>
      </p:sp>
      <p:graphicFrame>
        <p:nvGraphicFramePr>
          <p:cNvPr id="5" name="Content Placeholder 3">
            <a:extLst>
              <a:ext uri="{FF2B5EF4-FFF2-40B4-BE49-F238E27FC236}">
                <a16:creationId xmlns:a16="http://schemas.microsoft.com/office/drawing/2014/main" id="{1C715277-9BF7-C234-77A3-C38F60088D1A}"/>
              </a:ext>
            </a:extLst>
          </p:cNvPr>
          <p:cNvGraphicFramePr>
            <a:graphicFrameLocks noGrp="1"/>
          </p:cNvGraphicFramePr>
          <p:nvPr>
            <p:ph idx="1"/>
          </p:nvPr>
        </p:nvGraphicFramePr>
        <p:xfrm>
          <a:off x="277402" y="1352550"/>
          <a:ext cx="11383767" cy="5216774"/>
        </p:xfrm>
        <a:graphic>
          <a:graphicData uri="http://schemas.openxmlformats.org/drawingml/2006/table">
            <a:tbl>
              <a:tblPr firstRow="1" bandRow="1">
                <a:tableStyleId>{5C22544A-7EE6-4342-B048-85BDC9FD1C3A}</a:tableStyleId>
              </a:tblPr>
              <a:tblGrid>
                <a:gridCol w="393414">
                  <a:extLst>
                    <a:ext uri="{9D8B030D-6E8A-4147-A177-3AD203B41FA5}">
                      <a16:colId xmlns:a16="http://schemas.microsoft.com/office/drawing/2014/main" val="20000"/>
                    </a:ext>
                  </a:extLst>
                </a:gridCol>
                <a:gridCol w="2528456">
                  <a:extLst>
                    <a:ext uri="{9D8B030D-6E8A-4147-A177-3AD203B41FA5}">
                      <a16:colId xmlns:a16="http://schemas.microsoft.com/office/drawing/2014/main" val="20001"/>
                    </a:ext>
                  </a:extLst>
                </a:gridCol>
                <a:gridCol w="2341361">
                  <a:extLst>
                    <a:ext uri="{9D8B030D-6E8A-4147-A177-3AD203B41FA5}">
                      <a16:colId xmlns:a16="http://schemas.microsoft.com/office/drawing/2014/main" val="20002"/>
                    </a:ext>
                  </a:extLst>
                </a:gridCol>
                <a:gridCol w="1884520">
                  <a:extLst>
                    <a:ext uri="{9D8B030D-6E8A-4147-A177-3AD203B41FA5}">
                      <a16:colId xmlns:a16="http://schemas.microsoft.com/office/drawing/2014/main" val="2710428132"/>
                    </a:ext>
                  </a:extLst>
                </a:gridCol>
                <a:gridCol w="1160485">
                  <a:extLst>
                    <a:ext uri="{9D8B030D-6E8A-4147-A177-3AD203B41FA5}">
                      <a16:colId xmlns:a16="http://schemas.microsoft.com/office/drawing/2014/main" val="20003"/>
                    </a:ext>
                  </a:extLst>
                </a:gridCol>
                <a:gridCol w="866033">
                  <a:extLst>
                    <a:ext uri="{9D8B030D-6E8A-4147-A177-3AD203B41FA5}">
                      <a16:colId xmlns:a16="http://schemas.microsoft.com/office/drawing/2014/main" val="20004"/>
                    </a:ext>
                  </a:extLst>
                </a:gridCol>
                <a:gridCol w="2209498">
                  <a:extLst>
                    <a:ext uri="{9D8B030D-6E8A-4147-A177-3AD203B41FA5}">
                      <a16:colId xmlns:a16="http://schemas.microsoft.com/office/drawing/2014/main" val="20005"/>
                    </a:ext>
                  </a:extLst>
                </a:gridCol>
              </a:tblGrid>
              <a:tr h="470829">
                <a:tc>
                  <a:txBody>
                    <a:bodyPr/>
                    <a:lstStyle/>
                    <a:p>
                      <a:r>
                        <a:rPr lang="en-US" sz="1200" b="1" dirty="0"/>
                        <a:t>#</a:t>
                      </a:r>
                    </a:p>
                  </a:txBody>
                  <a:tcPr>
                    <a:solidFill>
                      <a:srgbClr val="002060"/>
                    </a:solidFill>
                  </a:tcPr>
                </a:tc>
                <a:tc>
                  <a:txBody>
                    <a:bodyPr/>
                    <a:lstStyle/>
                    <a:p>
                      <a:r>
                        <a:rPr lang="en-US" sz="1200" b="1" dirty="0"/>
                        <a:t>Risk </a:t>
                      </a:r>
                    </a:p>
                  </a:txBody>
                  <a:tcPr>
                    <a:solidFill>
                      <a:srgbClr val="002060"/>
                    </a:solidFill>
                  </a:tcPr>
                </a:tc>
                <a:tc>
                  <a:txBody>
                    <a:bodyPr/>
                    <a:lstStyle/>
                    <a:p>
                      <a:r>
                        <a:rPr lang="en-US" sz="1200" b="1" dirty="0"/>
                        <a:t>Mitigation </a:t>
                      </a:r>
                    </a:p>
                  </a:txBody>
                  <a:tcPr>
                    <a:solidFill>
                      <a:srgbClr val="002060"/>
                    </a:solidFill>
                  </a:tcPr>
                </a:tc>
                <a:tc>
                  <a:txBody>
                    <a:bodyPr/>
                    <a:lstStyle/>
                    <a:p>
                      <a:r>
                        <a:rPr lang="en-US" sz="1200" b="1" dirty="0"/>
                        <a:t>Contingency</a:t>
                      </a:r>
                    </a:p>
                  </a:txBody>
                  <a:tcPr>
                    <a:solidFill>
                      <a:srgbClr val="002060"/>
                    </a:solidFill>
                  </a:tcPr>
                </a:tc>
                <a:tc>
                  <a:txBody>
                    <a:bodyPr/>
                    <a:lstStyle/>
                    <a:p>
                      <a:r>
                        <a:rPr lang="en-US" sz="1200" b="1" dirty="0"/>
                        <a:t>Owner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(Student Name)</a:t>
                      </a:r>
                    </a:p>
                  </a:txBody>
                  <a:tcPr>
                    <a:solidFill>
                      <a:srgbClr val="002060"/>
                    </a:solidFill>
                  </a:tcPr>
                </a:tc>
                <a:tc>
                  <a:txBody>
                    <a:bodyPr/>
                    <a:lstStyle/>
                    <a:p>
                      <a:r>
                        <a:rPr lang="en-US" sz="1200" b="1" dirty="0"/>
                        <a:t>Due Date</a:t>
                      </a:r>
                    </a:p>
                  </a:txBody>
                  <a:tcPr>
                    <a:solidFill>
                      <a:srgbClr val="002060"/>
                    </a:solidFill>
                  </a:tcPr>
                </a:tc>
                <a:tc>
                  <a:txBody>
                    <a:bodyPr/>
                    <a:lstStyle/>
                    <a:p>
                      <a:r>
                        <a:rPr lang="en-US" sz="1200" b="1" dirty="0"/>
                        <a:t>Comments</a:t>
                      </a:r>
                    </a:p>
                  </a:txBody>
                  <a:tcPr>
                    <a:solidFill>
                      <a:srgbClr val="002060"/>
                    </a:solidFill>
                  </a:tcPr>
                </a:tc>
                <a:extLst>
                  <a:ext uri="{0D108BD9-81ED-4DB2-BD59-A6C34878D82A}">
                    <a16:rowId xmlns:a16="http://schemas.microsoft.com/office/drawing/2014/main" val="10000"/>
                  </a:ext>
                </a:extLst>
              </a:tr>
              <a:tr h="2869814">
                <a:tc>
                  <a:txBody>
                    <a:bodyPr/>
                    <a:lstStyle/>
                    <a:p>
                      <a:r>
                        <a:rPr lang="en-US" sz="1000" b="1" dirty="0"/>
                        <a:t>R2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strike="noStrike" cap="none" dirty="0"/>
                        <a:t>Task 191 Database for medical supplies might be delayed due to inadequate disk space, loading the database can be delayed as the database size exceeds the available storage capacity, which will in turn delay the start of Task 192 Review Schema</a:t>
                      </a: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pPr marL="0" marR="0" lvl="0" indent="0" algn="l" rtl="0">
                        <a:lnSpc>
                          <a:spcPct val="100000"/>
                        </a:lnSpc>
                        <a:spcBef>
                          <a:spcPts val="0"/>
                        </a:spcBef>
                        <a:spcAft>
                          <a:spcPts val="0"/>
                        </a:spcAft>
                        <a:buClr>
                          <a:schemeClr val="dk1"/>
                        </a:buClr>
                        <a:buSzPts val="1000"/>
                        <a:buFont typeface="Arial"/>
                        <a:buNone/>
                      </a:pPr>
                      <a:r>
                        <a:rPr lang="en-US" sz="1000" u="none" strike="noStrike" cap="none" dirty="0"/>
                        <a:t>M1: Test the database loading process on a staging environment with similar storage constraints to identify and resolve potential issues ahead of time. </a:t>
                      </a:r>
                    </a:p>
                    <a:p>
                      <a:pPr marL="0" marR="0" lvl="0" indent="0" algn="l" rtl="0">
                        <a:lnSpc>
                          <a:spcPct val="100000"/>
                        </a:lnSpc>
                        <a:spcBef>
                          <a:spcPts val="0"/>
                        </a:spcBef>
                        <a:spcAft>
                          <a:spcPts val="0"/>
                        </a:spcAft>
                        <a:buClr>
                          <a:schemeClr val="dk1"/>
                        </a:buClr>
                        <a:buSzPts val="1000"/>
                        <a:buFont typeface="Arial"/>
                        <a:buNone/>
                      </a:pPr>
                      <a:r>
                        <a:rPr lang="en-US" sz="1000" u="none" strike="noStrike" cap="none" dirty="0"/>
                        <a:t>M2: Conduct a thorough analysis of the database size and ensure adequate disk space is provisioned well before the loading process begins. </a:t>
                      </a:r>
                    </a:p>
                    <a:p>
                      <a:pPr marL="0" marR="0" lvl="0" indent="0" algn="l" rtl="0">
                        <a:lnSpc>
                          <a:spcPct val="100000"/>
                        </a:lnSpc>
                        <a:spcBef>
                          <a:spcPts val="0"/>
                        </a:spcBef>
                        <a:spcAft>
                          <a:spcPts val="0"/>
                        </a:spcAft>
                        <a:buClr>
                          <a:schemeClr val="dk1"/>
                        </a:buClr>
                        <a:buSzPts val="1000"/>
                        <a:buFont typeface="Arial"/>
                        <a:buNone/>
                      </a:pPr>
                      <a:r>
                        <a:rPr lang="en-US" sz="1000" u="none" strike="noStrike" cap="none" dirty="0"/>
                        <a:t>M3: Upgrade the disk storage capacity of the server to handle the current database size and account for future growth.</a:t>
                      </a:r>
                    </a:p>
                    <a:p>
                      <a:pPr marL="0" marR="0" lvl="0" indent="0" algn="l" rtl="0">
                        <a:lnSpc>
                          <a:spcPct val="100000"/>
                        </a:lnSpc>
                        <a:spcBef>
                          <a:spcPts val="0"/>
                        </a:spcBef>
                        <a:spcAft>
                          <a:spcPts val="0"/>
                        </a:spcAft>
                        <a:buClr>
                          <a:schemeClr val="dk1"/>
                        </a:buClr>
                        <a:buSzPts val="1000"/>
                        <a:buFont typeface="Arial"/>
                        <a:buNone/>
                      </a:pPr>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strike="noStrike" cap="none" dirty="0"/>
                        <a:t>If the risk of inadequate disk space occurs, load the database in chunks and simultaneously push each loaded chunk to the cloud to ensure that Task 192 Review Schema</a:t>
                      </a:r>
                      <a:endParaRPr lang="en-US"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u="none" strike="noStrike" cap="none" dirty="0"/>
                        <a:t>can begin without delay.</a:t>
                      </a:r>
                    </a:p>
                    <a:p>
                      <a:pPr marL="0" indent="0">
                        <a:buNone/>
                      </a:pPr>
                      <a:endParaRPr lang="en-US" sz="1000" dirty="0"/>
                    </a:p>
                  </a:txBody>
                  <a:tcPr/>
                </a:tc>
                <a:tc>
                  <a:txBody>
                    <a:bodyPr/>
                    <a:lstStyle/>
                    <a:p>
                      <a:pPr marL="0" indent="0">
                        <a:buNone/>
                      </a:pPr>
                      <a:r>
                        <a:rPr lang="en-US" sz="1000" dirty="0"/>
                        <a:t>Anushka</a:t>
                      </a:r>
                    </a:p>
                  </a:txBody>
                  <a:tcPr/>
                </a:tc>
                <a:tc>
                  <a:txBody>
                    <a:bodyPr/>
                    <a:lstStyle/>
                    <a:p>
                      <a:pPr marL="0" indent="0">
                        <a:buNone/>
                      </a:pPr>
                      <a:r>
                        <a:rPr lang="en-US" sz="1000" dirty="0"/>
                        <a:t> 6/21/25 </a:t>
                      </a:r>
                    </a:p>
                  </a:txBody>
                  <a:tcPr/>
                </a:tc>
                <a:tc>
                  <a:txBody>
                    <a:bodyPr/>
                    <a:lstStyle/>
                    <a:p>
                      <a:endParaRPr lang="en-US" sz="1000" dirty="0"/>
                    </a:p>
                  </a:txBody>
                  <a:tcPr/>
                </a:tc>
                <a:extLst>
                  <a:ext uri="{0D108BD9-81ED-4DB2-BD59-A6C34878D82A}">
                    <a16:rowId xmlns:a16="http://schemas.microsoft.com/office/drawing/2014/main" val="10001"/>
                  </a:ext>
                </a:extLst>
              </a:tr>
              <a:tr h="179363">
                <a:tc>
                  <a:txBody>
                    <a:bodyPr/>
                    <a:lstStyle/>
                    <a:p>
                      <a:r>
                        <a:rPr lang="en-US" sz="1000" b="1" dirty="0"/>
                        <a:t>R2</a:t>
                      </a:r>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1838587720"/>
                  </a:ext>
                </a:extLst>
              </a:tr>
              <a:tr h="179363">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2282718053"/>
                  </a:ext>
                </a:extLst>
              </a:tr>
              <a:tr h="179363">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328008710"/>
                  </a:ext>
                </a:extLst>
              </a:tr>
              <a:tr h="179363">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1116219877"/>
                  </a:ext>
                </a:extLst>
              </a:tr>
              <a:tr h="179363">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2440293864"/>
                  </a:ext>
                </a:extLst>
              </a:tr>
              <a:tr h="179363">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4186243004"/>
                  </a:ext>
                </a:extLst>
              </a:tr>
              <a:tr h="179363">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3167182912"/>
                  </a:ext>
                </a:extLst>
              </a:tr>
            </a:tbl>
          </a:graphicData>
        </a:graphic>
      </p:graphicFrame>
    </p:spTree>
    <p:extLst>
      <p:ext uri="{BB962C8B-B14F-4D97-AF65-F5344CB8AC3E}">
        <p14:creationId xmlns:p14="http://schemas.microsoft.com/office/powerpoint/2010/main" val="355969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AB635-1B33-77BB-BA9E-54F136EBA23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ED51175-8D45-2090-6091-1336391AFA5A}"/>
              </a:ext>
            </a:extLst>
          </p:cNvPr>
          <p:cNvSpPr txBox="1"/>
          <p:nvPr/>
        </p:nvSpPr>
        <p:spPr>
          <a:xfrm>
            <a:off x="369106" y="677261"/>
            <a:ext cx="10681200"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s-updated</a:t>
            </a:r>
          </a:p>
          <a:p>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FE2F9357-4A81-650B-8110-CD39E7BD2602}"/>
              </a:ext>
            </a:extLst>
          </p:cNvPr>
          <p:cNvGraphicFramePr>
            <a:graphicFrameLocks/>
          </p:cNvGraphicFramePr>
          <p:nvPr>
            <p:extLst>
              <p:ext uri="{D42A27DB-BD31-4B8C-83A1-F6EECF244321}">
                <p14:modId xmlns:p14="http://schemas.microsoft.com/office/powerpoint/2010/main" val="3850453589"/>
              </p:ext>
            </p:extLst>
          </p:nvPr>
        </p:nvGraphicFramePr>
        <p:xfrm>
          <a:off x="505344" y="1599937"/>
          <a:ext cx="11053295" cy="528907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a:t>#</a:t>
                      </a:r>
                      <a:endParaRPr lang="en-US" sz="1200" b="0" dirty="0">
                        <a:latin typeface="+mn-lt"/>
                      </a:endParaRPr>
                    </a:p>
                  </a:txBody>
                  <a:tcPr>
                    <a:solidFill>
                      <a:srgbClr val="002060"/>
                    </a:solidFill>
                  </a:tcPr>
                </a:tc>
                <a:tc>
                  <a:txBody>
                    <a:bodyPr/>
                    <a:lstStyle/>
                    <a:p>
                      <a:r>
                        <a:rPr lang="en-US" sz="1200" b="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a:p>
                    <a:p>
                      <a:pPr lvl="0">
                        <a:buNone/>
                      </a:pPr>
                      <a:r>
                        <a:rPr lang="en-US" sz="1200" b="1"/>
                        <a:t>7</a:t>
                      </a:r>
                      <a:endParaRPr lang="en-US" sz="1200" b="1" dirty="0">
                        <a:latin typeface="+mn-lt"/>
                      </a:endParaRPr>
                    </a:p>
                  </a:txBody>
                  <a:tcPr/>
                </a:tc>
                <a:tc>
                  <a:txBody>
                    <a:bodyPr/>
                    <a:lstStyle/>
                    <a:p>
                      <a:r>
                        <a:rPr lang="en-US" sz="1200" dirty="0"/>
                        <a:t>Multiple critical Front-End Testing tasks are assigned to only Tester2 and Tester3. If either tester faces unexpected issues (such as illness, personal emergencies, or task backlog), it could cause significant testing delays, impacting the Integration Testing timeline and project delivery milestones.</a:t>
                      </a:r>
                    </a:p>
                  </a:txBody>
                  <a:tcPr anchor="ctr"/>
                </a:tc>
                <a:tc>
                  <a:txBody>
                    <a:bodyPr/>
                    <a:lstStyle/>
                    <a:p>
                      <a:pPr lvl="0" algn="l">
                        <a:lnSpc>
                          <a:spcPct val="100000"/>
                        </a:lnSpc>
                        <a:spcBef>
                          <a:spcPts val="0"/>
                        </a:spcBef>
                        <a:spcAft>
                          <a:spcPts val="0"/>
                        </a:spcAft>
                        <a:buNone/>
                      </a:pPr>
                      <a:r>
                        <a:rPr lang="en-US" altLang="zh-CN" sz="1200" dirty="0"/>
                        <a:t>(1) Reassign less critical tasks to available testers (e.g., Tester4, Tester5) to reduce Tester2 and Tester3's workload.</a:t>
                      </a:r>
                      <a:br>
                        <a:rPr lang="en-US" altLang="zh-CN" sz="1200" dirty="0"/>
                      </a:br>
                      <a:r>
                        <a:rPr lang="en-US" altLang="zh-CN" sz="1200" dirty="0"/>
                        <a:t>(2) Closely monitor daily testing progress via stand-up meetings, and perform early detection of bottlenecks.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Maintain a standby list of trained backup testers who can immediately take over specific testing modules if needed.</a:t>
                      </a:r>
                      <a:br>
                        <a:rPr lang="en-US" altLang="zh-CN" sz="1200" dirty="0"/>
                      </a:br>
                      <a:r>
                        <a:rPr lang="en-US" altLang="zh-CN" sz="1200" dirty="0"/>
                        <a:t>(2) Implement a priority-based testing plan to ensure the most critical modules are completed first if delays occur.</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b="0" u="none" strike="noStrike" noProof="0" dirty="0"/>
                        <a:t> </a:t>
                      </a:r>
                      <a:r>
                        <a:rPr lang="en-US" altLang="zh-CN" sz="1200" dirty="0"/>
                        <a:t>August 31st</a:t>
                      </a:r>
                    </a:p>
                    <a:p>
                      <a:endParaRPr lang="en-US" altLang="zh-CN" sz="1200" dirty="0"/>
                    </a:p>
                  </a:txBody>
                  <a:tcPr/>
                </a:tc>
                <a:tc>
                  <a:txBody>
                    <a:bodyPr/>
                    <a:lstStyle/>
                    <a:p>
                      <a:r>
                        <a:rPr lang="en-US" altLang="zh-CN" sz="1200" dirty="0"/>
                        <a:t>This risk affects multiple modules simultaneously and could cascade into broader project delays.</a:t>
                      </a:r>
                      <a:endParaRPr lang="en-US" sz="1200" b="0" dirty="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r>
                        <a:rPr lang="en-US" sz="1200" dirty="0"/>
                        <a:t>The User Management System (User Authentication API and Login/Register API) development is solely assigned to back-end-dev2 with very tight timelines (7 days each). If back-end-dev2 encounters technical challenges, unexpected leave, or delivery delays, it could block critical user login and registration functionalities, severely impacting system integration and downstream testing schedules.</a:t>
                      </a:r>
                    </a:p>
                  </a:txBody>
                  <a:tcPr anchor="ctr"/>
                </a:tc>
                <a:tc>
                  <a:txBody>
                    <a:bodyPr/>
                    <a:lstStyle/>
                    <a:p>
                      <a:pPr marL="0" lvl="0" indent="0" algn="l">
                        <a:lnSpc>
                          <a:spcPct val="100000"/>
                        </a:lnSpc>
                        <a:spcBef>
                          <a:spcPts val="0"/>
                        </a:spcBef>
                        <a:spcAft>
                          <a:spcPts val="0"/>
                        </a:spcAft>
                        <a:buNone/>
                      </a:pPr>
                      <a:r>
                        <a:rPr lang="en-US" altLang="zh-CN" sz="1200" dirty="0"/>
                        <a:t>(1) Assign a secondary developer (e.g., back-end-dev3) to shadow and support back-end-dev2 during development.</a:t>
                      </a:r>
                      <a:br>
                        <a:rPr lang="en-US" altLang="zh-CN" sz="1200" dirty="0"/>
                      </a:br>
                      <a:r>
                        <a:rPr lang="en-US" altLang="zh-CN" sz="1200" dirty="0"/>
                        <a:t>(2) Conduct early code reviews (after 2-3 days of development) to detect potential issues sooner rather than later.</a:t>
                      </a:r>
                      <a:endParaRPr lang="en-US" sz="1200" b="0" dirty="0">
                        <a:latin typeface="+mn-lt"/>
                      </a:endParaRPr>
                    </a:p>
                  </a:txBody>
                  <a:tcPr/>
                </a:tc>
                <a:tc>
                  <a:txBody>
                    <a:bodyPr/>
                    <a:lstStyle/>
                    <a:p>
                      <a:pPr marL="0" lvl="0" indent="0">
                        <a:buNone/>
                      </a:pPr>
                      <a:r>
                        <a:rPr lang="en-US" sz="1200" b="0" dirty="0"/>
                        <a:t>.</a:t>
                      </a:r>
                      <a:r>
                        <a:rPr lang="en-US" altLang="zh-CN" sz="1200" dirty="0"/>
                        <a:t> (1) In case of developer unavailability, reassign a trained backup developer immediately to continue work based on latest commit/codebase.</a:t>
                      </a:r>
                      <a:br>
                        <a:rPr lang="en-US" altLang="zh-CN" sz="1200" dirty="0"/>
                      </a:br>
                      <a:r>
                        <a:rPr lang="en-US" altLang="zh-CN" sz="1200" dirty="0"/>
                        <a:t>(2) Prioritize minimal viable functionality (basic login, basic registration) to unblock integration even if full features are delayed.</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dirty="0"/>
                        <a:t>August 10th</a:t>
                      </a:r>
                    </a:p>
                  </a:txBody>
                  <a:tcPr/>
                </a:tc>
                <a:tc>
                  <a:txBody>
                    <a:bodyPr/>
                    <a:lstStyle/>
                    <a:p>
                      <a:pPr marL="0" algn="l" defTabSz="914400" rtl="0" eaLnBrk="1" latinLnBrk="0" hangingPunct="1"/>
                      <a:r>
                        <a:rPr lang="en-US" sz="1200" kern="1200" dirty="0">
                          <a:solidFill>
                            <a:schemeClr val="dk1"/>
                          </a:solidFill>
                          <a:latin typeface="+mn-lt"/>
                          <a:ea typeface="+mn-ea"/>
                          <a:cs typeface="+mn-cs"/>
                        </a:rPr>
                        <a:t>This risk is critical as user authentication and registration are foundational functionalities for all system modules.</a:t>
                      </a:r>
                    </a:p>
                  </a:txBody>
                  <a:tcPr anchor="ct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415620677"/>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ion Scaled Agile Structure  Activities - Oct 2015">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0e710d51-58b4-4530-836b-fce5679fe049" ContentTypeId="0x010100BB337192E63E44A7A744CE7393F41F4E" PreviousValue="false"/>
</file>

<file path=customXml/item3.xml><?xml version="1.0" encoding="utf-8"?>
<LongProperties xmlns="http://schemas.microsoft.com/office/2006/metadata/longProperties"/>
</file>

<file path=customXml/item4.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Props1.xml><?xml version="1.0" encoding="utf-8"?>
<ds:datastoreItem xmlns:ds="http://schemas.openxmlformats.org/officeDocument/2006/customXml" ds:itemID="{E8DCF402-61C0-4362-B4A2-96E4D0F50A55}">
  <ds:schemaRefs>
    <ds:schemaRef ds:uri="http://schemas.microsoft.com/sharepoint/v3/contenttype/forms"/>
  </ds:schemaRefs>
</ds:datastoreItem>
</file>

<file path=customXml/itemProps2.xml><?xml version="1.0" encoding="utf-8"?>
<ds:datastoreItem xmlns:ds="http://schemas.openxmlformats.org/officeDocument/2006/customXml" ds:itemID="{FC93FBE5-800E-4E0D-A17F-8A2295BC58F1}">
  <ds:schemaRefs>
    <ds:schemaRef ds:uri="Microsoft.SharePoint.Taxonomy.ContentTypeSync"/>
  </ds:schemaRefs>
</ds:datastoreItem>
</file>

<file path=customXml/itemProps3.xml><?xml version="1.0" encoding="utf-8"?>
<ds:datastoreItem xmlns:ds="http://schemas.openxmlformats.org/officeDocument/2006/customXml" ds:itemID="{CBBB0149-B011-456A-ADF4-98F72A769C0A}">
  <ds:schemaRefs>
    <ds:schemaRef ds:uri="http://schemas.microsoft.com/office/2006/metadata/longProperties"/>
  </ds:schemaRefs>
</ds:datastoreItem>
</file>

<file path=customXml/itemProps4.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11403</TotalTime>
  <Words>5825</Words>
  <Application>Microsoft Office PowerPoint</Application>
  <PresentationFormat>Widescreen</PresentationFormat>
  <Paragraphs>1020</Paragraphs>
  <Slides>35</Slides>
  <Notes>25</Notes>
  <HiddenSlides>0</HiddenSlides>
  <MMClips>0</MMClips>
  <ScaleCrop>false</ScaleCrop>
  <HeadingPairs>
    <vt:vector size="8" baseType="variant">
      <vt:variant>
        <vt:lpstr>Fonts Used</vt:lpstr>
      </vt:variant>
      <vt:variant>
        <vt:i4>12</vt:i4>
      </vt:variant>
      <vt:variant>
        <vt:lpstr>Theme</vt:lpstr>
      </vt:variant>
      <vt:variant>
        <vt:i4>2</vt:i4>
      </vt:variant>
      <vt:variant>
        <vt:lpstr>Slide Titles</vt:lpstr>
      </vt:variant>
      <vt:variant>
        <vt:i4>35</vt:i4>
      </vt:variant>
      <vt:variant>
        <vt:lpstr>Custom Shows</vt:lpstr>
      </vt:variant>
      <vt:variant>
        <vt:i4>16</vt:i4>
      </vt:variant>
    </vt:vector>
  </HeadingPairs>
  <TitlesOfParts>
    <vt:vector size="65" baseType="lpstr">
      <vt:lpstr>ＭＳ Ｐゴシック</vt:lpstr>
      <vt:lpstr>Arial</vt:lpstr>
      <vt:lpstr>Arial,Sans-Serif</vt:lpstr>
      <vt:lpstr>Average</vt:lpstr>
      <vt:lpstr>Calibri</vt:lpstr>
      <vt:lpstr>Courier New,monospace</vt:lpstr>
      <vt:lpstr>Ericsson Capital TT</vt:lpstr>
      <vt:lpstr>Lato</vt:lpstr>
      <vt:lpstr>Noto Sans Symbols</vt:lpstr>
      <vt:lpstr>Times New Roman</vt:lpstr>
      <vt:lpstr>Wingdings</vt:lpstr>
      <vt:lpstr>Wingdings,Sans-Serif</vt:lpstr>
      <vt:lpstr>Lion Scaled Agile Structure  Activities - Oct 2015</vt:lpstr>
      <vt:lpstr>1_Lion Scaled Agile Structure  Activities - Oct 2015</vt:lpstr>
      <vt:lpstr>PowerPoint Presentation</vt:lpstr>
      <vt:lpstr>Team Profile Page</vt:lpstr>
      <vt:lpstr>SmartBid Auction</vt:lpstr>
      <vt:lpstr>Cost Comparison Slide Summary</vt:lpstr>
      <vt:lpstr>Major Milestones</vt:lpstr>
      <vt:lpstr>Major Milestones</vt:lpstr>
      <vt:lpstr>Project Key Risks</vt:lpstr>
      <vt:lpstr>Project Key Risks</vt:lpstr>
      <vt:lpstr>PowerPoint Presentation</vt:lpstr>
      <vt:lpstr>Project Key Actions-updated</vt:lpstr>
      <vt:lpstr>Project Decisions-updated</vt:lpstr>
      <vt:lpstr>PowerPoint Presentation</vt:lpstr>
      <vt:lpstr>Change Management Plan Table </vt:lpstr>
      <vt:lpstr>Change Management Plan Table(Con.)</vt:lpstr>
      <vt:lpstr>Meeting Minutes (Assignment 4)</vt:lpstr>
      <vt:lpstr>Meeting Minutes (Assignment 3)</vt:lpstr>
      <vt:lpstr>Who Delivered What Assignment 3?</vt:lpstr>
      <vt:lpstr>PowerPoint Presentation</vt:lpstr>
      <vt:lpstr>Team Profile Page</vt:lpstr>
      <vt:lpstr>SmartBid Auction Platform</vt:lpstr>
      <vt:lpstr>Governance Plan Overview</vt:lpstr>
      <vt:lpstr>Governance Plan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arvind choudhary</cp:lastModifiedBy>
  <cp:revision>599</cp:revision>
  <cp:lastPrinted>2013-10-11T13:12:04Z</cp:lastPrinted>
  <dcterms:created xsi:type="dcterms:W3CDTF">2015-11-10T10:22:41Z</dcterms:created>
  <dcterms:modified xsi:type="dcterms:W3CDTF">2025-05-02T02:27:35Z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