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6" d="100"/>
          <a:sy n="106" d="100"/>
        </p:scale>
        <p:origin x="151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4/15/2025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92797980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r>
                        <a:rPr lang="en-US" altLang="zh-CN" sz="1400" b="0" i="0" u="none" strike="noStrike" dirty="0">
                          <a:solidFill>
                            <a:srgbClr val="000000"/>
                          </a:solidFill>
                          <a:effectLst/>
                          <a:latin typeface="Calibri" panose="020F0502020204030204" pitchFamily="34" charset="0"/>
                        </a:rPr>
                        <a:t>- everyone</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4/21/25</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Code review and bug fix -6/18/26</a:t>
            </a: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–3/28/25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-7/10/25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–2/9/27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446550"/>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58% of the work completed. This includes requirements, arch design, test case, and front-end development. The remaining tasks are progressing steadily. The team is stable and collaborating effectively. We have several risks but we have the confidence to resolve them.</a:t>
            </a:r>
            <a:endParaRPr lang="en-US" altLang="zh-CN" sz="1800" dirty="0"/>
          </a:p>
          <a:p>
            <a:pPr marL="0" lvl="0" indent="0" algn="l" rtl="0">
              <a:spcBef>
                <a:spcPts val="0"/>
              </a:spcBef>
              <a:spcAft>
                <a:spcPts val="0"/>
              </a:spcAft>
              <a:buNone/>
            </a:pP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320</a:t>
            </a:r>
            <a:r>
              <a:rPr lang="en-US" altLang="zh-CN" sz="1400" b="1" dirty="0"/>
              <a:t>,085</a:t>
            </a:r>
            <a:r>
              <a:rPr lang="en-US" sz="1300" b="1" dirty="0"/>
              <a:t>, </a:t>
            </a:r>
            <a:r>
              <a:rPr lang="en-US" sz="1300" dirty="0"/>
              <a:t>which is a </a:t>
            </a:r>
            <a:r>
              <a:rPr lang="en-US" sz="1300" b="1" dirty="0"/>
              <a:t>13%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$418,888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$2,186,068.00</a:t>
            </a:r>
            <a:endParaRPr dirty="0"/>
          </a:p>
          <a:p>
            <a:pPr marL="533400" lvl="1" indent="-177800" algn="l" rtl="0">
              <a:spcBef>
                <a:spcPts val="400"/>
              </a:spcBef>
              <a:spcAft>
                <a:spcPts val="0"/>
              </a:spcAft>
              <a:buSzPts val="2000"/>
              <a:buChar char="–"/>
            </a:pPr>
            <a:r>
              <a:rPr lang="en-US" dirty="0"/>
              <a:t>Margin:25% $546,517</a:t>
            </a:r>
            <a:endParaRPr dirty="0"/>
          </a:p>
          <a:p>
            <a:pPr marL="533400" lvl="1" indent="-177800" algn="l" rtl="0">
              <a:spcBef>
                <a:spcPts val="400"/>
              </a:spcBef>
              <a:spcAft>
                <a:spcPts val="0"/>
              </a:spcAft>
              <a:buSzPts val="2000"/>
              <a:buChar char="–"/>
            </a:pPr>
            <a:r>
              <a:rPr lang="en-US" dirty="0"/>
              <a:t>Price: $2,732,585.00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CBBB0149-B011-456A-ADF4-98F72A769C0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11274</TotalTime>
  <Words>5527</Words>
  <Application>Microsoft Office PowerPoint</Application>
  <PresentationFormat>宽屏</PresentationFormat>
  <Paragraphs>1042</Paragraphs>
  <Slides>36</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5"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580</cp:revision>
  <cp:lastPrinted>2013-10-11T13:12:04Z</cp:lastPrinted>
  <dcterms:created xsi:type="dcterms:W3CDTF">2015-11-10T10:22:41Z</dcterms:created>
  <dcterms:modified xsi:type="dcterms:W3CDTF">2025-04-15T17:45:52Z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