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1"/>
  </p:notesMasterIdLst>
  <p:handoutMasterIdLst>
    <p:handoutMasterId r:id="rId42"/>
  </p:handoutMasterIdLst>
  <p:sldIdLst>
    <p:sldId id="256" r:id="rId7"/>
    <p:sldId id="257" r:id="rId8"/>
    <p:sldId id="271" r:id="rId9"/>
    <p:sldId id="863" r:id="rId10"/>
    <p:sldId id="837" r:id="rId11"/>
    <p:sldId id="903" r:id="rId12"/>
    <p:sldId id="275" r:id="rId13"/>
    <p:sldId id="276" r:id="rId14"/>
    <p:sldId id="900" r:id="rId15"/>
    <p:sldId id="902" r:id="rId16"/>
    <p:sldId id="916" r:id="rId17"/>
    <p:sldId id="915" r:id="rId18"/>
    <p:sldId id="853" r:id="rId19"/>
    <p:sldId id="917" r:id="rId20"/>
    <p:sldId id="268" r:id="rId21"/>
    <p:sldId id="860" r:id="rId22"/>
    <p:sldId id="909" r:id="rId23"/>
    <p:sldId id="910" r:id="rId24"/>
    <p:sldId id="258" r:id="rId25"/>
    <p:sldId id="259" r:id="rId26"/>
    <p:sldId id="260" r:id="rId27"/>
    <p:sldId id="261" r:id="rId28"/>
    <p:sldId id="262" r:id="rId29"/>
    <p:sldId id="263" r:id="rId30"/>
    <p:sldId id="264" r:id="rId31"/>
    <p:sldId id="897" r:id="rId32"/>
    <p:sldId id="898" r:id="rId33"/>
    <p:sldId id="885" r:id="rId34"/>
    <p:sldId id="912" r:id="rId35"/>
    <p:sldId id="269" r:id="rId36"/>
    <p:sldId id="270" r:id="rId37"/>
    <p:sldId id="889" r:id="rId38"/>
    <p:sldId id="913" r:id="rId39"/>
    <p:sldId id="914" r:id="rId40"/>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0CA8"/>
    <a:srgbClr val="002060"/>
    <a:srgbClr val="DCE5EE"/>
    <a:srgbClr val="FFC000"/>
    <a:srgbClr val="92D05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5796" autoAdjust="0"/>
  </p:normalViewPr>
  <p:slideViewPr>
    <p:cSldViewPr snapToGrid="0" snapToObjects="1">
      <p:cViewPr varScale="1">
        <p:scale>
          <a:sx n="62" d="100"/>
          <a:sy n="62" d="100"/>
        </p:scale>
        <p:origin x="1008" y="44"/>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17</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19</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19</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19</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19</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26</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27</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28</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4/13/2025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4</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4</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4</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4</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08806-A167-53DE-3ABF-CD57A12D2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826655-E8E1-5DF1-9E95-A89DC81EC1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A0448E-19B3-B6F4-BB18-C004CFD363FF}"/>
              </a:ext>
            </a:extLst>
          </p:cNvPr>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a:extLst>
              <a:ext uri="{FF2B5EF4-FFF2-40B4-BE49-F238E27FC236}">
                <a16:creationId xmlns:a16="http://schemas.microsoft.com/office/drawing/2014/main" id="{BFF4C9FD-3C30-7A72-31AF-9E3693946607}"/>
              </a:ext>
            </a:extLst>
          </p:cNvPr>
          <p:cNvSpPr>
            <a:spLocks noGrp="1"/>
          </p:cNvSpPr>
          <p:nvPr>
            <p:ph type="dt" idx="1"/>
          </p:nvPr>
        </p:nvSpPr>
        <p:spPr/>
        <p:txBody>
          <a:bodyPr/>
          <a:lstStyle/>
          <a:p>
            <a:pPr>
              <a:defRPr/>
            </a:pPr>
            <a:r>
              <a:rPr lang="en-US"/>
              <a:t>Sep 2015 </a:t>
            </a:r>
            <a:endParaRPr lang="en-US" dirty="0"/>
          </a:p>
        </p:txBody>
      </p:sp>
      <p:sp>
        <p:nvSpPr>
          <p:cNvPr id="5" name="Slide Number Placeholder 4">
            <a:extLst>
              <a:ext uri="{FF2B5EF4-FFF2-40B4-BE49-F238E27FC236}">
                <a16:creationId xmlns:a16="http://schemas.microsoft.com/office/drawing/2014/main" id="{C28A4820-F72F-CFCD-AA36-54BBB0F9CC0E}"/>
              </a:ext>
            </a:extLst>
          </p:cNvPr>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a:extLst>
              <a:ext uri="{FF2B5EF4-FFF2-40B4-BE49-F238E27FC236}">
                <a16:creationId xmlns:a16="http://schemas.microsoft.com/office/drawing/2014/main" id="{7CD474FF-9232-8E08-F83E-50EFCE9A8B85}"/>
              </a:ext>
            </a:extLst>
          </p:cNvPr>
          <p:cNvSpPr>
            <a:spLocks noGrp="1"/>
          </p:cNvSpPr>
          <p:nvPr>
            <p:ph type="hdr" sz="quarter"/>
          </p:nvPr>
        </p:nvSpPr>
        <p:spPr/>
        <p:txBody>
          <a:bodyPr/>
          <a:lstStyle/>
          <a:p>
            <a:pPr>
              <a:defRPr/>
            </a:pPr>
            <a:r>
              <a:rPr lang="en-US"/>
              <a:t>LION L2VPN </a:t>
            </a:r>
            <a:endParaRPr lang="en-US" dirty="0"/>
          </a:p>
        </p:txBody>
      </p:sp>
      <p:sp>
        <p:nvSpPr>
          <p:cNvPr id="7" name="Footer Placeholder 6">
            <a:extLst>
              <a:ext uri="{FF2B5EF4-FFF2-40B4-BE49-F238E27FC236}">
                <a16:creationId xmlns:a16="http://schemas.microsoft.com/office/drawing/2014/main" id="{CA7725CE-CD6C-9168-13FF-4CAE257060E5}"/>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672928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dirty="0">
                <a:solidFill>
                  <a:schemeClr val="dk2"/>
                </a:solidFill>
                <a:latin typeface="Arial"/>
                <a:ea typeface="Arial"/>
                <a:cs typeface="Arial"/>
                <a:sym typeface="Arial"/>
              </a:rPr>
              <a:t>Project Name</a:t>
            </a:r>
            <a:endParaRPr dirty="0"/>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dirty="0">
                <a:solidFill>
                  <a:schemeClr val="dk2"/>
                </a:solidFill>
                <a:latin typeface="Arial"/>
                <a:ea typeface="Arial"/>
                <a:cs typeface="Arial"/>
                <a:sym typeface="Arial"/>
              </a:rPr>
              <a:t>Project Dashboard Template</a:t>
            </a:r>
            <a:endParaRPr dirty="0"/>
          </a:p>
          <a:p>
            <a:pPr marL="0" marR="0" lvl="0" indent="0" algn="l" rtl="0">
              <a:lnSpc>
                <a:spcPct val="90000"/>
              </a:lnSpc>
              <a:spcBef>
                <a:spcPts val="0"/>
              </a:spcBef>
              <a:spcAft>
                <a:spcPts val="0"/>
              </a:spcAft>
              <a:buClr>
                <a:srgbClr val="00A9D4"/>
              </a:buClr>
              <a:buSzPts val="3600"/>
              <a:buFont typeface="Arial"/>
              <a:buNone/>
            </a:pPr>
            <a:endParaRPr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extLst>
              <p:ext uri="{D42A27DB-BD31-4B8C-83A1-F6EECF244321}">
                <p14:modId xmlns:p14="http://schemas.microsoft.com/office/powerpoint/2010/main" val="4129308151"/>
              </p:ext>
            </p:extLst>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Task175-we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 </a:t>
                      </a:r>
                      <a:r>
                        <a:rPr lang="en-US" altLang="zh-CN" sz="1200" dirty="0"/>
                        <a:t>Sep 11</a:t>
                      </a:r>
                      <a:endParaRPr lang="en-US" sz="1200" b="0" dirty="0">
                        <a:latin typeface="+mn-lt"/>
                      </a:endParaRPr>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179-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lvl="0" indent="0">
                        <a:buNone/>
                      </a:pPr>
                      <a:r>
                        <a:rPr lang="en-US" altLang="zh-CN" sz="1200" dirty="0"/>
                        <a:t>Sep</a:t>
                      </a:r>
                      <a:r>
                        <a:rPr lang="en-US" altLang="zh-CN" sz="1200" b="0" u="none" strike="noStrike" noProof="0" dirty="0"/>
                        <a:t> 11</a:t>
                      </a:r>
                      <a:endParaRPr lang="en-US" sz="1200" b="0" dirty="0">
                        <a:latin typeface="+mn-lt"/>
                      </a:endParaRP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01284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extLst>
              <p:ext uri="{D42A27DB-BD31-4B8C-83A1-F6EECF244321}">
                <p14:modId xmlns:p14="http://schemas.microsoft.com/office/powerpoint/2010/main" val="150449442"/>
              </p:ext>
            </p:extLst>
          </p:nvPr>
        </p:nvGraphicFramePr>
        <p:xfrm>
          <a:off x="231687" y="1325573"/>
          <a:ext cx="11280725" cy="5690982"/>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840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ctr" rtl="0">
                        <a:spcBef>
                          <a:spcPts val="0"/>
                        </a:spcBef>
                        <a:spcAft>
                          <a:spcPts val="0"/>
                        </a:spcAft>
                        <a:buNone/>
                      </a:pPr>
                      <a:r>
                        <a:rPr lang="en-US" sz="1000" dirty="0"/>
                        <a:t>Conduct a security survey with the backend team to verify that user authentication and role-based access control meet McKesson  standards</a:t>
                      </a:r>
                    </a:p>
                    <a:p>
                      <a:pPr marL="0" marR="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r>
                        <a:rPr lang="en-IN" sz="1000" dirty="0"/>
                        <a:t>Anushka</a:t>
                      </a:r>
                      <a:endParaRPr sz="1000" dirty="0"/>
                    </a:p>
                  </a:txBody>
                  <a:tcPr marL="9525" marR="9525" marT="9525" marB="0" anchor="ctr"/>
                </a:tc>
                <a:tc>
                  <a:txBody>
                    <a:bodyPr/>
                    <a:lstStyle/>
                    <a:p>
                      <a:pPr marL="0" marR="0" lvl="0" indent="0" algn="ctr" rtl="0">
                        <a:spcBef>
                          <a:spcPts val="0"/>
                        </a:spcBef>
                        <a:spcAft>
                          <a:spcPts val="0"/>
                        </a:spcAft>
                        <a:buNone/>
                      </a:pPr>
                      <a:r>
                        <a:rPr lang="en-IN" sz="1000" dirty="0"/>
                        <a:t>PM</a:t>
                      </a:r>
                      <a:endParaRPr sz="1000" dirty="0"/>
                    </a:p>
                  </a:txBody>
                  <a:tcPr marL="9525" marR="9525" marT="9525" marB="0" anchor="ctr"/>
                </a:tc>
                <a:tc>
                  <a:txBody>
                    <a:bodyPr/>
                    <a:lstStyle/>
                    <a:p>
                      <a:pPr marL="0" marR="0" lvl="0" indent="0" algn="ctr" rtl="0">
                        <a:lnSpc>
                          <a:spcPct val="100000"/>
                        </a:lnSpc>
                        <a:spcBef>
                          <a:spcPts val="0"/>
                        </a:spcBef>
                        <a:spcAft>
                          <a:spcPts val="0"/>
                        </a:spcAft>
                        <a:buClr>
                          <a:schemeClr val="dk1"/>
                        </a:buClr>
                        <a:buSzPts val="1000"/>
                        <a:buFont typeface="Arial"/>
                        <a:buNone/>
                      </a:pPr>
                      <a:r>
                        <a:rPr lang="en-IN" sz="1000" b="0" i="0" u="none" strike="noStrike" dirty="0">
                          <a:solidFill>
                            <a:srgbClr val="000000"/>
                          </a:solidFill>
                          <a:latin typeface="Arial"/>
                          <a:ea typeface="Arial"/>
                          <a:cs typeface="Arial"/>
                          <a:sym typeface="Arial"/>
                        </a:rPr>
                        <a:t>2/27/25</a:t>
                      </a:r>
                      <a:endParaRPr sz="10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IN" sz="1000" dirty="0"/>
                        <a:t>3/4/25</a:t>
                      </a: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dirty="0"/>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ctr" rtl="0">
                        <a:spcBef>
                          <a:spcPts val="0"/>
                        </a:spcBef>
                        <a:spcAft>
                          <a:spcPts val="0"/>
                        </a:spcAft>
                        <a:buNone/>
                      </a:pPr>
                      <a:r>
                        <a:rPr lang="en-US" sz="1000" dirty="0"/>
                        <a:t>Setup up frequent meetings with the Customer during the Database system Architecture  phase reducing the chance of any changes,</a:t>
                      </a:r>
                    </a:p>
                    <a:p>
                      <a:pPr marL="0" marR="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r>
                        <a:rPr lang="en-IN" sz="1000" dirty="0"/>
                        <a:t>Anushka</a:t>
                      </a:r>
                      <a:endParaRPr sz="1000" dirty="0"/>
                    </a:p>
                  </a:txBody>
                  <a:tcPr marL="9525" marR="9525" marT="9525" marB="0" anchor="ctr"/>
                </a:tc>
                <a:tc>
                  <a:txBody>
                    <a:bodyPr/>
                    <a:lstStyle/>
                    <a:p>
                      <a:pPr marL="0" marR="0" lvl="0" indent="0" algn="ctr" rtl="0">
                        <a:spcBef>
                          <a:spcPts val="0"/>
                        </a:spcBef>
                        <a:spcAft>
                          <a:spcPts val="0"/>
                        </a:spcAft>
                        <a:buNone/>
                      </a:pPr>
                      <a:r>
                        <a:rPr lang="en-IN" sz="1000" dirty="0"/>
                        <a:t>PM</a:t>
                      </a:r>
                      <a:endParaRPr sz="1000" dirty="0"/>
                    </a:p>
                  </a:txBody>
                  <a:tcPr marL="9525" marR="9525" marT="9525" marB="0" anchor="ctr"/>
                </a:tc>
                <a:tc>
                  <a:txBody>
                    <a:bodyPr/>
                    <a:lstStyle/>
                    <a:p>
                      <a:pPr marL="0" marR="0" lvl="0" indent="0" algn="ctr" rtl="0">
                        <a:spcBef>
                          <a:spcPts val="0"/>
                        </a:spcBef>
                        <a:spcAft>
                          <a:spcPts val="0"/>
                        </a:spcAft>
                        <a:buNone/>
                      </a:pPr>
                      <a:r>
                        <a:rPr lang="en-IN" sz="1000" b="0" i="0" u="none" strike="noStrike" dirty="0">
                          <a:solidFill>
                            <a:srgbClr val="000000"/>
                          </a:solidFill>
                          <a:latin typeface="Calibri"/>
                          <a:ea typeface="Calibri"/>
                          <a:cs typeface="Calibri"/>
                          <a:sym typeface="Calibri"/>
                        </a:rPr>
                        <a:t>2/25/25</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IN" sz="1000" dirty="0"/>
                        <a:t>3/1/25</a:t>
                      </a: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endParaRPr lang="en-US" altLang="zh-CN" sz="1200" kern="1200" dirty="0">
                        <a:solidFill>
                          <a:schemeClr val="dk1"/>
                        </a:solidFill>
                        <a:latin typeface="+mn-lt"/>
                        <a:ea typeface="+mn-ea"/>
                        <a:cs typeface="+mn-cs"/>
                      </a:endParaRPr>
                    </a:p>
                    <a:p>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lvl="0" indent="0" algn="ctr" rtl="0">
                        <a:lnSpc>
                          <a:spcPct val="115000"/>
                        </a:lnSpc>
                        <a:spcBef>
                          <a:spcPts val="1200"/>
                        </a:spcBef>
                        <a:spcAft>
                          <a:spcPts val="1200"/>
                        </a:spcAft>
                        <a:buSzPts val="1100"/>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l" defTabSz="914400" rtl="0" eaLnBrk="1" latinLnBrk="0" hangingPunct="1">
                        <a:spcBef>
                          <a:spcPts val="0"/>
                        </a:spcBef>
                        <a:spcAft>
                          <a:spcPts val="0"/>
                        </a:spcAft>
                        <a:buClr>
                          <a:schemeClr val="dk1"/>
                        </a:buClr>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algn="l" defTabSz="914400" rtl="0" eaLnBrk="1" latinLnBrk="0" hangingPunct="1"/>
                      <a:endParaRPr lang="en-US" altLang="zh-CN" sz="1200" kern="1200" dirty="0">
                        <a:solidFill>
                          <a:schemeClr val="dk1"/>
                        </a:solidFill>
                        <a:latin typeface="+mn-lt"/>
                        <a:ea typeface="+mn-ea"/>
                        <a:cs typeface="+mn-cs"/>
                      </a:endParaRPr>
                    </a:p>
                    <a:p>
                      <a:pPr marL="0" algn="l" defTabSz="914400" rtl="0" eaLnBrk="1" latinLnBrk="0" hangingPunct="1"/>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443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1455226011"/>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dirty="0"/>
                        <a:t>Development team with use a microservices architecture for the backend to support scalability </a:t>
                      </a:r>
                    </a:p>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 March 2</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latin typeface="Calibri"/>
                          <a:ea typeface="Calibri"/>
                          <a:cs typeface="Calibri"/>
                          <a:sym typeface="Calibri"/>
                        </a:rPr>
                        <a:t>Agreed upon during </a:t>
                      </a:r>
                      <a:r>
                        <a:rPr lang="en-US" sz="1200" dirty="0">
                          <a:solidFill>
                            <a:srgbClr val="000000"/>
                          </a:solidFill>
                          <a:latin typeface="Calibri"/>
                          <a:ea typeface="Calibri"/>
                          <a:cs typeface="Calibri"/>
                          <a:sym typeface="Calibri"/>
                        </a:rPr>
                        <a:t>the Architecture Design Review . Attendees were Architecture Leads, Development Leads and Testing Leads</a:t>
                      </a:r>
                      <a:endParaRPr lang="en-US" sz="1200" i="0" u="none" strike="noStrike" dirty="0">
                        <a:solidFill>
                          <a:srgbClr val="000000"/>
                        </a:solidFill>
                        <a:latin typeface="Calibri"/>
                        <a:ea typeface="Calibri"/>
                        <a:cs typeface="Calibri"/>
                        <a:sym typeface="Calibri"/>
                      </a:endParaRPr>
                    </a:p>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a:ea typeface="Calibri"/>
                          <a:cs typeface="Calibri"/>
                          <a:sym typeface="Calibri"/>
                        </a:rPr>
                        <a:t>Security features will include multi-factor authentication to align with McKesson security designs . </a:t>
                      </a:r>
                    </a:p>
                    <a:p>
                      <a:endParaRPr lang="en-US" altLang="zh-CN"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IN" sz="1200" dirty="0">
                          <a:solidFill>
                            <a:srgbClr val="000000"/>
                          </a:solidFill>
                        </a:rPr>
                        <a:t>Oct 15</a:t>
                      </a:r>
                      <a:endParaRPr sz="1200" dirty="0">
                        <a:solidFill>
                          <a:srgbClr val="000000"/>
                        </a:solidFil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Agreed upon during Security Requirements Review .</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 Attendees were Development Leads and Architecture leads</a:t>
                      </a:r>
                    </a:p>
                    <a:p>
                      <a:pPr marL="0" lvl="0" indent="0" algn="l" rtl="0">
                        <a:spcBef>
                          <a:spcPts val="0"/>
                        </a:spcBef>
                        <a:spcAft>
                          <a:spcPts val="0"/>
                        </a:spcAft>
                        <a:buClr>
                          <a:schemeClr val="dk1"/>
                        </a:buClr>
                        <a:buFont typeface="Arial"/>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p>
                      <a:pPr marL="0" marR="0" lvl="0" indent="0" algn="l" rtl="0">
                        <a:spcBef>
                          <a:spcPts val="0"/>
                        </a:spcBef>
                        <a:spcAft>
                          <a:spcPts val="0"/>
                        </a:spcAft>
                        <a:buNone/>
                      </a:pPr>
                      <a:endParaRPr sz="1200" dirty="0">
                        <a:solidFill>
                          <a:srgbClr val="000000"/>
                        </a:solidFill>
                      </a:endParaRPr>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17022DC-44BD-AB35-C801-FF40EE609CEC}"/>
              </a:ext>
            </a:extLst>
          </p:cNvPr>
          <p:cNvPicPr>
            <a:picLocks noChangeAspect="1"/>
          </p:cNvPicPr>
          <p:nvPr/>
        </p:nvPicPr>
        <p:blipFill>
          <a:blip r:embed="rId2"/>
          <a:stretch>
            <a:fillRect/>
          </a:stretch>
        </p:blipFill>
        <p:spPr>
          <a:xfrm>
            <a:off x="292244" y="164387"/>
            <a:ext cx="11481940" cy="6458591"/>
          </a:xfrm>
          <a:prstGeom prst="rect">
            <a:avLst/>
          </a:prstGeom>
        </p:spPr>
      </p:pic>
    </p:spTree>
    <p:extLst>
      <p:ext uri="{BB962C8B-B14F-4D97-AF65-F5344CB8AC3E}">
        <p14:creationId xmlns:p14="http://schemas.microsoft.com/office/powerpoint/2010/main" val="350936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0048-F919-00F1-B18D-28ED80CFE11A}"/>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5DEC4A5-52FC-41A1-FF54-81EEAEE5D832}"/>
              </a:ext>
            </a:extLst>
          </p:cNvPr>
          <p:cNvPicPr>
            <a:picLocks noChangeAspect="1"/>
          </p:cNvPicPr>
          <p:nvPr/>
        </p:nvPicPr>
        <p:blipFill>
          <a:blip r:embed="rId2"/>
          <a:stretch>
            <a:fillRect/>
          </a:stretch>
        </p:blipFill>
        <p:spPr>
          <a:xfrm>
            <a:off x="219183" y="123290"/>
            <a:ext cx="11972816" cy="6734709"/>
          </a:xfrm>
          <a:prstGeom prst="rect">
            <a:avLst/>
          </a:prstGeom>
        </p:spPr>
      </p:pic>
    </p:spTree>
    <p:extLst>
      <p:ext uri="{BB962C8B-B14F-4D97-AF65-F5344CB8AC3E}">
        <p14:creationId xmlns:p14="http://schemas.microsoft.com/office/powerpoint/2010/main" val="196831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11410474"/>
              </p:ext>
            </p:extLst>
          </p:nvPr>
        </p:nvGraphicFramePr>
        <p:xfrm>
          <a:off x="379114" y="923071"/>
          <a:ext cx="11508085" cy="5364518"/>
        </p:xfrm>
        <a:graphic>
          <a:graphicData uri="http://schemas.openxmlformats.org/drawingml/2006/table">
            <a:tbl>
              <a:tblPr/>
              <a:tblGrid>
                <a:gridCol w="1247074">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21-Jan</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Project overview, next steps, who will do what work, who will work together.</a:t>
                      </a:r>
                    </a:p>
                    <a:p>
                      <a:pPr algn="l" fontAlgn="b"/>
                      <a:r>
                        <a:rPr lang="en-US" sz="1400" b="0" i="0" u="none" strike="noStrike" dirty="0">
                          <a:solidFill>
                            <a:srgbClr val="000000"/>
                          </a:solidFill>
                          <a:effectLst/>
                          <a:latin typeface="Calibri" panose="020F0502020204030204" pitchFamily="34" charset="0"/>
                        </a:rPr>
                        <a:t>John A, Annie R – assigned Stakeholder Table</a:t>
                      </a:r>
                    </a:p>
                    <a:p>
                      <a:pPr algn="l" fontAlgn="b"/>
                      <a:r>
                        <a:rPr lang="en-US" sz="1400" b="0" i="0" u="none" strike="noStrike" dirty="0">
                          <a:solidFill>
                            <a:srgbClr val="000000"/>
                          </a:solidFill>
                          <a:effectLst/>
                          <a:latin typeface="Calibri" panose="020F0502020204030204" pitchFamily="34" charset="0"/>
                        </a:rPr>
                        <a:t>Everyone – assigned project ideas</a:t>
                      </a:r>
                    </a:p>
                    <a:p>
                      <a:pPr algn="l" fontAlgn="b"/>
                      <a:r>
                        <a:rPr lang="en-US" sz="1400" b="0" i="0" u="none" strike="noStrike" dirty="0">
                          <a:solidFill>
                            <a:srgbClr val="000000"/>
                          </a:solidFill>
                          <a:effectLst/>
                          <a:latin typeface="Calibri" panose="020F0502020204030204" pitchFamily="34" charset="0"/>
                        </a:rPr>
                        <a:t>Kumar, Jorge – assigned create SOW</a:t>
                      </a:r>
                    </a:p>
                    <a:p>
                      <a:pPr algn="l" fontAlgn="b"/>
                      <a:r>
                        <a:rPr lang="en-US" sz="1400" b="0" i="0" u="none" strike="noStrike" dirty="0">
                          <a:solidFill>
                            <a:srgbClr val="000000"/>
                          </a:solidFill>
                          <a:effectLst/>
                          <a:latin typeface="Calibri" panose="020F0502020204030204" pitchFamily="34" charset="0"/>
                        </a:rPr>
                        <a:t>Everyone – assigned update profile page</a:t>
                      </a:r>
                    </a:p>
                    <a:p>
                      <a:pPr algn="l" fontAlgn="b"/>
                      <a:r>
                        <a:rPr lang="en-US" sz="1400" b="0" i="0" u="none" strike="noStrike" dirty="0">
                          <a:solidFill>
                            <a:srgbClr val="000000"/>
                          </a:solidFill>
                          <a:effectLst/>
                          <a:latin typeface="Calibri" panose="020F0502020204030204" pitchFamily="34" charset="0"/>
                        </a:rPr>
                        <a:t>Annie – assigned as PM and will create home page and meeting minutes slide</a:t>
                      </a:r>
                    </a:p>
                    <a:p>
                      <a:pPr algn="l" fontAlgn="b"/>
                      <a:r>
                        <a:rPr lang="en-US" sz="1400" b="0" i="0" u="none" strike="noStrike" dirty="0">
                          <a:solidFill>
                            <a:srgbClr val="000000"/>
                          </a:solidFill>
                          <a:effectLst/>
                          <a:latin typeface="Calibri" panose="020F0502020204030204" pitchFamily="34" charset="0"/>
                        </a:rPr>
                        <a:t>Everyone – will record video</a:t>
                      </a:r>
                    </a:p>
                    <a:p>
                      <a:pPr algn="l" fontAlgn="b"/>
                      <a:r>
                        <a:rPr lang="en-US" sz="1400" b="0" i="0" u="none" strike="noStrike" dirty="0">
                          <a:solidFill>
                            <a:srgbClr val="000000"/>
                          </a:solidFill>
                          <a:effectLst/>
                          <a:latin typeface="Calibri" panose="020F0502020204030204" pitchFamily="34" charset="0"/>
                        </a:rPr>
                        <a:t>Annie – will upload files to eLearning</a:t>
                      </a:r>
                    </a:p>
                    <a:p>
                      <a:pPr algn="l" fontAlgn="b"/>
                      <a:r>
                        <a:rPr lang="en-US" sz="1400" b="0" i="0" u="none" strike="noStrike" dirty="0">
                          <a:solidFill>
                            <a:srgbClr val="000000"/>
                          </a:solidFill>
                          <a:effectLst/>
                          <a:latin typeface="Calibri" panose="020F0502020204030204" pitchFamily="34" charset="0"/>
                        </a:rPr>
                        <a:t>Initial work from all members due on Feb 8</a:t>
                      </a:r>
                      <a:r>
                        <a:rPr lang="en-US" sz="1400" b="0" i="0" u="none" strike="noStrike" baseline="30000" dirty="0">
                          <a:solidFill>
                            <a:srgbClr val="000000"/>
                          </a:solidFill>
                          <a:effectLst/>
                          <a:latin typeface="Calibri" panose="020F0502020204030204" pitchFamily="34" charset="0"/>
                        </a:rPr>
                        <a:t>th</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Team Review of work on Feb 10</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10-Feb</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Work from John, Annie, and Jorge was all submitted on-time. Kumar was late with Profile and Ideas update</a:t>
                      </a:r>
                    </a:p>
                    <a:p>
                      <a:pPr algn="l" fontAlgn="b"/>
                      <a:r>
                        <a:rPr lang="en-US" sz="1400" b="0" i="0" u="none" strike="noStrike" dirty="0">
                          <a:solidFill>
                            <a:srgbClr val="000000"/>
                          </a:solidFill>
                          <a:effectLst/>
                          <a:latin typeface="Calibri" panose="020F0502020204030204" pitchFamily="34" charset="0"/>
                        </a:rPr>
                        <a:t>During meeting we reviewed all documents together and made changes and agreed on date to record video.</a:t>
                      </a:r>
                    </a:p>
                    <a:p>
                      <a:pPr algn="l" fontAlgn="b"/>
                      <a:r>
                        <a:rPr lang="en-US" sz="1400" b="0" i="0" u="none" strike="noStrike" dirty="0">
                          <a:solidFill>
                            <a:srgbClr val="000000"/>
                          </a:solidFill>
                          <a:effectLst/>
                          <a:latin typeface="Calibri" panose="020F0502020204030204" pitchFamily="34" charset="0"/>
                        </a:rPr>
                        <a:t>Video Recording Feb 12</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12-Feb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Documents reviewed one more time, video recorded, Annie will update the documents on Feb 13</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329069310"/>
              </p:ext>
            </p:extLst>
          </p:nvPr>
        </p:nvGraphicFramePr>
        <p:xfrm>
          <a:off x="379114" y="923071"/>
          <a:ext cx="7592578" cy="4168666"/>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Lisa</a:t>
                      </a:r>
                    </a:p>
                    <a:p>
                      <a:pPr algn="l" fontAlgn="b"/>
                      <a:r>
                        <a:rPr lang="en-US" sz="1400" b="0" i="0" u="none" strike="noStrike" dirty="0">
                          <a:solidFill>
                            <a:srgbClr val="000000"/>
                          </a:solidFill>
                          <a:effectLst/>
                          <a:latin typeface="Calibri" panose="020F0502020204030204" pitchFamily="34" charset="0"/>
                        </a:rPr>
                        <a:t>Cost Slide – Mike (Requirements), John (Testing), </a:t>
                      </a:r>
                      <a:r>
                        <a:rPr lang="en-US" sz="1400" b="0" i="0" u="none" strike="noStrike" dirty="0" err="1">
                          <a:solidFill>
                            <a:srgbClr val="000000"/>
                          </a:solidFill>
                          <a:effectLst/>
                          <a:latin typeface="Calibri" panose="020F0502020204030204" pitchFamily="34" charset="0"/>
                        </a:rPr>
                        <a:t>etc</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SOW – Lisa, Scott</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3</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4</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8278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628650" lvl="1" indent="-171450" eaLnBrk="0" hangingPunct="0">
              <a:spcBef>
                <a:spcPts val="0"/>
              </a:spcBef>
              <a:spcAft>
                <a:spcPts val="300"/>
              </a:spcAft>
              <a:buFont typeface="Arial" panose="020B0604020202020204" pitchFamily="34" charset="0"/>
              <a:buChar char="•"/>
              <a:defRPr/>
            </a:pPr>
            <a:r>
              <a:rPr lang="en-US" sz="1100" dirty="0"/>
              <a:t>Task 379 Review Deploy Plan with Client may be delayed due to Misunderstanding or scope mismatch impacting task 381 Infrastructure setup</a:t>
            </a:r>
          </a:p>
          <a:p>
            <a:pPr lvl="1" eaLnBrk="0" hangingPunct="0">
              <a:spcBef>
                <a:spcPts val="0"/>
              </a:spcBef>
              <a:spcAft>
                <a:spcPts val="300"/>
              </a:spcAft>
              <a:defRPr/>
            </a:pPr>
            <a:endParaRPr lang="en-US" sz="1100" dirty="0">
              <a:cs typeface="Arial" pitchFamily="34" charset="0"/>
            </a:endParaRPr>
          </a:p>
          <a:p>
            <a:pPr lvl="1" eaLnBrk="0" hangingPunct="0">
              <a:spcBef>
                <a:spcPts val="0"/>
              </a:spcBef>
              <a:spcAft>
                <a:spcPts val="300"/>
              </a:spcAft>
              <a:defRPr/>
            </a:pPr>
            <a:r>
              <a:rPr lang="en-US" sz="1100" dirty="0">
                <a:cs typeface="Arial" pitchFamily="34" charset="0"/>
              </a:rPr>
              <a:t>M1: </a:t>
            </a:r>
            <a:r>
              <a:rPr lang="en-US" sz="1100" dirty="0"/>
              <a:t>Involve the client in preliminary planning stages to align expectations early</a:t>
            </a:r>
            <a:r>
              <a:rPr lang="en-US" sz="1050" dirty="0"/>
              <a:t>.</a:t>
            </a:r>
          </a:p>
          <a:p>
            <a:pPr lvl="1" eaLnBrk="0" hangingPunct="0">
              <a:spcBef>
                <a:spcPts val="0"/>
              </a:spcBef>
              <a:spcAft>
                <a:spcPts val="300"/>
              </a:spcAft>
              <a:defRPr/>
            </a:pPr>
            <a:endParaRPr lang="en-US" sz="1100" dirty="0">
              <a:cs typeface="Arial" pitchFamily="34" charset="0"/>
            </a:endParaRPr>
          </a:p>
        </p:txBody>
      </p:sp>
      <p:sp>
        <p:nvSpPr>
          <p:cNvPr id="63" name="Rectangle 5"/>
          <p:cNvSpPr>
            <a:spLocks noChangeArrowheads="1"/>
          </p:cNvSpPr>
          <p:nvPr/>
        </p:nvSpPr>
        <p:spPr bwMode="auto">
          <a:xfrm>
            <a:off x="316865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sz="4000" dirty="0"/>
              <a:t>Project Name</a:t>
            </a:r>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Completed SOW – 3/3/25</a:t>
            </a:r>
            <a:endParaRPr lang="en-US" sz="1000" dirty="0"/>
          </a:p>
          <a:p>
            <a:pPr marR="0" lvl="0" algn="l" rtl="0">
              <a:spcBef>
                <a:spcPts val="300"/>
              </a:spcBef>
              <a:spcAft>
                <a:spcPts val="0"/>
              </a:spcAft>
              <a:buClr>
                <a:schemeClr val="dk1"/>
              </a:buClr>
              <a:buSzPts val="1200"/>
            </a:pPr>
            <a:r>
              <a:rPr lang="en-US" sz="1200" b="0" i="0" u="none" strike="noStrike" cap="none" dirty="0">
                <a:solidFill>
                  <a:schemeClr val="dk1"/>
                </a:solidFill>
                <a:latin typeface="Arial"/>
                <a:ea typeface="Arial"/>
                <a:cs typeface="Arial"/>
                <a:sym typeface="Arial"/>
              </a:rPr>
              <a:t>Completed Stakeholder Mapping – 3/5/25 </a:t>
            </a:r>
            <a:endParaRPr lang="en-US" sz="1000" dirty="0"/>
          </a:p>
          <a:p>
            <a:pPr marL="171450" marR="0" lvl="0" indent="-171450" algn="l" rtl="0">
              <a:spcBef>
                <a:spcPts val="300"/>
              </a:spcBef>
              <a:spcAft>
                <a:spcPts val="0"/>
              </a:spcAft>
              <a:buClr>
                <a:schemeClr val="dk1"/>
              </a:buClr>
              <a:buSzPts val="1200"/>
              <a:buChar char="•"/>
            </a:pPr>
            <a:r>
              <a:rPr lang="en-US" sz="1200" dirty="0">
                <a:solidFill>
                  <a:schemeClr val="dk1"/>
                </a:solidFill>
              </a:rPr>
              <a:t>Front End Req Document – 3/1O/25</a:t>
            </a:r>
          </a:p>
          <a:p>
            <a:pPr marL="171450" marR="0" lvl="0" indent="-171450" algn="l" rtl="0">
              <a:spcBef>
                <a:spcPts val="300"/>
              </a:spcBef>
              <a:spcAft>
                <a:spcPts val="0"/>
              </a:spcAft>
              <a:buClr>
                <a:schemeClr val="dk1"/>
              </a:buClr>
              <a:buSzPts val="1200"/>
              <a:buChar char="•"/>
            </a:pPr>
            <a:endParaRPr lang="en-US" sz="1200" dirty="0">
              <a:solidFill>
                <a:schemeClr val="dk1"/>
              </a:solidFill>
            </a:endParaRPr>
          </a:p>
          <a:p>
            <a:pPr marL="171450" marR="0" lvl="0" indent="-171450" algn="l" rtl="0">
              <a:spcBef>
                <a:spcPts val="300"/>
              </a:spcBef>
              <a:spcAft>
                <a:spcPts val="0"/>
              </a:spcAft>
              <a:buClr>
                <a:schemeClr val="dk1"/>
              </a:buClr>
              <a:buSzPts val="1200"/>
              <a:buChar char="•"/>
            </a:pPr>
            <a:r>
              <a:rPr lang="en-US" sz="1200" dirty="0">
                <a:solidFill>
                  <a:schemeClr val="dk1"/>
                </a:solidFill>
              </a:rPr>
              <a:t>Back End Req Document – 3/1O/25</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129183" y="304364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200" strike="sngStrike" dirty="0"/>
              <a:t>SOW Signed 3/3/25 </a:t>
            </a:r>
          </a:p>
          <a:p>
            <a:pPr marL="171450" marR="0" lvl="0" indent="-158750" algn="l" rtl="0">
              <a:spcBef>
                <a:spcPts val="0"/>
              </a:spcBef>
              <a:spcAft>
                <a:spcPts val="0"/>
              </a:spcAft>
              <a:buSzPts val="1000"/>
              <a:buChar char="•"/>
            </a:pPr>
            <a:r>
              <a:rPr lang="en-US" sz="1200" strike="sngStrike" dirty="0"/>
              <a:t>Create Final Stakeholder template(3/5/25)</a:t>
            </a:r>
          </a:p>
          <a:p>
            <a:pPr marL="171450" marR="0" lvl="0" indent="-158750" algn="l" rtl="0">
              <a:spcBef>
                <a:spcPts val="0"/>
              </a:spcBef>
              <a:spcAft>
                <a:spcPts val="0"/>
              </a:spcAft>
              <a:buSzPts val="1000"/>
              <a:buChar char="•"/>
            </a:pPr>
            <a:r>
              <a:rPr lang="en-US" sz="1200" strike="sngStrike" dirty="0"/>
              <a:t>FE Req Document(3/1O/25</a:t>
            </a:r>
          </a:p>
          <a:p>
            <a:pPr marL="171450" marR="0" lvl="0" indent="-158750" algn="l" rtl="0">
              <a:spcBef>
                <a:spcPts val="0"/>
              </a:spcBef>
              <a:spcAft>
                <a:spcPts val="0"/>
              </a:spcAft>
              <a:buSzPts val="1000"/>
              <a:buChar char="•"/>
            </a:pPr>
            <a:r>
              <a:rPr lang="en-US" sz="1200" strike="sngStrike" dirty="0"/>
              <a:t>BE Req Document(3/1O/25)</a:t>
            </a:r>
          </a:p>
          <a:p>
            <a:pPr marL="12700" marR="0" lvl="0" algn="l" rtl="0">
              <a:spcBef>
                <a:spcPts val="0"/>
              </a:spcBef>
              <a:spcAft>
                <a:spcPts val="0"/>
              </a:spcAft>
              <a:buSzPts val="1000"/>
            </a:pPr>
            <a:endParaRPr lang="en-US" sz="1200" strike="sngStrike" dirty="0"/>
          </a:p>
          <a:p>
            <a:pPr marL="171450" marR="0" lvl="0" indent="-158750" algn="l" rtl="0">
              <a:spcBef>
                <a:spcPts val="0"/>
              </a:spcBef>
              <a:spcAft>
                <a:spcPts val="0"/>
              </a:spcAft>
              <a:buSzPts val="1000"/>
              <a:buChar char="•"/>
            </a:pPr>
            <a:r>
              <a:rPr lang="en-US" sz="1200" strike="sngStrike" dirty="0"/>
              <a:t>Sign-off on final Wireframe doc(6/24/25</a:t>
            </a: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308860840"/>
              </p:ext>
            </p:extLst>
          </p:nvPr>
        </p:nvGraphicFramePr>
        <p:xfrm>
          <a:off x="622902" y="948266"/>
          <a:ext cx="10897584" cy="5874062"/>
        </p:xfrm>
        <a:graphic>
          <a:graphicData uri="http://schemas.openxmlformats.org/drawingml/2006/table">
            <a:tbl>
              <a:tblPr firstRow="1" bandRow="1">
                <a:tableStyleId>{5C22544A-7EE6-4342-B048-85BDC9FD1C3A}</a:tableStyleId>
              </a:tblPr>
              <a:tblGrid>
                <a:gridCol w="357093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376767">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Dec 30, 2024</a:t>
                      </a:r>
                    </a:p>
                  </a:txBody>
                  <a:tcPr/>
                </a:tc>
                <a:tc>
                  <a:txBody>
                    <a:bodyPr/>
                    <a:lstStyle/>
                    <a:p>
                      <a:r>
                        <a:rPr lang="en-US" sz="1200" dirty="0"/>
                        <a:t>Jan 1, 2025</a:t>
                      </a:r>
                    </a:p>
                  </a:txBody>
                  <a:tcP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p>
                  </a:txBody>
                  <a:tcPr>
                    <a:solidFill>
                      <a:srgbClr val="0070C0"/>
                    </a:solidFill>
                  </a:tcPr>
                </a:tc>
                <a:tc>
                  <a:txBody>
                    <a:bodyPr/>
                    <a:lstStyle/>
                    <a:p>
                      <a:endParaRPr lang="en-US" sz="1200" dirty="0"/>
                    </a:p>
                  </a:txBody>
                  <a:tcPr/>
                </a:tc>
                <a:tc>
                  <a:txBody>
                    <a:bodyPr/>
                    <a:lstStyle/>
                    <a:p>
                      <a:r>
                        <a:rPr lang="en-US" sz="1200" dirty="0"/>
                        <a:t>Nov 2, 2024</a:t>
                      </a:r>
                    </a:p>
                  </a:txBody>
                  <a:tcPr/>
                </a:tc>
                <a:tc>
                  <a:txBody>
                    <a:bodyPr/>
                    <a:lstStyle/>
                    <a:p>
                      <a:r>
                        <a:rPr lang="en-US" sz="1200" dirty="0"/>
                        <a:t>Nov 9, 2024</a:t>
                      </a:r>
                    </a:p>
                  </a:txBody>
                  <a:tcP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r>
                        <a:rPr lang="en-US" sz="1200" dirty="0"/>
                        <a:t>User Acceptance Complete</a:t>
                      </a:r>
                    </a:p>
                  </a:txBody>
                  <a:tcPr/>
                </a:tc>
                <a:tc>
                  <a:txBody>
                    <a:bodyPr/>
                    <a:lstStyle/>
                    <a:p>
                      <a:pPr algn="ctr"/>
                      <a:r>
                        <a:rPr lang="en-US" sz="1200" dirty="0"/>
                        <a:t>Y</a:t>
                      </a:r>
                    </a:p>
                  </a:txBody>
                  <a:tcPr>
                    <a:solidFill>
                      <a:srgbClr val="FFC000"/>
                    </a:solidFill>
                  </a:tcPr>
                </a:tc>
                <a:tc>
                  <a:txBody>
                    <a:bodyPr/>
                    <a:lstStyle/>
                    <a:p>
                      <a:r>
                        <a:rPr lang="en-US" sz="1200" dirty="0"/>
                        <a:t>40%</a:t>
                      </a:r>
                    </a:p>
                  </a:txBody>
                  <a:tcPr/>
                </a:tc>
                <a:tc>
                  <a:txBody>
                    <a:bodyPr/>
                    <a:lstStyle/>
                    <a:p>
                      <a:r>
                        <a:rPr lang="en-US" sz="1200" dirty="0"/>
                        <a:t>Jun 1, 2025</a:t>
                      </a:r>
                    </a:p>
                  </a:txBody>
                  <a:tcPr/>
                </a:tc>
                <a:tc>
                  <a:txBody>
                    <a:bodyPr/>
                    <a:lstStyle/>
                    <a:p>
                      <a:r>
                        <a:rPr lang="en-US" sz="1200" dirty="0"/>
                        <a:t>Dec 14, 2025</a:t>
                      </a:r>
                    </a:p>
                  </a:txBody>
                  <a:tcPr/>
                </a:tc>
                <a:tc>
                  <a:txBody>
                    <a:bodyPr/>
                    <a:lstStyle/>
                    <a:p>
                      <a:r>
                        <a:rPr lang="en-US" sz="1200" dirty="0"/>
                        <a:t>Data was not clean (R3), working weekends to catch-up</a:t>
                      </a:r>
                    </a:p>
                  </a:txBody>
                  <a:tcPr/>
                </a:tc>
                <a:extLst>
                  <a:ext uri="{0D108BD9-81ED-4DB2-BD59-A6C34878D82A}">
                    <a16:rowId xmlns:a16="http://schemas.microsoft.com/office/drawing/2014/main" val="3674913302"/>
                  </a:ext>
                </a:extLst>
              </a:tr>
              <a:tr h="376767">
                <a:tc>
                  <a:txBody>
                    <a:bodyPr/>
                    <a:lstStyle/>
                    <a:p>
                      <a:r>
                        <a:rPr lang="en-US" sz="1200" dirty="0"/>
                        <a:t>Go-Live</a:t>
                      </a:r>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687E8-A383-75F3-2B0B-0CF871284697}"/>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63A7148C-EF68-6B14-D192-C6FEE3C41E0A}"/>
              </a:ext>
            </a:extLst>
          </p:cNvPr>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5105A819-F1B8-DB56-5A2C-938DE4D9E1D0}"/>
              </a:ext>
            </a:extLst>
          </p:cNvPr>
          <p:cNvGraphicFramePr>
            <a:graphicFrameLocks noGrp="1"/>
          </p:cNvGraphicFramePr>
          <p:nvPr/>
        </p:nvGraphicFramePr>
        <p:xfrm>
          <a:off x="622902" y="948266"/>
          <a:ext cx="10970400" cy="5355171"/>
        </p:xfrm>
        <a:graphic>
          <a:graphicData uri="http://schemas.openxmlformats.org/drawingml/2006/table">
            <a:tbl>
              <a:tblPr firstRow="1" bandRow="1">
                <a:tableStyleId>{5C22544A-7EE6-4342-B048-85BDC9FD1C3A}</a:tableStyleId>
              </a:tblPr>
              <a:tblGrid>
                <a:gridCol w="3570938">
                  <a:extLst>
                    <a:ext uri="{9D8B030D-6E8A-4147-A177-3AD203B41FA5}">
                      <a16:colId xmlns:a16="http://schemas.microsoft.com/office/drawing/2014/main" val="695806456"/>
                    </a:ext>
                  </a:extLst>
                </a:gridCol>
                <a:gridCol w="846246">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376767">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Requirements FE Document Accepted </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Jan 9, 2024</a:t>
                      </a:r>
                    </a:p>
                  </a:txBody>
                  <a:tcPr/>
                </a:tc>
                <a:tc>
                  <a:txBody>
                    <a:bodyPr/>
                    <a:lstStyle/>
                    <a:p>
                      <a:r>
                        <a:rPr lang="en-US" sz="1200" dirty="0"/>
                        <a:t>Feb 22, 2024</a:t>
                      </a:r>
                    </a:p>
                  </a:txBody>
                  <a:tcPr/>
                </a:tc>
                <a:tc>
                  <a:txBody>
                    <a:bodyPr/>
                    <a:lstStyle/>
                    <a:p>
                      <a:r>
                        <a:rPr lang="en-US" sz="1200" dirty="0"/>
                        <a:t>Signed by customer on Dec 20</a:t>
                      </a:r>
                      <a:r>
                        <a:rPr lang="en-US" sz="1200" baseline="30000" dirty="0"/>
                        <a:t>th</a:t>
                      </a:r>
                      <a:r>
                        <a:rPr lang="en-US" sz="1200" dirty="0"/>
                        <a:t> </a:t>
                      </a:r>
                    </a:p>
                  </a:txBody>
                  <a:tcPr/>
                </a:tc>
                <a:extLst>
                  <a:ext uri="{0D108BD9-81ED-4DB2-BD59-A6C34878D82A}">
                    <a16:rowId xmlns:a16="http://schemas.microsoft.com/office/drawing/2014/main" val="1705967525"/>
                  </a:ext>
                </a:extLst>
              </a:tr>
              <a:tr h="376767">
                <a:tc>
                  <a:txBody>
                    <a:bodyPr/>
                    <a:lstStyle/>
                    <a:p>
                      <a:r>
                        <a:rPr lang="en-US" sz="1200" dirty="0">
                          <a:cs typeface="Arial" pitchFamily="34" charset="0"/>
                        </a:rPr>
                        <a:t>Arch Context Diagram Complete</a:t>
                      </a:r>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r>
                        <a:rPr lang="en-US" sz="1200" dirty="0">
                          <a:cs typeface="Arial" pitchFamily="34" charset="0"/>
                        </a:rPr>
                        <a:t>HL Design Complete </a:t>
                      </a:r>
                      <a:endParaRPr lang="en-US" sz="1200" dirty="0"/>
                    </a:p>
                  </a:txBody>
                  <a:tcPr/>
                </a:tc>
                <a:tc>
                  <a:txBody>
                    <a:bodyPr/>
                    <a:lstStyle/>
                    <a:p>
                      <a:pPr algn="ctr"/>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4197986461"/>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r>
                        <a:rPr lang="en-US" sz="1200" dirty="0"/>
                        <a:t>Order Dev HW from Dev BOM</a:t>
                      </a:r>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Dec 30, 2024</a:t>
                      </a:r>
                    </a:p>
                  </a:txBody>
                  <a:tcPr/>
                </a:tc>
                <a:tc>
                  <a:txBody>
                    <a:bodyPr/>
                    <a:lstStyle/>
                    <a:p>
                      <a:r>
                        <a:rPr lang="en-US" sz="1200" dirty="0"/>
                        <a:t>Jan 1, 2025</a:t>
                      </a:r>
                    </a:p>
                  </a:txBody>
                  <a:tcP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r>
                        <a:rPr lang="en-US" sz="1200" dirty="0"/>
                        <a:t>Prod Env ready for code</a:t>
                      </a:r>
                    </a:p>
                  </a:txBody>
                  <a:tcPr/>
                </a:tc>
                <a:tc>
                  <a:txBody>
                    <a:bodyPr/>
                    <a:lstStyle/>
                    <a:p>
                      <a:pPr algn="ctr"/>
                      <a:r>
                        <a:rPr lang="en-US" sz="1200" dirty="0"/>
                        <a:t>G</a:t>
                      </a:r>
                    </a:p>
                  </a:txBody>
                  <a:tcPr>
                    <a:solidFill>
                      <a:srgbClr val="00B050"/>
                    </a:solidFill>
                  </a:tcPr>
                </a:tc>
                <a:tc>
                  <a:txBody>
                    <a:bodyPr/>
                    <a:lstStyle/>
                    <a:p>
                      <a:r>
                        <a:rPr lang="en-US" sz="1200" dirty="0"/>
                        <a:t>35%</a:t>
                      </a:r>
                    </a:p>
                  </a:txBody>
                  <a:tcPr/>
                </a:tc>
                <a:tc>
                  <a:txBody>
                    <a:bodyPr/>
                    <a:lstStyle/>
                    <a:p>
                      <a:r>
                        <a:rPr lang="en-US" sz="1200" dirty="0"/>
                        <a:t>Nov 2, 2024</a:t>
                      </a:r>
                    </a:p>
                  </a:txBody>
                  <a:tcPr/>
                </a:tc>
                <a:tc>
                  <a:txBody>
                    <a:bodyPr/>
                    <a:lstStyle/>
                    <a:p>
                      <a:r>
                        <a:rPr lang="en-US" sz="1200" dirty="0"/>
                        <a:t>Nov 9, 2024</a:t>
                      </a:r>
                    </a:p>
                  </a:txBody>
                  <a:tcP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r>
                        <a:rPr lang="en-US" sz="1200" dirty="0"/>
                        <a:t>User Acceptance Complete</a:t>
                      </a:r>
                    </a:p>
                  </a:txBody>
                  <a:tcPr/>
                </a:tc>
                <a:tc>
                  <a:txBody>
                    <a:bodyPr/>
                    <a:lstStyle/>
                    <a:p>
                      <a:pPr algn="ctr"/>
                      <a:r>
                        <a:rPr lang="en-US" sz="1200" dirty="0"/>
                        <a:t>Y</a:t>
                      </a:r>
                    </a:p>
                  </a:txBody>
                  <a:tcPr>
                    <a:solidFill>
                      <a:srgbClr val="FFC000"/>
                    </a:solidFill>
                  </a:tcPr>
                </a:tc>
                <a:tc>
                  <a:txBody>
                    <a:bodyPr/>
                    <a:lstStyle/>
                    <a:p>
                      <a:r>
                        <a:rPr lang="en-US" sz="1200" dirty="0"/>
                        <a:t>40%</a:t>
                      </a:r>
                    </a:p>
                  </a:txBody>
                  <a:tcPr/>
                </a:tc>
                <a:tc>
                  <a:txBody>
                    <a:bodyPr/>
                    <a:lstStyle/>
                    <a:p>
                      <a:r>
                        <a:rPr lang="en-US" sz="1200" dirty="0"/>
                        <a:t>Jun 1, 2025</a:t>
                      </a:r>
                    </a:p>
                  </a:txBody>
                  <a:tcPr/>
                </a:tc>
                <a:tc>
                  <a:txBody>
                    <a:bodyPr/>
                    <a:lstStyle/>
                    <a:p>
                      <a:r>
                        <a:rPr lang="en-US" sz="1200" dirty="0"/>
                        <a:t>Dec 14, 2025</a:t>
                      </a:r>
                    </a:p>
                  </a:txBody>
                  <a:tcPr/>
                </a:tc>
                <a:tc>
                  <a:txBody>
                    <a:bodyPr/>
                    <a:lstStyle/>
                    <a:p>
                      <a:r>
                        <a:rPr lang="en-US" sz="1200" dirty="0"/>
                        <a:t>Data was not clean (R3), working weekends to catch-up</a:t>
                      </a:r>
                    </a:p>
                  </a:txBody>
                  <a:tcPr/>
                </a:tc>
                <a:extLst>
                  <a:ext uri="{0D108BD9-81ED-4DB2-BD59-A6C34878D82A}">
                    <a16:rowId xmlns:a16="http://schemas.microsoft.com/office/drawing/2014/main" val="3674913302"/>
                  </a:ext>
                </a:extLst>
              </a:tr>
              <a:tr h="376767">
                <a:tc>
                  <a:txBody>
                    <a:bodyPr/>
                    <a:lstStyle/>
                    <a:p>
                      <a:r>
                        <a:rPr lang="en-US" sz="1200" dirty="0"/>
                        <a:t>Go-Live</a:t>
                      </a:r>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141688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75" name="Google Shape;275;p7"/>
          <p:cNvGraphicFramePr/>
          <p:nvPr>
            <p:extLst>
              <p:ext uri="{D42A27DB-BD31-4B8C-83A1-F6EECF244321}">
                <p14:modId xmlns:p14="http://schemas.microsoft.com/office/powerpoint/2010/main" val="3504411016"/>
              </p:ext>
            </p:extLst>
          </p:nvPr>
        </p:nvGraphicFramePr>
        <p:xfrm>
          <a:off x="528638" y="1249256"/>
          <a:ext cx="11014525" cy="372237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946482">
                  <a:extLst>
                    <a:ext uri="{9D8B030D-6E8A-4147-A177-3AD203B41FA5}">
                      <a16:colId xmlns:a16="http://schemas.microsoft.com/office/drawing/2014/main" val="20005"/>
                    </a:ext>
                  </a:extLst>
                </a:gridCol>
                <a:gridCol w="2029293">
                  <a:extLst>
                    <a:ext uri="{9D8B030D-6E8A-4147-A177-3AD203B41FA5}">
                      <a16:colId xmlns:a16="http://schemas.microsoft.com/office/drawing/2014/main" val="20006"/>
                    </a:ext>
                  </a:extLst>
                </a:gridCol>
              </a:tblGrid>
              <a:tr h="256982">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48819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362  Purchase hardware and software may be delayed due to procurement issues impacting task 363 CPU, GPU, Memory, Server, Network, Ram Ins</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Initiate hardware &amp; software purchase at project kick-off or during early planning stages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Use cloud infrastructure (AWS, Azure, GCP) to begin setup until physical hardware arrives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4/19/25</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IN" sz="1200" dirty="0"/>
                        <a:t>Task 379 </a:t>
                      </a:r>
                      <a:r>
                        <a:rPr lang="en-US" sz="1200" dirty="0"/>
                        <a:t>Review Deploy Plan with Client may be delayed due to </a:t>
                      </a:r>
                      <a:r>
                        <a:rPr lang="en-IN" sz="1200" dirty="0"/>
                        <a:t>Misunderstanding or scope mismatch impacting task 381 Infrastructure setup</a:t>
                      </a:r>
                      <a:endParaRPr sz="1200" dirty="0"/>
                    </a:p>
                  </a:txBody>
                  <a:tcPr marL="91450" marR="91450" marT="45725" marB="45725"/>
                </a:tc>
                <a:tc>
                  <a:txBody>
                    <a:bodyPr/>
                    <a:lstStyle/>
                    <a:p>
                      <a:r>
                        <a:rPr lang="en-US" sz="1200" dirty="0"/>
                        <a:t>Involve the client in preliminary planning stages to align expectations early</a:t>
                      </a:r>
                      <a:r>
                        <a:rPr lang="en-US" dirty="0"/>
                        <a:t>.</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Schedule an additional meeting or follow-up session with the client to discuss any remaining questions or adjustments.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5/28/25 </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extLst>
              <p:ext uri="{D42A27DB-BD31-4B8C-83A1-F6EECF244321}">
                <p14:modId xmlns:p14="http://schemas.microsoft.com/office/powerpoint/2010/main" val="2546246271"/>
              </p:ext>
            </p:extLst>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102 -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u="none" strike="noStrike" noProof="0" dirty="0"/>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99-</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87925355"/>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5.xml><?xml version="1.0" encoding="utf-8"?>
<?mso-contentType ?>
<SharedContentType xmlns="Microsoft.SharePoint.Taxonomy.ContentTypeSync" SourceId="0e710d51-58b4-4530-836b-fce5679fe049" ContentTypeId="0x010100BB337192E63E44A7A744CE7393F41F4E" PreviousValue="false"/>
</file>

<file path=customXml/itemProps1.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2.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3.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FC93FBE5-800E-4E0D-A17F-8A2295BC58F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11010</TotalTime>
  <Words>5372</Words>
  <Application>Microsoft Office PowerPoint</Application>
  <PresentationFormat>Widescreen</PresentationFormat>
  <Paragraphs>969</Paragraphs>
  <Slides>34</Slides>
  <Notes>25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Slide Titles</vt:lpstr>
      </vt:variant>
      <vt:variant>
        <vt:i4>34</vt:i4>
      </vt:variant>
      <vt:variant>
        <vt:lpstr>Custom Shows</vt:lpstr>
      </vt:variant>
      <vt:variant>
        <vt:i4>16</vt:i4>
      </vt:variant>
    </vt:vector>
  </HeadingPairs>
  <TitlesOfParts>
    <vt:vector size="62" baseType="lpstr">
      <vt:lpstr>ＭＳ Ｐゴシック</vt:lpstr>
      <vt:lpstr>Arial</vt:lpstr>
      <vt:lpstr>Average</vt:lpstr>
      <vt:lpstr>Calibri</vt:lpstr>
      <vt:lpstr>Courier New,monospace</vt:lpstr>
      <vt:lpstr>Ericsson Capital TT</vt:lpstr>
      <vt:lpstr>Lato</vt:lpstr>
      <vt:lpstr>Noto Sans Symbols</vt:lpstr>
      <vt:lpstr>Times New Roman</vt:lpstr>
      <vt:lpstr>Wingdings</vt:lpstr>
      <vt:lpstr>Wingdings,Sans-Serif</vt:lpstr>
      <vt:lpstr>Lion Scaled Agile Structure  Activities - Oct 2015</vt:lpstr>
      <vt:lpstr>PowerPoint Presentation</vt:lpstr>
      <vt:lpstr>Team Profile Page</vt:lpstr>
      <vt:lpstr>Cost Comparison Slide Summary</vt:lpstr>
      <vt:lpstr>Project Name</vt:lpstr>
      <vt:lpstr>Major Milestones</vt:lpstr>
      <vt:lpstr>Major Milestones</vt:lpstr>
      <vt:lpstr>Project Key Risks</vt:lpstr>
      <vt:lpstr>Project Key Risks</vt:lpstr>
      <vt:lpstr>PowerPoint Presentation</vt:lpstr>
      <vt:lpstr>PowerPoint Presentation</vt:lpstr>
      <vt:lpstr>Project Key Actions</vt:lpstr>
      <vt:lpstr>Project Decisions</vt:lpstr>
      <vt:lpstr>PowerPoint Presentation</vt:lpstr>
      <vt:lpstr>PowerPoint Presentation</vt:lpstr>
      <vt:lpstr>Meeting Minutes (Assignment 3)</vt:lpstr>
      <vt:lpstr>Who Delivered What Assignment 3?</vt:lpstr>
      <vt:lpstr>PowerPoint Presentation</vt:lpstr>
      <vt:lpstr>Team Profile Page</vt:lpstr>
      <vt:lpstr>SmartBid Auction Platform</vt:lpstr>
      <vt:lpstr>Governance Plan Overview</vt:lpstr>
      <vt:lpstr>Governance Plan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arvind choudhary</cp:lastModifiedBy>
  <cp:revision>513</cp:revision>
  <cp:lastPrinted>2013-10-11T13:12:04Z</cp:lastPrinted>
  <dcterms:created xsi:type="dcterms:W3CDTF">2015-11-10T10:22:41Z</dcterms:created>
  <dcterms:modified xsi:type="dcterms:W3CDTF">2025-04-14T03:28:05Z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