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863" r:id="rId4"/>
    <p:sldId id="271" r:id="rId5"/>
    <p:sldId id="837" r:id="rId6"/>
    <p:sldId id="952" r:id="rId7"/>
    <p:sldId id="958" r:id="rId8"/>
    <p:sldId id="960" r:id="rId9"/>
    <p:sldId id="959" r:id="rId10"/>
    <p:sldId id="961" r:id="rId11"/>
    <p:sldId id="962" r:id="rId12"/>
    <p:sldId id="963" r:id="rId13"/>
    <p:sldId id="964" r:id="rId14"/>
    <p:sldId id="965" r:id="rId15"/>
    <p:sldId id="966" r:id="rId16"/>
    <p:sldId id="275" r:id="rId17"/>
    <p:sldId id="276" r:id="rId18"/>
    <p:sldId id="955" r:id="rId19"/>
    <p:sldId id="956" r:id="rId20"/>
    <p:sldId id="957" r:id="rId21"/>
    <p:sldId id="915" r:id="rId22"/>
    <p:sldId id="953" r:id="rId23"/>
    <p:sldId id="853" r:id="rId24"/>
    <p:sldId id="91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98BCA-5780-481F-8657-4373417F6C1A}" type="datetimeFigureOut">
              <a:rPr lang="zh-CN" altLang="en-US" smtClean="0"/>
              <a:t>2025/4/28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295C4-2189-4566-98C2-BF94DB0A4D01}" type="slidenum">
              <a:rPr lang="zh-CN" altLang="en-US" smtClean="0"/>
              <a:t>‹#›</a:t>
            </a:fld>
            <a:endParaRPr lang="zh-CN" altLang="en-US"/>
          </a:p>
        </p:txBody>
      </p:sp>
    </p:spTree>
    <p:extLst>
      <p:ext uri="{BB962C8B-B14F-4D97-AF65-F5344CB8AC3E}">
        <p14:creationId xmlns:p14="http://schemas.microsoft.com/office/powerpoint/2010/main" val="299492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4/28/2025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12</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12</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12</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12</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14</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15</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4/28/2025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B4A6F2BF-3C08-C636-F5E0-C3D16AD4B28E}"/>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BA0FFC8F-61F2-CE80-68B8-E945DBB72420}"/>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A5E3AECC-4B26-297E-F711-32C302FEC4A0}"/>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803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126E6ABF-5C03-5586-771F-90EA01D10E16}"/>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44C7E42C-6F6B-65A6-85F7-FF58C172EEE8}"/>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25AE6086-39D0-C92D-3001-DCEFB6326FDF}"/>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03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10</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3678A-7DDD-44F6-C868-379141EA912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252FF5-4F71-E387-D0F3-296D39067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F66C985-4E87-4D42-27C2-5687847AB889}"/>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5" name="页脚占位符 4">
            <a:extLst>
              <a:ext uri="{FF2B5EF4-FFF2-40B4-BE49-F238E27FC236}">
                <a16:creationId xmlns:a16="http://schemas.microsoft.com/office/drawing/2014/main" id="{07B8D965-FE40-D4DD-63C0-9E073DCE03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7C80D3-34B9-2413-7EC0-049AFD82A6C2}"/>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14311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0F4BC-967F-17EA-6052-13A8B51BFEA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90ACA6-2D9C-B3D2-938C-189BE7A7C5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9B0504-A6D8-A679-7D7D-5CD55BAAB9B6}"/>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5" name="页脚占位符 4">
            <a:extLst>
              <a:ext uri="{FF2B5EF4-FFF2-40B4-BE49-F238E27FC236}">
                <a16:creationId xmlns:a16="http://schemas.microsoft.com/office/drawing/2014/main" id="{43577D43-A256-EC24-ECAF-35C36A9C5D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738D9C-AEAD-0292-0B35-038CA4BF7989}"/>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70889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4785FC-A23A-A2F8-0C21-D50E24F558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96DF17-A2D1-93DD-0927-9B9D3E0D66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51AD4C-A66E-2E72-F402-3B4263646468}"/>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5" name="页脚占位符 4">
            <a:extLst>
              <a:ext uri="{FF2B5EF4-FFF2-40B4-BE49-F238E27FC236}">
                <a16:creationId xmlns:a16="http://schemas.microsoft.com/office/drawing/2014/main" id="{20CDE796-2E9A-2724-75E1-BEF6BEA1E6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8EA8D6-D384-315A-5380-3BE6533634DE}"/>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356375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91903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05869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865C1-CEE8-294E-DFA7-27110273BC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505368-30B6-1FB7-CC23-31E7EC17BCD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CD2B95-612F-671F-7160-55FC56561B5F}"/>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5" name="页脚占位符 4">
            <a:extLst>
              <a:ext uri="{FF2B5EF4-FFF2-40B4-BE49-F238E27FC236}">
                <a16:creationId xmlns:a16="http://schemas.microsoft.com/office/drawing/2014/main" id="{B2B86E33-2793-A808-DCBD-4AECF8C3A0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0E607D-D391-90AF-8EE1-9A56F719ED65}"/>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200971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6551C-F114-3347-4893-26125284917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17D0F7-4883-6C94-30A3-488305DC9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6E56C0-731D-FD6A-B305-EB5E76CECB2D}"/>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5" name="页脚占位符 4">
            <a:extLst>
              <a:ext uri="{FF2B5EF4-FFF2-40B4-BE49-F238E27FC236}">
                <a16:creationId xmlns:a16="http://schemas.microsoft.com/office/drawing/2014/main" id="{D80C849E-1875-8ACC-A5C7-02A1FD4B77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6A23FF-D41E-98C6-9D5E-EEAC00B3F968}"/>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342795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D310D-62C6-F324-1EA6-F3705D5999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56E9AA-3392-874A-157E-7D496CD4B0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ADA9392-FEBC-F496-9B88-4F6529590B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D22CD51-E465-72D0-61FC-9BD5DA02E395}"/>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6" name="页脚占位符 5">
            <a:extLst>
              <a:ext uri="{FF2B5EF4-FFF2-40B4-BE49-F238E27FC236}">
                <a16:creationId xmlns:a16="http://schemas.microsoft.com/office/drawing/2014/main" id="{E2AB6F4B-D298-2667-0AEE-32357FC5D9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A6A883-0471-75B0-C396-9327CFC81D7F}"/>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16664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412BF-D49F-C5FC-7C40-BFBAFE4491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AACCA3-6D3C-FF91-5758-A80916FC6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225BFE2-2927-E312-389C-A6782972BF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3E0205-C4BB-FCBB-77BD-5F30314BB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F344F2-B4D9-2C94-DEEA-EB2F6401F2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9B9E46-AEFA-4684-1727-406266EA9620}"/>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8" name="页脚占位符 7">
            <a:extLst>
              <a:ext uri="{FF2B5EF4-FFF2-40B4-BE49-F238E27FC236}">
                <a16:creationId xmlns:a16="http://schemas.microsoft.com/office/drawing/2014/main" id="{CD04E4F6-70FA-4B19-B4F8-75E6EED695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11CFB6-A36F-1269-52BD-81873903CFF6}"/>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285704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27FD8-14B1-B9E4-9B3E-9BE8F65BC7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C34308-A6C8-6EEF-101B-025974C21813}"/>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4" name="页脚占位符 3">
            <a:extLst>
              <a:ext uri="{FF2B5EF4-FFF2-40B4-BE49-F238E27FC236}">
                <a16:creationId xmlns:a16="http://schemas.microsoft.com/office/drawing/2014/main" id="{7F81D295-963F-AA2A-45A3-72CAE6CA67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4A6303-AF14-66F7-3AA4-125D5D8C63DF}"/>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164304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750D55-3D70-FAEA-70D6-5DE0792F7B8E}"/>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3" name="页脚占位符 2">
            <a:extLst>
              <a:ext uri="{FF2B5EF4-FFF2-40B4-BE49-F238E27FC236}">
                <a16:creationId xmlns:a16="http://schemas.microsoft.com/office/drawing/2014/main" id="{3668923C-9780-90BC-34EE-12CD6273EF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2CBC97-387F-5B7E-D078-3E5B19785BA0}"/>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230339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C2519-3E19-2B10-7DF6-12DCC011BA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38731D-500A-968B-3883-241375D64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752348-33C9-9871-07F5-F7E2996E6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6EC8A4-2592-B2E5-BFDF-0FF121B1308C}"/>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6" name="页脚占位符 5">
            <a:extLst>
              <a:ext uri="{FF2B5EF4-FFF2-40B4-BE49-F238E27FC236}">
                <a16:creationId xmlns:a16="http://schemas.microsoft.com/office/drawing/2014/main" id="{BDDC3198-49C6-512E-78F2-AF0D8A23FF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AC7A87-45AD-55F6-B9F9-2C3A009F7B78}"/>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137615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6C716-48A5-1F3A-F5DD-FEBD3CDE25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E61B89-10A3-4B02-BAC6-710EAF53A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C55AD2-BF05-9A5C-1950-853E7F01F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A56367-DEB8-2506-2C07-5DF92300DE8B}"/>
              </a:ext>
            </a:extLst>
          </p:cNvPr>
          <p:cNvSpPr>
            <a:spLocks noGrp="1"/>
          </p:cNvSpPr>
          <p:nvPr>
            <p:ph type="dt" sz="half" idx="10"/>
          </p:nvPr>
        </p:nvSpPr>
        <p:spPr/>
        <p:txBody>
          <a:bodyPr/>
          <a:lstStyle/>
          <a:p>
            <a:fld id="{9CCC8CF9-9AAB-4147-9EE8-C2D72BC29497}" type="datetimeFigureOut">
              <a:rPr lang="zh-CN" altLang="en-US" smtClean="0"/>
              <a:t>2025/4/28</a:t>
            </a:fld>
            <a:endParaRPr lang="zh-CN" altLang="en-US"/>
          </a:p>
        </p:txBody>
      </p:sp>
      <p:sp>
        <p:nvSpPr>
          <p:cNvPr id="6" name="页脚占位符 5">
            <a:extLst>
              <a:ext uri="{FF2B5EF4-FFF2-40B4-BE49-F238E27FC236}">
                <a16:creationId xmlns:a16="http://schemas.microsoft.com/office/drawing/2014/main" id="{A38CB35B-8C83-E8F3-C195-7005149C26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0670D3-9555-5C27-8555-FBBE06F52A64}"/>
              </a:ext>
            </a:extLst>
          </p:cNvPr>
          <p:cNvSpPr>
            <a:spLocks noGrp="1"/>
          </p:cNvSpPr>
          <p:nvPr>
            <p:ph type="sldNum" sz="quarter" idx="12"/>
          </p:nvPr>
        </p:nvSpPr>
        <p:spPr/>
        <p:txBody>
          <a:body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318977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05498A-9FAE-B6B7-10E8-B91B33D8F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7F8B644-A3B5-B1B3-08B3-CC8A83129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FF1CA1-E8AC-028E-0DB7-613727F90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C8CF9-9AAB-4147-9EE8-C2D72BC29497}" type="datetimeFigureOut">
              <a:rPr lang="zh-CN" altLang="en-US" smtClean="0"/>
              <a:t>2025/4/28</a:t>
            </a:fld>
            <a:endParaRPr lang="zh-CN" altLang="en-US"/>
          </a:p>
        </p:txBody>
      </p:sp>
      <p:sp>
        <p:nvSpPr>
          <p:cNvPr id="5" name="页脚占位符 4">
            <a:extLst>
              <a:ext uri="{FF2B5EF4-FFF2-40B4-BE49-F238E27FC236}">
                <a16:creationId xmlns:a16="http://schemas.microsoft.com/office/drawing/2014/main" id="{6D6278CA-E914-5DDD-8DD0-8304B2337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3E41E3D-0B80-8B82-3CD0-60A54FA69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310169-A525-43EE-94A2-3B2F9DB79D4F}" type="slidenum">
              <a:rPr lang="zh-CN" altLang="en-US" smtClean="0"/>
              <a:t>‹#›</a:t>
            </a:fld>
            <a:endParaRPr lang="zh-CN" altLang="en-US"/>
          </a:p>
        </p:txBody>
      </p:sp>
    </p:spTree>
    <p:extLst>
      <p:ext uri="{BB962C8B-B14F-4D97-AF65-F5344CB8AC3E}">
        <p14:creationId xmlns:p14="http://schemas.microsoft.com/office/powerpoint/2010/main" val="3567371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This could delay the start of Task 296 Defecting Fixing from UAT</a:t>
            </a: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r>
              <a:rPr kumimoji="0" lang="en-US" altLang="zh-CN" sz="1100" b="0" i="0" u="none" strike="noStrike" cap="none" normalizeH="0" baseline="0" dirty="0">
                <a:ln>
                  <a:noFill/>
                </a:ln>
                <a:solidFill>
                  <a:schemeClr val="tx1"/>
                </a:solidFill>
                <a:effectLst/>
                <a:latin typeface="Arial" panose="020B0604020202020204" pitchFamily="34" charset="0"/>
              </a:rPr>
              <a:t> This may affect the Tasks 386 and test process of the entire AI bidding system.</a:t>
            </a:r>
            <a:endParaRPr kumimoji="0" lang="zh-CN" altLang="zh-CN" sz="1100" b="0" i="0" u="none" strike="noStrike" cap="none" normalizeH="0" baseline="0" dirty="0">
              <a:ln>
                <a:noFill/>
              </a:ln>
              <a:solidFill>
                <a:schemeClr val="tx1"/>
              </a:solidFill>
              <a:effectLst/>
              <a:latin typeface="Arial" panose="020B0604020202020204"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Arch Infrastructure &amp; BOM -  4/21/25</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Implement logging and Code review and bug fix -6/18/26</a:t>
            </a:r>
          </a:p>
          <a:p>
            <a:pPr marL="171450" indent="-171450">
              <a:spcBef>
                <a:spcPts val="0"/>
              </a:spcBef>
              <a:spcAft>
                <a:spcPts val="300"/>
              </a:spcAft>
              <a:buFont typeface="Arial,Sans-Serif" panose="020B0604020202020204" pitchFamily="34" charset="0"/>
              <a:buChar char="•"/>
              <a:defRPr/>
            </a:pPr>
            <a:r>
              <a:rPr lang="en-US" altLang="zh-CN" sz="1200" dirty="0">
                <a:latin typeface="+mn-lt"/>
                <a:cs typeface="Arial" pitchFamily="34" charset="0"/>
              </a:rPr>
              <a:t>Testing from Developers</a:t>
            </a:r>
            <a:r>
              <a:rPr lang="en-US" altLang="zh-CN" sz="1200" dirty="0">
                <a:latin typeface="+mn-lt"/>
                <a:ea typeface="ＭＳ Ｐゴシック"/>
                <a:cs typeface="Arial"/>
              </a:rPr>
              <a:t>- 7/30/26</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Execution –03/24/2025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Product Release and preparation of the collection and gather analysis 03/12/2026</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–03/13/2026 </a:t>
            </a: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231127" y="1303724"/>
            <a:ext cx="11722100" cy="15670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ts val="540"/>
              </a:lnSpc>
              <a:spcBef>
                <a:spcPct val="50000"/>
              </a:spcBef>
            </a:pPr>
            <a:r>
              <a:rPr lang="en-US" altLang="zh-CN" sz="1000" dirty="0" err="1"/>
              <a:t>SmartBid</a:t>
            </a:r>
            <a:r>
              <a:rPr lang="en-US" altLang="zh-CN" sz="1000" dirty="0"/>
              <a:t> is developing a secure, web-based auction platform that facilitates</a:t>
            </a:r>
          </a:p>
          <a:p>
            <a:pPr>
              <a:lnSpc>
                <a:spcPts val="540"/>
              </a:lnSpc>
              <a:spcBef>
                <a:spcPct val="50000"/>
              </a:spcBef>
            </a:pPr>
            <a:r>
              <a:rPr lang="en-US" altLang="zh-CN" sz="1000" dirty="0"/>
              <a:t> transparent buying and selling of products through real-time bidding.</a:t>
            </a:r>
          </a:p>
          <a:p>
            <a:pPr>
              <a:lnSpc>
                <a:spcPts val="540"/>
              </a:lnSpc>
              <a:spcBef>
                <a:spcPct val="50000"/>
              </a:spcBef>
            </a:pPr>
            <a:r>
              <a:rPr lang="en-US" altLang="zh-CN" sz="1000" dirty="0"/>
              <a:t> Key features include secure user authentication, detailed buyer</a:t>
            </a:r>
          </a:p>
          <a:p>
            <a:pPr>
              <a:lnSpc>
                <a:spcPts val="540"/>
              </a:lnSpc>
              <a:spcBef>
                <a:spcPct val="50000"/>
              </a:spcBef>
            </a:pPr>
            <a:r>
              <a:rPr lang="en-US" altLang="zh-CN" sz="1000" dirty="0"/>
              <a:t> and seller profiles, auction listing and management tools, and a live bidding system with </a:t>
            </a:r>
          </a:p>
          <a:p>
            <a:pPr>
              <a:lnSpc>
                <a:spcPts val="540"/>
              </a:lnSpc>
              <a:spcBef>
                <a:spcPct val="50000"/>
              </a:spcBef>
            </a:pPr>
            <a:r>
              <a:rPr lang="en-US" altLang="zh-CN" sz="1000" dirty="0"/>
              <a:t>instant </a:t>
            </a:r>
            <a:r>
              <a:rPr lang="en-US" altLang="zh-CN" sz="1000" dirty="0" err="1"/>
              <a:t>notifications.The</a:t>
            </a:r>
            <a:r>
              <a:rPr lang="en-US" altLang="zh-CN" sz="1000" dirty="0"/>
              <a:t> platform will support secure transactions through </a:t>
            </a:r>
          </a:p>
          <a:p>
            <a:pPr>
              <a:lnSpc>
                <a:spcPts val="540"/>
              </a:lnSpc>
              <a:spcBef>
                <a:spcPct val="50000"/>
              </a:spcBef>
            </a:pPr>
            <a:r>
              <a:rPr lang="en-US" altLang="zh-CN" sz="1000" dirty="0"/>
              <a:t>a payment gateway and escrow system, offer comprehensive transaction history tracking, </a:t>
            </a:r>
          </a:p>
          <a:p>
            <a:pPr>
              <a:lnSpc>
                <a:spcPts val="540"/>
              </a:lnSpc>
              <a:spcBef>
                <a:spcPct val="50000"/>
              </a:spcBef>
            </a:pPr>
            <a:r>
              <a:rPr lang="en-US" altLang="zh-CN" sz="1000" dirty="0"/>
              <a:t>and include a rating and review system. An admin dashboard </a:t>
            </a:r>
          </a:p>
          <a:p>
            <a:pPr>
              <a:lnSpc>
                <a:spcPts val="540"/>
              </a:lnSpc>
              <a:spcBef>
                <a:spcPct val="50000"/>
              </a:spcBef>
            </a:pPr>
            <a:r>
              <a:rPr lang="en-US" altLang="zh-CN" sz="1000" dirty="0"/>
              <a:t>will enable management of users, listings, and fraud detection for overall platform integrity.</a:t>
            </a:r>
            <a:endParaRPr lang="en-US" sz="1000" dirty="0"/>
          </a:p>
          <a:p>
            <a:pPr>
              <a:lnSpc>
                <a:spcPts val="540"/>
              </a:lnSpc>
              <a:spcBef>
                <a:spcPct val="50000"/>
              </a:spcBef>
            </a:pPr>
            <a:endParaRPr lang="en-US" sz="800" dirty="0"/>
          </a:p>
          <a:p>
            <a:pPr>
              <a:lnSpc>
                <a:spcPts val="540"/>
              </a:lnSpc>
              <a:spcBef>
                <a:spcPct val="50000"/>
              </a:spcBef>
            </a:pPr>
            <a:endParaRPr lang="en-US" sz="800" dirty="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–3/28/25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the Arch Design for both FE BE -7/10/25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Infra &amp; BOM Plan –2/9/27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HW/SW ordered and received –Infrastructure set up – 1/20/27</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Dev &amp; test environment set up – 6/19/25</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coding – 7/29/26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–Complete deploy project – 5/7/27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446550"/>
          </a:xfrm>
          <a:prstGeom prst="rect">
            <a:avLst/>
          </a:prstGeom>
        </p:spPr>
        <p:txBody>
          <a:bodyPr wrap="square">
            <a:spAutoFit/>
          </a:bodyPr>
          <a:lstStyle/>
          <a:p>
            <a:pPr>
              <a:spcBef>
                <a:spcPts val="0"/>
              </a:spcBef>
              <a:spcAft>
                <a:spcPts val="0"/>
              </a:spcAft>
            </a:pPr>
            <a:r>
              <a:rPr lang="en-US" altLang="zh-CN" sz="1100" dirty="0">
                <a:latin typeface="+mn-lt"/>
                <a:ea typeface="ＭＳ Ｐゴシック"/>
                <a:cs typeface="Arial"/>
              </a:rPr>
              <a:t>We are currently at the halfway point of the project timeline, with 58% of the work completed. This includes requirements, arch design, test case, and front-end development. The remaining tasks are progressing steadily. The team is stable and collaborating effectively. We have several risks but we have the confidence to resolve them.</a:t>
            </a:r>
            <a:endParaRPr lang="en-US" altLang="zh-CN" sz="1800" dirty="0"/>
          </a:p>
          <a:p>
            <a:pPr marL="0" lvl="0" indent="0" algn="l" rtl="0">
              <a:spcBef>
                <a:spcPts val="0"/>
              </a:spcBef>
              <a:spcAft>
                <a:spcPts val="0"/>
              </a:spcAft>
              <a:buNone/>
            </a:pP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91480"/>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a:t>
            </a:r>
            <a:r>
              <a:rPr lang="en-US" altLang="zh-CN" sz="1050" dirty="0">
                <a:solidFill>
                  <a:schemeClr val="bg1">
                    <a:lumMod val="50000"/>
                  </a:schemeClr>
                </a:solidFill>
                <a:cs typeface="Times New Roman" pitchFamily="18" charset="0"/>
              </a:rPr>
              <a:t>2.7M</a:t>
            </a:r>
            <a:endParaRPr lang="en-US" altLang="en-US" sz="1050" dirty="0">
              <a:solidFill>
                <a:schemeClr val="bg1">
                  <a:lumMod val="50000"/>
                </a:schemeClr>
              </a:solidFill>
              <a:cs typeface="Times New Roman" pitchFamily="18" charset="0"/>
            </a:endParaRP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(Baselined):2M</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a:t>
            </a:r>
            <a:r>
              <a:rPr lang="en-US" altLang="zh-CN" sz="1050" dirty="0">
                <a:solidFill>
                  <a:schemeClr val="bg1">
                    <a:lumMod val="50000"/>
                  </a:schemeClr>
                </a:solidFill>
                <a:cs typeface="Times New Roman" pitchFamily="18" charset="0"/>
              </a:rPr>
              <a:t>2M</a:t>
            </a:r>
            <a:endParaRPr lang="en-US" altLang="en-US" sz="1050" dirty="0">
              <a:solidFill>
                <a:schemeClr val="bg1">
                  <a:lumMod val="50000"/>
                </a:schemeClr>
              </a:solidFill>
              <a:cs typeface="Times New Roman" pitchFamily="18" charset="0"/>
            </a:endParaRP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1.8 </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500k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a:t>
            </a:r>
            <a:r>
              <a:rPr lang="en-US" altLang="zh-CN" sz="1050" dirty="0">
                <a:solidFill>
                  <a:schemeClr val="bg1">
                    <a:lumMod val="50000"/>
                  </a:schemeClr>
                </a:solidFill>
                <a:cs typeface="Times New Roman" pitchFamily="18" charset="0"/>
              </a:rPr>
              <a:t> </a:t>
            </a:r>
            <a:r>
              <a:rPr lang="zh-CN" altLang="en-US" sz="1050" dirty="0">
                <a:solidFill>
                  <a:schemeClr val="bg1">
                    <a:lumMod val="50000"/>
                  </a:schemeClr>
                </a:solidFill>
                <a:cs typeface="Times New Roman" pitchFamily="18" charset="0"/>
              </a:rPr>
              <a:t>￥</a:t>
            </a:r>
            <a:r>
              <a:rPr lang="en-US" altLang="zh-CN" sz="1050" dirty="0">
                <a:solidFill>
                  <a:schemeClr val="bg1">
                    <a:lumMod val="50000"/>
                  </a:schemeClr>
                </a:solidFill>
                <a:cs typeface="Times New Roman" pitchFamily="18" charset="0"/>
              </a:rPr>
              <a:t>546,517</a:t>
            </a:r>
            <a:endParaRPr lang="en-US" altLang="en-US" sz="1050" dirty="0">
              <a:solidFill>
                <a:schemeClr val="bg1">
                  <a:lumMod val="50000"/>
                </a:schemeClr>
              </a:solidFill>
              <a:cs typeface="Times New Roman" pitchFamily="18" charset="0"/>
            </a:endParaRPr>
          </a:p>
        </p:txBody>
      </p:sp>
    </p:spTree>
    <p:extLst>
      <p:ext uri="{BB962C8B-B14F-4D97-AF65-F5344CB8AC3E}">
        <p14:creationId xmlns:p14="http://schemas.microsoft.com/office/powerpoint/2010/main" val="2412922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sz="1400" b="1" dirty="0"/>
              <a:t>320</a:t>
            </a:r>
            <a:r>
              <a:rPr lang="en-US" altLang="zh-CN" sz="1400" b="1" dirty="0"/>
              <a:t>,085</a:t>
            </a:r>
            <a:r>
              <a:rPr lang="en-US" sz="1300" b="1" dirty="0"/>
              <a:t>, </a:t>
            </a:r>
            <a:r>
              <a:rPr lang="en-US" sz="1300" dirty="0"/>
              <a:t>which is a </a:t>
            </a:r>
            <a:r>
              <a:rPr lang="en-US" sz="1300" b="1" dirty="0"/>
              <a:t>13%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$418,888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$2,186,068.00</a:t>
            </a:r>
            <a:endParaRPr dirty="0"/>
          </a:p>
          <a:p>
            <a:pPr marL="533400" lvl="1" indent="-177800" algn="l" rtl="0">
              <a:spcBef>
                <a:spcPts val="400"/>
              </a:spcBef>
              <a:spcAft>
                <a:spcPts val="0"/>
              </a:spcAft>
              <a:buSzPts val="2000"/>
              <a:buChar char="–"/>
            </a:pPr>
            <a:r>
              <a:rPr lang="en-US" dirty="0"/>
              <a:t>Margin:25% $546,517</a:t>
            </a:r>
            <a:endParaRPr dirty="0"/>
          </a:p>
          <a:p>
            <a:pPr marL="533400" lvl="1" indent="-177800" algn="l" rtl="0">
              <a:spcBef>
                <a:spcPts val="400"/>
              </a:spcBef>
              <a:spcAft>
                <a:spcPts val="0"/>
              </a:spcAft>
              <a:buSzPts val="2000"/>
              <a:buChar char="–"/>
            </a:pPr>
            <a:r>
              <a:rPr lang="en-US" dirty="0"/>
              <a:t>Price: $2,732,585.00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$430,000.00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$1,930,000.00</a:t>
            </a:r>
            <a:endParaRPr dirty="0"/>
          </a:p>
          <a:p>
            <a:pPr marL="533400" lvl="1" indent="-177800" algn="l" rtl="0">
              <a:spcBef>
                <a:spcPts val="400"/>
              </a:spcBef>
              <a:spcAft>
                <a:spcPts val="0"/>
              </a:spcAft>
              <a:buSzPts val="2000"/>
              <a:buChar char="–"/>
            </a:pPr>
            <a:r>
              <a:rPr lang="en-US" dirty="0"/>
              <a:t>Margin: $482,500.00 </a:t>
            </a:r>
            <a:endParaRPr dirty="0"/>
          </a:p>
          <a:p>
            <a:pPr marL="533400" lvl="1" indent="-177800" algn="l" rtl="0">
              <a:spcBef>
                <a:spcPts val="400"/>
              </a:spcBef>
              <a:spcAft>
                <a:spcPts val="0"/>
              </a:spcAft>
              <a:buSzPts val="2000"/>
              <a:buChar char="–"/>
            </a:pPr>
            <a:r>
              <a:rPr lang="en-US" dirty="0"/>
              <a:t>Price $2,412,500.00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57040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normAutofit fontScale="90000"/>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268964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nvGraphicFramePr>
        <p:xfrm>
          <a:off x="528638" y="1249256"/>
          <a:ext cx="11014525" cy="353949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nvGraphicFramePr>
        <p:xfrm>
          <a:off x="528638" y="1249256"/>
          <a:ext cx="11014525" cy="399829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489028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398731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5821736"/>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nvGraphicFramePr>
        <p:xfrm>
          <a:off x="465738" y="1556255"/>
          <a:ext cx="11366575" cy="4959959"/>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814363">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normAutofit fontScale="90000"/>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This could delay the start of Task 296 Defecting Fixing from UAT</a:t>
            </a: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r>
              <a:rPr kumimoji="0" lang="en-US" altLang="zh-CN" sz="1100" b="0" i="0" u="none" strike="noStrike" cap="none" normalizeH="0" baseline="0" dirty="0">
                <a:ln>
                  <a:noFill/>
                </a:ln>
                <a:solidFill>
                  <a:schemeClr val="tx1"/>
                </a:solidFill>
                <a:effectLst/>
                <a:latin typeface="Arial" panose="020B0604020202020204" pitchFamily="34" charset="0"/>
              </a:rPr>
              <a:t> This may affect the Tasks 386 and test process of the entire AI bidding system.</a:t>
            </a:r>
            <a:endParaRPr kumimoji="0" lang="zh-CN" altLang="zh-CN" sz="1100" b="0" i="0" u="none" strike="noStrike" cap="none" normalizeH="0" baseline="0" dirty="0">
              <a:ln>
                <a:noFill/>
              </a:ln>
              <a:solidFill>
                <a:schemeClr val="tx1"/>
              </a:solidFill>
              <a:effectLst/>
              <a:latin typeface="Arial" panose="020B0604020202020204"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Arch Infrastructure &amp; BOM -  4/21/25</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Implement logging and Code review and bug fix -6/18/26</a:t>
            </a:r>
          </a:p>
          <a:p>
            <a:pPr marL="171450" indent="-171450">
              <a:spcBef>
                <a:spcPts val="0"/>
              </a:spcBef>
              <a:spcAft>
                <a:spcPts val="300"/>
              </a:spcAft>
              <a:buFont typeface="Arial,Sans-Serif" panose="020B0604020202020204" pitchFamily="34" charset="0"/>
              <a:buChar char="•"/>
              <a:defRPr/>
            </a:pPr>
            <a:r>
              <a:rPr lang="en-US" altLang="zh-CN" sz="1200" dirty="0">
                <a:latin typeface="+mn-lt"/>
                <a:cs typeface="Arial" pitchFamily="34" charset="0"/>
              </a:rPr>
              <a:t>Testing from Developers</a:t>
            </a:r>
            <a:r>
              <a:rPr lang="en-US" altLang="zh-CN" sz="1200" dirty="0">
                <a:latin typeface="+mn-lt"/>
                <a:ea typeface="ＭＳ Ｐゴシック"/>
                <a:cs typeface="Arial"/>
              </a:rPr>
              <a:t>- 7/30/26</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Execution –03/24/2025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Product Release and preparation of the collection and gather analysis 03/12/2026</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–03/13/2026 </a:t>
            </a: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231127" y="1303724"/>
            <a:ext cx="11722100" cy="15670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ts val="540"/>
              </a:lnSpc>
              <a:spcBef>
                <a:spcPct val="50000"/>
              </a:spcBef>
            </a:pPr>
            <a:r>
              <a:rPr lang="en-US" altLang="zh-CN" sz="1000" dirty="0" err="1"/>
              <a:t>SmartBid</a:t>
            </a:r>
            <a:r>
              <a:rPr lang="en-US" altLang="zh-CN" sz="1000" dirty="0"/>
              <a:t> is developing a secure, web-based auction platform that facilitates</a:t>
            </a:r>
          </a:p>
          <a:p>
            <a:pPr>
              <a:lnSpc>
                <a:spcPts val="540"/>
              </a:lnSpc>
              <a:spcBef>
                <a:spcPct val="50000"/>
              </a:spcBef>
            </a:pPr>
            <a:r>
              <a:rPr lang="en-US" altLang="zh-CN" sz="1000" dirty="0"/>
              <a:t> transparent buying and selling of products through real-time bidding.</a:t>
            </a:r>
          </a:p>
          <a:p>
            <a:pPr>
              <a:lnSpc>
                <a:spcPts val="540"/>
              </a:lnSpc>
              <a:spcBef>
                <a:spcPct val="50000"/>
              </a:spcBef>
            </a:pPr>
            <a:r>
              <a:rPr lang="en-US" altLang="zh-CN" sz="1000" dirty="0"/>
              <a:t> Key features include secure user authentication, detailed buyer</a:t>
            </a:r>
          </a:p>
          <a:p>
            <a:pPr>
              <a:lnSpc>
                <a:spcPts val="540"/>
              </a:lnSpc>
              <a:spcBef>
                <a:spcPct val="50000"/>
              </a:spcBef>
            </a:pPr>
            <a:r>
              <a:rPr lang="en-US" altLang="zh-CN" sz="1000" dirty="0"/>
              <a:t> and seller profiles, auction listing and management tools, and a live bidding system with </a:t>
            </a:r>
          </a:p>
          <a:p>
            <a:pPr>
              <a:lnSpc>
                <a:spcPts val="540"/>
              </a:lnSpc>
              <a:spcBef>
                <a:spcPct val="50000"/>
              </a:spcBef>
            </a:pPr>
            <a:r>
              <a:rPr lang="en-US" altLang="zh-CN" sz="1000" dirty="0"/>
              <a:t>instant </a:t>
            </a:r>
            <a:r>
              <a:rPr lang="en-US" altLang="zh-CN" sz="1000" dirty="0" err="1"/>
              <a:t>notifications.The</a:t>
            </a:r>
            <a:r>
              <a:rPr lang="en-US" altLang="zh-CN" sz="1000" dirty="0"/>
              <a:t> platform will support secure transactions through </a:t>
            </a:r>
          </a:p>
          <a:p>
            <a:pPr>
              <a:lnSpc>
                <a:spcPts val="540"/>
              </a:lnSpc>
              <a:spcBef>
                <a:spcPct val="50000"/>
              </a:spcBef>
            </a:pPr>
            <a:r>
              <a:rPr lang="en-US" altLang="zh-CN" sz="1000" dirty="0"/>
              <a:t>a payment gateway and escrow system, offer comprehensive transaction history tracking, </a:t>
            </a:r>
          </a:p>
          <a:p>
            <a:pPr>
              <a:lnSpc>
                <a:spcPts val="540"/>
              </a:lnSpc>
              <a:spcBef>
                <a:spcPct val="50000"/>
              </a:spcBef>
            </a:pPr>
            <a:r>
              <a:rPr lang="en-US" altLang="zh-CN" sz="1000" dirty="0"/>
              <a:t>and include a rating and review system. An admin dashboard </a:t>
            </a:r>
          </a:p>
          <a:p>
            <a:pPr>
              <a:lnSpc>
                <a:spcPts val="540"/>
              </a:lnSpc>
              <a:spcBef>
                <a:spcPct val="50000"/>
              </a:spcBef>
            </a:pPr>
            <a:r>
              <a:rPr lang="en-US" altLang="zh-CN" sz="1000" dirty="0"/>
              <a:t>will enable management of users, listings, and fraud detection for overall platform integrity.</a:t>
            </a:r>
            <a:endParaRPr lang="en-US" sz="1000" dirty="0"/>
          </a:p>
          <a:p>
            <a:pPr>
              <a:lnSpc>
                <a:spcPts val="540"/>
              </a:lnSpc>
              <a:spcBef>
                <a:spcPct val="50000"/>
              </a:spcBef>
            </a:pPr>
            <a:endParaRPr lang="en-US" sz="800" dirty="0"/>
          </a:p>
          <a:p>
            <a:pPr>
              <a:lnSpc>
                <a:spcPts val="540"/>
              </a:lnSpc>
              <a:spcBef>
                <a:spcPct val="50000"/>
              </a:spcBef>
            </a:pPr>
            <a:endParaRPr lang="en-US" sz="800" dirty="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–3/28/25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the Arch Design for both FE BE -7/10/25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Infra &amp; BOM Plan –2/9/27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HW/SW ordered and received –Infrastructure set up – 1/20/27</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Dev &amp; test environment set up – 6/19/25</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coding – 7/29/26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–Complete deploy project – 5/7/27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446550"/>
          </a:xfrm>
          <a:prstGeom prst="rect">
            <a:avLst/>
          </a:prstGeom>
        </p:spPr>
        <p:txBody>
          <a:bodyPr wrap="square">
            <a:spAutoFit/>
          </a:bodyPr>
          <a:lstStyle/>
          <a:p>
            <a:pPr>
              <a:spcBef>
                <a:spcPts val="0"/>
              </a:spcBef>
              <a:spcAft>
                <a:spcPts val="0"/>
              </a:spcAft>
            </a:pPr>
            <a:r>
              <a:rPr lang="en-US" altLang="zh-CN" sz="1100" dirty="0">
                <a:latin typeface="+mn-lt"/>
                <a:ea typeface="ＭＳ Ｐゴシック"/>
                <a:cs typeface="Arial"/>
              </a:rPr>
              <a:t>We are currently at the halfway point of the project timeline, with 58% of the work completed. This includes requirements, arch design, test case, and front-end development. The remaining tasks are progressing steadily. The team is stable and collaborating effectively. We have several risks but we have the confidence to resolve them.</a:t>
            </a:r>
            <a:endParaRPr lang="en-US" altLang="zh-CN" sz="1800" dirty="0"/>
          </a:p>
          <a:p>
            <a:pPr marL="0" lvl="0" indent="0" algn="l" rtl="0">
              <a:spcBef>
                <a:spcPts val="0"/>
              </a:spcBef>
              <a:spcAft>
                <a:spcPts val="0"/>
              </a:spcAft>
              <a:buNone/>
            </a:pP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91480"/>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a:t>
            </a:r>
            <a:r>
              <a:rPr lang="en-US" altLang="zh-CN" sz="1050" dirty="0">
                <a:solidFill>
                  <a:schemeClr val="bg1">
                    <a:lumMod val="50000"/>
                  </a:schemeClr>
                </a:solidFill>
                <a:cs typeface="Times New Roman" pitchFamily="18" charset="0"/>
              </a:rPr>
              <a:t>2.7M</a:t>
            </a:r>
            <a:endParaRPr lang="en-US" altLang="en-US" sz="1050" dirty="0">
              <a:solidFill>
                <a:schemeClr val="bg1">
                  <a:lumMod val="50000"/>
                </a:schemeClr>
              </a:solidFill>
              <a:cs typeface="Times New Roman" pitchFamily="18" charset="0"/>
            </a:endParaRP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(Baselined):2M</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a:t>
            </a:r>
            <a:r>
              <a:rPr lang="en-US" altLang="zh-CN" sz="1050" dirty="0">
                <a:solidFill>
                  <a:schemeClr val="bg1">
                    <a:lumMod val="50000"/>
                  </a:schemeClr>
                </a:solidFill>
                <a:cs typeface="Times New Roman" pitchFamily="18" charset="0"/>
              </a:rPr>
              <a:t>2M</a:t>
            </a:r>
            <a:endParaRPr lang="en-US" altLang="en-US" sz="1050" dirty="0">
              <a:solidFill>
                <a:schemeClr val="bg1">
                  <a:lumMod val="50000"/>
                </a:schemeClr>
              </a:solidFill>
              <a:cs typeface="Times New Roman" pitchFamily="18" charset="0"/>
            </a:endParaRP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1.8 </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500k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a:t>
            </a:r>
            <a:r>
              <a:rPr lang="en-US" altLang="zh-CN" sz="1050" dirty="0">
                <a:solidFill>
                  <a:schemeClr val="bg1">
                    <a:lumMod val="50000"/>
                  </a:schemeClr>
                </a:solidFill>
                <a:cs typeface="Times New Roman" pitchFamily="18" charset="0"/>
              </a:rPr>
              <a:t> </a:t>
            </a:r>
            <a:r>
              <a:rPr lang="zh-CN" altLang="en-US" sz="1050" dirty="0">
                <a:solidFill>
                  <a:schemeClr val="bg1">
                    <a:lumMod val="50000"/>
                  </a:schemeClr>
                </a:solidFill>
                <a:cs typeface="Times New Roman" pitchFamily="18" charset="0"/>
              </a:rPr>
              <a:t>￥</a:t>
            </a:r>
            <a:r>
              <a:rPr lang="en-US" altLang="zh-CN" sz="1050" dirty="0">
                <a:solidFill>
                  <a:schemeClr val="bg1">
                    <a:lumMod val="50000"/>
                  </a:schemeClr>
                </a:solidFill>
                <a:cs typeface="Times New Roman" pitchFamily="18" charset="0"/>
              </a:rPr>
              <a:t>546,517</a:t>
            </a:r>
            <a:endParaRPr lang="en-US" altLang="en-US" sz="1050" dirty="0">
              <a:solidFill>
                <a:schemeClr val="bg1">
                  <a:lumMod val="50000"/>
                </a:schemeClr>
              </a:solidFill>
              <a:cs typeface="Times New Roman" pitchFamily="18" charset="0"/>
            </a:endParaRPr>
          </a:p>
        </p:txBody>
      </p:sp>
    </p:spTree>
    <p:extLst>
      <p:ext uri="{BB962C8B-B14F-4D97-AF65-F5344CB8AC3E}">
        <p14:creationId xmlns:p14="http://schemas.microsoft.com/office/powerpoint/2010/main" val="1538439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sz="1400" b="1" dirty="0"/>
              <a:t>320</a:t>
            </a:r>
            <a:r>
              <a:rPr lang="en-US" altLang="zh-CN" sz="1400" b="1" dirty="0"/>
              <a:t>,085</a:t>
            </a:r>
            <a:r>
              <a:rPr lang="en-US" sz="1300" b="1" dirty="0"/>
              <a:t>, </a:t>
            </a:r>
            <a:r>
              <a:rPr lang="en-US" sz="1300" dirty="0"/>
              <a:t>which is a </a:t>
            </a:r>
            <a:r>
              <a:rPr lang="en-US" sz="1300" b="1" dirty="0"/>
              <a:t>13%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$418,888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$2,186,068.00</a:t>
            </a:r>
            <a:endParaRPr dirty="0"/>
          </a:p>
          <a:p>
            <a:pPr marL="533400" lvl="1" indent="-177800" algn="l" rtl="0">
              <a:spcBef>
                <a:spcPts val="400"/>
              </a:spcBef>
              <a:spcAft>
                <a:spcPts val="0"/>
              </a:spcAft>
              <a:buSzPts val="2000"/>
              <a:buChar char="–"/>
            </a:pPr>
            <a:r>
              <a:rPr lang="en-US" dirty="0"/>
              <a:t>Margin:25% $546,517</a:t>
            </a:r>
            <a:endParaRPr dirty="0"/>
          </a:p>
          <a:p>
            <a:pPr marL="533400" lvl="1" indent="-177800" algn="l" rtl="0">
              <a:spcBef>
                <a:spcPts val="400"/>
              </a:spcBef>
              <a:spcAft>
                <a:spcPts val="0"/>
              </a:spcAft>
              <a:buSzPts val="2000"/>
              <a:buChar char="–"/>
            </a:pPr>
            <a:r>
              <a:rPr lang="en-US" dirty="0"/>
              <a:t>Price: $2,732,585.00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$430,000.00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$1,930,000.00</a:t>
            </a:r>
            <a:endParaRPr dirty="0"/>
          </a:p>
          <a:p>
            <a:pPr marL="533400" lvl="1" indent="-177800" algn="l" rtl="0">
              <a:spcBef>
                <a:spcPts val="400"/>
              </a:spcBef>
              <a:spcAft>
                <a:spcPts val="0"/>
              </a:spcAft>
              <a:buSzPts val="2000"/>
              <a:buChar char="–"/>
            </a:pPr>
            <a:r>
              <a:rPr lang="en-US" dirty="0"/>
              <a:t>Margin: $482,500.00 </a:t>
            </a:r>
            <a:endParaRPr dirty="0"/>
          </a:p>
          <a:p>
            <a:pPr marL="533400" lvl="1" indent="-177800" algn="l" rtl="0">
              <a:spcBef>
                <a:spcPts val="400"/>
              </a:spcBef>
              <a:spcAft>
                <a:spcPts val="0"/>
              </a:spcAft>
              <a:buSzPts val="2000"/>
              <a:buChar char="–"/>
            </a:pPr>
            <a:r>
              <a:rPr lang="en-US" dirty="0"/>
              <a:t>Price $2,412,500.00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normAutofit fontScale="90000"/>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AB635-1B33-77BB-BA9E-54F136EBA2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D51175-8D45-2090-6091-1336391AFA5A}"/>
              </a:ext>
            </a:extLst>
          </p:cNvPr>
          <p:cNvSpPr txBox="1"/>
          <p:nvPr/>
        </p:nvSpPr>
        <p:spPr>
          <a:xfrm>
            <a:off x="369106" y="677261"/>
            <a:ext cx="106812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s-updated</a:t>
            </a:r>
          </a:p>
          <a:p>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FE2F9357-4A81-650B-8110-CD39E7BD2602}"/>
              </a:ext>
            </a:extLst>
          </p:cNvPr>
          <p:cNvGraphicFramePr>
            <a:graphicFrameLocks/>
          </p:cNvGraphicFramePr>
          <p:nvPr/>
        </p:nvGraphicFramePr>
        <p:xfrm>
          <a:off x="505344" y="1599937"/>
          <a:ext cx="11053295" cy="5106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a:t>#</a:t>
                      </a:r>
                      <a:endParaRPr lang="en-US" sz="1200" b="0" dirty="0">
                        <a:latin typeface="+mn-lt"/>
                      </a:endParaRPr>
                    </a:p>
                  </a:txBody>
                  <a:tcPr>
                    <a:solidFill>
                      <a:srgbClr val="002060"/>
                    </a:solidFill>
                  </a:tcPr>
                </a:tc>
                <a:tc>
                  <a:txBody>
                    <a:bodyPr/>
                    <a:lstStyle/>
                    <a:p>
                      <a:r>
                        <a:rPr lang="en-US" sz="1200" b="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a:p>
                    <a:p>
                      <a:pPr lvl="0">
                        <a:buNone/>
                      </a:pPr>
                      <a:r>
                        <a:rPr lang="en-US" sz="1200" b="1"/>
                        <a:t>7</a:t>
                      </a:r>
                      <a:endParaRPr lang="en-US" sz="1200" b="1" dirty="0">
                        <a:latin typeface="+mn-lt"/>
                      </a:endParaRPr>
                    </a:p>
                  </a:txBody>
                  <a:tcPr/>
                </a:tc>
                <a:tc>
                  <a:txBody>
                    <a:bodyPr/>
                    <a:lstStyle/>
                    <a:p>
                      <a:r>
                        <a:rPr lang="en-US" sz="1200" dirty="0"/>
                        <a:t>Multiple critical Front-End Testing tasks are assigned to only Tester2 and Tester3. If either tester faces unexpected issues (such as illness, personal emergencies, or task backlog), it could cause significant testing delays, impacting the Integration Testing timeline and project delivery milestones.</a:t>
                      </a:r>
                    </a:p>
                  </a:txBody>
                  <a:tcPr anchor="ctr"/>
                </a:tc>
                <a:tc>
                  <a:txBody>
                    <a:bodyPr/>
                    <a:lstStyle/>
                    <a:p>
                      <a:r>
                        <a:rPr lang="en-US" sz="1200" dirty="0"/>
                        <a:t>Distribute the testing workload among </a:t>
                      </a:r>
                      <a:r>
                        <a:rPr lang="en-US" altLang="zh-CN" sz="1200" dirty="0"/>
                        <a:t>(1) Reassign less critical tasks to available testers (e.g., Tester4, Tester5) to reduce Tester2 and Tester3's workload.</a:t>
                      </a:r>
                      <a:br>
                        <a:rPr lang="en-US" altLang="zh-CN" sz="1200" dirty="0"/>
                      </a:br>
                      <a:r>
                        <a:rPr lang="en-US" altLang="zh-CN" sz="1200" dirty="0"/>
                        <a:t>(2) Closely monitor daily testing progress via stand-up meetings, and perform early detection of bottlenecks.</a:t>
                      </a:r>
                      <a:r>
                        <a:rPr lang="en-US" sz="1200" dirty="0"/>
                        <a:t> </a:t>
                      </a:r>
                      <a:r>
                        <a:rPr lang="en-US" sz="1200" b="0" kern="1200" dirty="0">
                          <a:solidFill>
                            <a:schemeClr val="dk1"/>
                          </a:solidFill>
                          <a:latin typeface="+mn-lt"/>
                          <a:ea typeface="+mn-ea"/>
                          <a:cs typeface="+mn-cs"/>
                        </a:rPr>
                        <a:t>available</a:t>
                      </a:r>
                      <a:r>
                        <a:rPr lang="en-US" sz="1200" dirty="0"/>
                        <a:t> testers (e.g., Tester4, Tester5) if necessary. Monitor daily progress to detect delays early.</a:t>
                      </a:r>
                    </a:p>
                  </a:txBody>
                  <a:tcPr anchor="ctr"/>
                </a:tc>
                <a:tc>
                  <a:txBody>
                    <a:bodyPr/>
                    <a:lstStyle/>
                    <a:p>
                      <a:pPr marL="0" algn="l" defTabSz="914400" rtl="0" eaLnBrk="1" latinLnBrk="0" hangingPunct="1"/>
                      <a:r>
                        <a:rPr lang="en-US" altLang="zh-CN" sz="1200" kern="1200" dirty="0">
                          <a:solidFill>
                            <a:schemeClr val="dk1"/>
                          </a:solidFill>
                          <a:latin typeface="+mn-lt"/>
                          <a:ea typeface="+mn-ea"/>
                          <a:cs typeface="+mn-cs"/>
                        </a:rPr>
                        <a:t>(1) Maintain a standby list of trained backup testers who can immediately take over specific testing modules if needed.</a:t>
                      </a:r>
                      <a:br>
                        <a:rPr lang="en-US" altLang="zh-CN" sz="1200" kern="1200" dirty="0">
                          <a:solidFill>
                            <a:schemeClr val="dk1"/>
                          </a:solidFill>
                          <a:latin typeface="+mn-lt"/>
                          <a:ea typeface="+mn-ea"/>
                          <a:cs typeface="+mn-cs"/>
                        </a:rPr>
                      </a:br>
                      <a:r>
                        <a:rPr lang="en-US" altLang="zh-CN" sz="1200" kern="1200" dirty="0">
                          <a:solidFill>
                            <a:schemeClr val="dk1"/>
                          </a:solidFill>
                          <a:latin typeface="+mn-lt"/>
                          <a:ea typeface="+mn-ea"/>
                          <a:cs typeface="+mn-cs"/>
                        </a:rPr>
                        <a:t>(2) Implement a priority-based testing plan to ensure the most critical modules are completed first if delays occur.</a:t>
                      </a:r>
                      <a:endParaRPr lang="en-US" sz="1200" kern="1200" dirty="0">
                        <a:solidFill>
                          <a:schemeClr val="dk1"/>
                        </a:solidFill>
                        <a:latin typeface="+mn-lt"/>
                        <a:ea typeface="+mn-ea"/>
                        <a:cs typeface="+mn-cs"/>
                      </a:endParaRPr>
                    </a:p>
                  </a:txBody>
                  <a:tcPr anchor="ct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r>
                        <a:rPr lang="en-US" sz="1200" dirty="0"/>
                        <a:t>The User Management System (User Authentication API and Login/Register API) development is solely assigned to back-end-dev2 with very tight timelines (7 days each). If back-end-dev2 encounters technical challenges, unexpected leave, or delivery delays, it could block critical user login and registration functionalities, severely impacting system integration and downstream testing schedules.</a:t>
                      </a:r>
                    </a:p>
                  </a:txBody>
                  <a:tcPr anchor="ctr"/>
                </a:tc>
                <a:tc>
                  <a:txBody>
                    <a:bodyPr/>
                    <a:lstStyle/>
                    <a:p>
                      <a:pPr marL="0" lvl="0" indent="0" algn="l">
                        <a:lnSpc>
                          <a:spcPct val="100000"/>
                        </a:lnSpc>
                        <a:spcBef>
                          <a:spcPts val="0"/>
                        </a:spcBef>
                        <a:spcAft>
                          <a:spcPts val="0"/>
                        </a:spcAft>
                        <a:buNone/>
                      </a:pPr>
                      <a:r>
                        <a:rPr lang="en-US" altLang="zh-CN" sz="1200" dirty="0"/>
                        <a:t>(1) Assign a secondary developer (e.g., back-end-dev3) to shadow and support back-end-dev2 during development.</a:t>
                      </a:r>
                      <a:br>
                        <a:rPr lang="en-US" altLang="zh-CN" sz="1200" dirty="0"/>
                      </a:br>
                      <a:r>
                        <a:rPr lang="en-US" altLang="zh-CN" sz="1200" dirty="0"/>
                        <a:t>(2) Conduct early code reviews (after 2-3 days of development) to detect potential issues sooner rather than later.</a:t>
                      </a:r>
                      <a:endParaRPr lang="en-US" sz="1200" b="0" dirty="0">
                        <a:latin typeface="+mn-lt"/>
                      </a:endParaRPr>
                    </a:p>
                  </a:txBody>
                  <a:tcPr/>
                </a:tc>
                <a:tc>
                  <a:txBody>
                    <a:bodyPr/>
                    <a:lstStyle/>
                    <a:p>
                      <a:pPr marL="0" lvl="0" indent="0">
                        <a:buNone/>
                      </a:pPr>
                      <a:r>
                        <a:rPr lang="en-US" altLang="zh-CN" sz="1200" dirty="0"/>
                        <a:t>(1) In case of developer unavailability, reassign a trained backup developer immediately to continue work based on latest commit/codebase.</a:t>
                      </a:r>
                      <a:br>
                        <a:rPr lang="en-US" altLang="zh-CN" sz="1200" dirty="0"/>
                      </a:br>
                      <a:r>
                        <a:rPr lang="en-US" altLang="zh-CN" sz="1200" dirty="0"/>
                        <a:t>(2) Prioritize minimal viable functionality (basic login, basic registration) to unblock integration even if full features are delayed.</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r>
                        <a:rPr lang="en-US" altLang="zh-CN" sz="1200" dirty="0"/>
                        <a:t>This risk is critical as user authentication and registration are foundational functionalities for all system modules.</a:t>
                      </a:r>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1562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4781008E-028B-9E02-151E-CA9960C650D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34891CAD-9C5B-0A62-092B-DC24236C9B11}"/>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EA3C1E97-CECC-8BBF-DBC5-39A20E8D5515}"/>
              </a:ext>
            </a:extLst>
          </p:cNvPr>
          <p:cNvGraphicFramePr/>
          <p:nvPr/>
        </p:nvGraphicFramePr>
        <p:xfrm>
          <a:off x="231687" y="1325573"/>
          <a:ext cx="11280725" cy="5131696"/>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r>
                        <a:rPr lang="en-US" sz="1200" dirty="0"/>
                        <a:t>Assign a secondary developer to shadow back-end-dev2 during the development of User Authentication API and Login/Register API. Conduct early code reviews to detect issues by Day 3.</a:t>
                      </a:r>
                    </a:p>
                  </a:txBody>
                  <a:tcPr anchor="ctr"/>
                </a:tc>
                <a:tc>
                  <a:txBody>
                    <a:bodyPr/>
                    <a:lstStyle/>
                    <a:p>
                      <a:r>
                        <a:rPr lang="en-US" sz="1200" dirty="0" err="1"/>
                        <a:t>Kailong</a:t>
                      </a:r>
                      <a:r>
                        <a:rPr lang="en-US" sz="1200" dirty="0"/>
                        <a:t> Duan</a:t>
                      </a:r>
                    </a:p>
                  </a:txBody>
                  <a:tcPr anchor="ctr"/>
                </a:tc>
                <a:tc>
                  <a:txBody>
                    <a:bodyPr/>
                    <a:lstStyle/>
                    <a:p>
                      <a:r>
                        <a:rPr lang="en-US" sz="1200" dirty="0" err="1"/>
                        <a:t>Kailong</a:t>
                      </a:r>
                      <a:r>
                        <a:rPr lang="en-US" sz="1200" dirty="0"/>
                        <a:t> Duan</a:t>
                      </a:r>
                    </a:p>
                  </a:txBody>
                  <a:tcPr anchor="ctr"/>
                </a:tc>
                <a:tc>
                  <a:txBody>
                    <a:bodyPr/>
                    <a:lstStyle/>
                    <a:p>
                      <a:r>
                        <a:rPr lang="en-US" sz="1200" dirty="0"/>
                        <a:t>August 1st</a:t>
                      </a:r>
                    </a:p>
                  </a:txBody>
                  <a:tcPr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a:t>August 1st</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r>
                        <a:rPr lang="en-US" sz="1200" dirty="0"/>
                        <a:t>This action helps mitigate the risk of development delays impacting critical system functionality.</a:t>
                      </a:r>
                    </a:p>
                  </a:txBody>
                  <a:tcPr anchor="ctr"/>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7056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CC1EBF3-5EF7-EFE8-B14D-02AEE00F27B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3FDA5989-D7B5-9391-F430-0B0737BF777F}"/>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A52A7237-3325-5FA4-7ECA-8D6171DF1ED8}"/>
              </a:ext>
            </a:extLst>
          </p:cNvPr>
          <p:cNvGraphicFramePr/>
          <p:nvPr/>
        </p:nvGraphicFramePr>
        <p:xfrm>
          <a:off x="465738" y="1556255"/>
          <a:ext cx="11366575" cy="4968556"/>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r>
                        <a:rPr lang="en-US" sz="1200" dirty="0"/>
                        <a:t>Assign a backup developer to support critical User Management System API development (User Authentication and Login/Register) to mitigate risks associated with single developer dependency.</a:t>
                      </a:r>
                    </a:p>
                  </a:txBody>
                  <a:tcPr anchor="ctr"/>
                </a:tc>
                <a:tc>
                  <a:txBody>
                    <a:bodyPr/>
                    <a:lstStyle/>
                    <a:p>
                      <a:pPr marL="0" marR="0" lvl="0" indent="0" algn="l" rtl="0">
                        <a:spcBef>
                          <a:spcPts val="0"/>
                        </a:spcBef>
                        <a:spcAft>
                          <a:spcPts val="0"/>
                        </a:spcAft>
                        <a:buNone/>
                      </a:pPr>
                      <a:r>
                        <a:rPr lang="en-US" altLang="zh-CN" sz="1200" dirty="0" err="1"/>
                        <a:t>Kailong</a:t>
                      </a:r>
                      <a:r>
                        <a:rPr lang="en-US" altLang="zh-CN" sz="1200" dirty="0"/>
                        <a:t> Duan</a:t>
                      </a: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r>
                        <a:rPr lang="en-US" sz="1200" dirty="0"/>
                        <a:t>August 1st</a:t>
                      </a:r>
                    </a:p>
                  </a:txBody>
                  <a:tcPr anchor="ctr"/>
                </a:tc>
                <a:tc>
                  <a:txBody>
                    <a:bodyPr/>
                    <a:lstStyle/>
                    <a:p>
                      <a:r>
                        <a:rPr lang="en-US" sz="1200" dirty="0"/>
                        <a:t>Agreed upon during the Internal Project Risk Review. Attendees included Project Manager, Backend Development Lead, and Testing Lead.</a:t>
                      </a:r>
                    </a:p>
                  </a:txBody>
                  <a:tcPr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endParaRPr lang="en-US" altLang="zh-CN" sz="1200" dirty="0"/>
                    </a:p>
                  </a:txBody>
                  <a:tcPr marL="9525" marR="9525" marT="9525" marB="0" anchor="ctr"/>
                </a:tc>
                <a:tc>
                  <a:txBody>
                    <a:bodyPr/>
                    <a:lstStyle/>
                    <a:p>
                      <a:pPr marL="0" marR="0" lvl="0" indent="0" algn="l" rtl="0">
                        <a:spcBef>
                          <a:spcPts val="0"/>
                        </a:spcBef>
                        <a:spcAft>
                          <a:spcPts val="0"/>
                        </a:spcAft>
                        <a:buNone/>
                      </a:pP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endParaRPr lang="en-IN" sz="1200" dirty="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endParaRPr lang="en-US" sz="1200" dirty="0"/>
                    </a:p>
                  </a:txBody>
                  <a:tcPr marL="9525" marR="9525" marT="9525" marB="0" anchor="ctr"/>
                </a:tc>
                <a:tc>
                  <a:txBody>
                    <a:bodyPr/>
                    <a:lstStyle/>
                    <a:p>
                      <a:pPr lvl="0" algn="l">
                        <a:lnSpc>
                          <a:spcPts val="1425"/>
                        </a:lnSpc>
                        <a:buNone/>
                      </a:pPr>
                      <a:endParaRPr lang="en-US" altLang="zh-CN" sz="1200" b="0" i="0" u="none" strike="noStrike" noProof="0" dirty="0">
                        <a:solidFill>
                          <a:srgbClr val="000000"/>
                        </a:solidFill>
                        <a:latin typeface="+mn-lt"/>
                      </a:endParaRP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endParaRPr lang="en-US"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01395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3979</Words>
  <Application>Microsoft Office PowerPoint</Application>
  <PresentationFormat>宽屏</PresentationFormat>
  <Paragraphs>683</Paragraphs>
  <Slides>24</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Arial,Sans-Serif</vt:lpstr>
      <vt:lpstr>Average</vt:lpstr>
      <vt:lpstr>等线</vt:lpstr>
      <vt:lpstr>等线 Light</vt:lpstr>
      <vt:lpstr>Arial</vt:lpstr>
      <vt:lpstr>Calibri</vt:lpstr>
      <vt:lpstr>Lato</vt:lpstr>
      <vt:lpstr>Times New Roman</vt:lpstr>
      <vt:lpstr>Wingdings</vt:lpstr>
      <vt:lpstr>Office 主题​​</vt:lpstr>
      <vt:lpstr>PowerPoint 演示文稿</vt:lpstr>
      <vt:lpstr>Team Profile Page</vt:lpstr>
      <vt:lpstr>SmartBid Auction</vt:lpstr>
      <vt:lpstr>Cost Comparison Slide Summary</vt:lpstr>
      <vt:lpstr>Major Milestones</vt:lpstr>
      <vt:lpstr>Major Milestones</vt:lpstr>
      <vt:lpstr>PowerPoint 演示文稿</vt:lpstr>
      <vt:lpstr>Project Key Actions-updated</vt:lpstr>
      <vt:lpstr>Project Decisions-updated</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凯龙 段</dc:creator>
  <cp:lastModifiedBy>凯龙 段</cp:lastModifiedBy>
  <cp:revision>1</cp:revision>
  <dcterms:created xsi:type="dcterms:W3CDTF">2025-04-28T05:28:07Z</dcterms:created>
  <dcterms:modified xsi:type="dcterms:W3CDTF">2025-04-28T05:33:24Z</dcterms:modified>
</cp:coreProperties>
</file>