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6"/>
  </p:notesMasterIdLst>
  <p:handoutMasterIdLst>
    <p:handoutMasterId r:id="rId47"/>
  </p:handoutMasterIdLst>
  <p:sldIdLst>
    <p:sldId id="256" r:id="rId7"/>
    <p:sldId id="257" r:id="rId8"/>
    <p:sldId id="863" r:id="rId9"/>
    <p:sldId id="271" r:id="rId10"/>
    <p:sldId id="837" r:id="rId11"/>
    <p:sldId id="952" r:id="rId12"/>
    <p:sldId id="275" r:id="rId13"/>
    <p:sldId id="276" r:id="rId14"/>
    <p:sldId id="955" r:id="rId15"/>
    <p:sldId id="956" r:id="rId16"/>
    <p:sldId id="958" r:id="rId17"/>
    <p:sldId id="957" r:id="rId18"/>
    <p:sldId id="960" r:id="rId19"/>
    <p:sldId id="915" r:id="rId20"/>
    <p:sldId id="959" r:id="rId21"/>
    <p:sldId id="953" r:id="rId22"/>
    <p:sldId id="853" r:id="rId23"/>
    <p:sldId id="917" r:id="rId24"/>
    <p:sldId id="268" r:id="rId25"/>
    <p:sldId id="954" r:id="rId26"/>
    <p:sldId id="860" r:id="rId27"/>
    <p:sldId id="909" r:id="rId28"/>
    <p:sldId id="910" r:id="rId29"/>
    <p:sldId id="258" r:id="rId30"/>
    <p:sldId id="259" r:id="rId31"/>
    <p:sldId id="260" r:id="rId32"/>
    <p:sldId id="261" r:id="rId33"/>
    <p:sldId id="262" r:id="rId34"/>
    <p:sldId id="263" r:id="rId35"/>
    <p:sldId id="264" r:id="rId36"/>
    <p:sldId id="897" r:id="rId37"/>
    <p:sldId id="898" r:id="rId38"/>
    <p:sldId id="885" r:id="rId39"/>
    <p:sldId id="912" r:id="rId40"/>
    <p:sldId id="269" r:id="rId41"/>
    <p:sldId id="270" r:id="rId42"/>
    <p:sldId id="889" r:id="rId43"/>
    <p:sldId id="913" r:id="rId44"/>
    <p:sldId id="914" r:id="rId45"/>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5EE"/>
    <a:srgbClr val="92D050"/>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5796" autoAdjust="0"/>
  </p:normalViewPr>
  <p:slideViewPr>
    <p:cSldViewPr snapToGrid="0" snapToObjects="1">
      <p:cViewPr>
        <p:scale>
          <a:sx n="100" d="100"/>
          <a:sy n="100" d="100"/>
        </p:scale>
        <p:origin x="1656" y="270"/>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B4A6F2BF-3C08-C636-F5E0-C3D16AD4B28E}"/>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BA0FFC8F-61F2-CE80-68B8-E945DBB72420}"/>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A5E3AECC-4B26-297E-F711-32C302FEC4A0}"/>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803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126E6ABF-5C03-5586-771F-90EA01D10E16}"/>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44C7E42C-6F6B-65A6-85F7-FF58C172EEE8}"/>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25AE6086-39D0-C92D-3001-DCEFB6326FDF}"/>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0030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22</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24</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24</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24</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24</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31</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32</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33</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4/27/2025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3</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3</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3</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3</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a:lnSpc>
                <a:spcPct val="90000"/>
              </a:lnSpc>
              <a:spcBef>
                <a:spcPts val="0"/>
              </a:spcBef>
              <a:spcAft>
                <a:spcPts val="0"/>
              </a:spcAft>
              <a:buClr>
                <a:srgbClr val="00A9D4"/>
              </a:buClr>
              <a:buSzPts val="3600"/>
            </a:pPr>
            <a:endParaRPr lang="en-US" sz="3600" b="0" i="0" u="none" strike="noStrike" cap="none"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endParaRPr lang="en-US" sz="3600"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r>
              <a:rPr lang="en-US" sz="3600" b="0" i="0" u="none" strike="noStrike" cap="none" dirty="0">
                <a:solidFill>
                  <a:schemeClr val="bg2">
                    <a:lumMod val="50000"/>
                  </a:schemeClr>
                </a:solidFill>
                <a:latin typeface="Arial"/>
                <a:ea typeface="Arial"/>
                <a:cs typeface="Arial"/>
                <a:sym typeface="Arial"/>
              </a:rPr>
              <a:t> </a:t>
            </a:r>
            <a:r>
              <a:rPr lang="en-US" altLang="zh-CN" sz="3600" dirty="0" err="1">
                <a:solidFill>
                  <a:schemeClr val="bg2">
                    <a:lumMod val="50000"/>
                  </a:schemeClr>
                </a:solidFill>
              </a:rPr>
              <a:t>SmartBid</a:t>
            </a:r>
            <a:r>
              <a:rPr lang="en-US" altLang="zh-CN" sz="3600" dirty="0">
                <a:solidFill>
                  <a:schemeClr val="bg2">
                    <a:lumMod val="50000"/>
                  </a:schemeClr>
                </a:solidFill>
              </a:rPr>
              <a:t> Auction Platform</a:t>
            </a:r>
            <a:endParaRPr lang="en-US" altLang="zh-CN" sz="2400" dirty="0">
              <a:solidFill>
                <a:schemeClr val="bg2">
                  <a:lumMod val="50000"/>
                </a:schemeClr>
              </a:solidFill>
            </a:endParaRPr>
          </a:p>
          <a:p>
            <a:pPr marL="0" marR="0" lvl="0" indent="0" algn="l" rtl="0">
              <a:lnSpc>
                <a:spcPct val="90000"/>
              </a:lnSpc>
              <a:spcBef>
                <a:spcPts val="0"/>
              </a:spcBef>
              <a:spcAft>
                <a:spcPts val="0"/>
              </a:spcAft>
              <a:buClr>
                <a:srgbClr val="00A9D4"/>
              </a:buClr>
              <a:buSzPts val="3600"/>
              <a:buFont typeface="Arial"/>
              <a:buNone/>
            </a:pPr>
            <a:endParaRPr lang="en-US" sz="3600"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Task294-we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253 -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a:t>August 10th</a:t>
                      </a: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4442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AB635-1B33-77BB-BA9E-54F136EBA23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ED51175-8D45-2090-6091-1336391AFA5A}"/>
              </a:ext>
            </a:extLst>
          </p:cNvPr>
          <p:cNvSpPr txBox="1"/>
          <p:nvPr/>
        </p:nvSpPr>
        <p:spPr>
          <a:xfrm>
            <a:off x="369106" y="677261"/>
            <a:ext cx="106812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s-updated</a:t>
            </a:r>
          </a:p>
          <a:p>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FE2F9357-4A81-650B-8110-CD39E7BD2602}"/>
              </a:ext>
            </a:extLst>
          </p:cNvPr>
          <p:cNvGraphicFramePr>
            <a:graphicFrameLocks/>
          </p:cNvGraphicFramePr>
          <p:nvPr>
            <p:extLst>
              <p:ext uri="{D42A27DB-BD31-4B8C-83A1-F6EECF244321}">
                <p14:modId xmlns:p14="http://schemas.microsoft.com/office/powerpoint/2010/main" val="2463835876"/>
              </p:ext>
            </p:extLst>
          </p:nvPr>
        </p:nvGraphicFramePr>
        <p:xfrm>
          <a:off x="505344" y="1599937"/>
          <a:ext cx="11053295" cy="3739564"/>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a:t>#</a:t>
                      </a:r>
                      <a:endParaRPr lang="en-US" sz="1200" b="0" dirty="0">
                        <a:latin typeface="+mn-lt"/>
                      </a:endParaRPr>
                    </a:p>
                  </a:txBody>
                  <a:tcPr>
                    <a:solidFill>
                      <a:srgbClr val="002060"/>
                    </a:solidFill>
                  </a:tcPr>
                </a:tc>
                <a:tc>
                  <a:txBody>
                    <a:bodyPr/>
                    <a:lstStyle/>
                    <a:p>
                      <a:r>
                        <a:rPr lang="en-US" sz="1200" b="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a:p>
                    <a:p>
                      <a:pPr lvl="0">
                        <a:buNone/>
                      </a:pPr>
                      <a:r>
                        <a:rPr lang="en-US" sz="1200" b="1"/>
                        <a:t>7</a:t>
                      </a:r>
                      <a:endParaRPr lang="en-US" sz="1200" b="1" dirty="0">
                        <a:latin typeface="+mn-lt"/>
                      </a:endParaRPr>
                    </a:p>
                  </a:txBody>
                  <a:tcPr/>
                </a:tc>
                <a:tc>
                  <a:txBody>
                    <a:bodyPr/>
                    <a:lstStyle/>
                    <a:p>
                      <a:pPr lvl="0" algn="l">
                        <a:lnSpc>
                          <a:spcPct val="100000"/>
                        </a:lnSpc>
                        <a:spcBef>
                          <a:spcPts val="0"/>
                        </a:spcBef>
                        <a:spcAft>
                          <a:spcPts val="0"/>
                        </a:spcAft>
                        <a:buNone/>
                      </a:pPr>
                      <a:endParaRPr lang="en-US" sz="1200" b="0" dirty="0">
                        <a:latin typeface="+mn-lt"/>
                      </a:endParaRPr>
                    </a:p>
                  </a:txBody>
                  <a:tcPr/>
                </a:tc>
                <a:tc>
                  <a:txBody>
                    <a:bodyPr/>
                    <a:lstStyle/>
                    <a:p>
                      <a:pPr lvl="0" algn="l">
                        <a:lnSpc>
                          <a:spcPct val="100000"/>
                        </a:lnSpc>
                        <a:spcBef>
                          <a:spcPts val="0"/>
                        </a:spcBef>
                        <a:spcAft>
                          <a:spcPts val="0"/>
                        </a:spcAft>
                        <a:buNone/>
                      </a:pPr>
                      <a:endParaRPr lang="en-US" sz="1200" b="0" dirty="0">
                        <a:latin typeface="+mn-lt"/>
                      </a:endParaRPr>
                    </a:p>
                  </a:txBody>
                  <a:tcPr/>
                </a:tc>
                <a:tc>
                  <a:txBody>
                    <a:bodyPr/>
                    <a:lstStyle/>
                    <a:p>
                      <a:pPr marL="0" lvl="0" indent="0" algn="l">
                        <a:lnSpc>
                          <a:spcPct val="100000"/>
                        </a:lnSpc>
                        <a:spcBef>
                          <a:spcPts val="0"/>
                        </a:spcBef>
                        <a:spcAft>
                          <a:spcPts val="0"/>
                        </a:spcAft>
                        <a:buNone/>
                      </a:pP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endParaRPr lang="en-US" altLang="zh-CN" sz="1200" b="0" dirty="0"/>
                    </a:p>
                  </a:txBody>
                  <a:tcPr/>
                </a:tc>
                <a:tc>
                  <a:txBody>
                    <a:bodyPr/>
                    <a:lstStyle/>
                    <a:p>
                      <a:pPr marL="0" lvl="0" indent="0" algn="l">
                        <a:lnSpc>
                          <a:spcPct val="100000"/>
                        </a:lnSpc>
                        <a:spcBef>
                          <a:spcPts val="0"/>
                        </a:spcBef>
                        <a:spcAft>
                          <a:spcPts val="0"/>
                        </a:spcAft>
                        <a:buNone/>
                      </a:pPr>
                      <a:endParaRPr lang="en-US" sz="1200" b="0" dirty="0">
                        <a:latin typeface="+mn-lt"/>
                      </a:endParaRPr>
                    </a:p>
                  </a:txBody>
                  <a:tcPr/>
                </a:tc>
                <a:tc>
                  <a:txBody>
                    <a:bodyPr/>
                    <a:lstStyle/>
                    <a:p>
                      <a:pPr marL="0" lvl="0" indent="0">
                        <a:buNone/>
                      </a:pPr>
                      <a:r>
                        <a:rPr lang="en-US" sz="1200" b="0" dirty="0"/>
                        <a: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a:t>August 10th</a:t>
                      </a: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15620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nvGraphicFramePr>
        <p:xfrm>
          <a:off x="231687" y="1325573"/>
          <a:ext cx="11280725" cy="6008172"/>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Conduct a security survey with the backend team to verify that user authentication and role-based access control meet McKesson  standards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Arial"/>
                        </a:rPr>
                        <a:t>2/27/25</a:t>
                      </a: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3/4/25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Setup up frequent meetings with the Customer during the Database system Architecture  phase reducing the chance of any changes,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Calibri"/>
                        </a:rPr>
                        <a:t>2/25/25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5/23/2025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6/1/2025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8/24/2026</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8/30/2026</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16064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4781008E-028B-9E02-151E-CA9960C650D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34891CAD-9C5B-0A62-092B-DC24236C9B11}"/>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Actions-updated</a:t>
            </a:r>
            <a:endParaRPr dirty="0"/>
          </a:p>
        </p:txBody>
      </p:sp>
      <p:graphicFrame>
        <p:nvGraphicFramePr>
          <p:cNvPr id="311" name="Google Shape;311;p8">
            <a:extLst>
              <a:ext uri="{FF2B5EF4-FFF2-40B4-BE49-F238E27FC236}">
                <a16:creationId xmlns:a16="http://schemas.microsoft.com/office/drawing/2014/main" id="{EA3C1E97-CECC-8BBF-DBC5-39A20E8D5515}"/>
              </a:ext>
            </a:extLst>
          </p:cNvPr>
          <p:cNvGraphicFramePr/>
          <p:nvPr>
            <p:extLst>
              <p:ext uri="{D42A27DB-BD31-4B8C-83A1-F6EECF244321}">
                <p14:modId xmlns:p14="http://schemas.microsoft.com/office/powerpoint/2010/main" val="2035631498"/>
              </p:ext>
            </p:extLst>
          </p:nvPr>
        </p:nvGraphicFramePr>
        <p:xfrm>
          <a:off x="231687" y="1325573"/>
          <a:ext cx="11280725" cy="4858585"/>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7056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3226843156"/>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2CC1EBF3-5EF7-EFE8-B14D-02AEE00F27B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3FDA5989-D7B5-9391-F430-0B0737BF777F}"/>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Decisions-updated</a:t>
            </a:r>
            <a:endParaRPr dirty="0"/>
          </a:p>
        </p:txBody>
      </p:sp>
      <p:graphicFrame>
        <p:nvGraphicFramePr>
          <p:cNvPr id="317" name="Google Shape;317;p9">
            <a:extLst>
              <a:ext uri="{FF2B5EF4-FFF2-40B4-BE49-F238E27FC236}">
                <a16:creationId xmlns:a16="http://schemas.microsoft.com/office/drawing/2014/main" id="{A52A7237-3325-5FA4-7ECA-8D6171DF1ED8}"/>
              </a:ext>
            </a:extLst>
          </p:cNvPr>
          <p:cNvGraphicFramePr/>
          <p:nvPr>
            <p:extLst>
              <p:ext uri="{D42A27DB-BD31-4B8C-83A1-F6EECF244321}">
                <p14:modId xmlns:p14="http://schemas.microsoft.com/office/powerpoint/2010/main" val="459909471"/>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endParaRPr lang="en-US" sz="1200" dirty="0"/>
                    </a:p>
                  </a:txBody>
                  <a:tcPr marL="9525" marR="9525" marT="9525" marB="0" anchor="ctr"/>
                </a:tc>
                <a:tc>
                  <a:txBody>
                    <a:bodyPr/>
                    <a:lstStyle/>
                    <a:p>
                      <a:pPr marL="0" marR="0" lvl="0" indent="0" algn="l" rtl="0">
                        <a:spcBef>
                          <a:spcPts val="0"/>
                        </a:spcBef>
                        <a:spcAft>
                          <a:spcPts val="0"/>
                        </a:spcAft>
                        <a:buNone/>
                      </a:pPr>
                      <a:endParaRPr lang="en-IN"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lang="en-IN"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lang="en-US"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endParaRPr lang="en-US" altLang="zh-CN" sz="1200" dirty="0"/>
                    </a:p>
                  </a:txBody>
                  <a:tcPr marL="9525" marR="9525" marT="9525" marB="0" anchor="ctr"/>
                </a:tc>
                <a:tc>
                  <a:txBody>
                    <a:bodyPr/>
                    <a:lstStyle/>
                    <a:p>
                      <a:pPr marL="0" marR="0" lvl="0" indent="0" algn="l" rtl="0">
                        <a:spcBef>
                          <a:spcPts val="0"/>
                        </a:spcBef>
                        <a:spcAft>
                          <a:spcPts val="0"/>
                        </a:spcAft>
                        <a:buNone/>
                      </a:pPr>
                      <a:endParaRPr lang="en-IN"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endParaRPr lang="en-IN" sz="1200" dirty="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endParaRPr lang="en-US"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endParaRPr lang="en-US" altLang="zh-CN" sz="1200" dirty="0"/>
                    </a:p>
                  </a:txBody>
                  <a:tcPr marL="9525" marR="9525" marT="9525" marB="0" anchor="ctr"/>
                </a:tc>
                <a:tc>
                  <a:txBody>
                    <a:bodyPr/>
                    <a:lstStyle/>
                    <a:p>
                      <a:pPr marL="0" marR="0" lvl="0" indent="0" algn="l" rtl="0">
                        <a:spcBef>
                          <a:spcPts val="0"/>
                        </a:spcBef>
                        <a:spcAft>
                          <a:spcPts val="0"/>
                        </a:spcAft>
                        <a:buNone/>
                      </a:pPr>
                      <a:endParaRPr lang="en-US"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endParaRPr lang="en-US" sz="1200" dirty="0"/>
                    </a:p>
                  </a:txBody>
                  <a:tcPr marL="9525" marR="9525" marT="9525" marB="0" anchor="ctr"/>
                </a:tc>
                <a:tc>
                  <a:txBody>
                    <a:bodyPr/>
                    <a:lstStyle/>
                    <a:p>
                      <a:pPr lvl="0" algn="l">
                        <a:lnSpc>
                          <a:spcPts val="1425"/>
                        </a:lnSpc>
                        <a:buNone/>
                      </a:pPr>
                      <a:endParaRPr lang="en-US" altLang="zh-CN" sz="1200" b="0" i="0" u="none" strike="noStrike" noProof="0" dirty="0">
                        <a:solidFill>
                          <a:srgbClr val="000000"/>
                        </a:solidFill>
                        <a:latin typeface="+mn-lt"/>
                      </a:endParaRP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endParaRPr lang="en-US" altLang="zh-CN" sz="1200" dirty="0"/>
                    </a:p>
                  </a:txBody>
                  <a:tcPr marL="9525" marR="9525" marT="9525" marB="0" anchor="ctr"/>
                </a:tc>
                <a:tc>
                  <a:txBody>
                    <a:bodyPr/>
                    <a:lstStyle/>
                    <a:p>
                      <a:pPr marL="0" marR="0" lvl="0" indent="0" algn="l" rtl="0">
                        <a:spcBef>
                          <a:spcPts val="0"/>
                        </a:spcBef>
                        <a:spcAft>
                          <a:spcPts val="0"/>
                        </a:spcAft>
                        <a:buNone/>
                      </a:pPr>
                      <a:endParaRPr lang="en-US"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endParaRPr lang="en-US"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endParaRPr lang="en-US"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90139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B95C-4658-CDC1-1095-7237D350CBD1}"/>
              </a:ext>
            </a:extLst>
          </p:cNvPr>
          <p:cNvSpPr>
            <a:spLocks noGrp="1"/>
          </p:cNvSpPr>
          <p:nvPr>
            <p:ph type="title"/>
          </p:nvPr>
        </p:nvSpPr>
        <p:spPr>
          <a:xfrm>
            <a:off x="524933" y="0"/>
            <a:ext cx="9992784" cy="462337"/>
          </a:xfrm>
        </p:spPr>
        <p:txBody>
          <a:bodyPr/>
          <a:lstStyle/>
          <a:p>
            <a:r>
              <a:rPr lang="en-IN" dirty="0"/>
              <a:t>RISK Management Chart</a:t>
            </a:r>
          </a:p>
        </p:txBody>
      </p:sp>
      <p:pic>
        <p:nvPicPr>
          <p:cNvPr id="6" name="Content Placeholder 5">
            <a:extLst>
              <a:ext uri="{FF2B5EF4-FFF2-40B4-BE49-F238E27FC236}">
                <a16:creationId xmlns:a16="http://schemas.microsoft.com/office/drawing/2014/main" id="{003CB01F-BAB3-175A-F4AF-AB1A72D44600}"/>
              </a:ext>
            </a:extLst>
          </p:cNvPr>
          <p:cNvPicPr>
            <a:picLocks noGrp="1"/>
          </p:cNvPicPr>
          <p:nvPr>
            <p:ph idx="1"/>
          </p:nvPr>
        </p:nvPicPr>
        <p:blipFill>
          <a:blip r:embed="rId2"/>
          <a:stretch>
            <a:fillRect/>
          </a:stretch>
        </p:blipFill>
        <p:spPr>
          <a:xfrm>
            <a:off x="3987452" y="565150"/>
            <a:ext cx="4199634" cy="6154738"/>
          </a:xfrm>
          <a:prstGeom prst="rect">
            <a:avLst/>
          </a:prstGeom>
        </p:spPr>
      </p:pic>
    </p:spTree>
    <p:extLst>
      <p:ext uri="{BB962C8B-B14F-4D97-AF65-F5344CB8AC3E}">
        <p14:creationId xmlns:p14="http://schemas.microsoft.com/office/powerpoint/2010/main" val="3607026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2431057566"/>
              </p:ext>
            </p:extLst>
          </p:nvPr>
        </p:nvGraphicFramePr>
        <p:xfrm>
          <a:off x="462708" y="923071"/>
          <a:ext cx="11424491" cy="7036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5-April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TOPIC Discussed:</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Went through previous 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Feedback Discussion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Improvements</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Project 3 overview</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Next meeting</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 :</a:t>
                      </a:r>
                    </a:p>
                    <a:p>
                      <a:pPr marL="0" indent="0" algn="l" fontAlgn="b">
                        <a:buNone/>
                      </a:pPr>
                      <a:r>
                        <a:rPr lang="en-US" sz="1400" b="0" i="0" u="none" strike="noStrike" dirty="0">
                          <a:solidFill>
                            <a:srgbClr val="000000"/>
                          </a:solidFill>
                          <a:effectLst/>
                          <a:latin typeface="Calibri" panose="020F0502020204030204" pitchFamily="34" charset="0"/>
                        </a:rPr>
                        <a:t>         Anushka : Requirement Schedule fix</a:t>
                      </a:r>
                    </a:p>
                    <a:p>
                      <a:pPr marL="0" indent="0" algn="l" fontAlgn="b">
                        <a:buNone/>
                      </a:pP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Deploy ,test ,dev Schedule fix </a:t>
                      </a:r>
                    </a:p>
                    <a:p>
                      <a:pPr marL="0" indent="0" algn="l" fontAlgn="b">
                        <a:buNone/>
                      </a:pPr>
                      <a:r>
                        <a:rPr lang="en-US" sz="1400" b="0" i="0" u="none" strike="noStrike" dirty="0">
                          <a:solidFill>
                            <a:srgbClr val="000000"/>
                          </a:solidFill>
                          <a:effectLst/>
                          <a:latin typeface="Calibri" panose="020F0502020204030204" pitchFamily="34" charset="0"/>
                        </a:rPr>
                        <a:t>          Manny :  Archi fix</a:t>
                      </a:r>
                    </a:p>
                    <a:p>
                      <a:pPr marL="0" indent="0" algn="l" fontAlgn="b">
                        <a:buNone/>
                      </a:pPr>
                      <a:r>
                        <a:rPr lang="en-US" sz="1400" b="0" i="0" u="none" strike="noStrike" dirty="0">
                          <a:solidFill>
                            <a:srgbClr val="000000"/>
                          </a:solidFill>
                          <a:effectLst/>
                          <a:latin typeface="Calibri" panose="020F0502020204030204" pitchFamily="34" charset="0"/>
                        </a:rPr>
                        <a:t>Everyone : Work On the Project Schedule</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12- April </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Topic Discussed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Schedule [Laddering , Progression]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Flow chart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Table</a:t>
                      </a:r>
                    </a:p>
                    <a:p>
                      <a:pPr marL="0" indent="0" algn="l" fontAlgn="b">
                        <a:buNone/>
                      </a:pPr>
                      <a:r>
                        <a:rPr lang="en-US" sz="1400" b="0" i="0" u="none" strike="noStrike" dirty="0">
                          <a:solidFill>
                            <a:srgbClr val="000000"/>
                          </a:solidFill>
                          <a:effectLst/>
                          <a:latin typeface="Calibri" panose="020F0502020204030204" pitchFamily="34" charset="0"/>
                        </a:rPr>
                        <a:t>Work Assigned:</a:t>
                      </a:r>
                    </a:p>
                    <a:p>
                      <a:pPr marL="0" indent="0" algn="l" fontAlgn="b">
                        <a:buNone/>
                      </a:pPr>
                      <a:r>
                        <a:rPr lang="en-US" sz="1400" b="0" i="0" u="none" strike="noStrike" dirty="0">
                          <a:solidFill>
                            <a:srgbClr val="000000"/>
                          </a:solidFill>
                          <a:effectLst/>
                          <a:latin typeface="Calibri" panose="020F0502020204030204" pitchFamily="34" charset="0"/>
                        </a:rPr>
                        <a:t>Risk Management Diagram, table : Anushka</a:t>
                      </a:r>
                    </a:p>
                    <a:p>
                      <a:pPr marL="0" indent="0" algn="l" fontAlgn="b">
                        <a:buNone/>
                      </a:pPr>
                      <a:r>
                        <a:rPr lang="en-US" sz="1400" b="0" i="0" u="none" strike="noStrike" dirty="0">
                          <a:solidFill>
                            <a:srgbClr val="000000"/>
                          </a:solidFill>
                          <a:effectLst/>
                          <a:latin typeface="Calibri" panose="020F0502020204030204" pitchFamily="34" charset="0"/>
                        </a:rPr>
                        <a:t>Major Milestones : All</a:t>
                      </a:r>
                    </a:p>
                    <a:p>
                      <a:pPr marL="0" indent="0" algn="l" fontAlgn="b">
                        <a:buNone/>
                      </a:pPr>
                      <a:r>
                        <a:rPr lang="en-US" sz="1400" b="0" i="0" u="none" strike="noStrike" dirty="0">
                          <a:solidFill>
                            <a:srgbClr val="000000"/>
                          </a:solidFill>
                          <a:effectLst/>
                          <a:latin typeface="Calibri" panose="020F0502020204030204" pitchFamily="34" charset="0"/>
                        </a:rPr>
                        <a:t>Everyone :  Work On Schedule</a:t>
                      </a:r>
                    </a:p>
                    <a:p>
                      <a:pPr marL="0" indent="0" algn="l" fontAlgn="b">
                        <a:buNone/>
                      </a:pPr>
                      <a:r>
                        <a:rPr lang="en-US" sz="1400" b="0" i="0" u="none" strike="noStrike" dirty="0">
                          <a:solidFill>
                            <a:srgbClr val="000000"/>
                          </a:solidFill>
                          <a:effectLst/>
                          <a:latin typeface="Calibri" panose="020F0502020204030204" pitchFamily="34" charset="0"/>
                        </a:rPr>
                        <a:t>Next meet : 13 - April</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1A12-851E-AA66-98D6-EA95922AC6F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5CABA2-07D3-0CBC-02AC-B3786945456F}"/>
              </a:ext>
            </a:extLst>
          </p:cNvPr>
          <p:cNvGraphicFramePr>
            <a:graphicFrameLocks noGrp="1"/>
          </p:cNvGraphicFramePr>
          <p:nvPr>
            <p:extLst>
              <p:ext uri="{D42A27DB-BD31-4B8C-83A1-F6EECF244321}">
                <p14:modId xmlns:p14="http://schemas.microsoft.com/office/powerpoint/2010/main" val="1905245475"/>
              </p:ext>
            </p:extLst>
          </p:nvPr>
        </p:nvGraphicFramePr>
        <p:xfrm>
          <a:off x="462708" y="923071"/>
          <a:ext cx="11424491" cy="7798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13-April</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TOPIC Discussed:</a:t>
                      </a:r>
                    </a:p>
                    <a:p>
                      <a:pPr marL="342900" indent="-342900" algn="l" fontAlgn="b">
                        <a:buAutoNum type="arabicPeriod"/>
                      </a:pPr>
                      <a:r>
                        <a:rPr lang="en-US" sz="1600" b="0" i="0" u="none" strike="noStrike" dirty="0">
                          <a:solidFill>
                            <a:srgbClr val="000000"/>
                          </a:solidFill>
                          <a:effectLst/>
                          <a:latin typeface="Calibri" panose="020F0502020204030204" pitchFamily="34" charset="0"/>
                        </a:rPr>
                        <a:t>Project Overview</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MPP Done</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Risks Discuss</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Work on PPT</a:t>
                      </a: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r>
                        <a:rPr lang="en-US" sz="1600" b="0" i="0" u="none" strike="noStrike" dirty="0">
                          <a:solidFill>
                            <a:srgbClr val="000000"/>
                          </a:solidFill>
                          <a:effectLst/>
                          <a:latin typeface="Calibri" panose="020F0502020204030204" pitchFamily="34" charset="0"/>
                        </a:rPr>
                        <a:t>Work Assigned :</a:t>
                      </a:r>
                    </a:p>
                    <a:p>
                      <a:pPr marL="0" indent="0" algn="l" fontAlgn="b">
                        <a:buNone/>
                      </a:pPr>
                      <a:r>
                        <a:rPr lang="en-US" sz="1600" b="0" i="0" u="none" strike="noStrike" dirty="0">
                          <a:solidFill>
                            <a:srgbClr val="000000"/>
                          </a:solidFill>
                          <a:effectLst/>
                          <a:latin typeface="Calibri" panose="020F0502020204030204" pitchFamily="34" charset="0"/>
                        </a:rPr>
                        <a:t>Everyone work on PPT</a:t>
                      </a: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342900" indent="-342900" algn="l" fontAlgn="b">
                        <a:buAutoNum type="arabicPeriod"/>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86E8AC13-89FD-0106-D13D-AB8C51D71643}"/>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508504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927979805"/>
              </p:ext>
            </p:extLst>
          </p:nvPr>
        </p:nvGraphicFramePr>
        <p:xfrm>
          <a:off x="379114" y="923071"/>
          <a:ext cx="7592578" cy="3567149"/>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Anushka</a:t>
                      </a:r>
                    </a:p>
                    <a:p>
                      <a:pPr algn="l" fontAlgn="b"/>
                      <a:r>
                        <a:rPr lang="en-US" sz="1400" b="0" i="0" u="none" strike="noStrike" dirty="0">
                          <a:solidFill>
                            <a:srgbClr val="000000"/>
                          </a:solidFill>
                          <a:effectLst/>
                          <a:latin typeface="Calibri" panose="020F0502020204030204" pitchFamily="34" charset="0"/>
                        </a:rPr>
                        <a:t>Cost Slide-Manny</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RAID Everyone</a:t>
                      </a:r>
                    </a:p>
                    <a:p>
                      <a:pPr algn="l" fontAlgn="b"/>
                      <a:r>
                        <a:rPr lang="en-US" sz="1400" b="0" i="0" u="none" strike="noStrike" dirty="0">
                          <a:solidFill>
                            <a:srgbClr val="000000"/>
                          </a:solidFill>
                          <a:effectLst/>
                          <a:latin typeface="Calibri" panose="020F0502020204030204" pitchFamily="34" charset="0"/>
                        </a:rPr>
                        <a:t>SOW - everyone</a:t>
                      </a:r>
                    </a:p>
                    <a:p>
                      <a:pPr algn="l" fontAlgn="b"/>
                      <a:r>
                        <a:rPr lang="en-US" sz="1400" b="0" i="0" u="none" strike="noStrike" dirty="0">
                          <a:solidFill>
                            <a:srgbClr val="000000"/>
                          </a:solidFill>
                          <a:effectLst/>
                          <a:latin typeface="Calibri" panose="020F0502020204030204" pitchFamily="34" charset="0"/>
                        </a:rPr>
                        <a:t>MPP:</a:t>
                      </a:r>
                      <a:r>
                        <a:rPr lang="en-US" altLang="zh-CN" sz="1400" b="0" i="0" u="none" strike="noStrike" dirty="0">
                          <a:solidFill>
                            <a:srgbClr val="000000"/>
                          </a:solidFill>
                          <a:effectLst/>
                          <a:latin typeface="Calibri" panose="020F0502020204030204" pitchFamily="34" charset="0"/>
                        </a:rPr>
                        <a:t>- everyone</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Anushka : Req</a:t>
                      </a:r>
                    </a:p>
                    <a:p>
                      <a:pPr algn="l" fontAlgn="b"/>
                      <a:r>
                        <a:rPr lang="en-US" sz="1400" b="0" i="0" u="none" strike="noStrike" dirty="0">
                          <a:solidFill>
                            <a:srgbClr val="000000"/>
                          </a:solidFill>
                          <a:effectLst/>
                          <a:latin typeface="Calibri" panose="020F0502020204030204" pitchFamily="34" charset="0"/>
                        </a:rPr>
                        <a:t>Manny : Archi</a:t>
                      </a:r>
                    </a:p>
                    <a:p>
                      <a:pPr algn="l" fontAlgn="b"/>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Coding , testing , deployment</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06895" y="3194949"/>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a:spcBef>
                <a:spcPts val="0"/>
              </a:spcBef>
              <a:spcAft>
                <a:spcPts val="300"/>
              </a:spcAft>
              <a:buFont typeface="Arial" panose="020B0604020202020204" pitchFamily="34" charset="0"/>
              <a:buChar char="•"/>
              <a:defRPr/>
            </a:pPr>
            <a:r>
              <a:rPr lang="en-US" altLang="zh-CN" sz="1100" b="0" i="0" u="none" strike="noStrike" noProof="0" dirty="0">
                <a:latin typeface="Arial"/>
              </a:rPr>
              <a:t>Task 295 UAT test execution with users might be late because the client is uncertain about the UAT schedule. This could delay the start of Task 296 Defecting Fixing from UAT</a:t>
            </a:r>
            <a:endParaRPr lang="en-US" altLang="zh-CN" sz="1100" b="0" i="0" u="none" strike="noStrike" noProof="0" dirty="0"/>
          </a:p>
          <a:p>
            <a:pPr marL="171450" indent="-171450">
              <a:spcBef>
                <a:spcPts val="0"/>
              </a:spcBef>
              <a:spcAft>
                <a:spcPts val="300"/>
              </a:spcAft>
              <a:buFont typeface="Arial" panose="020B0604020202020204" pitchFamily="34" charset="0"/>
              <a:buChar char="•"/>
              <a:defRPr/>
            </a:pPr>
            <a:r>
              <a:rPr lang="en-US" altLang="zh-CN" sz="1100" b="0" i="0" u="none" strike="noStrike" noProof="0" dirty="0"/>
              <a:t>Task 385, </a:t>
            </a:r>
            <a:r>
              <a:rPr kumimoji="0" lang="zh-CN" altLang="zh-CN" sz="1100" b="0" i="0" u="none" strike="noStrike" cap="none" normalizeH="0" baseline="0" dirty="0">
                <a:ln>
                  <a:noFill/>
                </a:ln>
                <a:solidFill>
                  <a:schemeClr val="tx1"/>
                </a:solidFill>
                <a:effectLst/>
                <a:latin typeface="Arial" panose="020B0604020202020204" pitchFamily="34" charset="0"/>
              </a:rPr>
              <a:t>The purchase of software and hardware will be delayed because NVIDIA's latest GPUs are in extremely high demand and are very difficult to obtain.</a:t>
            </a:r>
            <a:r>
              <a:rPr kumimoji="0" lang="en-US" altLang="zh-CN" sz="1100" b="0" i="0" u="none" strike="noStrike" cap="none" normalizeH="0" baseline="0" dirty="0">
                <a:ln>
                  <a:noFill/>
                </a:ln>
                <a:solidFill>
                  <a:schemeClr val="tx1"/>
                </a:solidFill>
                <a:effectLst/>
                <a:latin typeface="Arial" panose="020B0604020202020204" pitchFamily="34" charset="0"/>
              </a:rPr>
              <a:t> This may affect the Tasks 386 and test process of the entire AI bidding system.</a:t>
            </a:r>
            <a:endParaRPr kumimoji="0" lang="zh-CN" altLang="zh-CN" sz="1100" b="0" i="0" u="none" strike="noStrike" cap="none" normalizeH="0" baseline="0" dirty="0">
              <a:ln>
                <a:noFill/>
              </a:ln>
              <a:solidFill>
                <a:schemeClr val="tx1"/>
              </a:solidFill>
              <a:effectLst/>
              <a:latin typeface="Arial" panose="020B0604020202020204"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p:txBody>
      </p:sp>
      <p:sp>
        <p:nvSpPr>
          <p:cNvPr id="63" name="Rectangle 5"/>
          <p:cNvSpPr>
            <a:spLocks noChangeArrowheads="1"/>
          </p:cNvSpPr>
          <p:nvPr/>
        </p:nvSpPr>
        <p:spPr bwMode="auto">
          <a:xfrm>
            <a:off x="311452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Arch Infrastructure &amp; BOM -  4/21/25</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Dev Implement logging and Code review and bug fix -6/18/26</a:t>
            </a:r>
          </a:p>
          <a:p>
            <a:pPr marL="171450" indent="-171450">
              <a:spcBef>
                <a:spcPts val="0"/>
              </a:spcBef>
              <a:spcAft>
                <a:spcPts val="300"/>
              </a:spcAft>
              <a:buFont typeface="Arial,Sans-Serif" panose="020B0604020202020204" pitchFamily="34" charset="0"/>
              <a:buChar char="•"/>
              <a:defRPr/>
            </a:pPr>
            <a:r>
              <a:rPr lang="en-US" altLang="zh-CN" sz="1200" dirty="0">
                <a:latin typeface="+mn-lt"/>
                <a:cs typeface="Arial" pitchFamily="34" charset="0"/>
              </a:rPr>
              <a:t>Testing from Developers</a:t>
            </a:r>
            <a:r>
              <a:rPr lang="en-US" altLang="zh-CN" sz="1200" dirty="0">
                <a:latin typeface="+mn-lt"/>
                <a:ea typeface="ＭＳ Ｐゴシック"/>
                <a:cs typeface="Arial"/>
              </a:rPr>
              <a:t>- 7/30/26</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Testing Execution –03/24/2025 </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Product Release and preparation of the collection and gather analysis 03/12/2026</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Deploy project –03/13/2026 </a:t>
            </a:r>
            <a:endParaRPr lang="en-US" altLang="zh-CN" sz="1200" dirty="0">
              <a:solidFill>
                <a:srgbClr val="000000"/>
              </a:solidFill>
              <a:latin typeface="+mn-lt"/>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231127" y="1303724"/>
            <a:ext cx="11722100" cy="156703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ts val="540"/>
              </a:lnSpc>
              <a:spcBef>
                <a:spcPct val="50000"/>
              </a:spcBef>
            </a:pPr>
            <a:r>
              <a:rPr lang="en-US" altLang="zh-CN" sz="1000" dirty="0" err="1"/>
              <a:t>SmartBid</a:t>
            </a:r>
            <a:r>
              <a:rPr lang="en-US" altLang="zh-CN" sz="1000" dirty="0"/>
              <a:t> is developing a secure, web-based auction platform that facilitates</a:t>
            </a:r>
          </a:p>
          <a:p>
            <a:pPr>
              <a:lnSpc>
                <a:spcPts val="540"/>
              </a:lnSpc>
              <a:spcBef>
                <a:spcPct val="50000"/>
              </a:spcBef>
            </a:pPr>
            <a:r>
              <a:rPr lang="en-US" altLang="zh-CN" sz="1000" dirty="0"/>
              <a:t> transparent buying and selling of products through real-time bidding.</a:t>
            </a:r>
          </a:p>
          <a:p>
            <a:pPr>
              <a:lnSpc>
                <a:spcPts val="540"/>
              </a:lnSpc>
              <a:spcBef>
                <a:spcPct val="50000"/>
              </a:spcBef>
            </a:pPr>
            <a:r>
              <a:rPr lang="en-US" altLang="zh-CN" sz="1000" dirty="0"/>
              <a:t> Key features include secure user authentication, detailed buyer</a:t>
            </a:r>
          </a:p>
          <a:p>
            <a:pPr>
              <a:lnSpc>
                <a:spcPts val="540"/>
              </a:lnSpc>
              <a:spcBef>
                <a:spcPct val="50000"/>
              </a:spcBef>
            </a:pPr>
            <a:r>
              <a:rPr lang="en-US" altLang="zh-CN" sz="1000" dirty="0"/>
              <a:t> and seller profiles, auction listing and management tools, and a live bidding system with </a:t>
            </a:r>
          </a:p>
          <a:p>
            <a:pPr>
              <a:lnSpc>
                <a:spcPts val="540"/>
              </a:lnSpc>
              <a:spcBef>
                <a:spcPct val="50000"/>
              </a:spcBef>
            </a:pPr>
            <a:r>
              <a:rPr lang="en-US" altLang="zh-CN" sz="1000" dirty="0"/>
              <a:t>instant </a:t>
            </a:r>
            <a:r>
              <a:rPr lang="en-US" altLang="zh-CN" sz="1000" dirty="0" err="1"/>
              <a:t>notifications.The</a:t>
            </a:r>
            <a:r>
              <a:rPr lang="en-US" altLang="zh-CN" sz="1000" dirty="0"/>
              <a:t> platform will support secure transactions through </a:t>
            </a:r>
          </a:p>
          <a:p>
            <a:pPr>
              <a:lnSpc>
                <a:spcPts val="540"/>
              </a:lnSpc>
              <a:spcBef>
                <a:spcPct val="50000"/>
              </a:spcBef>
            </a:pPr>
            <a:r>
              <a:rPr lang="en-US" altLang="zh-CN" sz="1000" dirty="0"/>
              <a:t>a payment gateway and escrow system, offer comprehensive transaction history tracking, </a:t>
            </a:r>
          </a:p>
          <a:p>
            <a:pPr>
              <a:lnSpc>
                <a:spcPts val="540"/>
              </a:lnSpc>
              <a:spcBef>
                <a:spcPct val="50000"/>
              </a:spcBef>
            </a:pPr>
            <a:r>
              <a:rPr lang="en-US" altLang="zh-CN" sz="1000" dirty="0"/>
              <a:t>and include a rating and review system. An admin dashboard </a:t>
            </a:r>
          </a:p>
          <a:p>
            <a:pPr>
              <a:lnSpc>
                <a:spcPts val="540"/>
              </a:lnSpc>
              <a:spcBef>
                <a:spcPct val="50000"/>
              </a:spcBef>
            </a:pPr>
            <a:r>
              <a:rPr lang="en-US" altLang="zh-CN" sz="1000" dirty="0"/>
              <a:t>will enable management of users, listings, and fraud detection for overall platform integrity.</a:t>
            </a:r>
            <a:endParaRPr lang="en-US" sz="1000" dirty="0"/>
          </a:p>
          <a:p>
            <a:pPr>
              <a:lnSpc>
                <a:spcPts val="540"/>
              </a:lnSpc>
              <a:spcBef>
                <a:spcPct val="50000"/>
              </a:spcBef>
            </a:pPr>
            <a:endParaRPr lang="en-US" sz="800" dirty="0"/>
          </a:p>
          <a:p>
            <a:pPr>
              <a:lnSpc>
                <a:spcPts val="540"/>
              </a:lnSpc>
              <a:spcBef>
                <a:spcPct val="50000"/>
              </a:spcBef>
            </a:pPr>
            <a:endParaRPr lang="en-US" sz="800" dirty="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altLang="zh-CN" sz="4000" dirty="0" err="1"/>
              <a:t>SmartBid</a:t>
            </a:r>
            <a:r>
              <a:rPr lang="en-US" altLang="zh-CN" sz="4000" dirty="0"/>
              <a:t> Auction</a:t>
            </a:r>
            <a:endParaRPr lang="en-US" sz="4000" dirty="0"/>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altLang="zh-CN" sz="1200" dirty="0">
                <a:latin typeface="+mn-lt"/>
                <a:ea typeface="ＭＳ Ｐゴシック"/>
                <a:cs typeface="Arial"/>
              </a:rPr>
              <a:t>Completed SOW –  3/3/25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Stakeholder – 3/5/25</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Req Specification – 3/10/25</a:t>
            </a:r>
          </a:p>
          <a:p>
            <a:pPr marL="171450" indent="-17145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Site Map – 3/4/25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Wireframes- 3/6/25</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High Level Design of Arch –3/28/25</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the Arch Design for both FE BE -7/10/25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077481" y="30821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000" strike="sngStrike" dirty="0"/>
              <a:t>SOW Signed 3/3/25 </a:t>
            </a:r>
          </a:p>
          <a:p>
            <a:pPr marL="171450" marR="0" lvl="0" indent="-158750" algn="l" rtl="0">
              <a:spcBef>
                <a:spcPts val="0"/>
              </a:spcBef>
              <a:spcAft>
                <a:spcPts val="0"/>
              </a:spcAft>
              <a:buSzPts val="1000"/>
              <a:buChar char="•"/>
            </a:pPr>
            <a:r>
              <a:rPr lang="en-US" sz="1000" strike="sngStrike" dirty="0"/>
              <a:t>Create Final Stakeholder template(3/5/25)</a:t>
            </a:r>
          </a:p>
          <a:p>
            <a:pPr marL="171450" marR="0" lvl="0" indent="-158750" algn="l" rtl="0">
              <a:spcBef>
                <a:spcPts val="0"/>
              </a:spcBef>
              <a:spcAft>
                <a:spcPts val="0"/>
              </a:spcAft>
              <a:buSzPts val="1000"/>
              <a:buChar char="•"/>
            </a:pPr>
            <a:r>
              <a:rPr lang="en-US" sz="1000" strike="sngStrike" dirty="0"/>
              <a:t>FE Req Document(3/1O/25</a:t>
            </a:r>
          </a:p>
          <a:p>
            <a:pPr marL="171450" marR="0" lvl="0" indent="-158750" algn="l" rtl="0">
              <a:spcBef>
                <a:spcPts val="0"/>
              </a:spcBef>
              <a:spcAft>
                <a:spcPts val="0"/>
              </a:spcAft>
              <a:buSzPts val="1000"/>
              <a:buChar char="•"/>
            </a:pPr>
            <a:r>
              <a:rPr lang="en-US" sz="1000" strike="sngStrike" dirty="0"/>
              <a:t>BE Req Document(3/1O/25)</a:t>
            </a:r>
          </a:p>
          <a:p>
            <a:pPr marL="171450" marR="0" lvl="0" indent="-158750" algn="l" rtl="0">
              <a:spcBef>
                <a:spcPts val="0"/>
              </a:spcBef>
              <a:spcAft>
                <a:spcPts val="0"/>
              </a:spcAft>
              <a:buSzPts val="1000"/>
              <a:buChar char="•"/>
            </a:pPr>
            <a:r>
              <a:rPr lang="en-US" sz="1000" strike="sngStrike" dirty="0"/>
              <a:t>Sign-off on final Wireframe doc(6/24/25</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high-level arch design –</a:t>
            </a:r>
            <a:r>
              <a:rPr lang="en-US" altLang="zh-CN" sz="1000" strike="sngStrike" dirty="0">
                <a:solidFill>
                  <a:srgbClr val="000000"/>
                </a:solidFill>
                <a:latin typeface="+mn-lt"/>
                <a:ea typeface="ＭＳ Ｐゴシック"/>
                <a:cs typeface="Arial"/>
              </a:rPr>
              <a:t>3/28/25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detailed arch design –</a:t>
            </a:r>
            <a:r>
              <a:rPr lang="en-US" altLang="zh-CN" sz="1000" strike="sngStrike" dirty="0">
                <a:solidFill>
                  <a:srgbClr val="000000"/>
                </a:solidFill>
                <a:latin typeface="+mn-lt"/>
                <a:ea typeface="ＭＳ Ｐゴシック"/>
                <a:cs typeface="Arial"/>
              </a:rPr>
              <a:t>-7/10/25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Infra &amp; BOM Plan –2/9/27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HW/SW ordered and received –Infrastructure set up – 1/20/27</a:t>
            </a:r>
          </a:p>
          <a:p>
            <a:pPr marL="171450" indent="-17145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Dev &amp; test environment set up – 6/19/25</a:t>
            </a:r>
          </a:p>
          <a:p>
            <a:pPr marL="171450" indent="-17145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Test Cases – 1/11/27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coding – 7/29/26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Code is ready for testing –7/30/26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UAT -9/25/2026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Integration Testing – 3/3/27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Deployed solution approved –Complete deploy project – 5/7/27</a:t>
            </a:r>
          </a:p>
          <a:p>
            <a:pPr marL="171450" marR="0" lvl="0" indent="-158750" algn="l" rtl="0">
              <a:spcBef>
                <a:spcPts val="0"/>
              </a:spcBef>
              <a:spcAft>
                <a:spcPts val="0"/>
              </a:spcAft>
              <a:buSzPts val="1000"/>
              <a:buChar char="•"/>
            </a:pPr>
            <a:endParaRPr lang="en-US" sz="1200" dirty="0">
              <a:cs typeface="Arial" pitchFamily="34" charset="0"/>
            </a:endParaRPr>
          </a:p>
        </p:txBody>
      </p:sp>
      <p:sp>
        <p:nvSpPr>
          <p:cNvPr id="16" name="Rectangle 15"/>
          <p:cNvSpPr/>
          <p:nvPr/>
        </p:nvSpPr>
        <p:spPr>
          <a:xfrm>
            <a:off x="5486999" y="1435860"/>
            <a:ext cx="3309529" cy="1446550"/>
          </a:xfrm>
          <a:prstGeom prst="rect">
            <a:avLst/>
          </a:prstGeom>
        </p:spPr>
        <p:txBody>
          <a:bodyPr wrap="square">
            <a:spAutoFit/>
          </a:bodyPr>
          <a:lstStyle/>
          <a:p>
            <a:pPr>
              <a:spcBef>
                <a:spcPts val="0"/>
              </a:spcBef>
              <a:spcAft>
                <a:spcPts val="0"/>
              </a:spcAft>
            </a:pPr>
            <a:r>
              <a:rPr lang="en-US" altLang="zh-CN" sz="1100" dirty="0">
                <a:latin typeface="+mn-lt"/>
                <a:ea typeface="ＭＳ Ｐゴシック"/>
                <a:cs typeface="Arial"/>
              </a:rPr>
              <a:t>We are currently at the halfway point of the project timeline, with 58% of the work completed. This includes requirements, arch design, test case, and front-end development. The remaining tasks are progressing steadily. The team is stable and collaborating effectively. We have several risks but we have the confidence to resolve them.</a:t>
            </a:r>
            <a:endParaRPr lang="en-US" altLang="zh-CN" sz="1800" dirty="0"/>
          </a:p>
          <a:p>
            <a:pPr marL="0" lvl="0" indent="0" algn="l" rtl="0">
              <a:spcBef>
                <a:spcPts val="0"/>
              </a:spcBef>
              <a:spcAft>
                <a:spcPts val="0"/>
              </a:spcAft>
              <a:buNone/>
            </a:pP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91480"/>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a:t>
            </a:r>
            <a:r>
              <a:rPr lang="en-US" altLang="zh-CN" sz="1050" dirty="0">
                <a:solidFill>
                  <a:schemeClr val="bg1">
                    <a:lumMod val="50000"/>
                  </a:schemeClr>
                </a:solidFill>
                <a:cs typeface="Times New Roman" pitchFamily="18" charset="0"/>
              </a:rPr>
              <a:t>2.7M</a:t>
            </a:r>
            <a:endParaRPr lang="en-US" altLang="en-US" sz="1050" dirty="0">
              <a:solidFill>
                <a:schemeClr val="bg1">
                  <a:lumMod val="50000"/>
                </a:schemeClr>
              </a:solidFill>
              <a:cs typeface="Times New Roman" pitchFamily="18" charset="0"/>
            </a:endParaRP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(Baselined):2M</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a:t>
            </a:r>
            <a:r>
              <a:rPr lang="en-US" altLang="zh-CN" sz="1050" dirty="0">
                <a:solidFill>
                  <a:schemeClr val="bg1">
                    <a:lumMod val="50000"/>
                  </a:schemeClr>
                </a:solidFill>
                <a:cs typeface="Times New Roman" pitchFamily="18" charset="0"/>
              </a:rPr>
              <a:t>2M</a:t>
            </a:r>
            <a:endParaRPr lang="en-US" altLang="en-US" sz="1050" dirty="0">
              <a:solidFill>
                <a:schemeClr val="bg1">
                  <a:lumMod val="50000"/>
                </a:schemeClr>
              </a:solidFill>
              <a:cs typeface="Times New Roman" pitchFamily="18" charset="0"/>
            </a:endParaRP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1.8 </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500k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a:t>
            </a:r>
            <a:r>
              <a:rPr lang="en-US" altLang="zh-CN" sz="1050" dirty="0">
                <a:solidFill>
                  <a:schemeClr val="bg1">
                    <a:lumMod val="50000"/>
                  </a:schemeClr>
                </a:solidFill>
                <a:cs typeface="Times New Roman" pitchFamily="18" charset="0"/>
              </a:rPr>
              <a:t> </a:t>
            </a:r>
            <a:r>
              <a:rPr lang="zh-CN" altLang="en-US" sz="1050" dirty="0">
                <a:solidFill>
                  <a:schemeClr val="bg1">
                    <a:lumMod val="50000"/>
                  </a:schemeClr>
                </a:solidFill>
                <a:cs typeface="Times New Roman" pitchFamily="18" charset="0"/>
              </a:rPr>
              <a:t>￥</a:t>
            </a:r>
            <a:r>
              <a:rPr lang="en-US" altLang="zh-CN" sz="1050" dirty="0">
                <a:solidFill>
                  <a:schemeClr val="bg1">
                    <a:lumMod val="50000"/>
                  </a:schemeClr>
                </a:solidFill>
                <a:cs typeface="Times New Roman" pitchFamily="18" charset="0"/>
              </a:rPr>
              <a:t>546,517</a:t>
            </a:r>
            <a:endParaRPr lang="en-US" altLang="en-US" sz="1050" dirty="0">
              <a:solidFill>
                <a:schemeClr val="bg1">
                  <a:lumMod val="50000"/>
                </a:schemeClr>
              </a:solidFill>
              <a:cs typeface="Times New Roman" pitchFamily="18" charset="0"/>
            </a:endParaRPr>
          </a:p>
        </p:txBody>
      </p:sp>
    </p:spTree>
    <p:extLst>
      <p:ext uri="{BB962C8B-B14F-4D97-AF65-F5344CB8AC3E}">
        <p14:creationId xmlns:p14="http://schemas.microsoft.com/office/powerpoint/2010/main" val="1538439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a:t>
            </a:r>
            <a:r>
              <a:rPr lang="en-US" sz="1400" b="1" dirty="0"/>
              <a:t>320</a:t>
            </a:r>
            <a:r>
              <a:rPr lang="en-US" altLang="zh-CN" sz="1400" b="1" dirty="0"/>
              <a:t>,085</a:t>
            </a:r>
            <a:r>
              <a:rPr lang="en-US" sz="1300" b="1" dirty="0"/>
              <a:t>, </a:t>
            </a:r>
            <a:r>
              <a:rPr lang="en-US" sz="1300" dirty="0"/>
              <a:t>which is a </a:t>
            </a:r>
            <a:r>
              <a:rPr lang="en-US" sz="1300" b="1" dirty="0"/>
              <a:t>13% increase</a:t>
            </a:r>
            <a:r>
              <a:rPr lang="en-US" sz="1300" dirty="0"/>
              <a:t> when compared to the </a:t>
            </a:r>
            <a:r>
              <a:rPr lang="en-US" sz="1300" b="1" dirty="0"/>
              <a:t>Top-Down (TU) cost</a:t>
            </a:r>
            <a:r>
              <a:rPr lang="en-US" sz="1300" dirty="0"/>
              <a:t>. mainly due to the coding phase, which took more time and resources than expected. We need better planning or parallel multitasking to accelerate the progress.</a:t>
            </a:r>
          </a:p>
          <a:p>
            <a:pPr marL="0" lvl="0" indent="0" algn="l" rtl="0">
              <a:lnSpc>
                <a:spcPct val="115000"/>
              </a:lnSpc>
              <a:spcBef>
                <a:spcPts val="1200"/>
              </a:spcBef>
              <a:spcAft>
                <a:spcPts val="0"/>
              </a:spcAft>
              <a:buNone/>
            </a:pPr>
            <a:r>
              <a:rPr lang="en-US" sz="1300" dirty="0"/>
              <a:t>     </a:t>
            </a:r>
          </a:p>
          <a:p>
            <a:pPr marL="0" lvl="0" indent="0" algn="l" rtl="0">
              <a:lnSpc>
                <a:spcPct val="115000"/>
              </a:lnSpc>
              <a:spcBef>
                <a:spcPts val="1200"/>
              </a:spcBef>
              <a:spcAft>
                <a:spcPts val="0"/>
              </a:spcAft>
              <a:buNone/>
            </a:pPr>
            <a:endParaRPr lang="en-US" sz="13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$$125,400.00</a:t>
            </a:r>
            <a:endParaRPr dirty="0"/>
          </a:p>
          <a:p>
            <a:pPr marL="533400" lvl="1" indent="-177800" algn="l" rtl="0">
              <a:spcBef>
                <a:spcPts val="400"/>
              </a:spcBef>
              <a:spcAft>
                <a:spcPts val="0"/>
              </a:spcAft>
              <a:buSzPts val="2000"/>
              <a:buChar char="–"/>
            </a:pPr>
            <a:r>
              <a:rPr lang="en-US" dirty="0"/>
              <a:t>Arch : $418,888</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$ 63,</a:t>
            </a:r>
            <a:r>
              <a:rPr lang="en-US" altLang="zh-CN" dirty="0"/>
              <a:t>200</a:t>
            </a:r>
            <a:endParaRPr dirty="0"/>
          </a:p>
          <a:p>
            <a:pPr marL="533400" lvl="1" indent="-177800" algn="l" rtl="0">
              <a:spcBef>
                <a:spcPts val="400"/>
              </a:spcBef>
              <a:spcAft>
                <a:spcPts val="0"/>
              </a:spcAft>
              <a:buSzPts val="2000"/>
              <a:buChar char="–"/>
            </a:pPr>
            <a:r>
              <a:rPr lang="en-US" dirty="0"/>
              <a:t>Total Cost: $2,186,068.00</a:t>
            </a:r>
            <a:endParaRPr dirty="0"/>
          </a:p>
          <a:p>
            <a:pPr marL="533400" lvl="1" indent="-177800" algn="l" rtl="0">
              <a:spcBef>
                <a:spcPts val="400"/>
              </a:spcBef>
              <a:spcAft>
                <a:spcPts val="0"/>
              </a:spcAft>
              <a:buSzPts val="2000"/>
              <a:buChar char="–"/>
            </a:pPr>
            <a:r>
              <a:rPr lang="en-US" dirty="0"/>
              <a:t>Margin:25% $546,517</a:t>
            </a:r>
            <a:endParaRPr dirty="0"/>
          </a:p>
          <a:p>
            <a:pPr marL="533400" lvl="1" indent="-177800" algn="l" rtl="0">
              <a:spcBef>
                <a:spcPts val="400"/>
              </a:spcBef>
              <a:spcAft>
                <a:spcPts val="0"/>
              </a:spcAft>
              <a:buSzPts val="2000"/>
              <a:buChar char="–"/>
            </a:pPr>
            <a:r>
              <a:rPr lang="en-US" dirty="0"/>
              <a:t>Price: $2,732,585.00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$430,000.00</a:t>
            </a:r>
            <a:endParaRPr dirty="0"/>
          </a:p>
          <a:p>
            <a:pPr marL="533400" lvl="1" indent="-177800" algn="l" rtl="0">
              <a:spcBef>
                <a:spcPts val="400"/>
              </a:spcBef>
              <a:spcAft>
                <a:spcPts val="0"/>
              </a:spcAft>
              <a:buSzPts val="2000"/>
              <a:buChar char="–"/>
            </a:pPr>
            <a:r>
              <a:rPr lang="en-US" dirty="0"/>
              <a:t>Code $600,000.00</a:t>
            </a:r>
            <a:endParaRPr dirty="0"/>
          </a:p>
          <a:p>
            <a:pPr marL="533400" lvl="1" indent="-177800" algn="l" rtl="0">
              <a:spcBef>
                <a:spcPts val="400"/>
              </a:spcBef>
              <a:spcAft>
                <a:spcPts val="0"/>
              </a:spcAft>
              <a:buSzPts val="2000"/>
              <a:buChar char="–"/>
            </a:pPr>
            <a:r>
              <a:rPr lang="en-US" dirty="0"/>
              <a:t>Test: $400,000.00</a:t>
            </a:r>
            <a:endParaRPr dirty="0"/>
          </a:p>
          <a:p>
            <a:pPr marL="533400" lvl="1" indent="-177800" algn="l" rtl="0">
              <a:spcBef>
                <a:spcPts val="400"/>
              </a:spcBef>
              <a:spcAft>
                <a:spcPts val="0"/>
              </a:spcAft>
              <a:buSzPts val="2000"/>
              <a:buChar char="–"/>
            </a:pPr>
            <a:r>
              <a:rPr lang="en-US" dirty="0"/>
              <a:t>Deploy:$400,000.00</a:t>
            </a:r>
            <a:endParaRPr dirty="0"/>
          </a:p>
          <a:p>
            <a:pPr marL="533400" lvl="1" indent="-177800" algn="l" rtl="0">
              <a:spcBef>
                <a:spcPts val="400"/>
              </a:spcBef>
              <a:spcAft>
                <a:spcPts val="0"/>
              </a:spcAft>
              <a:buSzPts val="2000"/>
              <a:buChar char="–"/>
            </a:pPr>
            <a:r>
              <a:rPr lang="en-US" dirty="0"/>
              <a:t>PM : $ 60,000</a:t>
            </a:r>
            <a:endParaRPr dirty="0"/>
          </a:p>
          <a:p>
            <a:pPr marL="533400" lvl="1" indent="-177800" algn="l" rtl="0">
              <a:spcBef>
                <a:spcPts val="400"/>
              </a:spcBef>
              <a:spcAft>
                <a:spcPts val="0"/>
              </a:spcAft>
              <a:buSzPts val="2000"/>
              <a:buChar char="–"/>
            </a:pPr>
            <a:r>
              <a:rPr lang="en-US" dirty="0"/>
              <a:t>Total Cost: $1,930,000.00</a:t>
            </a:r>
            <a:endParaRPr dirty="0"/>
          </a:p>
          <a:p>
            <a:pPr marL="533400" lvl="1" indent="-177800" algn="l" rtl="0">
              <a:spcBef>
                <a:spcPts val="400"/>
              </a:spcBef>
              <a:spcAft>
                <a:spcPts val="0"/>
              </a:spcAft>
              <a:buSzPts val="2000"/>
              <a:buChar char="–"/>
            </a:pPr>
            <a:r>
              <a:rPr lang="en-US" dirty="0"/>
              <a:t>Margin: $482,500.00 </a:t>
            </a:r>
            <a:endParaRPr dirty="0"/>
          </a:p>
          <a:p>
            <a:pPr marL="533400" lvl="1" indent="-177800" algn="l" rtl="0">
              <a:spcBef>
                <a:spcPts val="400"/>
              </a:spcBef>
              <a:spcAft>
                <a:spcPts val="0"/>
              </a:spcAft>
              <a:buSzPts val="2000"/>
              <a:buChar char="–"/>
            </a:pPr>
            <a:r>
              <a:rPr lang="en-US" dirty="0"/>
              <a:t>Price $2,412,500.00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3992943614"/>
              </p:ext>
            </p:extLst>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843229673"/>
              </p:ext>
            </p:extLst>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extLst>
              <p:ext uri="{D42A27DB-BD31-4B8C-83A1-F6EECF244321}">
                <p14:modId xmlns:p14="http://schemas.microsoft.com/office/powerpoint/2010/main" val="3504411016"/>
              </p:ext>
            </p:extLst>
          </p:nvPr>
        </p:nvGraphicFramePr>
        <p:xfrm>
          <a:off x="528638" y="1249256"/>
          <a:ext cx="11014525" cy="372237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206 -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r>
                        <a:rPr lang="en-US" altLang="zh-CN" sz="1200" dirty="0"/>
                        <a:t>March 4th</a:t>
                      </a:r>
                    </a:p>
                    <a:p>
                      <a:endParaRPr lang="en-US" altLang="zh-CN" sz="120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173- </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dirty="0"/>
                        <a:t>May 6th</a:t>
                      </a:r>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3911045090"/>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4.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0e710d51-58b4-4530-836b-fce5679fe049" ContentTypeId="0x010100BB337192E63E44A7A744CE7393F41F4E" PreviousValue="false"/>
</file>

<file path=customXml/itemProps1.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2.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3.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FC93FBE5-800E-4E0D-A17F-8A2295BC58F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11332</TotalTime>
  <Words>5590</Words>
  <Application>Microsoft Office PowerPoint</Application>
  <PresentationFormat>宽屏</PresentationFormat>
  <Paragraphs>1086</Paragraphs>
  <Slides>39</Slides>
  <Notes>27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幻灯片标题</vt:lpstr>
      </vt:variant>
      <vt:variant>
        <vt:i4>39</vt:i4>
      </vt:variant>
      <vt:variant>
        <vt:lpstr>自定义放映</vt:lpstr>
      </vt:variant>
      <vt:variant>
        <vt:i4>16</vt:i4>
      </vt:variant>
    </vt:vector>
  </HeadingPairs>
  <TitlesOfParts>
    <vt:vector size="68" baseType="lpstr">
      <vt:lpstr>Arial,Sans-Serif</vt: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SmartBid Auction</vt:lpstr>
      <vt:lpstr>Cost Comparison Slide Summary</vt:lpstr>
      <vt:lpstr>Major Milestones</vt:lpstr>
      <vt:lpstr>Major Milestones</vt:lpstr>
      <vt:lpstr>Project Key Risks</vt:lpstr>
      <vt:lpstr>Project Key Risks</vt:lpstr>
      <vt:lpstr>PowerPoint 演示文稿</vt:lpstr>
      <vt:lpstr>PowerPoint 演示文稿</vt:lpstr>
      <vt:lpstr>PowerPoint 演示文稿</vt:lpstr>
      <vt:lpstr>Project Key Actions</vt:lpstr>
      <vt:lpstr>Project Key Actions-updated</vt:lpstr>
      <vt:lpstr>Project Decisions</vt:lpstr>
      <vt:lpstr>Project Decisions-updated</vt:lpstr>
      <vt:lpstr>RISK Management Chart</vt:lpstr>
      <vt:lpstr>PowerPoint 演示文稿</vt:lpstr>
      <vt:lpstr>PowerPoint 演示文稿</vt:lpstr>
      <vt:lpstr>Meeting Minutes (Assignment 3)</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581</cp:revision>
  <cp:lastPrinted>2013-10-11T13:12:04Z</cp:lastPrinted>
  <dcterms:created xsi:type="dcterms:W3CDTF">2015-11-10T10:22:41Z</dcterms:created>
  <dcterms:modified xsi:type="dcterms:W3CDTF">2025-04-28T05:00:36Z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