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19"/>
  </p:notesMasterIdLst>
  <p:handoutMasterIdLst>
    <p:handoutMasterId r:id="rId20"/>
  </p:handoutMasterIdLst>
  <p:sldIdLst>
    <p:sldId id="801" r:id="rId7"/>
    <p:sldId id="862" r:id="rId8"/>
    <p:sldId id="864" r:id="rId9"/>
    <p:sldId id="863" r:id="rId10"/>
    <p:sldId id="837" r:id="rId11"/>
    <p:sldId id="841" r:id="rId12"/>
    <p:sldId id="840" r:id="rId13"/>
    <p:sldId id="844" r:id="rId14"/>
    <p:sldId id="854" r:id="rId15"/>
    <p:sldId id="853" r:id="rId16"/>
    <p:sldId id="268" r:id="rId17"/>
    <p:sldId id="860" r:id="rId18"/>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000"/>
    <a:srgbClr val="92D050"/>
    <a:srgbClr val="FF6600"/>
    <a:srgbClr val="009999"/>
    <a:srgbClr val="595959"/>
    <a:srgbClr val="FF66CC"/>
    <a:srgbClr val="94B6D2"/>
    <a:srgbClr val="7BA79D"/>
    <a:srgbClr val="C5C9AF"/>
    <a:srgbClr val="DBDD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110" autoAdjust="0"/>
    <p:restoredTop sz="95796" autoAdjust="0"/>
  </p:normalViewPr>
  <p:slideViewPr>
    <p:cSldViewPr snapToGrid="0" snapToObjects="1">
      <p:cViewPr varScale="1">
        <p:scale>
          <a:sx n="152" d="100"/>
          <a:sy n="152" d="100"/>
        </p:scale>
        <p:origin x="1560" y="19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theme" Target="theme/theme1.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viewProps" Target="viewProps.xml"/><Relationship Id="rId10" Type="http://schemas.openxmlformats.org/officeDocument/2006/relationships/slide" Target="slides/slide4.xml"/><Relationship Id="rId19"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txBox="1">
            <a:spLocks noGrp="1" noChangeArrowheads="1"/>
          </p:cNvSpPr>
          <p:nvPr/>
        </p:nvSpPr>
        <p:spPr bwMode="auto">
          <a:xfrm>
            <a:off x="1" y="0"/>
            <a:ext cx="2943499" cy="49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7" tIns="44973" rIns="89947" bIns="44973"/>
          <a:lstStyle>
            <a:lvl1pPr defTabSz="931863" eaLnBrk="0" hangingPunct="0">
              <a:defRPr sz="2000">
                <a:solidFill>
                  <a:schemeClr val="tx1"/>
                </a:solidFill>
                <a:latin typeface="Arial" charset="0"/>
                <a:ea typeface="MS PGothic" pitchFamily="34" charset="-128"/>
              </a:defRPr>
            </a:lvl1pPr>
            <a:lvl2pPr marL="742950" indent="-285750" defTabSz="931863" eaLnBrk="0" hangingPunct="0">
              <a:defRPr sz="2000">
                <a:solidFill>
                  <a:schemeClr val="tx1"/>
                </a:solidFill>
                <a:latin typeface="Arial" charset="0"/>
                <a:ea typeface="MS PGothic" pitchFamily="34" charset="-128"/>
              </a:defRPr>
            </a:lvl2pPr>
            <a:lvl3pPr marL="1143000" indent="-228600" defTabSz="931863" eaLnBrk="0" hangingPunct="0">
              <a:defRPr sz="2000">
                <a:solidFill>
                  <a:schemeClr val="tx1"/>
                </a:solidFill>
                <a:latin typeface="Arial" charset="0"/>
                <a:ea typeface="MS PGothic" pitchFamily="34" charset="-128"/>
              </a:defRPr>
            </a:lvl3pPr>
            <a:lvl4pPr marL="1600200" indent="-228600" defTabSz="931863" eaLnBrk="0" hangingPunct="0">
              <a:defRPr sz="2000">
                <a:solidFill>
                  <a:schemeClr val="tx1"/>
                </a:solidFill>
                <a:latin typeface="Arial" charset="0"/>
                <a:ea typeface="MS PGothic" pitchFamily="34" charset="-128"/>
              </a:defRPr>
            </a:lvl4pPr>
            <a:lvl5pPr marL="2057400" indent="-228600" defTabSz="931863" eaLnBrk="0" hangingPunct="0">
              <a:defRPr sz="2000">
                <a:solidFill>
                  <a:schemeClr val="tx1"/>
                </a:solidFill>
                <a:latin typeface="Arial" charset="0"/>
                <a:ea typeface="MS PGothic" pitchFamily="34" charset="-128"/>
              </a:defRPr>
            </a:lvl5pPr>
            <a:lvl6pPr marL="2514600" indent="-228600" defTabSz="931863" eaLnBrk="0" fontAlgn="base" hangingPunct="0">
              <a:spcBef>
                <a:spcPct val="0"/>
              </a:spcBef>
              <a:spcAft>
                <a:spcPct val="0"/>
              </a:spcAft>
              <a:defRPr sz="2000">
                <a:solidFill>
                  <a:schemeClr val="tx1"/>
                </a:solidFill>
                <a:latin typeface="Arial" charset="0"/>
                <a:ea typeface="MS PGothic" pitchFamily="34" charset="-128"/>
              </a:defRPr>
            </a:lvl6pPr>
            <a:lvl7pPr marL="2971800" indent="-228600" defTabSz="931863" eaLnBrk="0" fontAlgn="base" hangingPunct="0">
              <a:spcBef>
                <a:spcPct val="0"/>
              </a:spcBef>
              <a:spcAft>
                <a:spcPct val="0"/>
              </a:spcAft>
              <a:defRPr sz="2000">
                <a:solidFill>
                  <a:schemeClr val="tx1"/>
                </a:solidFill>
                <a:latin typeface="Arial" charset="0"/>
                <a:ea typeface="MS PGothic" pitchFamily="34" charset="-128"/>
              </a:defRPr>
            </a:lvl7pPr>
            <a:lvl8pPr marL="3429000" indent="-228600" defTabSz="931863" eaLnBrk="0" fontAlgn="base" hangingPunct="0">
              <a:spcBef>
                <a:spcPct val="0"/>
              </a:spcBef>
              <a:spcAft>
                <a:spcPct val="0"/>
              </a:spcAft>
              <a:defRPr sz="2000">
                <a:solidFill>
                  <a:schemeClr val="tx1"/>
                </a:solidFill>
                <a:latin typeface="Arial" charset="0"/>
                <a:ea typeface="MS PGothic" pitchFamily="34" charset="-128"/>
              </a:defRPr>
            </a:lvl8pPr>
            <a:lvl9pPr marL="3886200" indent="-228600" defTabSz="931863" eaLnBrk="0" fontAlgn="base" hangingPunct="0">
              <a:spcBef>
                <a:spcPct val="0"/>
              </a:spcBef>
              <a:spcAft>
                <a:spcPct val="0"/>
              </a:spcAft>
              <a:defRPr sz="2000">
                <a:solidFill>
                  <a:schemeClr val="tx1"/>
                </a:solidFill>
                <a:latin typeface="Arial" charset="0"/>
                <a:ea typeface="MS PGothic" pitchFamily="34" charset="-128"/>
              </a:defRPr>
            </a:lvl9pPr>
          </a:lstStyle>
          <a:p>
            <a:pPr eaLnBrk="1" hangingPunct="1"/>
            <a:r>
              <a:rPr lang="en-US" sz="1100" dirty="0"/>
              <a:t> </a:t>
            </a:r>
          </a:p>
        </p:txBody>
      </p:sp>
      <p:sp>
        <p:nvSpPr>
          <p:cNvPr id="14339" name="Rectangle 3"/>
          <p:cNvSpPr txBox="1">
            <a:spLocks noGrp="1" noChangeArrowheads="1"/>
          </p:cNvSpPr>
          <p:nvPr/>
        </p:nvSpPr>
        <p:spPr bwMode="auto">
          <a:xfrm>
            <a:off x="3849433" y="0"/>
            <a:ext cx="2943499" cy="49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7" tIns="44973" rIns="89947" bIns="44973"/>
          <a:lstStyle>
            <a:lvl1pPr defTabSz="931863" eaLnBrk="0" hangingPunct="0">
              <a:defRPr sz="2000">
                <a:solidFill>
                  <a:schemeClr val="tx1"/>
                </a:solidFill>
                <a:latin typeface="Arial" charset="0"/>
                <a:ea typeface="MS PGothic" pitchFamily="34" charset="-128"/>
              </a:defRPr>
            </a:lvl1pPr>
            <a:lvl2pPr marL="742950" indent="-285750" defTabSz="931863" eaLnBrk="0" hangingPunct="0">
              <a:defRPr sz="2000">
                <a:solidFill>
                  <a:schemeClr val="tx1"/>
                </a:solidFill>
                <a:latin typeface="Arial" charset="0"/>
                <a:ea typeface="MS PGothic" pitchFamily="34" charset="-128"/>
              </a:defRPr>
            </a:lvl2pPr>
            <a:lvl3pPr marL="1143000" indent="-228600" defTabSz="931863" eaLnBrk="0" hangingPunct="0">
              <a:defRPr sz="2000">
                <a:solidFill>
                  <a:schemeClr val="tx1"/>
                </a:solidFill>
                <a:latin typeface="Arial" charset="0"/>
                <a:ea typeface="MS PGothic" pitchFamily="34" charset="-128"/>
              </a:defRPr>
            </a:lvl3pPr>
            <a:lvl4pPr marL="1600200" indent="-228600" defTabSz="931863" eaLnBrk="0" hangingPunct="0">
              <a:defRPr sz="2000">
                <a:solidFill>
                  <a:schemeClr val="tx1"/>
                </a:solidFill>
                <a:latin typeface="Arial" charset="0"/>
                <a:ea typeface="MS PGothic" pitchFamily="34" charset="-128"/>
              </a:defRPr>
            </a:lvl4pPr>
            <a:lvl5pPr marL="2057400" indent="-228600" defTabSz="931863" eaLnBrk="0" hangingPunct="0">
              <a:defRPr sz="2000">
                <a:solidFill>
                  <a:schemeClr val="tx1"/>
                </a:solidFill>
                <a:latin typeface="Arial" charset="0"/>
                <a:ea typeface="MS PGothic" pitchFamily="34" charset="-128"/>
              </a:defRPr>
            </a:lvl5pPr>
            <a:lvl6pPr marL="2514600" indent="-228600" defTabSz="931863" eaLnBrk="0" fontAlgn="base" hangingPunct="0">
              <a:spcBef>
                <a:spcPct val="0"/>
              </a:spcBef>
              <a:spcAft>
                <a:spcPct val="0"/>
              </a:spcAft>
              <a:defRPr sz="2000">
                <a:solidFill>
                  <a:schemeClr val="tx1"/>
                </a:solidFill>
                <a:latin typeface="Arial" charset="0"/>
                <a:ea typeface="MS PGothic" pitchFamily="34" charset="-128"/>
              </a:defRPr>
            </a:lvl6pPr>
            <a:lvl7pPr marL="2971800" indent="-228600" defTabSz="931863" eaLnBrk="0" fontAlgn="base" hangingPunct="0">
              <a:spcBef>
                <a:spcPct val="0"/>
              </a:spcBef>
              <a:spcAft>
                <a:spcPct val="0"/>
              </a:spcAft>
              <a:defRPr sz="2000">
                <a:solidFill>
                  <a:schemeClr val="tx1"/>
                </a:solidFill>
                <a:latin typeface="Arial" charset="0"/>
                <a:ea typeface="MS PGothic" pitchFamily="34" charset="-128"/>
              </a:defRPr>
            </a:lvl7pPr>
            <a:lvl8pPr marL="3429000" indent="-228600" defTabSz="931863" eaLnBrk="0" fontAlgn="base" hangingPunct="0">
              <a:spcBef>
                <a:spcPct val="0"/>
              </a:spcBef>
              <a:spcAft>
                <a:spcPct val="0"/>
              </a:spcAft>
              <a:defRPr sz="2000">
                <a:solidFill>
                  <a:schemeClr val="tx1"/>
                </a:solidFill>
                <a:latin typeface="Arial" charset="0"/>
                <a:ea typeface="MS PGothic" pitchFamily="34" charset="-128"/>
              </a:defRPr>
            </a:lvl8pPr>
            <a:lvl9pPr marL="3886200" indent="-228600" defTabSz="931863" eaLnBrk="0" fontAlgn="base" hangingPunct="0">
              <a:spcBef>
                <a:spcPct val="0"/>
              </a:spcBef>
              <a:spcAft>
                <a:spcPct val="0"/>
              </a:spcAft>
              <a:defRPr sz="2000">
                <a:solidFill>
                  <a:schemeClr val="tx1"/>
                </a:solidFill>
                <a:latin typeface="Arial" charset="0"/>
                <a:ea typeface="MS PGothic" pitchFamily="34" charset="-128"/>
              </a:defRPr>
            </a:lvl9pPr>
          </a:lstStyle>
          <a:p>
            <a:pPr algn="r" eaLnBrk="1" hangingPunct="1"/>
            <a:r>
              <a:rPr lang="en-US" sz="1100" dirty="0"/>
              <a:t>September 2010 </a:t>
            </a:r>
          </a:p>
        </p:txBody>
      </p:sp>
      <p:sp>
        <p:nvSpPr>
          <p:cNvPr id="14340" name="Rectangle 6"/>
          <p:cNvSpPr txBox="1">
            <a:spLocks noGrp="1" noChangeArrowheads="1"/>
          </p:cNvSpPr>
          <p:nvPr/>
        </p:nvSpPr>
        <p:spPr bwMode="auto">
          <a:xfrm>
            <a:off x="1" y="9408670"/>
            <a:ext cx="2943499" cy="49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7" tIns="44973" rIns="89947" bIns="44973" anchor="b"/>
          <a:lstStyle>
            <a:lvl1pPr defTabSz="931863" eaLnBrk="0" hangingPunct="0">
              <a:defRPr sz="2000">
                <a:solidFill>
                  <a:schemeClr val="tx1"/>
                </a:solidFill>
                <a:latin typeface="Arial" charset="0"/>
                <a:ea typeface="MS PGothic" pitchFamily="34" charset="-128"/>
              </a:defRPr>
            </a:lvl1pPr>
            <a:lvl2pPr marL="742950" indent="-285750" defTabSz="931863" eaLnBrk="0" hangingPunct="0">
              <a:defRPr sz="2000">
                <a:solidFill>
                  <a:schemeClr val="tx1"/>
                </a:solidFill>
                <a:latin typeface="Arial" charset="0"/>
                <a:ea typeface="MS PGothic" pitchFamily="34" charset="-128"/>
              </a:defRPr>
            </a:lvl2pPr>
            <a:lvl3pPr marL="1143000" indent="-228600" defTabSz="931863" eaLnBrk="0" hangingPunct="0">
              <a:defRPr sz="2000">
                <a:solidFill>
                  <a:schemeClr val="tx1"/>
                </a:solidFill>
                <a:latin typeface="Arial" charset="0"/>
                <a:ea typeface="MS PGothic" pitchFamily="34" charset="-128"/>
              </a:defRPr>
            </a:lvl3pPr>
            <a:lvl4pPr marL="1600200" indent="-228600" defTabSz="931863" eaLnBrk="0" hangingPunct="0">
              <a:defRPr sz="2000">
                <a:solidFill>
                  <a:schemeClr val="tx1"/>
                </a:solidFill>
                <a:latin typeface="Arial" charset="0"/>
                <a:ea typeface="MS PGothic" pitchFamily="34" charset="-128"/>
              </a:defRPr>
            </a:lvl4pPr>
            <a:lvl5pPr marL="2057400" indent="-228600" defTabSz="931863" eaLnBrk="0" hangingPunct="0">
              <a:defRPr sz="2000">
                <a:solidFill>
                  <a:schemeClr val="tx1"/>
                </a:solidFill>
                <a:latin typeface="Arial" charset="0"/>
                <a:ea typeface="MS PGothic" pitchFamily="34" charset="-128"/>
              </a:defRPr>
            </a:lvl5pPr>
            <a:lvl6pPr marL="2514600" indent="-228600" defTabSz="931863" eaLnBrk="0" fontAlgn="base" hangingPunct="0">
              <a:spcBef>
                <a:spcPct val="0"/>
              </a:spcBef>
              <a:spcAft>
                <a:spcPct val="0"/>
              </a:spcAft>
              <a:defRPr sz="2000">
                <a:solidFill>
                  <a:schemeClr val="tx1"/>
                </a:solidFill>
                <a:latin typeface="Arial" charset="0"/>
                <a:ea typeface="MS PGothic" pitchFamily="34" charset="-128"/>
              </a:defRPr>
            </a:lvl6pPr>
            <a:lvl7pPr marL="2971800" indent="-228600" defTabSz="931863" eaLnBrk="0" fontAlgn="base" hangingPunct="0">
              <a:spcBef>
                <a:spcPct val="0"/>
              </a:spcBef>
              <a:spcAft>
                <a:spcPct val="0"/>
              </a:spcAft>
              <a:defRPr sz="2000">
                <a:solidFill>
                  <a:schemeClr val="tx1"/>
                </a:solidFill>
                <a:latin typeface="Arial" charset="0"/>
                <a:ea typeface="MS PGothic" pitchFamily="34" charset="-128"/>
              </a:defRPr>
            </a:lvl7pPr>
            <a:lvl8pPr marL="3429000" indent="-228600" defTabSz="931863" eaLnBrk="0" fontAlgn="base" hangingPunct="0">
              <a:spcBef>
                <a:spcPct val="0"/>
              </a:spcBef>
              <a:spcAft>
                <a:spcPct val="0"/>
              </a:spcAft>
              <a:defRPr sz="2000">
                <a:solidFill>
                  <a:schemeClr val="tx1"/>
                </a:solidFill>
                <a:latin typeface="Arial" charset="0"/>
                <a:ea typeface="MS PGothic" pitchFamily="34" charset="-128"/>
              </a:defRPr>
            </a:lvl8pPr>
            <a:lvl9pPr marL="3886200" indent="-228600" defTabSz="931863" eaLnBrk="0" fontAlgn="base" hangingPunct="0">
              <a:spcBef>
                <a:spcPct val="0"/>
              </a:spcBef>
              <a:spcAft>
                <a:spcPct val="0"/>
              </a:spcAft>
              <a:defRPr sz="2000">
                <a:solidFill>
                  <a:schemeClr val="tx1"/>
                </a:solidFill>
                <a:latin typeface="Arial" charset="0"/>
                <a:ea typeface="MS PGothic" pitchFamily="34" charset="-128"/>
              </a:defRPr>
            </a:lvl9pPr>
          </a:lstStyle>
          <a:p>
            <a:pPr eaLnBrk="1" hangingPunct="1"/>
            <a:r>
              <a:rPr lang="en-US" sz="1100" dirty="0"/>
              <a:t> </a:t>
            </a:r>
          </a:p>
        </p:txBody>
      </p:sp>
      <p:sp>
        <p:nvSpPr>
          <p:cNvPr id="14341" name="Rectangle 7"/>
          <p:cNvSpPr txBox="1">
            <a:spLocks noGrp="1" noChangeArrowheads="1"/>
          </p:cNvSpPr>
          <p:nvPr/>
        </p:nvSpPr>
        <p:spPr bwMode="auto">
          <a:xfrm>
            <a:off x="3849433" y="9408670"/>
            <a:ext cx="2943499" cy="495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9947" tIns="44973" rIns="89947" bIns="44973" anchor="b"/>
          <a:lstStyle>
            <a:lvl1pPr defTabSz="931863" eaLnBrk="0" hangingPunct="0">
              <a:defRPr sz="2000">
                <a:solidFill>
                  <a:schemeClr val="tx1"/>
                </a:solidFill>
                <a:latin typeface="Arial" charset="0"/>
                <a:ea typeface="MS PGothic" pitchFamily="34" charset="-128"/>
              </a:defRPr>
            </a:lvl1pPr>
            <a:lvl2pPr marL="742950" indent="-285750" defTabSz="931863" eaLnBrk="0" hangingPunct="0">
              <a:defRPr sz="2000">
                <a:solidFill>
                  <a:schemeClr val="tx1"/>
                </a:solidFill>
                <a:latin typeface="Arial" charset="0"/>
                <a:ea typeface="MS PGothic" pitchFamily="34" charset="-128"/>
              </a:defRPr>
            </a:lvl2pPr>
            <a:lvl3pPr marL="1143000" indent="-228600" defTabSz="931863" eaLnBrk="0" hangingPunct="0">
              <a:defRPr sz="2000">
                <a:solidFill>
                  <a:schemeClr val="tx1"/>
                </a:solidFill>
                <a:latin typeface="Arial" charset="0"/>
                <a:ea typeface="MS PGothic" pitchFamily="34" charset="-128"/>
              </a:defRPr>
            </a:lvl3pPr>
            <a:lvl4pPr marL="1600200" indent="-228600" defTabSz="931863" eaLnBrk="0" hangingPunct="0">
              <a:defRPr sz="2000">
                <a:solidFill>
                  <a:schemeClr val="tx1"/>
                </a:solidFill>
                <a:latin typeface="Arial" charset="0"/>
                <a:ea typeface="MS PGothic" pitchFamily="34" charset="-128"/>
              </a:defRPr>
            </a:lvl4pPr>
            <a:lvl5pPr marL="2057400" indent="-228600" defTabSz="931863" eaLnBrk="0" hangingPunct="0">
              <a:defRPr sz="2000">
                <a:solidFill>
                  <a:schemeClr val="tx1"/>
                </a:solidFill>
                <a:latin typeface="Arial" charset="0"/>
                <a:ea typeface="MS PGothic" pitchFamily="34" charset="-128"/>
              </a:defRPr>
            </a:lvl5pPr>
            <a:lvl6pPr marL="2514600" indent="-228600" defTabSz="931863" eaLnBrk="0" fontAlgn="base" hangingPunct="0">
              <a:spcBef>
                <a:spcPct val="0"/>
              </a:spcBef>
              <a:spcAft>
                <a:spcPct val="0"/>
              </a:spcAft>
              <a:defRPr sz="2000">
                <a:solidFill>
                  <a:schemeClr val="tx1"/>
                </a:solidFill>
                <a:latin typeface="Arial" charset="0"/>
                <a:ea typeface="MS PGothic" pitchFamily="34" charset="-128"/>
              </a:defRPr>
            </a:lvl6pPr>
            <a:lvl7pPr marL="2971800" indent="-228600" defTabSz="931863" eaLnBrk="0" fontAlgn="base" hangingPunct="0">
              <a:spcBef>
                <a:spcPct val="0"/>
              </a:spcBef>
              <a:spcAft>
                <a:spcPct val="0"/>
              </a:spcAft>
              <a:defRPr sz="2000">
                <a:solidFill>
                  <a:schemeClr val="tx1"/>
                </a:solidFill>
                <a:latin typeface="Arial" charset="0"/>
                <a:ea typeface="MS PGothic" pitchFamily="34" charset="-128"/>
              </a:defRPr>
            </a:lvl7pPr>
            <a:lvl8pPr marL="3429000" indent="-228600" defTabSz="931863" eaLnBrk="0" fontAlgn="base" hangingPunct="0">
              <a:spcBef>
                <a:spcPct val="0"/>
              </a:spcBef>
              <a:spcAft>
                <a:spcPct val="0"/>
              </a:spcAft>
              <a:defRPr sz="2000">
                <a:solidFill>
                  <a:schemeClr val="tx1"/>
                </a:solidFill>
                <a:latin typeface="Arial" charset="0"/>
                <a:ea typeface="MS PGothic" pitchFamily="34" charset="-128"/>
              </a:defRPr>
            </a:lvl8pPr>
            <a:lvl9pPr marL="3886200" indent="-228600" defTabSz="931863" eaLnBrk="0" fontAlgn="base" hangingPunct="0">
              <a:spcBef>
                <a:spcPct val="0"/>
              </a:spcBef>
              <a:spcAft>
                <a:spcPct val="0"/>
              </a:spcAft>
              <a:defRPr sz="2000">
                <a:solidFill>
                  <a:schemeClr val="tx1"/>
                </a:solidFill>
                <a:latin typeface="Arial" charset="0"/>
                <a:ea typeface="MS PGothic" pitchFamily="34" charset="-128"/>
              </a:defRPr>
            </a:lvl9pPr>
          </a:lstStyle>
          <a:p>
            <a:pPr algn="r" eaLnBrk="1" hangingPunct="1"/>
            <a:fld id="{64761983-1AC9-487B-A191-2456ABE9C041}" type="slidenum">
              <a:rPr lang="en-US" sz="1100"/>
              <a:pPr algn="r" eaLnBrk="1" hangingPunct="1"/>
              <a:t>1</a:t>
            </a:fld>
            <a:endParaRPr lang="en-US" sz="1100" dirty="0"/>
          </a:p>
        </p:txBody>
      </p:sp>
      <p:sp>
        <p:nvSpPr>
          <p:cNvPr id="14342" name="Rectangle 2"/>
          <p:cNvSpPr>
            <a:spLocks noGrp="1" noRot="1" noChangeAspect="1" noChangeArrowheads="1" noTextEdit="1"/>
          </p:cNvSpPr>
          <p:nvPr>
            <p:ph type="sldImg"/>
          </p:nvPr>
        </p:nvSpPr>
        <p:spPr bwMode="auto">
          <a:xfrm>
            <a:off x="96838" y="744538"/>
            <a:ext cx="6600825" cy="3713162"/>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43"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9947" tIns="44973" rIns="89947" bIns="44973" numCol="1" anchor="t" anchorCtr="0" compatLnSpc="1">
            <a:prstTxWarp prst="textNoShape">
              <a:avLst/>
            </a:prstTxWarp>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g7daeacc75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 name="Google Shape;67;g7daeacc75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2/28/25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Owner is the team members name that listed the risk.</a:t>
            </a:r>
          </a:p>
          <a:p>
            <a:r>
              <a:rPr lang="en-US" dirty="0"/>
              <a:t># is the Risk Number, R1, R2, etc.</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971157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Originator is the team members name that listed the Action.</a:t>
            </a: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Owner is the job role that should complete the Action.</a:t>
            </a:r>
          </a:p>
          <a:p>
            <a:endParaRPr lang="en-US" dirty="0"/>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7</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11034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Owner is the team members name that listed the Decision</a:t>
            </a:r>
          </a:p>
          <a:p>
            <a:endParaRPr lang="en-US" dirty="0"/>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8</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473396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31"/>
          <p:cNvSpPr>
            <a:spLocks noChangeArrowheads="1"/>
          </p:cNvSpPr>
          <p:nvPr/>
        </p:nvSpPr>
        <p:spPr bwMode="auto">
          <a:xfrm>
            <a:off x="2734736" y="2346595"/>
            <a:ext cx="8961078" cy="2293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54000" bIns="0" anchor="ctr"/>
          <a:lstStyle/>
          <a:p>
            <a:pPr>
              <a:lnSpc>
                <a:spcPct val="90000"/>
              </a:lnSpc>
              <a:buClr>
                <a:srgbClr val="00A9D4"/>
              </a:buClr>
              <a:buFont typeface="Arial" charset="0"/>
              <a:buNone/>
            </a:pPr>
            <a:r>
              <a:rPr lang="en-US" sz="3600" dirty="0">
                <a:solidFill>
                  <a:schemeClr val="tx2"/>
                </a:solidFill>
                <a:latin typeface="Ericsson Capital TT" pitchFamily="2" charset="0"/>
              </a:rPr>
              <a:t>Project Name</a:t>
            </a:r>
          </a:p>
          <a:p>
            <a:pPr>
              <a:lnSpc>
                <a:spcPct val="90000"/>
              </a:lnSpc>
              <a:buClr>
                <a:srgbClr val="00A9D4"/>
              </a:buClr>
              <a:buFont typeface="Arial" charset="0"/>
              <a:buNone/>
            </a:pPr>
            <a:r>
              <a:rPr lang="en-US" sz="3600" dirty="0">
                <a:solidFill>
                  <a:schemeClr val="tx2"/>
                </a:solidFill>
                <a:latin typeface="Ericsson Capital TT" pitchFamily="2" charset="0"/>
              </a:rPr>
              <a:t>Project Dashboard Template</a:t>
            </a:r>
          </a:p>
          <a:p>
            <a:pPr>
              <a:lnSpc>
                <a:spcPct val="90000"/>
              </a:lnSpc>
              <a:buClr>
                <a:srgbClr val="00A9D4"/>
              </a:buClr>
              <a:buFont typeface="Arial" charset="0"/>
              <a:buNone/>
            </a:pPr>
            <a:endParaRPr lang="es-MX" sz="3600" dirty="0">
              <a:solidFill>
                <a:schemeClr val="tx2"/>
              </a:solidFill>
              <a:latin typeface="Ericsson Capital TT" pitchFamily="2" charset="0"/>
            </a:endParaRPr>
          </a:p>
        </p:txBody>
      </p:sp>
      <p:sp>
        <p:nvSpPr>
          <p:cNvPr id="5" name="Freeform 2"/>
          <p:cNvSpPr>
            <a:spLocks noChangeAspect="1" noEditPoints="1"/>
          </p:cNvSpPr>
          <p:nvPr/>
        </p:nvSpPr>
        <p:spPr bwMode="auto">
          <a:xfrm>
            <a:off x="831789" y="1192591"/>
            <a:ext cx="4297795" cy="4501339"/>
          </a:xfrm>
          <a:custGeom>
            <a:avLst/>
            <a:gdLst>
              <a:gd name="T0" fmla="*/ 714 w 1023"/>
              <a:gd name="T1" fmla="*/ 1428 h 1428"/>
              <a:gd name="T2" fmla="*/ 714 w 1023"/>
              <a:gd name="T3" fmla="*/ 1286 h 1428"/>
              <a:gd name="T4" fmla="*/ 681 w 1023"/>
              <a:gd name="T5" fmla="*/ 1253 h 1428"/>
              <a:gd name="T6" fmla="*/ 740 w 1023"/>
              <a:gd name="T7" fmla="*/ 1146 h 1428"/>
              <a:gd name="T8" fmla="*/ 714 w 1023"/>
              <a:gd name="T9" fmla="*/ 1172 h 1428"/>
              <a:gd name="T10" fmla="*/ 714 w 1023"/>
              <a:gd name="T11" fmla="*/ 0 h 1428"/>
              <a:gd name="T12" fmla="*/ 714 w 1023"/>
              <a:gd name="T13" fmla="*/ 142 h 1428"/>
              <a:gd name="T14" fmla="*/ 748 w 1023"/>
              <a:gd name="T15" fmla="*/ 175 h 1428"/>
              <a:gd name="T16" fmla="*/ 714 w 1023"/>
              <a:gd name="T17" fmla="*/ 256 h 1428"/>
              <a:gd name="T18" fmla="*/ 740 w 1023"/>
              <a:gd name="T19" fmla="*/ 282 h 1428"/>
              <a:gd name="T20" fmla="*/ 927 w 1023"/>
              <a:gd name="T21" fmla="*/ 1349 h 1428"/>
              <a:gd name="T22" fmla="*/ 951 w 1023"/>
              <a:gd name="T23" fmla="*/ 1199 h 1428"/>
              <a:gd name="T24" fmla="*/ 933 w 1023"/>
              <a:gd name="T25" fmla="*/ 1243 h 1428"/>
              <a:gd name="T26" fmla="*/ 870 w 1023"/>
              <a:gd name="T27" fmla="*/ 1090 h 1428"/>
              <a:gd name="T28" fmla="*/ 903 w 1023"/>
              <a:gd name="T29" fmla="*/ 1103 h 1428"/>
              <a:gd name="T30" fmla="*/ 441 w 1023"/>
              <a:gd name="T31" fmla="*/ 54 h 1428"/>
              <a:gd name="T32" fmla="*/ 477 w 1023"/>
              <a:gd name="T33" fmla="*/ 229 h 1428"/>
              <a:gd name="T34" fmla="*/ 495 w 1023"/>
              <a:gd name="T35" fmla="*/ 185 h 1428"/>
              <a:gd name="T36" fmla="*/ 525 w 1023"/>
              <a:gd name="T37" fmla="*/ 324 h 1428"/>
              <a:gd name="T38" fmla="*/ 539 w 1023"/>
              <a:gd name="T39" fmla="*/ 291 h 1428"/>
              <a:gd name="T40" fmla="*/ 209 w 1023"/>
              <a:gd name="T41" fmla="*/ 209 h 1428"/>
              <a:gd name="T42" fmla="*/ 310 w 1023"/>
              <a:gd name="T43" fmla="*/ 309 h 1428"/>
              <a:gd name="T44" fmla="*/ 357 w 1023"/>
              <a:gd name="T45" fmla="*/ 309 h 1428"/>
              <a:gd name="T46" fmla="*/ 427 w 1023"/>
              <a:gd name="T47" fmla="*/ 390 h 1428"/>
              <a:gd name="T48" fmla="*/ 427 w 1023"/>
              <a:gd name="T49" fmla="*/ 426 h 1428"/>
              <a:gd name="T50" fmla="*/ 116 w 1023"/>
              <a:gd name="T51" fmla="*/ 415 h 1428"/>
              <a:gd name="T52" fmla="*/ 203 w 1023"/>
              <a:gd name="T53" fmla="*/ 538 h 1428"/>
              <a:gd name="T54" fmla="*/ 185 w 1023"/>
              <a:gd name="T55" fmla="*/ 495 h 1428"/>
              <a:gd name="T56" fmla="*/ 339 w 1023"/>
              <a:gd name="T57" fmla="*/ 558 h 1428"/>
              <a:gd name="T58" fmla="*/ 305 w 1023"/>
              <a:gd name="T59" fmla="*/ 572 h 1428"/>
              <a:gd name="T60" fmla="*/ 0 w 1023"/>
              <a:gd name="T61" fmla="*/ 714 h 1428"/>
              <a:gd name="T62" fmla="*/ 208 w 1023"/>
              <a:gd name="T63" fmla="*/ 714 h 1428"/>
              <a:gd name="T64" fmla="*/ 175 w 1023"/>
              <a:gd name="T65" fmla="*/ 747 h 1428"/>
              <a:gd name="T66" fmla="*/ 257 w 1023"/>
              <a:gd name="T67" fmla="*/ 714 h 1428"/>
              <a:gd name="T68" fmla="*/ 282 w 1023"/>
              <a:gd name="T69" fmla="*/ 688 h 1428"/>
              <a:gd name="T70" fmla="*/ 116 w 1023"/>
              <a:gd name="T71" fmla="*/ 1013 h 1428"/>
              <a:gd name="T72" fmla="*/ 229 w 1023"/>
              <a:gd name="T73" fmla="*/ 951 h 1428"/>
              <a:gd name="T74" fmla="*/ 185 w 1023"/>
              <a:gd name="T75" fmla="*/ 933 h 1428"/>
              <a:gd name="T76" fmla="*/ 339 w 1023"/>
              <a:gd name="T77" fmla="*/ 870 h 1428"/>
              <a:gd name="T78" fmla="*/ 325 w 1023"/>
              <a:gd name="T79" fmla="*/ 903 h 1428"/>
              <a:gd name="T80" fmla="*/ 275 w 1023"/>
              <a:gd name="T81" fmla="*/ 1219 h 1428"/>
              <a:gd name="T82" fmla="*/ 310 w 1023"/>
              <a:gd name="T83" fmla="*/ 1072 h 1428"/>
              <a:gd name="T84" fmla="*/ 357 w 1023"/>
              <a:gd name="T85" fmla="*/ 1072 h 1428"/>
              <a:gd name="T86" fmla="*/ 391 w 1023"/>
              <a:gd name="T87" fmla="*/ 1002 h 1428"/>
              <a:gd name="T88" fmla="*/ 427 w 1023"/>
              <a:gd name="T89" fmla="*/ 1002 h 1428"/>
              <a:gd name="T90" fmla="*/ 988 w 1023"/>
              <a:gd name="T91" fmla="*/ 54 h 1428"/>
              <a:gd name="T92" fmla="*/ 908 w 1023"/>
              <a:gd name="T93" fmla="*/ 247 h 1428"/>
              <a:gd name="T94" fmla="*/ 890 w 1023"/>
              <a:gd name="T95" fmla="*/ 203 h 1428"/>
              <a:gd name="T96" fmla="*/ 903 w 1023"/>
              <a:gd name="T97" fmla="*/ 324 h 1428"/>
              <a:gd name="T98" fmla="*/ 870 w 1023"/>
              <a:gd name="T99" fmla="*/ 338 h 1428"/>
              <a:gd name="T100" fmla="*/ 441 w 1023"/>
              <a:gd name="T101" fmla="*/ 1374 h 1428"/>
              <a:gd name="T102" fmla="*/ 521 w 1023"/>
              <a:gd name="T103" fmla="*/ 1181 h 1428"/>
              <a:gd name="T104" fmla="*/ 539 w 1023"/>
              <a:gd name="T105" fmla="*/ 1225 h 1428"/>
              <a:gd name="T106" fmla="*/ 525 w 1023"/>
              <a:gd name="T107" fmla="*/ 1104 h 1428"/>
              <a:gd name="T108" fmla="*/ 559 w 1023"/>
              <a:gd name="T109" fmla="*/ 1090 h 14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023" h="1428">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dpi="0" rotWithShape="1">
            <a:blip r:embed="rId4"/>
            <a:srcRect/>
            <a:stretch>
              <a:fillRect/>
            </a:stretch>
          </a:blip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txBody>
          <a:bodyPr/>
          <a:lstStyle/>
          <a:p>
            <a:pPr>
              <a:spcBef>
                <a:spcPct val="50000"/>
              </a:spcBef>
              <a:defRPr/>
            </a:pPr>
            <a:endParaRPr lang="en-US" dirty="0">
              <a:ea typeface="+mn-ea"/>
            </a:endParaRPr>
          </a:p>
        </p:txBody>
      </p:sp>
      <p:sp>
        <p:nvSpPr>
          <p:cNvPr id="4" name="Subtitle 2"/>
          <p:cNvSpPr>
            <a:spLocks noGrp="1"/>
          </p:cNvSpPr>
          <p:nvPr>
            <p:ph type="subTitle" sz="quarter" idx="1"/>
          </p:nvPr>
        </p:nvSpPr>
        <p:spPr>
          <a:xfrm>
            <a:off x="555797" y="4465674"/>
            <a:ext cx="11140017" cy="1841464"/>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54000" bIns="0" anchor="ctr"/>
          <a:lstStyle/>
          <a:p>
            <a:pPr algn="r">
              <a:lnSpc>
                <a:spcPct val="90000"/>
              </a:lnSpc>
              <a:spcBef>
                <a:spcPct val="0"/>
              </a:spcBef>
            </a:pPr>
            <a:endParaRPr lang="en-US" altLang="en-US" sz="2000" kern="1200" dirty="0">
              <a:solidFill>
                <a:schemeClr val="tx2"/>
              </a:solidFill>
              <a:latin typeface="Ericsson Capital TT" pitchFamily="2" charset="0"/>
              <a:cs typeface="Arial" charset="0"/>
            </a:endParaRPr>
          </a:p>
          <a:p>
            <a:pPr algn="r">
              <a:lnSpc>
                <a:spcPct val="90000"/>
              </a:lnSpc>
              <a:spcBef>
                <a:spcPct val="0"/>
              </a:spcBef>
            </a:pPr>
            <a:r>
              <a:rPr lang="en-US" altLang="en-US" sz="2000" kern="1200" dirty="0">
                <a:solidFill>
                  <a:schemeClr val="tx2"/>
                </a:solidFill>
                <a:latin typeface="Ericsson Capital TT" pitchFamily="2" charset="0"/>
                <a:cs typeface="Arial" charset="0"/>
              </a:rPr>
              <a:t>December 15, 2024</a:t>
            </a:r>
          </a:p>
          <a:p>
            <a:pPr algn="r">
              <a:lnSpc>
                <a:spcPct val="90000"/>
              </a:lnSpc>
              <a:spcBef>
                <a:spcPct val="0"/>
              </a:spcBef>
            </a:pPr>
            <a:endParaRPr lang="en-US" altLang="en-US" sz="2000" kern="1200" dirty="0">
              <a:solidFill>
                <a:schemeClr val="tx2"/>
              </a:solidFill>
              <a:latin typeface="Ericsson Capital TT" pitchFamily="2" charset="0"/>
              <a:cs typeface="Arial" charset="0"/>
            </a:endParaRPr>
          </a:p>
          <a:p>
            <a:pPr algn="r">
              <a:lnSpc>
                <a:spcPct val="90000"/>
              </a:lnSpc>
              <a:spcBef>
                <a:spcPct val="0"/>
              </a:spcBef>
            </a:pPr>
            <a:r>
              <a:rPr lang="en-US" altLang="en-US" sz="2000" kern="1200" dirty="0">
                <a:solidFill>
                  <a:schemeClr val="tx2"/>
                </a:solidFill>
                <a:latin typeface="Ericsson Capital TT" pitchFamily="2" charset="0"/>
                <a:cs typeface="Arial" charset="0"/>
              </a:rPr>
              <a:t>Team Member1, Team Member2, Team Member3, (TeamMember4/PM) :</a:t>
            </a:r>
          </a:p>
          <a:p>
            <a:pPr algn="r">
              <a:lnSpc>
                <a:spcPct val="90000"/>
              </a:lnSpc>
              <a:spcBef>
                <a:spcPct val="0"/>
              </a:spcBef>
            </a:pPr>
            <a:r>
              <a:rPr lang="en-US" altLang="en-US" sz="2000" kern="1200" dirty="0">
                <a:solidFill>
                  <a:schemeClr val="tx2"/>
                </a:solidFill>
                <a:latin typeface="Ericsson Capital TT" pitchFamily="2" charset="0"/>
                <a:cs typeface="Arial" charset="0"/>
              </a:rPr>
              <a:t>WOW (Meeting date / time, Communication Method, Meeting Location)</a:t>
            </a:r>
            <a:endParaRPr lang="en-US" altLang="en-US" sz="2000" kern="1200" dirty="0">
              <a:solidFill>
                <a:srgbClr val="FF0000"/>
              </a:solidFill>
              <a:latin typeface="Ericsson Capital TT" pitchFamily="2" charset="0"/>
              <a:cs typeface="Arial" charset="0"/>
            </a:endParaRPr>
          </a:p>
        </p:txBody>
      </p:sp>
    </p:spTree>
    <p:custDataLst>
      <p:tags r:id="rId1"/>
    </p:custDataLst>
    <p:extLst>
      <p:ext uri="{BB962C8B-B14F-4D97-AF65-F5344CB8AC3E}">
        <p14:creationId xmlns:p14="http://schemas.microsoft.com/office/powerpoint/2010/main" val="3092665659"/>
      </p:ext>
    </p:extLst>
  </p:cSld>
  <p:clrMapOvr>
    <a:masterClrMapping/>
  </p:clrMapOvr>
  <p:transition spd="slow">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Plan Table</a:t>
            </a:r>
          </a:p>
        </p:txBody>
      </p:sp>
    </p:spTree>
    <p:extLst>
      <p:ext uri="{BB962C8B-B14F-4D97-AF65-F5344CB8AC3E}">
        <p14:creationId xmlns:p14="http://schemas.microsoft.com/office/powerpoint/2010/main" val="35093620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4"/>
          <p:cNvSpPr txBox="1">
            <a:spLocks noGrp="1"/>
          </p:cNvSpPr>
          <p:nvPr>
            <p:ph type="title"/>
          </p:nvPr>
        </p:nvSpPr>
        <p:spPr>
          <a:xfrm>
            <a:off x="517200" y="249067"/>
            <a:ext cx="7278400" cy="914800"/>
          </a:xfrm>
          <a:prstGeom prst="rect">
            <a:avLst/>
          </a:prstGeom>
        </p:spPr>
        <p:txBody>
          <a:bodyPr spcFirstLastPara="1" vert="horz" wrap="square" lIns="121900" tIns="121900" rIns="121900" bIns="121900" numCol="1" anchor="b" anchorCtr="0" compatLnSpc="1">
            <a:prstTxWarp prst="textNoShape">
              <a:avLst/>
            </a:prstTxWarp>
            <a:noAutofit/>
          </a:bodyPr>
          <a:lstStyle/>
          <a:p>
            <a:r>
              <a:rPr lang="en-US" dirty="0"/>
              <a:t>Team Profile Page</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3D365F-9B2B-446D-9124-C98984D9E69A}"/>
              </a:ext>
            </a:extLst>
          </p:cNvPr>
          <p:cNvSpPr>
            <a:spLocks noGrp="1"/>
          </p:cNvSpPr>
          <p:nvPr>
            <p:ph sz="quarter" idx="12"/>
          </p:nvPr>
        </p:nvSpPr>
        <p:spPr>
          <a:ln>
            <a:solidFill>
              <a:schemeClr val="tx1"/>
            </a:solidFill>
          </a:ln>
        </p:spPr>
        <p:txBody>
          <a:bodyPr/>
          <a:lstStyle/>
          <a:p>
            <a:r>
              <a:rPr lang="en-US" dirty="0"/>
              <a:t>Variance</a:t>
            </a:r>
          </a:p>
          <a:p>
            <a:pPr lvl="1"/>
            <a:r>
              <a:rPr lang="en-US" dirty="0"/>
              <a:t>What were some of the big changes. Duration, hourly cost, </a:t>
            </a:r>
            <a:r>
              <a:rPr lang="en-US"/>
              <a:t>etc</a:t>
            </a:r>
            <a:endParaRPr lang="en-US" dirty="0"/>
          </a:p>
        </p:txBody>
      </p:sp>
      <p:sp>
        <p:nvSpPr>
          <p:cNvPr id="3" name="Content Placeholder 2">
            <a:extLst>
              <a:ext uri="{FF2B5EF4-FFF2-40B4-BE49-F238E27FC236}">
                <a16:creationId xmlns:a16="http://schemas.microsoft.com/office/drawing/2014/main" id="{12A110A5-E755-496B-BED1-81B6EE4A3D10}"/>
              </a:ext>
            </a:extLst>
          </p:cNvPr>
          <p:cNvSpPr>
            <a:spLocks noGrp="1"/>
          </p:cNvSpPr>
          <p:nvPr>
            <p:ph sz="quarter" idx="11"/>
          </p:nvPr>
        </p:nvSpPr>
        <p:spPr>
          <a:ln>
            <a:solidFill>
              <a:schemeClr val="tx1"/>
            </a:solidFill>
          </a:ln>
        </p:spPr>
        <p:txBody>
          <a:bodyPr/>
          <a:lstStyle/>
          <a:p>
            <a:r>
              <a:rPr lang="en-US" dirty="0"/>
              <a:t>Bottom-up Cost (PA3)</a:t>
            </a:r>
          </a:p>
          <a:p>
            <a:pPr lvl="1"/>
            <a:r>
              <a:rPr lang="en-US" dirty="0"/>
              <a:t>Req</a:t>
            </a:r>
          </a:p>
          <a:p>
            <a:pPr lvl="1"/>
            <a:r>
              <a:rPr lang="en-US" dirty="0"/>
              <a:t>Arch</a:t>
            </a:r>
          </a:p>
          <a:p>
            <a:pPr lvl="1"/>
            <a:r>
              <a:rPr lang="en-US" dirty="0"/>
              <a:t>Code</a:t>
            </a:r>
          </a:p>
          <a:p>
            <a:pPr lvl="1"/>
            <a:r>
              <a:rPr lang="en-US" dirty="0"/>
              <a:t>Test</a:t>
            </a:r>
          </a:p>
          <a:p>
            <a:pPr lvl="1"/>
            <a:r>
              <a:rPr lang="en-US" dirty="0"/>
              <a:t>Deploy</a:t>
            </a:r>
          </a:p>
          <a:p>
            <a:pPr lvl="1"/>
            <a:r>
              <a:rPr lang="en-US" dirty="0"/>
              <a:t>PM</a:t>
            </a:r>
          </a:p>
          <a:p>
            <a:pPr lvl="1"/>
            <a:r>
              <a:rPr lang="en-US" dirty="0"/>
              <a:t>Total Cost</a:t>
            </a:r>
          </a:p>
          <a:p>
            <a:pPr lvl="1"/>
            <a:r>
              <a:rPr lang="en-US" dirty="0"/>
              <a:t>Margin</a:t>
            </a:r>
          </a:p>
          <a:p>
            <a:pPr lvl="1"/>
            <a:r>
              <a:rPr lang="en-US" dirty="0"/>
              <a:t>Price</a:t>
            </a:r>
          </a:p>
        </p:txBody>
      </p:sp>
      <p:sp>
        <p:nvSpPr>
          <p:cNvPr id="4" name="Content Placeholder 3">
            <a:extLst>
              <a:ext uri="{FF2B5EF4-FFF2-40B4-BE49-F238E27FC236}">
                <a16:creationId xmlns:a16="http://schemas.microsoft.com/office/drawing/2014/main" id="{F17C88D6-3ACA-4DF6-BACE-B9F7255913F1}"/>
              </a:ext>
            </a:extLst>
          </p:cNvPr>
          <p:cNvSpPr>
            <a:spLocks noGrp="1"/>
          </p:cNvSpPr>
          <p:nvPr>
            <p:ph sz="quarter" idx="10"/>
          </p:nvPr>
        </p:nvSpPr>
        <p:spPr>
          <a:ln>
            <a:solidFill>
              <a:schemeClr val="tx1"/>
            </a:solidFill>
          </a:ln>
        </p:spPr>
        <p:txBody>
          <a:bodyPr/>
          <a:lstStyle/>
          <a:p>
            <a:r>
              <a:rPr lang="en-US" dirty="0"/>
              <a:t>Top-Down Cost (PA1)</a:t>
            </a:r>
          </a:p>
          <a:p>
            <a:pPr lvl="1"/>
            <a:r>
              <a:rPr lang="en-US" dirty="0"/>
              <a:t>Req</a:t>
            </a:r>
          </a:p>
          <a:p>
            <a:pPr lvl="1"/>
            <a:r>
              <a:rPr lang="en-US" dirty="0"/>
              <a:t>Arch</a:t>
            </a:r>
          </a:p>
          <a:p>
            <a:pPr lvl="1"/>
            <a:r>
              <a:rPr lang="en-US" dirty="0"/>
              <a:t>Code</a:t>
            </a:r>
          </a:p>
          <a:p>
            <a:pPr lvl="1"/>
            <a:r>
              <a:rPr lang="en-US" dirty="0"/>
              <a:t>Test</a:t>
            </a:r>
          </a:p>
          <a:p>
            <a:pPr lvl="1"/>
            <a:r>
              <a:rPr lang="en-US" dirty="0"/>
              <a:t>Deploy</a:t>
            </a:r>
          </a:p>
          <a:p>
            <a:pPr lvl="1"/>
            <a:r>
              <a:rPr lang="en-US" dirty="0"/>
              <a:t>PM</a:t>
            </a:r>
          </a:p>
          <a:p>
            <a:pPr lvl="1"/>
            <a:r>
              <a:rPr lang="en-US" dirty="0"/>
              <a:t>Total Cost</a:t>
            </a:r>
          </a:p>
          <a:p>
            <a:pPr lvl="1"/>
            <a:r>
              <a:rPr lang="en-US" dirty="0"/>
              <a:t>Margin</a:t>
            </a:r>
          </a:p>
          <a:p>
            <a:pPr lvl="1"/>
            <a:r>
              <a:rPr lang="en-US" dirty="0"/>
              <a:t>Price</a:t>
            </a:r>
          </a:p>
        </p:txBody>
      </p:sp>
      <p:sp>
        <p:nvSpPr>
          <p:cNvPr id="5" name="Title 4">
            <a:extLst>
              <a:ext uri="{FF2B5EF4-FFF2-40B4-BE49-F238E27FC236}">
                <a16:creationId xmlns:a16="http://schemas.microsoft.com/office/drawing/2014/main" id="{28E08887-1E20-4489-AB89-FB8426EAC6C3}"/>
              </a:ext>
            </a:extLst>
          </p:cNvPr>
          <p:cNvSpPr>
            <a:spLocks noGrp="1"/>
          </p:cNvSpPr>
          <p:nvPr>
            <p:ph type="title"/>
          </p:nvPr>
        </p:nvSpPr>
        <p:spPr/>
        <p:txBody>
          <a:bodyPr/>
          <a:lstStyle/>
          <a:p>
            <a:r>
              <a:rPr lang="en-US" dirty="0"/>
              <a:t>Cost Comparison Slide Summary</a:t>
            </a:r>
          </a:p>
        </p:txBody>
      </p:sp>
    </p:spTree>
    <p:extLst>
      <p:ext uri="{BB962C8B-B14F-4D97-AF65-F5344CB8AC3E}">
        <p14:creationId xmlns:p14="http://schemas.microsoft.com/office/powerpoint/2010/main" val="2627072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100" b="1" dirty="0">
                <a:cs typeface="Arial" pitchFamily="34" charset="0"/>
              </a:rPr>
              <a:t>Risks only (just one or two with mitigations from the Risk Slide)</a:t>
            </a:r>
            <a:endParaRPr lang="en-US" sz="11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a:p>
            <a:pPr marL="628650" lvl="1" indent="-171450" eaLnBrk="0" hangingPunct="0">
              <a:spcBef>
                <a:spcPts val="0"/>
              </a:spcBef>
              <a:spcAft>
                <a:spcPts val="300"/>
              </a:spcAft>
              <a:buFont typeface="Arial" panose="020B0604020202020204" pitchFamily="34" charset="0"/>
              <a:buChar char="•"/>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2 – Feb 15</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Finalize FE Req – Feb 20</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Start BE Req – Feb 18</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Equipment Delivery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5663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Completed SOW – Jan 20</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Workshop 1 completed – Jan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Initial Front End Req Complete – Feb 9</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xxx</a:t>
            </a:r>
          </a:p>
          <a:p>
            <a:pPr eaLnBrk="0" hangingPunct="0">
              <a:spcBef>
                <a:spcPts val="0"/>
              </a:spcBef>
              <a:spcAft>
                <a:spcPts val="300"/>
              </a:spcAft>
              <a:defRPr/>
            </a:pPr>
            <a:r>
              <a:rPr lang="en-US" sz="1200" dirty="0">
                <a:cs typeface="Arial" pitchFamily="34" charset="0"/>
              </a:rPr>
              <a:t>           </a:t>
            </a:r>
            <a:endParaRPr lang="en-US" sz="800" i="1" dirty="0">
              <a:cs typeface="Arial" pitchFamily="34" charset="0"/>
            </a:endParaRP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FE Document Accepted – Feb 22</a:t>
            </a:r>
            <a:r>
              <a:rPr lang="en-US" sz="1200" baseline="30000" dirty="0">
                <a:cs typeface="Arial" pitchFamily="34" charset="0"/>
              </a:rPr>
              <a:t>nd</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BE Document Accepted – Mar 28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Requirements Accepted – April 15</a:t>
            </a:r>
            <a:r>
              <a:rPr lang="en-US" sz="1200" baseline="30000" dirty="0">
                <a:cs typeface="Arial" pitchFamily="34" charset="0"/>
              </a:rPr>
              <a:t>th</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Arch Context Diagram Complete – April 18</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err="1">
                <a:cs typeface="Arial" pitchFamily="34" charset="0"/>
              </a:rPr>
              <a:t>Xxx</a:t>
            </a: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UAT Completes – Dec 14</a:t>
            </a:r>
            <a:r>
              <a:rPr lang="en-US" sz="1200" baseline="30000" dirty="0">
                <a:cs typeface="Arial" pitchFamily="34" charset="0"/>
              </a:rPr>
              <a:t>th</a:t>
            </a: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r>
              <a:rPr lang="en-US" sz="1200" dirty="0">
                <a:cs typeface="Arial" pitchFamily="34" charset="0"/>
              </a:rPr>
              <a:t>Go Live – Dec 20</a:t>
            </a:r>
            <a:r>
              <a:rPr lang="en-US" sz="1200" baseline="30000" dirty="0">
                <a:cs typeface="Arial" pitchFamily="34" charset="0"/>
              </a:rPr>
              <a:t>th</a:t>
            </a:r>
            <a:r>
              <a:rPr lang="en-US" sz="1200" dirty="0">
                <a:cs typeface="Arial" pitchFamily="34" charset="0"/>
              </a:rPr>
              <a:t> </a:t>
            </a:r>
          </a:p>
          <a:p>
            <a:pPr lvl="0" eaLnBrk="0" hangingPunct="0">
              <a:spcBef>
                <a:spcPts val="0"/>
              </a:spcBef>
              <a:spcAft>
                <a:spcPts val="300"/>
              </a:spcAft>
              <a:defRPr/>
            </a:pP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2864248039"/>
              </p:ext>
            </p:extLst>
          </p:nvPr>
        </p:nvGraphicFramePr>
        <p:xfrm>
          <a:off x="622902" y="948266"/>
          <a:ext cx="10970400" cy="5355171"/>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846246">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376767">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Requirements FE Document Accepted </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Jan 9, 2024</a:t>
                      </a:r>
                    </a:p>
                  </a:txBody>
                  <a:tcPr/>
                </a:tc>
                <a:tc>
                  <a:txBody>
                    <a:bodyPr/>
                    <a:lstStyle/>
                    <a:p>
                      <a:r>
                        <a:rPr lang="en-US" sz="1200" dirty="0"/>
                        <a:t>Feb 22, 2024</a:t>
                      </a:r>
                    </a:p>
                  </a:txBody>
                  <a:tcPr/>
                </a:tc>
                <a:tc>
                  <a:txBody>
                    <a:bodyPr/>
                    <a:lstStyle/>
                    <a:p>
                      <a:r>
                        <a:rPr lang="en-US" sz="1200" dirty="0"/>
                        <a:t>Signed by customer on Dec 20</a:t>
                      </a:r>
                      <a:r>
                        <a:rPr lang="en-US" sz="1200" baseline="30000" dirty="0"/>
                        <a:t>th</a:t>
                      </a:r>
                      <a:r>
                        <a:rPr lang="en-US" sz="1200" dirty="0"/>
                        <a:t> </a:t>
                      </a:r>
                    </a:p>
                  </a:txBody>
                  <a:tcPr/>
                </a:tc>
                <a:extLst>
                  <a:ext uri="{0D108BD9-81ED-4DB2-BD59-A6C34878D82A}">
                    <a16:rowId xmlns:a16="http://schemas.microsoft.com/office/drawing/2014/main" val="1705967525"/>
                  </a:ext>
                </a:extLst>
              </a:tr>
              <a:tr h="376767">
                <a:tc>
                  <a:txBody>
                    <a:bodyPr/>
                    <a:lstStyle/>
                    <a:p>
                      <a:r>
                        <a:rPr lang="en-US" sz="1200" dirty="0">
                          <a:cs typeface="Arial" pitchFamily="34" charset="0"/>
                        </a:rPr>
                        <a:t>Arch Context Diagram Complete</a:t>
                      </a:r>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r>
                        <a:rPr lang="en-US" sz="1200" dirty="0">
                          <a:cs typeface="Arial" pitchFamily="34" charset="0"/>
                        </a:rPr>
                        <a:t>HL Design Complete </a:t>
                      </a:r>
                      <a:endParaRPr lang="en-US" sz="1200" dirty="0"/>
                    </a:p>
                  </a:txBody>
                  <a:tcPr/>
                </a:tc>
                <a:tc>
                  <a:txBody>
                    <a:bodyPr/>
                    <a:lstStyle/>
                    <a:p>
                      <a:pPr algn="ctr"/>
                      <a:endParaRPr lang="en-US" sz="1200" dirty="0"/>
                    </a:p>
                  </a:txBody>
                  <a:tcPr/>
                </a:tc>
                <a:tc>
                  <a:txBody>
                    <a:bodyPr/>
                    <a:lstStyle/>
                    <a:p>
                      <a:endParaRPr lang="en-US" sz="1200"/>
                    </a:p>
                  </a:txBody>
                  <a:tcPr/>
                </a:tc>
                <a:tc>
                  <a:txBody>
                    <a:bodyPr/>
                    <a:lstStyle/>
                    <a:p>
                      <a:endParaRPr lang="en-US" sz="1200" dirty="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endParaRPr lang="en-US" sz="1200"/>
                    </a:p>
                  </a:txBody>
                  <a:tcPr/>
                </a:tc>
                <a:tc>
                  <a:txBody>
                    <a:bodyPr/>
                    <a:lstStyle/>
                    <a:p>
                      <a:pPr algn="ctr"/>
                      <a:endParaRPr lang="en-US" sz="1200" dirty="0"/>
                    </a:p>
                  </a:txBody>
                  <a:tcPr/>
                </a:tc>
                <a:tc>
                  <a:txBody>
                    <a:bodyPr/>
                    <a:lstStyle/>
                    <a:p>
                      <a:endParaRPr lang="en-US" sz="1200"/>
                    </a:p>
                  </a:txBody>
                  <a:tcPr/>
                </a:tc>
                <a:tc>
                  <a:txBody>
                    <a:bodyPr/>
                    <a:lstStyle/>
                    <a:p>
                      <a:endParaRPr lang="en-US" sz="1200"/>
                    </a:p>
                  </a:txBody>
                  <a:tcPr/>
                </a:tc>
                <a:tc>
                  <a:txBody>
                    <a:bodyPr/>
                    <a:lstStyle/>
                    <a:p>
                      <a:endParaRPr lang="en-US" sz="1200" dirty="0"/>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r>
                        <a:rPr lang="en-US" sz="1200" dirty="0"/>
                        <a:t>Order Dev HW from Dev BOM</a:t>
                      </a:r>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r>
                        <a:rPr lang="en-US" sz="1200" dirty="0"/>
                        <a:t>Prod Env ready for code</a:t>
                      </a:r>
                    </a:p>
                  </a:txBody>
                  <a:tcPr/>
                </a:tc>
                <a:tc>
                  <a:txBody>
                    <a:bodyPr/>
                    <a:lstStyle/>
                    <a:p>
                      <a:pPr algn="ctr"/>
                      <a:r>
                        <a:rPr lang="en-US" sz="1200" dirty="0"/>
                        <a:t>G</a:t>
                      </a:r>
                    </a:p>
                  </a:txBody>
                  <a:tcPr>
                    <a:solidFill>
                      <a:srgbClr val="00B050"/>
                    </a:solidFill>
                  </a:tcPr>
                </a:tc>
                <a:tc>
                  <a:txBody>
                    <a:bodyPr/>
                    <a:lstStyle/>
                    <a:p>
                      <a:r>
                        <a:rPr lang="en-US" sz="1200" dirty="0"/>
                        <a:t>35%</a:t>
                      </a:r>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Key Risks</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964596969"/>
              </p:ext>
            </p:extLst>
          </p:nvPr>
        </p:nvGraphicFramePr>
        <p:xfrm>
          <a:off x="528638" y="1352549"/>
          <a:ext cx="11014530" cy="4739640"/>
        </p:xfrm>
        <a:graphic>
          <a:graphicData uri="http://schemas.openxmlformats.org/drawingml/2006/table">
            <a:tbl>
              <a:tblPr firstRow="1" bandRow="1">
                <a:tableStyleId>{5C22544A-7EE6-4342-B048-85BDC9FD1C3A}</a:tableStyleId>
              </a:tblPr>
              <a:tblGrid>
                <a:gridCol w="380653">
                  <a:extLst>
                    <a:ext uri="{9D8B030D-6E8A-4147-A177-3AD203B41FA5}">
                      <a16:colId xmlns:a16="http://schemas.microsoft.com/office/drawing/2014/main" val="20000"/>
                    </a:ext>
                  </a:extLst>
                </a:gridCol>
                <a:gridCol w="2167541">
                  <a:extLst>
                    <a:ext uri="{9D8B030D-6E8A-4147-A177-3AD203B41FA5}">
                      <a16:colId xmlns:a16="http://schemas.microsoft.com/office/drawing/2014/main" val="20001"/>
                    </a:ext>
                  </a:extLst>
                </a:gridCol>
                <a:gridCol w="2544322">
                  <a:extLst>
                    <a:ext uri="{9D8B030D-6E8A-4147-A177-3AD203B41FA5}">
                      <a16:colId xmlns:a16="http://schemas.microsoft.com/office/drawing/2014/main" val="20002"/>
                    </a:ext>
                  </a:extLst>
                </a:gridCol>
                <a:gridCol w="1823395">
                  <a:extLst>
                    <a:ext uri="{9D8B030D-6E8A-4147-A177-3AD203B41FA5}">
                      <a16:colId xmlns:a16="http://schemas.microsoft.com/office/drawing/2014/main" val="2710428132"/>
                    </a:ext>
                  </a:extLst>
                </a:gridCol>
                <a:gridCol w="1122844">
                  <a:extLst>
                    <a:ext uri="{9D8B030D-6E8A-4147-A177-3AD203B41FA5}">
                      <a16:colId xmlns:a16="http://schemas.microsoft.com/office/drawing/2014/main" val="20003"/>
                    </a:ext>
                  </a:extLst>
                </a:gridCol>
                <a:gridCol w="837943">
                  <a:extLst>
                    <a:ext uri="{9D8B030D-6E8A-4147-A177-3AD203B41FA5}">
                      <a16:colId xmlns:a16="http://schemas.microsoft.com/office/drawing/2014/main" val="20004"/>
                    </a:ext>
                  </a:extLst>
                </a:gridCol>
                <a:gridCol w="2137832">
                  <a:extLst>
                    <a:ext uri="{9D8B030D-6E8A-4147-A177-3AD203B41FA5}">
                      <a16:colId xmlns:a16="http://schemas.microsoft.com/office/drawing/2014/main" val="20005"/>
                    </a:ext>
                  </a:extLst>
                </a:gridCol>
              </a:tblGrid>
              <a:tr h="318287">
                <a:tc>
                  <a:txBody>
                    <a:bodyPr/>
                    <a:lstStyle/>
                    <a:p>
                      <a:r>
                        <a:rPr lang="en-US" sz="1200" b="1" dirty="0"/>
                        <a:t>#</a:t>
                      </a:r>
                    </a:p>
                  </a:txBody>
                  <a:tcPr>
                    <a:solidFill>
                      <a:srgbClr val="002060"/>
                    </a:solidFill>
                  </a:tcPr>
                </a:tc>
                <a:tc>
                  <a:txBody>
                    <a:bodyPr/>
                    <a:lstStyle/>
                    <a:p>
                      <a:r>
                        <a:rPr lang="en-US" sz="1200" b="1" dirty="0"/>
                        <a:t>Risk </a:t>
                      </a:r>
                    </a:p>
                  </a:txBody>
                  <a:tcPr>
                    <a:solidFill>
                      <a:srgbClr val="002060"/>
                    </a:solidFill>
                  </a:tcPr>
                </a:tc>
                <a:tc>
                  <a:txBody>
                    <a:bodyPr/>
                    <a:lstStyle/>
                    <a:p>
                      <a:r>
                        <a:rPr lang="en-US" sz="1200" b="1" dirty="0"/>
                        <a:t>Mitigation </a:t>
                      </a:r>
                    </a:p>
                  </a:txBody>
                  <a:tcPr>
                    <a:solidFill>
                      <a:srgbClr val="002060"/>
                    </a:solidFill>
                  </a:tcPr>
                </a:tc>
                <a:tc>
                  <a:txBody>
                    <a:bodyPr/>
                    <a:lstStyle/>
                    <a:p>
                      <a:r>
                        <a:rPr lang="en-US" sz="1200" b="1" dirty="0"/>
                        <a:t>Contingency</a:t>
                      </a:r>
                    </a:p>
                  </a:txBody>
                  <a:tcPr>
                    <a:solidFill>
                      <a:srgbClr val="002060"/>
                    </a:solidFill>
                  </a:tcPr>
                </a:tc>
                <a:tc>
                  <a:txBody>
                    <a:bodyPr/>
                    <a:lstStyle/>
                    <a:p>
                      <a:r>
                        <a:rPr lang="en-US" sz="1200" b="1" dirty="0"/>
                        <a:t>Owner</a:t>
                      </a:r>
                    </a:p>
                  </a:txBody>
                  <a:tcPr>
                    <a:solidFill>
                      <a:srgbClr val="002060"/>
                    </a:solidFill>
                  </a:tcPr>
                </a:tc>
                <a:tc>
                  <a:txBody>
                    <a:bodyPr/>
                    <a:lstStyle/>
                    <a:p>
                      <a:r>
                        <a:rPr lang="en-US" sz="1200" b="1" dirty="0"/>
                        <a:t>Due Date</a:t>
                      </a:r>
                    </a:p>
                  </a:txBody>
                  <a:tcPr>
                    <a:solidFill>
                      <a:srgbClr val="002060"/>
                    </a:solidFill>
                  </a:tcPr>
                </a:tc>
                <a:tc>
                  <a:txBody>
                    <a:bodyPr/>
                    <a:lstStyle/>
                    <a:p>
                      <a:r>
                        <a:rPr lang="en-US" sz="1200" b="1"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000" b="1" dirty="0"/>
                        <a:t>R1</a:t>
                      </a:r>
                    </a:p>
                  </a:txBody>
                  <a:tcPr/>
                </a:tc>
                <a:tc>
                  <a:txBody>
                    <a:bodyPr/>
                    <a:lstStyle/>
                    <a:p>
                      <a:endParaRPr lang="en-US" sz="1000" dirty="0"/>
                    </a:p>
                  </a:txBody>
                  <a:tcPr/>
                </a:tc>
                <a:tc>
                  <a:txBody>
                    <a:bodyPr/>
                    <a:lstStyle/>
                    <a:p>
                      <a:pPr marL="0" indent="0">
                        <a:buNone/>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0001"/>
                  </a:ext>
                </a:extLst>
              </a:tr>
              <a:tr h="535305">
                <a:tc>
                  <a:txBody>
                    <a:bodyPr/>
                    <a:lstStyle/>
                    <a:p>
                      <a:r>
                        <a:rPr lang="en-US" sz="1000" b="1" dirty="0"/>
                        <a:t>R2</a:t>
                      </a:r>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838587720"/>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282718053"/>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28008710"/>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1116219877"/>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2440293864"/>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4186243004"/>
                  </a:ext>
                </a:extLst>
              </a:tr>
              <a:tr h="535305">
                <a:tc>
                  <a:txBody>
                    <a:bodyPr/>
                    <a:lstStyle/>
                    <a:p>
                      <a:endParaRPr lang="en-US" sz="1000" b="1" dirty="0"/>
                    </a:p>
                  </a:txBody>
                  <a:tcPr/>
                </a:tc>
                <a:tc>
                  <a:txBody>
                    <a:bodyPr/>
                    <a:lstStyle/>
                    <a:p>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pPr marL="228600" indent="-228600">
                        <a:buAutoNum type="arabicPeriod"/>
                      </a:pPr>
                      <a:endParaRPr lang="en-US" sz="1000" dirty="0"/>
                    </a:p>
                  </a:txBody>
                  <a:tcPr/>
                </a:tc>
                <a:tc>
                  <a:txBody>
                    <a:bodyPr/>
                    <a:lstStyle/>
                    <a:p>
                      <a:endParaRPr lang="en-US" sz="1000" dirty="0"/>
                    </a:p>
                  </a:txBody>
                  <a:tcPr/>
                </a:tc>
                <a:extLst>
                  <a:ext uri="{0D108BD9-81ED-4DB2-BD59-A6C34878D82A}">
                    <a16:rowId xmlns:a16="http://schemas.microsoft.com/office/drawing/2014/main" val="3167182912"/>
                  </a:ext>
                </a:extLst>
              </a:tr>
            </a:tbl>
          </a:graphicData>
        </a:graphic>
      </p:graphicFrame>
    </p:spTree>
    <p:extLst>
      <p:ext uri="{BB962C8B-B14F-4D97-AF65-F5344CB8AC3E}">
        <p14:creationId xmlns:p14="http://schemas.microsoft.com/office/powerpoint/2010/main" val="487026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Key Actions</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250047136"/>
              </p:ext>
            </p:extLst>
          </p:nvPr>
        </p:nvGraphicFramePr>
        <p:xfrm>
          <a:off x="528638" y="1352549"/>
          <a:ext cx="11014528" cy="2506980"/>
        </p:xfrm>
        <a:graphic>
          <a:graphicData uri="http://schemas.openxmlformats.org/drawingml/2006/table">
            <a:tbl>
              <a:tblPr firstRow="1" bandRow="1">
                <a:tableStyleId>{5C22544A-7EE6-4342-B048-85BDC9FD1C3A}</a:tableStyleId>
              </a:tblPr>
              <a:tblGrid>
                <a:gridCol w="266890">
                  <a:extLst>
                    <a:ext uri="{9D8B030D-6E8A-4147-A177-3AD203B41FA5}">
                      <a16:colId xmlns:a16="http://schemas.microsoft.com/office/drawing/2014/main" val="20000"/>
                    </a:ext>
                  </a:extLst>
                </a:gridCol>
                <a:gridCol w="3026664">
                  <a:extLst>
                    <a:ext uri="{9D8B030D-6E8A-4147-A177-3AD203B41FA5}">
                      <a16:colId xmlns:a16="http://schemas.microsoft.com/office/drawing/2014/main" val="20001"/>
                    </a:ext>
                  </a:extLst>
                </a:gridCol>
                <a:gridCol w="877824">
                  <a:extLst>
                    <a:ext uri="{9D8B030D-6E8A-4147-A177-3AD203B41FA5}">
                      <a16:colId xmlns:a16="http://schemas.microsoft.com/office/drawing/2014/main" val="20002"/>
                    </a:ext>
                  </a:extLst>
                </a:gridCol>
                <a:gridCol w="713232">
                  <a:extLst>
                    <a:ext uri="{9D8B030D-6E8A-4147-A177-3AD203B41FA5}">
                      <a16:colId xmlns:a16="http://schemas.microsoft.com/office/drawing/2014/main" val="20003"/>
                    </a:ext>
                  </a:extLst>
                </a:gridCol>
                <a:gridCol w="850392">
                  <a:extLst>
                    <a:ext uri="{9D8B030D-6E8A-4147-A177-3AD203B41FA5}">
                      <a16:colId xmlns:a16="http://schemas.microsoft.com/office/drawing/2014/main" val="20004"/>
                    </a:ext>
                  </a:extLst>
                </a:gridCol>
                <a:gridCol w="795528">
                  <a:extLst>
                    <a:ext uri="{9D8B030D-6E8A-4147-A177-3AD203B41FA5}">
                      <a16:colId xmlns:a16="http://schemas.microsoft.com/office/drawing/2014/main" val="20005"/>
                    </a:ext>
                  </a:extLst>
                </a:gridCol>
                <a:gridCol w="822960">
                  <a:extLst>
                    <a:ext uri="{9D8B030D-6E8A-4147-A177-3AD203B41FA5}">
                      <a16:colId xmlns:a16="http://schemas.microsoft.com/office/drawing/2014/main" val="3273557157"/>
                    </a:ext>
                  </a:extLst>
                </a:gridCol>
                <a:gridCol w="2788920">
                  <a:extLst>
                    <a:ext uri="{9D8B030D-6E8A-4147-A177-3AD203B41FA5}">
                      <a16:colId xmlns:a16="http://schemas.microsoft.com/office/drawing/2014/main" val="20006"/>
                    </a:ext>
                  </a:extLst>
                </a:gridCol>
                <a:gridCol w="872118">
                  <a:extLst>
                    <a:ext uri="{9D8B030D-6E8A-4147-A177-3AD203B41FA5}">
                      <a16:colId xmlns:a16="http://schemas.microsoft.com/office/drawing/2014/main" val="1020575745"/>
                    </a:ext>
                  </a:extLst>
                </a:gridCol>
              </a:tblGrid>
              <a:tr h="318287">
                <a:tc>
                  <a:txBody>
                    <a:bodyPr/>
                    <a:lstStyle/>
                    <a:p>
                      <a:r>
                        <a:rPr lang="en-US" sz="900" b="1" dirty="0"/>
                        <a:t>#</a:t>
                      </a:r>
                    </a:p>
                  </a:txBody>
                  <a:tcPr>
                    <a:solidFill>
                      <a:srgbClr val="002060"/>
                    </a:solidFill>
                  </a:tcPr>
                </a:tc>
                <a:tc>
                  <a:txBody>
                    <a:bodyPr/>
                    <a:lstStyle/>
                    <a:p>
                      <a:r>
                        <a:rPr lang="en-US" sz="900" b="1" dirty="0"/>
                        <a:t>Description</a:t>
                      </a:r>
                    </a:p>
                  </a:txBody>
                  <a:tcPr>
                    <a:solidFill>
                      <a:srgbClr val="002060"/>
                    </a:solidFill>
                  </a:tcPr>
                </a:tc>
                <a:tc>
                  <a:txBody>
                    <a:bodyPr/>
                    <a:lstStyle/>
                    <a:p>
                      <a:r>
                        <a:rPr lang="en-US" sz="900" b="1" dirty="0"/>
                        <a:t>Originator</a:t>
                      </a:r>
                    </a:p>
                  </a:txBody>
                  <a:tcPr>
                    <a:solidFill>
                      <a:srgbClr val="002060"/>
                    </a:solidFill>
                  </a:tcPr>
                </a:tc>
                <a:tc>
                  <a:txBody>
                    <a:bodyPr/>
                    <a:lstStyle/>
                    <a:p>
                      <a:r>
                        <a:rPr lang="en-US" sz="900" b="1" dirty="0"/>
                        <a:t>Owner</a:t>
                      </a:r>
                    </a:p>
                  </a:txBody>
                  <a:tcPr>
                    <a:solidFill>
                      <a:srgbClr val="002060"/>
                    </a:solidFill>
                  </a:tcPr>
                </a:tc>
                <a:tc>
                  <a:txBody>
                    <a:bodyPr/>
                    <a:lstStyle/>
                    <a:p>
                      <a:r>
                        <a:rPr lang="en-US" sz="900" b="1" dirty="0"/>
                        <a:t>Date Assigned</a:t>
                      </a:r>
                    </a:p>
                  </a:txBody>
                  <a:tcPr>
                    <a:solidFill>
                      <a:srgbClr val="002060"/>
                    </a:solidFill>
                  </a:tcPr>
                </a:tc>
                <a:tc>
                  <a:txBody>
                    <a:bodyPr/>
                    <a:lstStyle/>
                    <a:p>
                      <a:r>
                        <a:rPr lang="en-US" sz="900" b="1" dirty="0"/>
                        <a:t>Date Needed</a:t>
                      </a:r>
                    </a:p>
                  </a:txBody>
                  <a:tcPr>
                    <a:solidFill>
                      <a:srgbClr val="002060"/>
                    </a:solidFill>
                  </a:tcPr>
                </a:tc>
                <a:tc>
                  <a:txBody>
                    <a:bodyPr/>
                    <a:lstStyle/>
                    <a:p>
                      <a:r>
                        <a:rPr lang="en-US" sz="900" b="1" dirty="0"/>
                        <a:t>Date Closed</a:t>
                      </a:r>
                    </a:p>
                  </a:txBody>
                  <a:tcPr>
                    <a:solidFill>
                      <a:srgbClr val="002060"/>
                    </a:solidFill>
                  </a:tcPr>
                </a:tc>
                <a:tc>
                  <a:txBody>
                    <a:bodyPr/>
                    <a:lstStyle/>
                    <a:p>
                      <a:r>
                        <a:rPr lang="en-US" sz="900" b="1" dirty="0"/>
                        <a:t>Comments</a:t>
                      </a:r>
                    </a:p>
                  </a:txBody>
                  <a:tcPr>
                    <a:solidFill>
                      <a:srgbClr val="002060"/>
                    </a:solidFill>
                  </a:tcPr>
                </a:tc>
                <a:tc>
                  <a:txBody>
                    <a:bodyPr/>
                    <a:lstStyle/>
                    <a:p>
                      <a:r>
                        <a:rPr lang="en-US" sz="900" b="1" dirty="0"/>
                        <a:t>Status</a:t>
                      </a:r>
                    </a:p>
                  </a:txBody>
                  <a:tcPr>
                    <a:solidFill>
                      <a:srgbClr val="002060"/>
                    </a:solidFill>
                  </a:tcPr>
                </a:tc>
                <a:extLst>
                  <a:ext uri="{0D108BD9-81ED-4DB2-BD59-A6C34878D82A}">
                    <a16:rowId xmlns:a16="http://schemas.microsoft.com/office/drawing/2014/main" val="10000"/>
                  </a:ext>
                </a:extLst>
              </a:tr>
              <a:tr h="535305">
                <a:tc>
                  <a:txBody>
                    <a:bodyPr/>
                    <a:lstStyle/>
                    <a:p>
                      <a:pPr algn="ctr" fontAlgn="ctr"/>
                      <a:r>
                        <a:rPr lang="en-US" sz="1100" b="0" i="0" u="none" strike="noStrike" dirty="0">
                          <a:solidFill>
                            <a:srgbClr val="000000"/>
                          </a:solidFill>
                          <a:effectLst/>
                          <a:latin typeface="Calibri" panose="020F0502020204030204" pitchFamily="34" charset="0"/>
                        </a:rPr>
                        <a:t>A1</a:t>
                      </a:r>
                    </a:p>
                  </a:txBody>
                  <a:tcPr marL="9525" marR="9525" marT="9525" marB="0" anchor="ctr"/>
                </a:tc>
                <a:tc>
                  <a:txBody>
                    <a:bodyPr/>
                    <a:lstStyle/>
                    <a:p>
                      <a:pPr algn="l" fontAlgn="ct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ctr" fontAlgn="ctr"/>
                      <a:endParaRPr lang="en-US" sz="1000" b="0" i="0" u="none" strike="noStrike" dirty="0">
                        <a:solidFill>
                          <a:srgbClr val="000000"/>
                        </a:solidFill>
                        <a:effectLst/>
                        <a:latin typeface="Arial" panose="020B060402020202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endParaRPr lang="en-US" sz="1000" b="0" i="0" u="none" strike="noStrike">
                        <a:solidFill>
                          <a:srgbClr val="000000"/>
                        </a:solidFill>
                        <a:effectLst/>
                        <a:latin typeface="Arial" panose="020B0604020202020204" pitchFamily="34" charset="0"/>
                      </a:endParaRPr>
                    </a:p>
                  </a:txBody>
                  <a:tcPr marL="9525" marR="9525" marT="9525" marB="0" anchor="ctr"/>
                </a:tc>
                <a:extLst>
                  <a:ext uri="{0D108BD9-81ED-4DB2-BD59-A6C34878D82A}">
                    <a16:rowId xmlns:a16="http://schemas.microsoft.com/office/drawing/2014/main" val="10001"/>
                  </a:ext>
                </a:extLst>
              </a:tr>
              <a:tr h="535305">
                <a:tc>
                  <a:txBody>
                    <a:bodyPr/>
                    <a:lstStyle/>
                    <a:p>
                      <a:pPr algn="ctr" fontAlgn="ctr"/>
                      <a:r>
                        <a:rPr lang="en-US" sz="1100" b="0" i="0" u="none" strike="noStrike" dirty="0">
                          <a:solidFill>
                            <a:srgbClr val="000000"/>
                          </a:solidFill>
                          <a:effectLst/>
                          <a:latin typeface="Calibri" panose="020F0502020204030204" pitchFamily="34" charset="0"/>
                        </a:rPr>
                        <a:t>A2</a:t>
                      </a:r>
                    </a:p>
                  </a:txBody>
                  <a:tcPr marL="9525" marR="9525" marT="9525" marB="0" anchor="ctr"/>
                </a:tc>
                <a:tc>
                  <a:txBody>
                    <a:bodyPr/>
                    <a:lstStyle/>
                    <a:p>
                      <a:pPr algn="l"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4"/>
                  </a:ext>
                </a:extLst>
              </a:tr>
              <a:tr h="535305">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402033657"/>
                  </a:ext>
                </a:extLst>
              </a:tr>
              <a:tr h="535305">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l" fontAlgn="t"/>
                      <a:endParaRPr lang="en-US" sz="1100" b="0" i="0" u="none" strike="noStrike" dirty="0">
                        <a:solidFill>
                          <a:srgbClr val="000000"/>
                        </a:solidFill>
                        <a:effectLst/>
                        <a:latin typeface="Calibri" panose="020F0502020204030204" pitchFamily="34" charset="0"/>
                      </a:endParaRPr>
                    </a:p>
                  </a:txBody>
                  <a:tcPr marL="9525" marR="9525" marT="9525" marB="0"/>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3974261192"/>
                  </a:ext>
                </a:extLst>
              </a:tr>
            </a:tbl>
          </a:graphicData>
        </a:graphic>
      </p:graphicFrame>
    </p:spTree>
    <p:extLst>
      <p:ext uri="{BB962C8B-B14F-4D97-AF65-F5344CB8AC3E}">
        <p14:creationId xmlns:p14="http://schemas.microsoft.com/office/powerpoint/2010/main" val="3204858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524933" y="239713"/>
            <a:ext cx="9992784" cy="1085850"/>
          </a:xfrm>
        </p:spPr>
        <p:txBody>
          <a:bodyPr/>
          <a:lstStyle/>
          <a:p>
            <a:r>
              <a:rPr lang="en-US" dirty="0">
                <a:solidFill>
                  <a:schemeClr val="tx1">
                    <a:lumMod val="65000"/>
                    <a:lumOff val="35000"/>
                  </a:schemeClr>
                </a:solidFill>
              </a:rPr>
              <a:t>Project Decisions</a:t>
            </a:r>
          </a:p>
        </p:txBody>
      </p:sp>
      <p:graphicFrame>
        <p:nvGraphicFramePr>
          <p:cNvPr id="5" name="Content Placeholder 3"/>
          <p:cNvGraphicFramePr>
            <a:graphicFrameLocks noGrp="1"/>
          </p:cNvGraphicFramePr>
          <p:nvPr>
            <p:ph idx="1"/>
            <p:extLst>
              <p:ext uri="{D42A27DB-BD31-4B8C-83A1-F6EECF244321}">
                <p14:modId xmlns:p14="http://schemas.microsoft.com/office/powerpoint/2010/main" val="1491626524"/>
              </p:ext>
            </p:extLst>
          </p:nvPr>
        </p:nvGraphicFramePr>
        <p:xfrm>
          <a:off x="528638" y="1352549"/>
          <a:ext cx="11303698" cy="2459507"/>
        </p:xfrm>
        <a:graphic>
          <a:graphicData uri="http://schemas.openxmlformats.org/drawingml/2006/table">
            <a:tbl>
              <a:tblPr firstRow="1" bandRow="1">
                <a:tableStyleId>{5C22544A-7EE6-4342-B048-85BDC9FD1C3A}</a:tableStyleId>
              </a:tblPr>
              <a:tblGrid>
                <a:gridCol w="516850">
                  <a:extLst>
                    <a:ext uri="{9D8B030D-6E8A-4147-A177-3AD203B41FA5}">
                      <a16:colId xmlns:a16="http://schemas.microsoft.com/office/drawing/2014/main" val="20000"/>
                    </a:ext>
                  </a:extLst>
                </a:gridCol>
                <a:gridCol w="4267176">
                  <a:extLst>
                    <a:ext uri="{9D8B030D-6E8A-4147-A177-3AD203B41FA5}">
                      <a16:colId xmlns:a16="http://schemas.microsoft.com/office/drawing/2014/main" val="20001"/>
                    </a:ext>
                  </a:extLst>
                </a:gridCol>
                <a:gridCol w="1280349">
                  <a:extLst>
                    <a:ext uri="{9D8B030D-6E8A-4147-A177-3AD203B41FA5}">
                      <a16:colId xmlns:a16="http://schemas.microsoft.com/office/drawing/2014/main" val="20003"/>
                    </a:ext>
                  </a:extLst>
                </a:gridCol>
                <a:gridCol w="914211">
                  <a:extLst>
                    <a:ext uri="{9D8B030D-6E8A-4147-A177-3AD203B41FA5}">
                      <a16:colId xmlns:a16="http://schemas.microsoft.com/office/drawing/2014/main" val="20005"/>
                    </a:ext>
                  </a:extLst>
                </a:gridCol>
                <a:gridCol w="4325112">
                  <a:extLst>
                    <a:ext uri="{9D8B030D-6E8A-4147-A177-3AD203B41FA5}">
                      <a16:colId xmlns:a16="http://schemas.microsoft.com/office/drawing/2014/main" val="20006"/>
                    </a:ext>
                  </a:extLst>
                </a:gridCol>
              </a:tblGrid>
              <a:tr h="318287">
                <a:tc>
                  <a:txBody>
                    <a:bodyPr/>
                    <a:lstStyle/>
                    <a:p>
                      <a:r>
                        <a:rPr lang="en-US" sz="1200" b="1" dirty="0"/>
                        <a:t>#</a:t>
                      </a:r>
                    </a:p>
                  </a:txBody>
                  <a:tcPr>
                    <a:solidFill>
                      <a:srgbClr val="002060"/>
                    </a:solidFill>
                  </a:tcPr>
                </a:tc>
                <a:tc>
                  <a:txBody>
                    <a:bodyPr/>
                    <a:lstStyle/>
                    <a:p>
                      <a:r>
                        <a:rPr lang="en-US" sz="1200" b="1" dirty="0"/>
                        <a:t>Description</a:t>
                      </a:r>
                    </a:p>
                  </a:txBody>
                  <a:tcPr>
                    <a:solidFill>
                      <a:srgbClr val="002060"/>
                    </a:solidFill>
                  </a:tcPr>
                </a:tc>
                <a:tc>
                  <a:txBody>
                    <a:bodyPr/>
                    <a:lstStyle/>
                    <a:p>
                      <a:r>
                        <a:rPr lang="en-US" sz="1200" b="1" dirty="0"/>
                        <a:t>Owner</a:t>
                      </a:r>
                    </a:p>
                  </a:txBody>
                  <a:tcPr>
                    <a:solidFill>
                      <a:srgbClr val="002060"/>
                    </a:solidFill>
                  </a:tcPr>
                </a:tc>
                <a:tc>
                  <a:txBody>
                    <a:bodyPr/>
                    <a:lstStyle/>
                    <a:p>
                      <a:r>
                        <a:rPr lang="en-US" sz="1200" b="1" dirty="0"/>
                        <a:t>Due Date</a:t>
                      </a:r>
                    </a:p>
                  </a:txBody>
                  <a:tcPr>
                    <a:solidFill>
                      <a:srgbClr val="002060"/>
                    </a:solidFill>
                  </a:tcPr>
                </a:tc>
                <a:tc>
                  <a:txBody>
                    <a:bodyPr/>
                    <a:lstStyle/>
                    <a:p>
                      <a:r>
                        <a:rPr lang="en-US" sz="1200" b="1" dirty="0"/>
                        <a:t>Comments</a:t>
                      </a:r>
                    </a:p>
                  </a:txBody>
                  <a:tcPr>
                    <a:solidFill>
                      <a:srgbClr val="002060"/>
                    </a:solidFill>
                  </a:tcPr>
                </a:tc>
                <a:extLst>
                  <a:ext uri="{0D108BD9-81ED-4DB2-BD59-A6C34878D82A}">
                    <a16:rowId xmlns:a16="http://schemas.microsoft.com/office/drawing/2014/main" val="10000"/>
                  </a:ext>
                </a:extLst>
              </a:tr>
              <a:tr h="535305">
                <a:tc>
                  <a:txBody>
                    <a:bodyPr/>
                    <a:lstStyle/>
                    <a:p>
                      <a:pPr algn="ctr" fontAlgn="ctr"/>
                      <a:r>
                        <a:rPr lang="en-US" sz="1100" b="0" i="0" u="none" strike="noStrike">
                          <a:solidFill>
                            <a:srgbClr val="000000"/>
                          </a:solidFill>
                          <a:effectLst/>
                          <a:latin typeface="Calibri" panose="020F0502020204030204" pitchFamily="34" charset="0"/>
                        </a:rPr>
                        <a:t>D-1</a:t>
                      </a:r>
                    </a:p>
                  </a:txBody>
                  <a:tcPr marL="9525" marR="9525" marT="9525" marB="0" anchor="ctr"/>
                </a:tc>
                <a:tc>
                  <a:txBody>
                    <a:bodyPr/>
                    <a:lstStyle/>
                    <a:p>
                      <a:pPr algn="l"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endParaRPr lang="en-US" sz="11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10001"/>
                  </a:ext>
                </a:extLst>
              </a:tr>
              <a:tr h="535305">
                <a:tc>
                  <a:txBody>
                    <a:bodyPr/>
                    <a:lstStyle/>
                    <a:p>
                      <a:endParaRPr lang="en-US" sz="1000" b="1" dirty="0"/>
                    </a:p>
                  </a:txBody>
                  <a:tcPr/>
                </a:tc>
                <a:tc>
                  <a:txBody>
                    <a:bodyPr/>
                    <a:lstStyle/>
                    <a:p>
                      <a:endParaRPr lang="en-US" sz="1000" dirty="0"/>
                    </a:p>
                  </a:txBody>
                  <a:tcPr/>
                </a:tc>
                <a:tc>
                  <a:txBody>
                    <a:bodyPr/>
                    <a:lstStyle/>
                    <a:p>
                      <a:endParaRPr lang="en-US" sz="1000" dirty="0"/>
                    </a:p>
                  </a:txBody>
                  <a:tcPr/>
                </a:tc>
                <a:tc>
                  <a:txBody>
                    <a:bodyPr/>
                    <a:lstStyle/>
                    <a:p>
                      <a:endParaRPr lang="en-US" sz="1000" b="1" dirty="0">
                        <a:solidFill>
                          <a:schemeClr val="tx1"/>
                        </a:solidFill>
                      </a:endParaRPr>
                    </a:p>
                  </a:txBody>
                  <a:tcPr/>
                </a:tc>
                <a:tc>
                  <a:txBody>
                    <a:bodyPr/>
                    <a:lstStyle/>
                    <a:p>
                      <a:endParaRPr lang="en-US" sz="1000" dirty="0"/>
                    </a:p>
                  </a:txBody>
                  <a:tcPr/>
                </a:tc>
                <a:extLst>
                  <a:ext uri="{0D108BD9-81ED-4DB2-BD59-A6C34878D82A}">
                    <a16:rowId xmlns:a16="http://schemas.microsoft.com/office/drawing/2014/main" val="10002"/>
                  </a:ext>
                </a:extLst>
              </a:tr>
              <a:tr h="535305">
                <a:tc>
                  <a:txBody>
                    <a:bodyPr/>
                    <a:lstStyle/>
                    <a:p>
                      <a:endParaRPr lang="en-US" sz="1000" b="1" dirty="0"/>
                    </a:p>
                  </a:txBody>
                  <a:tcPr/>
                </a:tc>
                <a:tc>
                  <a:txBody>
                    <a:bodyPr/>
                    <a:lstStyle/>
                    <a:p>
                      <a:endParaRPr lang="en-US" sz="1000" dirty="0"/>
                    </a:p>
                  </a:txBody>
                  <a:tcPr/>
                </a:tc>
                <a:tc>
                  <a:txBody>
                    <a:bodyPr/>
                    <a:lstStyle/>
                    <a:p>
                      <a:pPr marL="0" indent="0">
                        <a:buNone/>
                      </a:pPr>
                      <a:endParaRPr lang="en-US" sz="1000" dirty="0"/>
                    </a:p>
                  </a:txBody>
                  <a:tcPr/>
                </a:tc>
                <a:tc>
                  <a:txBody>
                    <a:bodyPr/>
                    <a:lstStyle/>
                    <a:p>
                      <a:pPr marL="0" indent="0">
                        <a:buNone/>
                      </a:pPr>
                      <a:endParaRPr lang="en-US" sz="1000" b="1" dirty="0">
                        <a:solidFill>
                          <a:schemeClr val="tx1"/>
                        </a:solidFill>
                      </a:endParaRPr>
                    </a:p>
                  </a:txBody>
                  <a:tcPr/>
                </a:tc>
                <a:tc>
                  <a:txBody>
                    <a:bodyPr/>
                    <a:lstStyle/>
                    <a:p>
                      <a:endParaRPr lang="en-US" sz="1000" dirty="0"/>
                    </a:p>
                  </a:txBody>
                  <a:tcPr/>
                </a:tc>
                <a:extLst>
                  <a:ext uri="{0D108BD9-81ED-4DB2-BD59-A6C34878D82A}">
                    <a16:rowId xmlns:a16="http://schemas.microsoft.com/office/drawing/2014/main" val="10003"/>
                  </a:ext>
                </a:extLst>
              </a:tr>
              <a:tr h="535305">
                <a:tc>
                  <a:txBody>
                    <a:bodyPr/>
                    <a:lstStyle/>
                    <a:p>
                      <a:endParaRPr lang="en-US" sz="1000" b="1" dirty="0"/>
                    </a:p>
                  </a:txBody>
                  <a:tcPr/>
                </a:tc>
                <a:tc>
                  <a:txBody>
                    <a:bodyPr/>
                    <a:lstStyle/>
                    <a:p>
                      <a:endParaRPr 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000" dirty="0"/>
                    </a:p>
                  </a:txBody>
                  <a:tcPr/>
                </a:tc>
                <a:tc>
                  <a:txBody>
                    <a:bodyPr/>
                    <a:lstStyle/>
                    <a:p>
                      <a:endParaRPr lang="en-US" sz="1000" b="1" dirty="0">
                        <a:solidFill>
                          <a:schemeClr val="tx1"/>
                        </a:solidFill>
                      </a:endParaRPr>
                    </a:p>
                  </a:txBody>
                  <a:tcPr/>
                </a:tc>
                <a:tc>
                  <a:txBody>
                    <a:bodyPr/>
                    <a:lstStyle/>
                    <a:p>
                      <a:endParaRPr lang="en-US" sz="1000"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797168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r>
              <a:rPr lang="en-US" dirty="0"/>
              <a:t>Risk Management </a:t>
            </a:r>
            <a:r>
              <a:rPr lang="en-US"/>
              <a:t>Plan Flow Chart</a:t>
            </a:r>
            <a:endParaRPr lang="en-US" dirty="0"/>
          </a:p>
        </p:txBody>
      </p:sp>
    </p:spTree>
    <p:extLst>
      <p:ext uri="{BB962C8B-B14F-4D97-AF65-F5344CB8AC3E}">
        <p14:creationId xmlns:p14="http://schemas.microsoft.com/office/powerpoint/2010/main" val="119121697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YPE" val="TitlePage"/>
</p:tagLst>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SharedContentType xmlns="Microsoft.SharePoint.Taxonomy.ContentTypeSync" SourceId="0e710d51-58b4-4530-836b-fce5679fe049" ContentTypeId="0x010100BB337192E63E44A7A744CE7393F41F4E" PreviousValue="false"/>
</file>

<file path=customXml/item3.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3.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5.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10530</TotalTime>
  <Words>1038</Words>
  <Application>Microsoft Macintosh PowerPoint</Application>
  <PresentationFormat>Widescreen</PresentationFormat>
  <Paragraphs>259</Paragraphs>
  <Slides>12</Slides>
  <Notes>7</Notes>
  <HiddenSlides>0</HiddenSlides>
  <MMClips>0</MMClips>
  <ScaleCrop>false</ScaleCrop>
  <HeadingPairs>
    <vt:vector size="8" baseType="variant">
      <vt:variant>
        <vt:lpstr>Fonts Used</vt:lpstr>
      </vt:variant>
      <vt:variant>
        <vt:i4>6</vt:i4>
      </vt:variant>
      <vt:variant>
        <vt:lpstr>Theme</vt:lpstr>
      </vt:variant>
      <vt:variant>
        <vt:i4>1</vt:i4>
      </vt:variant>
      <vt:variant>
        <vt:lpstr>Slide Titles</vt:lpstr>
      </vt:variant>
      <vt:variant>
        <vt:i4>12</vt:i4>
      </vt:variant>
      <vt:variant>
        <vt:lpstr>Custom Shows</vt:lpstr>
      </vt:variant>
      <vt:variant>
        <vt:i4>16</vt:i4>
      </vt:variant>
    </vt:vector>
  </HeadingPairs>
  <TitlesOfParts>
    <vt:vector size="35" baseType="lpstr">
      <vt:lpstr>Arial</vt:lpstr>
      <vt:lpstr>Calibri</vt:lpstr>
      <vt:lpstr>Ericsson Capital TT</vt:lpstr>
      <vt:lpstr>Lato</vt:lpstr>
      <vt:lpstr>Times New Roman</vt:lpstr>
      <vt:lpstr>Wingdings</vt:lpstr>
      <vt:lpstr>Lion Scaled Agile Structure  Activities - Oct 2015</vt:lpstr>
      <vt:lpstr>PowerPoint Presentation</vt:lpstr>
      <vt:lpstr>Team Profile Page</vt:lpstr>
      <vt:lpstr>Cost Comparison Slide Summary</vt:lpstr>
      <vt:lpstr>Project Name</vt:lpstr>
      <vt:lpstr>Major Milestones</vt:lpstr>
      <vt:lpstr>Project Key Risks</vt:lpstr>
      <vt:lpstr>Project Key Actions</vt:lpstr>
      <vt:lpstr>Project Decisions</vt:lpstr>
      <vt:lpstr>Risk Management Plan Flow Chart</vt:lpstr>
      <vt:lpstr>Risk Management Plan Table</vt:lpstr>
      <vt:lpstr>Meeting Minutes (Assignment 3)</vt:lpstr>
      <vt:lpstr>Who Delivered What Assignment 3?</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Smith, Klyne</cp:lastModifiedBy>
  <cp:revision>497</cp:revision>
  <cp:lastPrinted>2013-10-11T13:12:04Z</cp:lastPrinted>
  <dcterms:created xsi:type="dcterms:W3CDTF">2015-11-10T10:22:41Z</dcterms:created>
  <dcterms:modified xsi:type="dcterms:W3CDTF">2025-03-01T02:51:52Z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