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 id="2147485026" r:id="rId7"/>
  </p:sldMasterIdLst>
  <p:notesMasterIdLst>
    <p:notesMasterId r:id="rId45"/>
  </p:notesMasterIdLst>
  <p:handoutMasterIdLst>
    <p:handoutMasterId r:id="rId46"/>
  </p:handoutMasterIdLst>
  <p:sldIdLst>
    <p:sldId id="256" r:id="rId8"/>
    <p:sldId id="257" r:id="rId9"/>
    <p:sldId id="863" r:id="rId10"/>
    <p:sldId id="271" r:id="rId11"/>
    <p:sldId id="837" r:id="rId12"/>
    <p:sldId id="961" r:id="rId13"/>
    <p:sldId id="952" r:id="rId14"/>
    <p:sldId id="841" r:id="rId15"/>
    <p:sldId id="873" r:id="rId16"/>
    <p:sldId id="962" r:id="rId17"/>
    <p:sldId id="958" r:id="rId18"/>
    <p:sldId id="960" r:id="rId19"/>
    <p:sldId id="959" r:id="rId20"/>
    <p:sldId id="953" r:id="rId21"/>
    <p:sldId id="871" r:id="rId22"/>
    <p:sldId id="267" r:id="rId23"/>
    <p:sldId id="268" r:id="rId24"/>
    <p:sldId id="954" r:id="rId25"/>
    <p:sldId id="860" r:id="rId26"/>
    <p:sldId id="909" r:id="rId27"/>
    <p:sldId id="910" r:id="rId28"/>
    <p:sldId id="258" r:id="rId29"/>
    <p:sldId id="259" r:id="rId30"/>
    <p:sldId id="260" r:id="rId31"/>
    <p:sldId id="261" r:id="rId32"/>
    <p:sldId id="262" r:id="rId33"/>
    <p:sldId id="263" r:id="rId34"/>
    <p:sldId id="264" r:id="rId35"/>
    <p:sldId id="897" r:id="rId36"/>
    <p:sldId id="898" r:id="rId37"/>
    <p:sldId id="885" r:id="rId38"/>
    <p:sldId id="912" r:id="rId39"/>
    <p:sldId id="269" r:id="rId40"/>
    <p:sldId id="270" r:id="rId41"/>
    <p:sldId id="889" r:id="rId42"/>
    <p:sldId id="913" r:id="rId43"/>
    <p:sldId id="914" r:id="rId44"/>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E5EE"/>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364" autoAdjust="0"/>
    <p:restoredTop sz="95801" autoAdjust="0"/>
  </p:normalViewPr>
  <p:slideViewPr>
    <p:cSldViewPr snapToGrid="0" snapToObjects="1">
      <p:cViewPr varScale="1">
        <p:scale>
          <a:sx n="60" d="100"/>
          <a:sy n="60" d="100"/>
        </p:scale>
        <p:origin x="612" y="44"/>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p>
            <a:pPr marL="0" lvl="0" indent="0" algn="l" rtl="0">
              <a:lnSpc>
                <a:spcPct val="100000"/>
              </a:lnSpc>
              <a:spcBef>
                <a:spcPts val="360"/>
              </a:spcBef>
              <a:spcAft>
                <a:spcPts val="0"/>
              </a:spcAft>
              <a:buSzPts val="1400"/>
              <a:buNone/>
            </a:pPr>
            <a:endParaRPr/>
          </a:p>
        </p:txBody>
      </p:sp>
      <p:sp>
        <p:nvSpPr>
          <p:cNvPr id="219" name="Google Shape;219;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5/1/2025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09032-366D-D986-7DA8-1831E753D6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4C6AA8-8312-CD6E-078D-F893E0CBDC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B9805E-2C88-1E6B-4805-103EE989BCF8}"/>
              </a:ext>
            </a:extLst>
          </p:cNvPr>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a:extLst>
              <a:ext uri="{FF2B5EF4-FFF2-40B4-BE49-F238E27FC236}">
                <a16:creationId xmlns:a16="http://schemas.microsoft.com/office/drawing/2014/main" id="{92D7EEA7-FC34-91DC-43E0-E86580C42472}"/>
              </a:ext>
            </a:extLst>
          </p:cNvPr>
          <p:cNvSpPr>
            <a:spLocks noGrp="1"/>
          </p:cNvSpPr>
          <p:nvPr>
            <p:ph type="dt" idx="1"/>
          </p:nvPr>
        </p:nvSpPr>
        <p:spPr/>
        <p:txBody>
          <a:bodyPr/>
          <a:lstStyle/>
          <a:p>
            <a:pPr>
              <a:defRPr/>
            </a:pPr>
            <a:r>
              <a:rPr lang="en-US"/>
              <a:t>Sep 2015 </a:t>
            </a:r>
          </a:p>
        </p:txBody>
      </p:sp>
      <p:sp>
        <p:nvSpPr>
          <p:cNvPr id="5" name="Slide Number Placeholder 4">
            <a:extLst>
              <a:ext uri="{FF2B5EF4-FFF2-40B4-BE49-F238E27FC236}">
                <a16:creationId xmlns:a16="http://schemas.microsoft.com/office/drawing/2014/main" id="{9D7C8CA6-7443-4CC7-C0C4-8DE7AF8700A9}"/>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3A3E1D93-62CA-92E1-D958-199A22253883}"/>
              </a:ext>
            </a:extLst>
          </p:cNvPr>
          <p:cNvSpPr>
            <a:spLocks noGrp="1"/>
          </p:cNvSpPr>
          <p:nvPr>
            <p:ph type="hdr" sz="quarter"/>
          </p:nvPr>
        </p:nvSpPr>
        <p:spPr/>
        <p:txBody>
          <a:bodyPr/>
          <a:lstStyle/>
          <a:p>
            <a:pPr>
              <a:defRPr/>
            </a:pPr>
            <a:r>
              <a:rPr lang="en-US"/>
              <a:t>LION L2VPN </a:t>
            </a:r>
          </a:p>
        </p:txBody>
      </p:sp>
      <p:sp>
        <p:nvSpPr>
          <p:cNvPr id="7" name="Footer Placeholder 6">
            <a:extLst>
              <a:ext uri="{FF2B5EF4-FFF2-40B4-BE49-F238E27FC236}">
                <a16:creationId xmlns:a16="http://schemas.microsoft.com/office/drawing/2014/main" id="{AB30BA98-DD3F-E156-1A1B-F75F7E6B55A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762090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7</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B4A6F2BF-3C08-C636-F5E0-C3D16AD4B28E}"/>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BA0FFC8F-61F2-CE80-68B8-E945DBB72420}"/>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A5E3AECC-4B26-297E-F711-32C302FEC4A0}"/>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80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26E6ABF-5C03-5586-771F-90EA01D10E16}"/>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44C7E42C-6F6B-65A6-85F7-FF58C172EEE8}"/>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25AE6086-39D0-C92D-3001-DCEFB6326FDF}"/>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03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age">
    <p:spTree>
      <p:nvGrpSpPr>
        <p:cNvPr id="1" name="Shape 14"/>
        <p:cNvGrpSpPr/>
        <p:nvPr/>
      </p:nvGrpSpPr>
      <p:grpSpPr>
        <a:xfrm>
          <a:off x="0" y="0"/>
          <a:ext cx="0" cy="0"/>
          <a:chOff x="0" y="0"/>
          <a:chExt cx="0" cy="0"/>
        </a:xfrm>
      </p:grpSpPr>
      <p:sp>
        <p:nvSpPr>
          <p:cNvPr id="15" name="Google Shape;15;p83"/>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Slide title</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70 pt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9FB7D3"/>
                </a:solidFill>
                <a:latin typeface="Arial"/>
                <a:ea typeface="Arial"/>
                <a:cs typeface="Arial"/>
                <a:sym typeface="Arial"/>
              </a:rPr>
              <a:t>CAPITALS</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Slide subtitle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minimum 30 pt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6" name="Google Shape;16;p83"/>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17" name="Google Shape;17;p83"/>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65169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8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84"/>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8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84"/>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0915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extLst>
      <p:ext uri="{BB962C8B-B14F-4D97-AF65-F5344CB8AC3E}">
        <p14:creationId xmlns:p14="http://schemas.microsoft.com/office/powerpoint/2010/main" val="4147246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sp>
        <p:nvSpPr>
          <p:cNvPr id="25" name="Google Shape;25;p86"/>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6"/>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extLst>
      <p:ext uri="{BB962C8B-B14F-4D97-AF65-F5344CB8AC3E}">
        <p14:creationId xmlns:p14="http://schemas.microsoft.com/office/powerpoint/2010/main" val="2762386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87"/>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88214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9"/>
        <p:cNvGrpSpPr/>
        <p:nvPr/>
      </p:nvGrpSpPr>
      <p:grpSpPr>
        <a:xfrm>
          <a:off x="0" y="0"/>
          <a:ext cx="0" cy="0"/>
          <a:chOff x="0" y="0"/>
          <a:chExt cx="0" cy="0"/>
        </a:xfrm>
      </p:grpSpPr>
      <p:sp>
        <p:nvSpPr>
          <p:cNvPr id="30" name="Google Shape;30;p88"/>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88"/>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88"/>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3" name="Google Shape;33;p88"/>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Clr>
                <a:schemeClr val="dk1"/>
              </a:buClr>
              <a:buSzPts val="1400"/>
              <a:buFont typeface="Arial"/>
              <a:buNone/>
              <a:defRPr/>
            </a:lvl1pPr>
            <a:lvl2pPr lvl="1" algn="l">
              <a:lnSpc>
                <a:spcPct val="75000"/>
              </a:lnSpc>
              <a:spcBef>
                <a:spcPts val="0"/>
              </a:spcBef>
              <a:spcAft>
                <a:spcPts val="0"/>
              </a:spcAft>
              <a:buClr>
                <a:schemeClr val="dk1"/>
              </a:buClr>
              <a:buSzPts val="1400"/>
              <a:buFont typeface="Arial"/>
              <a:buNone/>
              <a:defRPr/>
            </a:lvl2pPr>
            <a:lvl3pPr lvl="2" algn="l">
              <a:lnSpc>
                <a:spcPct val="75000"/>
              </a:lnSpc>
              <a:spcBef>
                <a:spcPts val="0"/>
              </a:spcBef>
              <a:spcAft>
                <a:spcPts val="0"/>
              </a:spcAft>
              <a:buClr>
                <a:schemeClr val="dk1"/>
              </a:buClr>
              <a:buSzPts val="1400"/>
              <a:buFont typeface="Arial"/>
              <a:buNone/>
              <a:defRPr/>
            </a:lvl3pPr>
            <a:lvl4pPr lvl="3" algn="l">
              <a:lnSpc>
                <a:spcPct val="75000"/>
              </a:lnSpc>
              <a:spcBef>
                <a:spcPts val="0"/>
              </a:spcBef>
              <a:spcAft>
                <a:spcPts val="0"/>
              </a:spcAft>
              <a:buClr>
                <a:schemeClr val="dk1"/>
              </a:buClr>
              <a:buSzPts val="1400"/>
              <a:buFont typeface="Arial"/>
              <a:buNone/>
              <a:defRPr/>
            </a:lvl4pPr>
            <a:lvl5pPr lvl="4" algn="l">
              <a:lnSpc>
                <a:spcPct val="75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Tree>
    <p:extLst>
      <p:ext uri="{BB962C8B-B14F-4D97-AF65-F5344CB8AC3E}">
        <p14:creationId xmlns:p14="http://schemas.microsoft.com/office/powerpoint/2010/main" val="26528813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4"/>
        <p:cNvGrpSpPr/>
        <p:nvPr/>
      </p:nvGrpSpPr>
      <p:grpSpPr>
        <a:xfrm>
          <a:off x="0" y="0"/>
          <a:ext cx="0" cy="0"/>
          <a:chOff x="0" y="0"/>
          <a:chExt cx="0" cy="0"/>
        </a:xfrm>
      </p:grpSpPr>
      <p:sp>
        <p:nvSpPr>
          <p:cNvPr id="35" name="Google Shape;35;p89"/>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8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8941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90"/>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90"/>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Clr>
                <a:schemeClr val="dk1"/>
              </a:buClr>
              <a:buSzPts val="1400"/>
              <a:buFont typeface="Arial"/>
              <a:buNone/>
              <a:defRPr/>
            </a:lvl1pPr>
            <a:lvl2pPr lvl="1" algn="l">
              <a:lnSpc>
                <a:spcPct val="75000"/>
              </a:lnSpc>
              <a:spcBef>
                <a:spcPts val="0"/>
              </a:spcBef>
              <a:spcAft>
                <a:spcPts val="0"/>
              </a:spcAft>
              <a:buClr>
                <a:schemeClr val="dk1"/>
              </a:buClr>
              <a:buSzPts val="1400"/>
              <a:buFont typeface="Arial"/>
              <a:buNone/>
              <a:defRPr/>
            </a:lvl2pPr>
            <a:lvl3pPr lvl="2" algn="l">
              <a:lnSpc>
                <a:spcPct val="75000"/>
              </a:lnSpc>
              <a:spcBef>
                <a:spcPts val="0"/>
              </a:spcBef>
              <a:spcAft>
                <a:spcPts val="0"/>
              </a:spcAft>
              <a:buClr>
                <a:schemeClr val="dk1"/>
              </a:buClr>
              <a:buSzPts val="1400"/>
              <a:buFont typeface="Arial"/>
              <a:buNone/>
              <a:defRPr/>
            </a:lvl3pPr>
            <a:lvl4pPr lvl="3" algn="l">
              <a:lnSpc>
                <a:spcPct val="75000"/>
              </a:lnSpc>
              <a:spcBef>
                <a:spcPts val="0"/>
              </a:spcBef>
              <a:spcAft>
                <a:spcPts val="0"/>
              </a:spcAft>
              <a:buClr>
                <a:schemeClr val="dk1"/>
              </a:buClr>
              <a:buSzPts val="1400"/>
              <a:buFont typeface="Arial"/>
              <a:buNone/>
              <a:defRPr/>
            </a:lvl4pPr>
            <a:lvl5pPr lvl="4" algn="l">
              <a:lnSpc>
                <a:spcPct val="75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Tree>
    <p:extLst>
      <p:ext uri="{BB962C8B-B14F-4D97-AF65-F5344CB8AC3E}">
        <p14:creationId xmlns:p14="http://schemas.microsoft.com/office/powerpoint/2010/main" val="43917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9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43" name="Google Shape;43;p9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4" name="Google Shape;44;p9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5" name="Google Shape;45;p9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33718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2 columns">
  <p:cSld name="1_Title and 2 columns">
    <p:spTree>
      <p:nvGrpSpPr>
        <p:cNvPr id="1" name="Shape 46"/>
        <p:cNvGrpSpPr/>
        <p:nvPr/>
      </p:nvGrpSpPr>
      <p:grpSpPr>
        <a:xfrm>
          <a:off x="0" y="0"/>
          <a:ext cx="0" cy="0"/>
          <a:chOff x="0" y="0"/>
          <a:chExt cx="0" cy="0"/>
        </a:xfrm>
      </p:grpSpPr>
      <p:sp>
        <p:nvSpPr>
          <p:cNvPr id="47" name="Google Shape;47;p92"/>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92"/>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9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630366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50"/>
        <p:cNvGrpSpPr/>
        <p:nvPr/>
      </p:nvGrpSpPr>
      <p:grpSpPr>
        <a:xfrm>
          <a:off x="0" y="0"/>
          <a:ext cx="0" cy="0"/>
          <a:chOff x="0" y="0"/>
          <a:chExt cx="0" cy="0"/>
        </a:xfrm>
      </p:grpSpPr>
      <p:sp>
        <p:nvSpPr>
          <p:cNvPr id="51" name="Google Shape;51;p93"/>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93"/>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93"/>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9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02996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55"/>
        <p:cNvGrpSpPr/>
        <p:nvPr/>
      </p:nvGrpSpPr>
      <p:grpSpPr>
        <a:xfrm>
          <a:off x="0" y="0"/>
          <a:ext cx="0" cy="0"/>
          <a:chOff x="0" y="0"/>
          <a:chExt cx="0" cy="0"/>
        </a:xfrm>
      </p:grpSpPr>
      <p:sp>
        <p:nvSpPr>
          <p:cNvPr id="56" name="Google Shape;56;p9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87470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58"/>
        <p:cNvGrpSpPr/>
        <p:nvPr/>
      </p:nvGrpSpPr>
      <p:grpSpPr>
        <a:xfrm>
          <a:off x="0" y="0"/>
          <a:ext cx="0" cy="0"/>
          <a:chOff x="0" y="0"/>
          <a:chExt cx="0" cy="0"/>
        </a:xfrm>
      </p:grpSpPr>
      <p:sp>
        <p:nvSpPr>
          <p:cNvPr id="59" name="Google Shape;59;p9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9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14484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61"/>
        <p:cNvGrpSpPr/>
        <p:nvPr/>
      </p:nvGrpSpPr>
      <p:grpSpPr>
        <a:xfrm>
          <a:off x="0" y="0"/>
          <a:ext cx="0" cy="0"/>
          <a:chOff x="0" y="0"/>
          <a:chExt cx="0" cy="0"/>
        </a:xfrm>
      </p:grpSpPr>
      <p:sp>
        <p:nvSpPr>
          <p:cNvPr id="62" name="Google Shape;62;p9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9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593847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64"/>
        <p:cNvGrpSpPr/>
        <p:nvPr/>
      </p:nvGrpSpPr>
      <p:grpSpPr>
        <a:xfrm>
          <a:off x="0" y="0"/>
          <a:ext cx="0" cy="0"/>
          <a:chOff x="0" y="0"/>
          <a:chExt cx="0" cy="0"/>
        </a:xfrm>
      </p:grpSpPr>
      <p:sp>
        <p:nvSpPr>
          <p:cNvPr id="65" name="Google Shape;65;p9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6" name="Google Shape;66;p9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282407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67"/>
        <p:cNvGrpSpPr/>
        <p:nvPr/>
      </p:nvGrpSpPr>
      <p:grpSpPr>
        <a:xfrm>
          <a:off x="0" y="0"/>
          <a:ext cx="0" cy="0"/>
          <a:chOff x="0" y="0"/>
          <a:chExt cx="0" cy="0"/>
        </a:xfrm>
      </p:grpSpPr>
      <p:sp>
        <p:nvSpPr>
          <p:cNvPr id="68" name="Google Shape;68;p9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9" name="Google Shape;69;p9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56115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70"/>
        <p:cNvGrpSpPr/>
        <p:nvPr/>
      </p:nvGrpSpPr>
      <p:grpSpPr>
        <a:xfrm>
          <a:off x="0" y="0"/>
          <a:ext cx="0" cy="0"/>
          <a:chOff x="0" y="0"/>
          <a:chExt cx="0" cy="0"/>
        </a:xfrm>
      </p:grpSpPr>
      <p:sp>
        <p:nvSpPr>
          <p:cNvPr id="71" name="Google Shape;71;p9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9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9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042828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74"/>
        <p:cNvGrpSpPr/>
        <p:nvPr/>
      </p:nvGrpSpPr>
      <p:grpSpPr>
        <a:xfrm>
          <a:off x="0" y="0"/>
          <a:ext cx="0" cy="0"/>
          <a:chOff x="0" y="0"/>
          <a:chExt cx="0" cy="0"/>
        </a:xfrm>
      </p:grpSpPr>
      <p:sp>
        <p:nvSpPr>
          <p:cNvPr id="75" name="Google Shape;75;p10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10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10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8" name="Google Shape;78;p10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4014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79"/>
        <p:cNvGrpSpPr/>
        <p:nvPr/>
      </p:nvGrpSpPr>
      <p:grpSpPr>
        <a:xfrm>
          <a:off x="0" y="0"/>
          <a:ext cx="0" cy="0"/>
          <a:chOff x="0" y="0"/>
          <a:chExt cx="0" cy="0"/>
        </a:xfrm>
      </p:grpSpPr>
      <p:sp>
        <p:nvSpPr>
          <p:cNvPr id="80" name="Google Shape;80;p10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1" name="Google Shape;81;p10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2" name="Google Shape;82;p10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3" name="Google Shape;83;p10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81291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84"/>
        <p:cNvGrpSpPr/>
        <p:nvPr/>
      </p:nvGrpSpPr>
      <p:grpSpPr>
        <a:xfrm>
          <a:off x="0" y="0"/>
          <a:ext cx="0" cy="0"/>
          <a:chOff x="0" y="0"/>
          <a:chExt cx="0" cy="0"/>
        </a:xfrm>
      </p:grpSpPr>
      <p:sp>
        <p:nvSpPr>
          <p:cNvPr id="85" name="Google Shape;85;p10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6" name="Google Shape;86;p10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0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10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361324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89"/>
        <p:cNvGrpSpPr/>
        <p:nvPr/>
      </p:nvGrpSpPr>
      <p:grpSpPr>
        <a:xfrm>
          <a:off x="0" y="0"/>
          <a:ext cx="0" cy="0"/>
          <a:chOff x="0" y="0"/>
          <a:chExt cx="0" cy="0"/>
        </a:xfrm>
      </p:grpSpPr>
      <p:sp>
        <p:nvSpPr>
          <p:cNvPr id="90" name="Google Shape;90;p10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0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10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0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63391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4 Content" type="fourObj">
  <p:cSld name="Title and 4 Content">
    <p:spTree>
      <p:nvGrpSpPr>
        <p:cNvPr id="1" name="Shape 94"/>
        <p:cNvGrpSpPr/>
        <p:nvPr/>
      </p:nvGrpSpPr>
      <p:grpSpPr>
        <a:xfrm>
          <a:off x="0" y="0"/>
          <a:ext cx="0" cy="0"/>
          <a:chOff x="0" y="0"/>
          <a:chExt cx="0" cy="0"/>
        </a:xfrm>
      </p:grpSpPr>
      <p:sp>
        <p:nvSpPr>
          <p:cNvPr id="95" name="Google Shape;95;p10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6" name="Google Shape;96;p10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10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10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9" name="Google Shape;99;p10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5275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Slide title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Text and bullet level 1</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Bullets level 2-5</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40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40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40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endParaRPr sz="500" b="0" i="1" u="none" strike="noStrike" cap="none">
              <a:solidFill>
                <a:srgbClr val="9FB7D3"/>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100"/>
              </a:spcBef>
              <a:spcAft>
                <a:spcPts val="0"/>
              </a:spcAft>
              <a:buClr>
                <a:srgbClr val="000000"/>
              </a:buClr>
              <a:buSzPts val="500"/>
              <a:buFont typeface="Arial"/>
              <a:buNone/>
            </a:pPr>
            <a:endParaRPr sz="500" b="0" i="0" u="none" strike="noStrike" cap="none">
              <a:solidFill>
                <a:srgbClr val="9FB7D3"/>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500"/>
              <a:buFont typeface="Arial"/>
              <a:buNone/>
            </a:pPr>
            <a:endParaRPr sz="5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Do not add objects or text in the footer area</a:t>
            </a:r>
            <a:endParaRPr sz="1400" b="0" i="0" u="none" strike="noStrike" cap="none">
              <a:solidFill>
                <a:srgbClr val="000000"/>
              </a:solidFill>
              <a:latin typeface="Arial"/>
              <a:ea typeface="Arial"/>
              <a:cs typeface="Arial"/>
              <a:sym typeface="Arial"/>
            </a:endParaRPr>
          </a:p>
        </p:txBody>
      </p:sp>
      <p:sp>
        <p:nvSpPr>
          <p:cNvPr id="11" name="Google Shape;11;p82"/>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82"/>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lnSpc>
                <a:spcPct val="100000"/>
              </a:lnSpc>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82"/>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79721714"/>
      </p:ext>
    </p:extLst>
  </p:cSld>
  <p:clrMap bg1="lt1" tx1="dk1" bg2="dk2" tx2="lt2" accent1="accent1" accent2="accent2" accent3="accent3" accent4="accent4" accent5="accent5" accent6="accent6" hlink="hlink" folHlink="folHlink"/>
  <p:sldLayoutIdLst>
    <p:sldLayoutId id="2147485027" r:id="rId1"/>
    <p:sldLayoutId id="2147485028" r:id="rId2"/>
    <p:sldLayoutId id="2147485029" r:id="rId3"/>
    <p:sldLayoutId id="2147485030" r:id="rId4"/>
    <p:sldLayoutId id="2147485031" r:id="rId5"/>
    <p:sldLayoutId id="2147485032" r:id="rId6"/>
    <p:sldLayoutId id="2147485033" r:id="rId7"/>
    <p:sldLayoutId id="2147485034" r:id="rId8"/>
    <p:sldLayoutId id="2147485035" r:id="rId9"/>
    <p:sldLayoutId id="2147485036" r:id="rId10"/>
    <p:sldLayoutId id="2147485037" r:id="rId11"/>
    <p:sldLayoutId id="2147485038" r:id="rId12"/>
    <p:sldLayoutId id="2147485039" r:id="rId13"/>
    <p:sldLayoutId id="2147485040" r:id="rId14"/>
    <p:sldLayoutId id="2147485041" r:id="rId15"/>
    <p:sldLayoutId id="2147485042" r:id="rId16"/>
    <p:sldLayoutId id="2147485043" r:id="rId17"/>
    <p:sldLayoutId id="2147485044" r:id="rId18"/>
    <p:sldLayoutId id="2147485045" r:id="rId19"/>
    <p:sldLayoutId id="2147485046" r:id="rId20"/>
    <p:sldLayoutId id="2147485047" r:id="rId21"/>
    <p:sldLayoutId id="2147485048"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algn="r">
              <a:lnSpc>
                <a:spcPct val="90000"/>
              </a:lnSpc>
              <a:spcAft>
                <a:spcPts val="0"/>
              </a:spcAft>
              <a:buSzPts val="2000"/>
            </a:pPr>
            <a:r>
              <a:rPr lang="en-US" altLang="en-US" sz="2800" u="sng" kern="1200" dirty="0">
                <a:solidFill>
                  <a:schemeClr val="tx2"/>
                </a:solidFill>
                <a:latin typeface="Ericsson Capital TT" pitchFamily="2" charset="0"/>
                <a:cs typeface="Arial" charset="0"/>
              </a:rPr>
              <a:t>75% in the Future Date</a:t>
            </a:r>
          </a:p>
          <a:p>
            <a:pPr algn="r">
              <a:lnSpc>
                <a:spcPct val="90000"/>
              </a:lnSpc>
              <a:spcAft>
                <a:spcPts val="0"/>
              </a:spcAft>
              <a:buSzPts val="2000"/>
            </a:pPr>
            <a:r>
              <a:rPr lang="en-US" altLang="en-US" sz="2800" u="sng" kern="1200" dirty="0">
                <a:solidFill>
                  <a:schemeClr val="tx2"/>
                </a:solidFill>
                <a:latin typeface="Ericsson Capital TT" pitchFamily="2" charset="0"/>
                <a:cs typeface="Arial" charset="0"/>
              </a:rPr>
              <a:t>July 18</a:t>
            </a:r>
            <a:r>
              <a:rPr lang="en-US" altLang="en-US" sz="2800" u="sng" kern="1200" baseline="30000" dirty="0">
                <a:solidFill>
                  <a:schemeClr val="tx2"/>
                </a:solidFill>
                <a:latin typeface="Ericsson Capital TT" pitchFamily="2" charset="0"/>
                <a:cs typeface="Arial" charset="0"/>
              </a:rPr>
              <a:t>th </a:t>
            </a:r>
            <a:r>
              <a:rPr lang="en-US" altLang="en-US" sz="2800" u="sng" kern="1200" dirty="0">
                <a:solidFill>
                  <a:schemeClr val="tx2"/>
                </a:solidFill>
                <a:latin typeface="Ericsson Capital TT" pitchFamily="2" charset="0"/>
                <a:cs typeface="Arial" charset="0"/>
              </a:rPr>
              <a:t>2025</a:t>
            </a:r>
          </a:p>
          <a:p>
            <a:pPr marL="0" lvl="0" indent="0" algn="r" rtl="0">
              <a:lnSpc>
                <a:spcPct val="90000"/>
              </a:lnSpc>
              <a:spcBef>
                <a:spcPts val="0"/>
              </a:spcBef>
              <a:spcAft>
                <a:spcPts val="0"/>
              </a:spcAft>
              <a:buSzPts val="2000"/>
              <a:buNone/>
            </a:pPr>
            <a:endParaRPr lang="en-US" dirty="0"/>
          </a:p>
          <a:p>
            <a:pPr marL="0" lvl="0" indent="0" algn="r" rtl="0">
              <a:lnSpc>
                <a:spcPct val="90000"/>
              </a:lnSpc>
              <a:spcBef>
                <a:spcPts val="0"/>
              </a:spcBef>
              <a:spcAft>
                <a:spcPts val="0"/>
              </a:spcAft>
              <a:buSzPts val="2000"/>
              <a:buNone/>
            </a:pPr>
            <a:endParaRPr dirty="0"/>
          </a:p>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 </a:t>
            </a:r>
            <a:r>
              <a:rPr lang="en-US" sz="2000" dirty="0" err="1">
                <a:solidFill>
                  <a:schemeClr val="dk2"/>
                </a:solidFill>
              </a:rPr>
              <a:t>Kailong</a:t>
            </a:r>
            <a:r>
              <a:rPr lang="en-US" sz="2000" dirty="0">
                <a:solidFill>
                  <a:schemeClr val="dk2"/>
                </a:solidFill>
              </a:rPr>
              <a:t> duan</a:t>
            </a:r>
            <a:r>
              <a:rPr lang="en-US" sz="2000" dirty="0">
                <a:solidFill>
                  <a:schemeClr val="dk2"/>
                </a:solidFill>
                <a:latin typeface="Arial"/>
                <a:ea typeface="Arial"/>
                <a:cs typeface="Arial"/>
                <a:sym typeface="Arial"/>
              </a:rPr>
              <a:t>, </a:t>
            </a:r>
            <a:r>
              <a:rPr lang="en-US" sz="2000" dirty="0">
                <a:solidFill>
                  <a:schemeClr val="dk2"/>
                </a:solidFill>
              </a:rPr>
              <a:t>Anushka Chaudhari,</a:t>
            </a:r>
            <a:r>
              <a:rPr lang="en-US" sz="2000" dirty="0">
                <a:solidFill>
                  <a:schemeClr val="dk2"/>
                </a:solidFill>
                <a:latin typeface="Arial"/>
                <a:ea typeface="Arial"/>
                <a:cs typeface="Arial"/>
                <a:sym typeface="Arial"/>
              </a:rPr>
              <a:t> </a:t>
            </a:r>
            <a:r>
              <a:rPr lang="en-US" sz="2000" dirty="0">
                <a:solidFill>
                  <a:schemeClr val="dk2"/>
                </a:solidFill>
              </a:rPr>
              <a:t>Manuel Garcia</a:t>
            </a:r>
            <a:endParaRPr dirty="0"/>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WOW (</a:t>
            </a:r>
            <a:r>
              <a:rPr lang="en-US" sz="2000" dirty="0">
                <a:solidFill>
                  <a:schemeClr val="dk2"/>
                </a:solidFill>
              </a:rPr>
              <a:t>Every Saturday</a:t>
            </a:r>
            <a:r>
              <a:rPr lang="en-US" sz="2000" dirty="0">
                <a:solidFill>
                  <a:schemeClr val="dk2"/>
                </a:solidFill>
                <a:latin typeface="Arial"/>
                <a:ea typeface="Arial"/>
                <a:cs typeface="Arial"/>
                <a:sym typeface="Arial"/>
              </a:rPr>
              <a:t>/</a:t>
            </a:r>
            <a:r>
              <a:rPr lang="en-US" sz="2000" dirty="0">
                <a:solidFill>
                  <a:schemeClr val="dk2"/>
                </a:solidFill>
              </a:rPr>
              <a:t>5pm</a:t>
            </a:r>
            <a:r>
              <a:rPr lang="en-US" sz="2000" dirty="0">
                <a:solidFill>
                  <a:schemeClr val="dk2"/>
                </a:solidFill>
                <a:latin typeface="Arial"/>
                <a:ea typeface="Arial"/>
                <a:cs typeface="Arial"/>
                <a:sym typeface="Arial"/>
              </a:rPr>
              <a:t>,</a:t>
            </a:r>
            <a:r>
              <a:rPr lang="en-US" sz="2000" dirty="0">
                <a:solidFill>
                  <a:schemeClr val="dk2"/>
                </a:solidFill>
              </a:rPr>
              <a:t>Zoom</a:t>
            </a:r>
            <a:r>
              <a:rPr lang="en-US" sz="2000" dirty="0">
                <a:solidFill>
                  <a:schemeClr val="dk2"/>
                </a:solidFill>
                <a:latin typeface="Arial"/>
                <a:ea typeface="Arial"/>
                <a:cs typeface="Arial"/>
                <a:sym typeface="Arial"/>
              </a:rPr>
              <a:t>)</a:t>
            </a:r>
            <a:endParaRPr sz="2000" dirty="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C83A1-390D-9509-2DF9-08381CCBA04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DF09369-F902-0373-557C-F8212EEA2121}"/>
              </a:ext>
            </a:extLst>
          </p:cNvPr>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Risks</a:t>
            </a:r>
          </a:p>
        </p:txBody>
      </p:sp>
      <p:graphicFrame>
        <p:nvGraphicFramePr>
          <p:cNvPr id="5" name="Content Placeholder 3">
            <a:extLst>
              <a:ext uri="{FF2B5EF4-FFF2-40B4-BE49-F238E27FC236}">
                <a16:creationId xmlns:a16="http://schemas.microsoft.com/office/drawing/2014/main" id="{44F18CAD-568E-BE67-E080-F2B0E4F8868D}"/>
              </a:ext>
            </a:extLst>
          </p:cNvPr>
          <p:cNvGraphicFramePr>
            <a:graphicFrameLocks noGrp="1"/>
          </p:cNvGraphicFramePr>
          <p:nvPr>
            <p:ph idx="1"/>
            <p:extLst>
              <p:ext uri="{D42A27DB-BD31-4B8C-83A1-F6EECF244321}">
                <p14:modId xmlns:p14="http://schemas.microsoft.com/office/powerpoint/2010/main" val="3464142736"/>
              </p:ext>
            </p:extLst>
          </p:nvPr>
        </p:nvGraphicFramePr>
        <p:xfrm>
          <a:off x="277402" y="1352550"/>
          <a:ext cx="11383767" cy="6588374"/>
        </p:xfrm>
        <a:graphic>
          <a:graphicData uri="http://schemas.openxmlformats.org/drawingml/2006/table">
            <a:tbl>
              <a:tblPr firstRow="1" bandRow="1">
                <a:tableStyleId>{5C22544A-7EE6-4342-B048-85BDC9FD1C3A}</a:tableStyleId>
              </a:tblPr>
              <a:tblGrid>
                <a:gridCol w="393414">
                  <a:extLst>
                    <a:ext uri="{9D8B030D-6E8A-4147-A177-3AD203B41FA5}">
                      <a16:colId xmlns:a16="http://schemas.microsoft.com/office/drawing/2014/main" val="20000"/>
                    </a:ext>
                  </a:extLst>
                </a:gridCol>
                <a:gridCol w="2528456">
                  <a:extLst>
                    <a:ext uri="{9D8B030D-6E8A-4147-A177-3AD203B41FA5}">
                      <a16:colId xmlns:a16="http://schemas.microsoft.com/office/drawing/2014/main" val="20001"/>
                    </a:ext>
                  </a:extLst>
                </a:gridCol>
                <a:gridCol w="2341361">
                  <a:extLst>
                    <a:ext uri="{9D8B030D-6E8A-4147-A177-3AD203B41FA5}">
                      <a16:colId xmlns:a16="http://schemas.microsoft.com/office/drawing/2014/main" val="20002"/>
                    </a:ext>
                  </a:extLst>
                </a:gridCol>
                <a:gridCol w="1884520">
                  <a:extLst>
                    <a:ext uri="{9D8B030D-6E8A-4147-A177-3AD203B41FA5}">
                      <a16:colId xmlns:a16="http://schemas.microsoft.com/office/drawing/2014/main" val="2710428132"/>
                    </a:ext>
                  </a:extLst>
                </a:gridCol>
                <a:gridCol w="1160485">
                  <a:extLst>
                    <a:ext uri="{9D8B030D-6E8A-4147-A177-3AD203B41FA5}">
                      <a16:colId xmlns:a16="http://schemas.microsoft.com/office/drawing/2014/main" val="20003"/>
                    </a:ext>
                  </a:extLst>
                </a:gridCol>
                <a:gridCol w="866033">
                  <a:extLst>
                    <a:ext uri="{9D8B030D-6E8A-4147-A177-3AD203B41FA5}">
                      <a16:colId xmlns:a16="http://schemas.microsoft.com/office/drawing/2014/main" val="20004"/>
                    </a:ext>
                  </a:extLst>
                </a:gridCol>
                <a:gridCol w="2209498">
                  <a:extLst>
                    <a:ext uri="{9D8B030D-6E8A-4147-A177-3AD203B41FA5}">
                      <a16:colId xmlns:a16="http://schemas.microsoft.com/office/drawing/2014/main" val="20005"/>
                    </a:ext>
                  </a:extLst>
                </a:gridCol>
              </a:tblGrid>
              <a:tr h="470829">
                <a:tc>
                  <a:txBody>
                    <a:bodyPr/>
                    <a:lstStyle/>
                    <a:p>
                      <a:r>
                        <a:rPr lang="en-US" sz="1200" b="1" dirty="0"/>
                        <a:t>#</a:t>
                      </a:r>
                    </a:p>
                  </a:txBody>
                  <a:tcPr>
                    <a:solidFill>
                      <a:srgbClr val="002060"/>
                    </a:solidFill>
                  </a:tcPr>
                </a:tc>
                <a:tc>
                  <a:txBody>
                    <a:bodyPr/>
                    <a:lstStyle/>
                    <a:p>
                      <a:r>
                        <a:rPr lang="en-US" sz="1200" b="1" dirty="0"/>
                        <a:t>Risk </a:t>
                      </a:r>
                    </a:p>
                  </a:txBody>
                  <a:tcPr>
                    <a:solidFill>
                      <a:srgbClr val="002060"/>
                    </a:solidFill>
                  </a:tcPr>
                </a:tc>
                <a:tc>
                  <a:txBody>
                    <a:bodyPr/>
                    <a:lstStyle/>
                    <a:p>
                      <a:r>
                        <a:rPr lang="en-US" sz="1200" b="1" dirty="0"/>
                        <a:t>Mitigation </a:t>
                      </a:r>
                    </a:p>
                  </a:txBody>
                  <a:tcPr>
                    <a:solidFill>
                      <a:srgbClr val="002060"/>
                    </a:solidFill>
                  </a:tcPr>
                </a:tc>
                <a:tc>
                  <a:txBody>
                    <a:bodyPr/>
                    <a:lstStyle/>
                    <a:p>
                      <a:r>
                        <a:rPr lang="en-US" sz="1200" b="1" dirty="0"/>
                        <a:t>Contingency</a:t>
                      </a:r>
                    </a:p>
                  </a:txBody>
                  <a:tcPr>
                    <a:solidFill>
                      <a:srgbClr val="002060"/>
                    </a:solidFill>
                  </a:tcPr>
                </a:tc>
                <a:tc>
                  <a:txBody>
                    <a:bodyPr/>
                    <a:lstStyle/>
                    <a:p>
                      <a:r>
                        <a:rPr lang="en-US" sz="1200" b="1" dirty="0"/>
                        <a:t>Owner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(Student Name)</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2869814">
                <a:tc>
                  <a:txBody>
                    <a:bodyPr/>
                    <a:lstStyle/>
                    <a:p>
                      <a:r>
                        <a:rPr lang="en-US" sz="1000" b="1" dirty="0"/>
                        <a:t>R3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Task 394: If the Dry-Run of all system has any major error or failures in the software or hardware this would delay the start of deployment and delay the delivery of the project but specifically delay task 408</a:t>
                      </a:r>
                      <a:endParaRPr lang="en-US" sz="1000" dirty="0"/>
                    </a:p>
                  </a:txBody>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M1: Order additional software license in the event of faulty code and Order additional server components (Ram, Drives, </a:t>
                      </a:r>
                      <a:r>
                        <a:rPr lang="en-US" sz="1000" u="none" strike="noStrike" cap="none" dirty="0" err="1"/>
                        <a:t>etc</a:t>
                      </a:r>
                      <a:r>
                        <a:rPr lang="en-US" sz="1000" u="none" strike="noStrike" cap="none" dirty="0"/>
                        <a:t>)  </a:t>
                      </a:r>
                    </a:p>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M2: Implement a buffer in between the pre deployment phases and actual deployment. In the event that delays occur we mitigate delivering the project late or deploying critical components of the software </a:t>
                      </a: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If the hardware or software is faulty ensure one IT person is on call to help in process of setting up to aid SWE’s. Extra software and hardware should be set up and tested in the pre deployment phase as-well. </a:t>
                      </a:r>
                      <a:endParaRPr lang="en-US" sz="1000" dirty="0"/>
                    </a:p>
                  </a:txBody>
                  <a:tcPr/>
                </a:tc>
                <a:tc>
                  <a:txBody>
                    <a:bodyPr/>
                    <a:lstStyle/>
                    <a:p>
                      <a:pPr marL="0" indent="0">
                        <a:buNone/>
                      </a:pPr>
                      <a:r>
                        <a:rPr lang="en-US" sz="1000" dirty="0"/>
                        <a:t>Manny Garcia </a:t>
                      </a:r>
                    </a:p>
                  </a:txBody>
                  <a:tcPr/>
                </a:tc>
                <a:tc>
                  <a:txBody>
                    <a:bodyPr/>
                    <a:lstStyle/>
                    <a:p>
                      <a:pPr marL="0" indent="0">
                        <a:buNone/>
                      </a:pPr>
                      <a:r>
                        <a:rPr lang="en-US" sz="1000" dirty="0"/>
                        <a:t> 5/5/26 </a:t>
                      </a:r>
                    </a:p>
                  </a:txBody>
                  <a:tcPr/>
                </a:tc>
                <a:tc>
                  <a:txBody>
                    <a:bodyPr/>
                    <a:lstStyle/>
                    <a:p>
                      <a:endParaRPr lang="en-US" sz="1000" dirty="0"/>
                    </a:p>
                  </a:txBody>
                  <a:tcPr/>
                </a:tc>
                <a:extLst>
                  <a:ext uri="{0D108BD9-81ED-4DB2-BD59-A6C34878D82A}">
                    <a16:rowId xmlns:a16="http://schemas.microsoft.com/office/drawing/2014/main" val="10001"/>
                  </a:ext>
                </a:extLst>
              </a:tr>
              <a:tr h="179363">
                <a:tc>
                  <a:txBody>
                    <a:bodyPr/>
                    <a:lstStyle/>
                    <a:p>
                      <a:r>
                        <a:rPr lang="en-US" sz="1000" b="1" dirty="0"/>
                        <a:t>R4</a:t>
                      </a:r>
                    </a:p>
                  </a:txBody>
                  <a:tcPr/>
                </a:tc>
                <a:tc>
                  <a:txBody>
                    <a:bodyPr/>
                    <a:lstStyle/>
                    <a:p>
                      <a:r>
                        <a:rPr lang="en-US" sz="1000" dirty="0"/>
                        <a:t>Task 381: If the purchasing of hardware based on the BOM is not delivered on-time deployment will not be able to proceed and start the process of rolling out the product. This would cause a delay to task 397 due to AI needing a lot of compute </a:t>
                      </a:r>
                    </a:p>
                  </a:txBody>
                  <a:tcPr/>
                </a:tc>
                <a:tc>
                  <a:txBody>
                    <a:bodyPr/>
                    <a:lstStyle/>
                    <a:p>
                      <a:pPr marL="228600" indent="-228600">
                        <a:buAutoNum type="arabicPeriod"/>
                      </a:pPr>
                      <a:r>
                        <a:rPr lang="en-US" sz="1000" dirty="0"/>
                        <a:t>Discuss availability with multiple vendors and confirm availability and shipping times daily from the point of order to the point of delivery. </a:t>
                      </a:r>
                    </a:p>
                    <a:p>
                      <a:pPr marL="228600" indent="-228600">
                        <a:buAutoNum type="arabicPeriod"/>
                      </a:pPr>
                      <a:r>
                        <a:rPr lang="en-US" sz="1000" dirty="0"/>
                        <a:t>Reserve funds to rent GPUs on the cloud from companies like snowflake to test models on the same GPU’s ordered. </a:t>
                      </a:r>
                    </a:p>
                    <a:p>
                      <a:pPr marL="228600" indent="-228600">
                        <a:buAutoNum type="arabicPeriod"/>
                      </a:pPr>
                      <a:endParaRPr lang="en-US" sz="1000" dirty="0"/>
                    </a:p>
                  </a:txBody>
                  <a:tcPr/>
                </a:tc>
                <a:tc>
                  <a:txBody>
                    <a:bodyPr/>
                    <a:lstStyle/>
                    <a:p>
                      <a:pPr marL="228600" indent="-228600">
                        <a:buAutoNum type="arabicPeriod"/>
                      </a:pPr>
                      <a:r>
                        <a:rPr lang="en-US" sz="1000" dirty="0"/>
                        <a:t>Ensure that snowflake, AWS, and other cloud providers can support the resources needed to test in the event GPU shipments are delayed and pre load the model onto the cloud.  </a:t>
                      </a:r>
                    </a:p>
                  </a:txBody>
                  <a:tcPr/>
                </a:tc>
                <a:tc>
                  <a:txBody>
                    <a:bodyPr/>
                    <a:lstStyle/>
                    <a:p>
                      <a:pPr marL="228600" indent="-228600">
                        <a:buAutoNum type="arabicPeriod"/>
                      </a:pPr>
                      <a:r>
                        <a:rPr lang="en-US" sz="1000" dirty="0"/>
                        <a:t>Manny Garcia </a:t>
                      </a:r>
                    </a:p>
                  </a:txBody>
                  <a:tcPr/>
                </a:tc>
                <a:tc>
                  <a:txBody>
                    <a:bodyPr/>
                    <a:lstStyle/>
                    <a:p>
                      <a:pPr marL="228600" indent="-228600">
                        <a:buAutoNum type="arabicPeriod"/>
                      </a:pPr>
                      <a:r>
                        <a:rPr lang="en-US" sz="1000" dirty="0"/>
                        <a:t>5/19/27</a:t>
                      </a:r>
                    </a:p>
                  </a:txBody>
                  <a:tcPr/>
                </a:tc>
                <a:tc>
                  <a:txBody>
                    <a:bodyPr/>
                    <a:lstStyle/>
                    <a:p>
                      <a:endParaRPr lang="en-US" sz="1000" dirty="0"/>
                    </a:p>
                  </a:txBody>
                  <a:tcPr/>
                </a:tc>
                <a:extLst>
                  <a:ext uri="{0D108BD9-81ED-4DB2-BD59-A6C34878D82A}">
                    <a16:rowId xmlns:a16="http://schemas.microsoft.com/office/drawing/2014/main" val="1838587720"/>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282718053"/>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28008710"/>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116219877"/>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440293864"/>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4186243004"/>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167182912"/>
                  </a:ext>
                </a:extLst>
              </a:tr>
            </a:tbl>
          </a:graphicData>
        </a:graphic>
      </p:graphicFrame>
    </p:spTree>
    <p:extLst>
      <p:ext uri="{BB962C8B-B14F-4D97-AF65-F5344CB8AC3E}">
        <p14:creationId xmlns:p14="http://schemas.microsoft.com/office/powerpoint/2010/main" val="48541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B635-1B33-77BB-BA9E-54F136EBA2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D51175-8D45-2090-6091-1336391AFA5A}"/>
              </a:ext>
            </a:extLst>
          </p:cNvPr>
          <p:cNvSpPr txBox="1"/>
          <p:nvPr/>
        </p:nvSpPr>
        <p:spPr>
          <a:xfrm>
            <a:off x="369106" y="677261"/>
            <a:ext cx="10681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s-updated</a:t>
            </a:r>
          </a:p>
          <a:p>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FE2F9357-4A81-650B-8110-CD39E7BD2602}"/>
              </a:ext>
            </a:extLst>
          </p:cNvPr>
          <p:cNvGraphicFramePr>
            <a:graphicFrameLocks/>
          </p:cNvGraphicFramePr>
          <p:nvPr>
            <p:extLst>
              <p:ext uri="{D42A27DB-BD31-4B8C-83A1-F6EECF244321}">
                <p14:modId xmlns:p14="http://schemas.microsoft.com/office/powerpoint/2010/main" val="3850453589"/>
              </p:ext>
            </p:extLst>
          </p:nvPr>
        </p:nvGraphicFramePr>
        <p:xfrm>
          <a:off x="505344" y="1599937"/>
          <a:ext cx="11053295" cy="528907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a:t>#</a:t>
                      </a:r>
                      <a:endParaRPr lang="en-US" sz="1200" b="0" dirty="0">
                        <a:latin typeface="+mn-lt"/>
                      </a:endParaRPr>
                    </a:p>
                  </a:txBody>
                  <a:tcPr>
                    <a:solidFill>
                      <a:srgbClr val="002060"/>
                    </a:solidFill>
                  </a:tcPr>
                </a:tc>
                <a:tc>
                  <a:txBody>
                    <a:bodyPr/>
                    <a:lstStyle/>
                    <a:p>
                      <a:r>
                        <a:rPr lang="en-US" sz="1200" b="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a:p>
                    <a:p>
                      <a:pPr lvl="0">
                        <a:buNone/>
                      </a:pPr>
                      <a:r>
                        <a:rPr lang="en-US" sz="1200" b="1"/>
                        <a:t>7</a:t>
                      </a:r>
                      <a:endParaRPr lang="en-US" sz="1200" b="1" dirty="0">
                        <a:latin typeface="+mn-lt"/>
                      </a:endParaRPr>
                    </a:p>
                  </a:txBody>
                  <a:tcPr/>
                </a:tc>
                <a:tc>
                  <a:txBody>
                    <a:bodyPr/>
                    <a:lstStyle/>
                    <a:p>
                      <a:r>
                        <a:rPr lang="en-US" sz="1200" dirty="0"/>
                        <a:t>Multiple critical Front-End Testing tasks are assigned to only Tester2 and Tester3. If either tester faces unexpected issues (such as illness, personal emergencies, or task backlog), it could cause significant testing delays, impacting the Integration Testing timeline and project delivery milestones.</a:t>
                      </a:r>
                    </a:p>
                  </a:txBody>
                  <a:tcPr anchor="ctr"/>
                </a:tc>
                <a:tc>
                  <a:txBody>
                    <a:bodyPr/>
                    <a:lstStyle/>
                    <a:p>
                      <a:pPr lvl="0" algn="l">
                        <a:lnSpc>
                          <a:spcPct val="100000"/>
                        </a:lnSpc>
                        <a:spcBef>
                          <a:spcPts val="0"/>
                        </a:spcBef>
                        <a:spcAft>
                          <a:spcPts val="0"/>
                        </a:spcAft>
                        <a:buNone/>
                      </a:pPr>
                      <a:r>
                        <a:rPr lang="en-US" altLang="zh-CN" sz="1200" dirty="0"/>
                        <a:t>(1) Reassign less critical tasks to available testers (e.g., Tester4, Tester5) to reduce Tester2 and Tester3's workload.</a:t>
                      </a:r>
                      <a:br>
                        <a:rPr lang="en-US" altLang="zh-CN" sz="1200" dirty="0"/>
                      </a:br>
                      <a:r>
                        <a:rPr lang="en-US" altLang="zh-CN" sz="1200" dirty="0"/>
                        <a:t>(2) Closely monitor daily testing progress via stand-up meetings, and perform early detection of bottlenecks.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Maintain a standby list of trained backup testers who can immediately take over specific testing modules if needed.</a:t>
                      </a:r>
                      <a:br>
                        <a:rPr lang="en-US" altLang="zh-CN" sz="1200" dirty="0"/>
                      </a:br>
                      <a:r>
                        <a:rPr lang="en-US" altLang="zh-CN" sz="1200" dirty="0"/>
                        <a:t>(2) Implement a priority-based testing plan to ensure the most critical modules are completed first if delays occur.</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r>
                        <a:rPr lang="en-US" altLang="zh-CN" sz="1200" dirty="0"/>
                        <a:t>This risk affects multiple modules simultaneously and could cascade into broader project delays.</a:t>
                      </a:r>
                      <a:endParaRPr lang="en-US" sz="1200" b="0" dirty="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r>
                        <a:rPr lang="en-US" sz="1200" dirty="0"/>
                        <a:t>The User Management System (User Authentication API and Login/Register API) development is solely assigned to back-end-dev2 with very tight timelines (7 days each). If back-end-dev2 encounters technical challenges, unexpected leave, or delivery delays, it could block critical user login and registration functionalities, severely impacting system integration and downstream testing schedules.</a:t>
                      </a:r>
                    </a:p>
                  </a:txBody>
                  <a:tcPr anchor="ctr"/>
                </a:tc>
                <a:tc>
                  <a:txBody>
                    <a:bodyPr/>
                    <a:lstStyle/>
                    <a:p>
                      <a:pPr marL="0" lvl="0" indent="0" algn="l">
                        <a:lnSpc>
                          <a:spcPct val="100000"/>
                        </a:lnSpc>
                        <a:spcBef>
                          <a:spcPts val="0"/>
                        </a:spcBef>
                        <a:spcAft>
                          <a:spcPts val="0"/>
                        </a:spcAft>
                        <a:buNone/>
                      </a:pPr>
                      <a:r>
                        <a:rPr lang="en-US" altLang="zh-CN" sz="1200" dirty="0"/>
                        <a:t>(1) Assign a secondary developer (e.g., back-end-dev3) to shadow and support back-end-dev2 during development.</a:t>
                      </a:r>
                      <a:br>
                        <a:rPr lang="en-US" altLang="zh-CN" sz="1200" dirty="0"/>
                      </a:br>
                      <a:r>
                        <a:rPr lang="en-US" altLang="zh-CN" sz="1200" dirty="0"/>
                        <a:t>(2) Conduct early code reviews (after 2-3 days of development) to detect potential issues sooner rather than later.</a:t>
                      </a:r>
                      <a:endParaRPr lang="en-US" sz="1200" b="0" dirty="0">
                        <a:latin typeface="+mn-lt"/>
                      </a:endParaRPr>
                    </a:p>
                  </a:txBody>
                  <a:tcPr/>
                </a:tc>
                <a:tc>
                  <a:txBody>
                    <a:bodyPr/>
                    <a:lstStyle/>
                    <a:p>
                      <a:pPr marL="0" lvl="0" indent="0">
                        <a:buNone/>
                      </a:pPr>
                      <a:r>
                        <a:rPr lang="en-US" sz="1200" b="0" dirty="0"/>
                        <a:t>.</a:t>
                      </a:r>
                      <a:r>
                        <a:rPr lang="en-US" altLang="zh-CN" sz="1200" dirty="0"/>
                        <a:t> (1) In case of developer unavailability, reassign a trained backup developer immediately to continue work based on latest commit/codebase.</a:t>
                      </a:r>
                      <a:br>
                        <a:rPr lang="en-US" altLang="zh-CN" sz="1200" dirty="0"/>
                      </a:br>
                      <a:r>
                        <a:rPr lang="en-US" altLang="zh-CN" sz="1200" dirty="0"/>
                        <a:t>(2) Prioritize minimal viable functionality (basic login, basic registration) to unblock integration even if full features are delayed.</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August 10th</a:t>
                      </a:r>
                    </a:p>
                  </a:txBody>
                  <a:tcPr/>
                </a:tc>
                <a:tc>
                  <a:txBody>
                    <a:bodyPr/>
                    <a:lstStyle/>
                    <a:p>
                      <a:pPr marL="0" algn="l" defTabSz="914400" rtl="0" eaLnBrk="1" latinLnBrk="0" hangingPunct="1"/>
                      <a:r>
                        <a:rPr lang="en-US" sz="1200" kern="1200" dirty="0">
                          <a:solidFill>
                            <a:schemeClr val="dk1"/>
                          </a:solidFill>
                          <a:latin typeface="+mn-lt"/>
                          <a:ea typeface="+mn-ea"/>
                          <a:cs typeface="+mn-cs"/>
                        </a:rPr>
                        <a:t>This risk is critical as user authentication and registration are foundational functionalities for all system modules.</a:t>
                      </a:r>
                    </a:p>
                  </a:txBody>
                  <a:tcPr anchor="ct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1562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781008E-028B-9E02-151E-CA9960C650D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34891CAD-9C5B-0A62-092B-DC24236C9B11}"/>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EA3C1E97-CECC-8BBF-DBC5-39A20E8D5515}"/>
              </a:ext>
            </a:extLst>
          </p:cNvPr>
          <p:cNvGraphicFramePr/>
          <p:nvPr>
            <p:extLst>
              <p:ext uri="{D42A27DB-BD31-4B8C-83A1-F6EECF244321}">
                <p14:modId xmlns:p14="http://schemas.microsoft.com/office/powerpoint/2010/main" val="1247619250"/>
              </p:ext>
            </p:extLst>
          </p:nvPr>
        </p:nvGraphicFramePr>
        <p:xfrm>
          <a:off x="231687" y="1325573"/>
          <a:ext cx="11280725" cy="6233378"/>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200" b="0" u="none" strike="noStrike">
                          <a:solidFill>
                            <a:srgbClr val="000000"/>
                          </a:solidFill>
                          <a:sym typeface="Calibri"/>
                        </a:rPr>
                        <a:t>A1</a:t>
                      </a:r>
                      <a:endParaRPr sz="12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Proactively contact the IT infrastructure team or external vendors to arrange additional disk space or temporary storage solutions well before the database design begins, ensuring sufficient capacity for the load and preventing delays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Deployment lead</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b="0" i="0" u="none" strike="noStrike" dirty="0">
                          <a:solidFill>
                            <a:srgbClr val="000000"/>
                          </a:solidFill>
                          <a:effectLst/>
                          <a:latin typeface="Calibri" panose="020F0502020204030204" pitchFamily="34" charset="0"/>
                        </a:rPr>
                        <a:t>6/8/25</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dirty="0"/>
                        <a:t>6/21/25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200" b="0" u="none" strike="noStrike" dirty="0">
                          <a:solidFill>
                            <a:srgbClr val="000000"/>
                          </a:solidFill>
                          <a:sym typeface="Calibri"/>
                        </a:rPr>
                        <a:t>A2</a:t>
                      </a:r>
                      <a:endParaRPr sz="1200" dirty="0"/>
                    </a:p>
                  </a:txBody>
                  <a:tcPr marL="9525" marR="9525" marT="9525" marB="0" anchor="ctr"/>
                </a:tc>
                <a:tc>
                  <a:txBody>
                    <a:bodyPr/>
                    <a:lstStyle/>
                    <a:p>
                      <a:r>
                        <a:rPr lang="en-US" sz="1200" dirty="0"/>
                        <a:t>Assign a secondary developer to shadow back-end-dev2 during the development of User Authentication API and Login/Register API. Conduct early code reviews to detect issues by Day 3.</a:t>
                      </a:r>
                    </a:p>
                  </a:txBody>
                  <a:tcPr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err="1"/>
                        <a:t>Kailong</a:t>
                      </a:r>
                      <a:r>
                        <a:rPr lang="en-US" altLang="zh-CN" sz="1200" dirty="0"/>
                        <a:t> Duan</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err="1"/>
                        <a:t>Kailong</a:t>
                      </a:r>
                      <a:r>
                        <a:rPr lang="en-US" altLang="zh-CN" sz="1200" dirty="0"/>
                        <a:t> Duan</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r>
                        <a:rPr lang="en-US" sz="1200" dirty="0"/>
                        <a:t>This action helps mitigate the risk of development delays impacting critical system functionality.</a:t>
                      </a:r>
                    </a:p>
                  </a:txBody>
                  <a:tcPr anchor="ctr"/>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Within the Pre-Deployment phase I implemented a dry run to ensure no delays to deployment were caused by faulty software this included validation of all licenses and systems were working. </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Manny Garcia</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200" dirty="0">
                          <a:solidFill>
                            <a:srgbClr val="000000"/>
                          </a:solidFill>
                          <a:sym typeface="Calibri"/>
                        </a:rPr>
                        <a:t>A4</a:t>
                      </a:r>
                      <a:endParaRPr sz="12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200" dirty="0">
                          <a:solidFill>
                            <a:srgbClr val="000000"/>
                          </a:solidFill>
                          <a:sym typeface="Calibri"/>
                        </a:rPr>
                        <a:t>A5</a:t>
                      </a:r>
                      <a:endParaRPr sz="12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a:p>
                  </a:txBody>
                  <a:tcPr marL="9525" marR="9525" marT="9525" marB="0" anchor="ctr"/>
                </a:tc>
                <a:tc>
                  <a:txBody>
                    <a:bodyPr/>
                    <a:lstStyle/>
                    <a:p>
                      <a:pPr marL="0" lvl="0" indent="0" algn="ctr" rtl="0">
                        <a:spcBef>
                          <a:spcPts val="0"/>
                        </a:spcBef>
                        <a:spcAft>
                          <a:spcPts val="0"/>
                        </a:spcAft>
                        <a:buNone/>
                      </a:pPr>
                      <a:endParaRPr sz="1200" dirty="0"/>
                    </a:p>
                  </a:txBody>
                  <a:tcPr marL="9525" marR="9525" marT="9525" marB="0" anchor="ctr"/>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200" dirty="0">
                          <a:solidFill>
                            <a:srgbClr val="000000"/>
                          </a:solidFill>
                          <a:sym typeface="Calibri"/>
                        </a:rPr>
                        <a:t>A6</a:t>
                      </a:r>
                      <a:endParaRPr sz="12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a:p>
                  </a:txBody>
                  <a:tcPr marL="9525" marR="9525" marT="9525" marB="0" anchor="ctr"/>
                </a:tc>
                <a:tc>
                  <a:txBody>
                    <a:bodyPr/>
                    <a:lstStyle/>
                    <a:p>
                      <a:pPr marL="0" lvl="0" indent="0" algn="ctr" rtl="0">
                        <a:spcBef>
                          <a:spcPts val="0"/>
                        </a:spcBef>
                        <a:spcAft>
                          <a:spcPts val="0"/>
                        </a:spcAft>
                        <a:buNone/>
                      </a:pPr>
                      <a:endParaRPr sz="1200" dirty="0"/>
                    </a:p>
                  </a:txBody>
                  <a:tcPr marL="9525" marR="9525" marT="9525" marB="0" anchor="ctr"/>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0566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CC1EBF3-5EF7-EFE8-B14D-02AEE00F27B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3FDA5989-D7B5-9391-F430-0B0737BF777F}"/>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A52A7237-3325-5FA4-7ECA-8D6171DF1ED8}"/>
              </a:ext>
            </a:extLst>
          </p:cNvPr>
          <p:cNvGraphicFramePr/>
          <p:nvPr>
            <p:extLst>
              <p:ext uri="{D42A27DB-BD31-4B8C-83A1-F6EECF244321}">
                <p14:modId xmlns:p14="http://schemas.microsoft.com/office/powerpoint/2010/main" val="3705090424"/>
              </p:ext>
            </p:extLst>
          </p:nvPr>
        </p:nvGraphicFramePr>
        <p:xfrm>
          <a:off x="465738" y="1556255"/>
          <a:ext cx="11366575" cy="5339169"/>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Agreed to allocate $15K to purchase or rent additional disk storage or cloud resources (e.g., cloud storage services, server upgrades, or external storage vendors) to ensure sufficient capacity for the database design process and prevent delays.</a:t>
                      </a:r>
                    </a:p>
                    <a:p>
                      <a:pPr marL="0" marR="0" lvl="0" indent="0" algn="l" rtl="0">
                        <a:spcBef>
                          <a:spcPts val="0"/>
                        </a:spcBef>
                        <a:spcAft>
                          <a:spcPts val="0"/>
                        </a:spcAft>
                        <a:buNone/>
                      </a:pPr>
                      <a:endParaRPr lang="en-US"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6/19/25</a:t>
                      </a:r>
                    </a:p>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Agreed upon during Technical Meeting   Attendees were  all the leads</a:t>
                      </a:r>
                    </a:p>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t>Assign a backup developer to support critical User Management System API development (User Authentication and Login/Register) to mitigate risks associated with single developer dependency.</a:t>
                      </a:r>
                    </a:p>
                  </a:txBody>
                  <a:tcPr anchor="ctr"/>
                </a:tc>
                <a:tc>
                  <a:txBody>
                    <a:bodyPr/>
                    <a:lstStyle/>
                    <a:p>
                      <a:r>
                        <a:rPr lang="en-US" sz="1200" dirty="0" err="1"/>
                        <a:t>Kailong</a:t>
                      </a:r>
                      <a:r>
                        <a:rPr lang="en-US" sz="1200" dirty="0"/>
                        <a:t> Duan</a:t>
                      </a:r>
                    </a:p>
                  </a:txBody>
                  <a:tcPr anchor="ctr"/>
                </a:tc>
                <a:tc>
                  <a:txBody>
                    <a:bodyPr/>
                    <a:lstStyle/>
                    <a:p>
                      <a:r>
                        <a:rPr lang="en-US" sz="1200" dirty="0"/>
                        <a:t>August 1st</a:t>
                      </a:r>
                    </a:p>
                  </a:txBody>
                  <a:tcPr anchor="ctr"/>
                </a:tc>
                <a:tc>
                  <a:txBody>
                    <a:bodyPr/>
                    <a:lstStyle/>
                    <a:p>
                      <a:r>
                        <a:rPr lang="en-US" sz="1200" dirty="0"/>
                        <a:t>Agreed upon during the Internal Project Risk Review. Attendees included Project Manager, Backend Development Lead, and Testing Lead.</a:t>
                      </a:r>
                    </a:p>
                  </a:txBody>
                  <a:tcPr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Approved and allocated up $70,000 to implement a pre-deployment phase. This includes ensuring all hardware is functional, software licenses are check to mitigate delays and dry run all systems to mitigate the risk of delays during live deployment. </a:t>
                      </a:r>
                    </a:p>
                  </a:txBody>
                  <a:tcPr marL="9525" marR="9525" marT="9525" marB="0" anchor="ctr"/>
                </a:tc>
                <a:tc>
                  <a:txBody>
                    <a:bodyPr/>
                    <a:lstStyle/>
                    <a:p>
                      <a:pPr marL="0" marR="0" lvl="0" indent="0" algn="l" rtl="0">
                        <a:spcBef>
                          <a:spcPts val="0"/>
                        </a:spcBef>
                        <a:spcAft>
                          <a:spcPts val="0"/>
                        </a:spcAft>
                        <a:buNone/>
                      </a:pPr>
                      <a:r>
                        <a:rPr lang="en-US" sz="1200" b="0" i="0" u="none" strike="noStrike" dirty="0">
                          <a:solidFill>
                            <a:srgbClr val="000000"/>
                          </a:solidFill>
                          <a:latin typeface="Arial"/>
                          <a:ea typeface="Arial"/>
                          <a:cs typeface="Arial"/>
                          <a:sym typeface="Arial"/>
                        </a:rPr>
                        <a:t>Manny Garcia</a:t>
                      </a: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September 30th</a:t>
                      </a: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a technical meeting post completion of coding where the coding lead, deployment lead, PM, and CTO were present</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US"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0139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B36A3-8ACE-472B-5FF3-179A707B0459}"/>
              </a:ext>
            </a:extLst>
          </p:cNvPr>
          <p:cNvSpPr>
            <a:spLocks noGrp="1"/>
          </p:cNvSpPr>
          <p:nvPr>
            <p:ph idx="1"/>
          </p:nvPr>
        </p:nvSpPr>
        <p:spPr/>
        <p:txBody>
          <a:bodyPr/>
          <a:lstStyle/>
          <a:p>
            <a:endParaRPr lang="en-IN"/>
          </a:p>
        </p:txBody>
      </p:sp>
      <p:sp>
        <p:nvSpPr>
          <p:cNvPr id="4" name="Title 3">
            <a:extLst>
              <a:ext uri="{FF2B5EF4-FFF2-40B4-BE49-F238E27FC236}">
                <a16:creationId xmlns:a16="http://schemas.microsoft.com/office/drawing/2014/main" id="{FC03D1A9-DEAE-4A07-AED3-085C7C28A4FE}"/>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4B83CA8C-FDD1-4274-B9D1-BA3D36BDD881}"/>
              </a:ext>
            </a:extLst>
          </p:cNvPr>
          <p:cNvPicPr>
            <a:picLocks noChangeAspect="1"/>
          </p:cNvPicPr>
          <p:nvPr/>
        </p:nvPicPr>
        <p:blipFill>
          <a:blip r:embed="rId2"/>
          <a:stretch>
            <a:fillRect/>
          </a:stretch>
        </p:blipFill>
        <p:spPr>
          <a:xfrm>
            <a:off x="0" y="0"/>
            <a:ext cx="12041311" cy="6858000"/>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SzPts val="1400"/>
              <a:buNone/>
            </a:pPr>
            <a:r>
              <a:rPr lang="en-US" dirty="0"/>
              <a:t>Change Management Plan Table </a:t>
            </a:r>
            <a:endParaRPr dirty="0"/>
          </a:p>
        </p:txBody>
      </p:sp>
      <p:graphicFrame>
        <p:nvGraphicFramePr>
          <p:cNvPr id="216" name="Google Shape;216;p10"/>
          <p:cNvGraphicFramePr/>
          <p:nvPr/>
        </p:nvGraphicFramePr>
        <p:xfrm>
          <a:off x="493160" y="1226442"/>
          <a:ext cx="11173900" cy="4638120"/>
        </p:xfrm>
        <a:graphic>
          <a:graphicData uri="http://schemas.openxmlformats.org/drawingml/2006/table">
            <a:tbl>
              <a:tblPr firstRow="1" bandRow="1">
                <a:tableStyleId>{3C2FFA5D-87B4-456A-9821-1D502468CF0F}</a:tableStyleId>
              </a:tblPr>
              <a:tblGrid>
                <a:gridCol w="2470375">
                  <a:extLst>
                    <a:ext uri="{9D8B030D-6E8A-4147-A177-3AD203B41FA5}">
                      <a16:colId xmlns:a16="http://schemas.microsoft.com/office/drawing/2014/main" val="20000"/>
                    </a:ext>
                  </a:extLst>
                </a:gridCol>
                <a:gridCol w="8703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Step/Task</a:t>
                      </a:r>
                      <a:endParaRPr sz="14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Details</a:t>
                      </a:r>
                      <a:endParaRPr sz="1400" u="none" strike="noStrike" cap="none" dirty="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spc="0" dirty="0">
                          <a:ln w="0"/>
                          <a:solidFill>
                            <a:schemeClr val="tx1"/>
                          </a:solidFill>
                          <a:effectLst>
                            <a:outerShdw blurRad="38100" dist="19050" dir="2700000" algn="tl" rotWithShape="0">
                              <a:schemeClr val="dk1">
                                <a:alpha val="40000"/>
                              </a:schemeClr>
                            </a:outerShdw>
                          </a:effectLst>
                        </a:rPr>
                        <a:t>Change Proposed</a:t>
                      </a:r>
                      <a:endParaRPr sz="1400" b="0" u="none" strike="noStrike" cap="none" spc="0" dirty="0">
                        <a:ln w="0"/>
                        <a:solidFill>
                          <a:schemeClr val="tx1"/>
                        </a:solidFill>
                        <a:effectLst>
                          <a:outerShdw blurRad="38100" dist="19050" dir="2700000" algn="tl" rotWithShape="0">
                            <a:schemeClr val="dk1">
                              <a:alpha val="40000"/>
                            </a:schemeClr>
                          </a:outerShdw>
                        </a:effectLst>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spc="0" dirty="0">
                          <a:ln w="0"/>
                          <a:solidFill>
                            <a:schemeClr val="tx1"/>
                          </a:solidFill>
                          <a:effectLst>
                            <a:outerShdw blurRad="38100" dist="19050" dir="2700000" algn="tl" rotWithShape="0">
                              <a:schemeClr val="dk1">
                                <a:alpha val="40000"/>
                              </a:schemeClr>
                            </a:outerShdw>
                          </a:effectLst>
                        </a:rPr>
                        <a:t>Changes can be proposed by Leads, PM, IT Director, Director of Security, Director of Affaires, Director of Legality and Customer. The request should be submitted by completing the change request form and include details on what needs to change and why it is necessary.</a:t>
                      </a:r>
                      <a:endParaRPr sz="1400" b="0" u="none" strike="noStrike" cap="none" spc="0" dirty="0">
                        <a:ln w="0"/>
                        <a:solidFill>
                          <a:schemeClr val="tx1"/>
                        </a:solidFill>
                        <a:effectLst>
                          <a:outerShdw blurRad="38100" dist="19050" dir="2700000" algn="tl" rotWithShape="0">
                            <a:schemeClr val="dk1">
                              <a:alpha val="40000"/>
                            </a:schemeClr>
                          </a:outerShdw>
                        </a:effectLst>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PM Evaluates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PM assesses the request for validity, ensuring it aligns with project goals, is feasible, and contains adequate details.</a:t>
                      </a:r>
                      <a:endParaRPr sz="1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Valid(Decision)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PM decides whether the change is valid. Valid changes align with project objectives and are feasible. Invalid changes lack clarity or conflict with project goals and not submitted by leads, PM and relevant stakeholders.</a:t>
                      </a:r>
                      <a:endParaRPr sz="14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Reject invalid request and notify to requestor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deemed invalid, PM rejects the change and provides feedback to the requestor, explaining why the change cannot proceed.</a:t>
                      </a:r>
                      <a:endParaRPr sz="14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Create Effort Estimate for Requirement, Architecture, Development, Testing, and Deployment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valid, the team creates an effort estimate for requirements, architecture, development, testing, and deployment to assess the change impact and feasibility, and how the proposed change affects the project’s scope, budget, timeline, and resources.</a:t>
                      </a: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Internal Team Meeting to Analysis if there is any Risks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The internal team conducts a meting to analyze the change request further and identify any potential risks associated with its implementation.</a:t>
                      </a: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Send to Risk Management Plan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risks are identified, the change request is forwarded to the Risk Management Plan for further assessment and mitigation planning.</a:t>
                      </a: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aphicFrame>
        <p:nvGraphicFramePr>
          <p:cNvPr id="221" name="Google Shape;221;p11"/>
          <p:cNvGraphicFramePr/>
          <p:nvPr/>
        </p:nvGraphicFramePr>
        <p:xfrm>
          <a:off x="525463" y="1325563"/>
          <a:ext cx="11142125" cy="2667060"/>
        </p:xfrm>
        <a:graphic>
          <a:graphicData uri="http://schemas.openxmlformats.org/drawingml/2006/table">
            <a:tbl>
              <a:tblPr firstRow="1" bandRow="1">
                <a:tableStyleId>{3C2FFA5D-87B4-456A-9821-1D502468CF0F}</a:tableStyleId>
              </a:tblPr>
              <a:tblGrid>
                <a:gridCol w="2438600">
                  <a:extLst>
                    <a:ext uri="{9D8B030D-6E8A-4147-A177-3AD203B41FA5}">
                      <a16:colId xmlns:a16="http://schemas.microsoft.com/office/drawing/2014/main" val="20000"/>
                    </a:ext>
                  </a:extLst>
                </a:gridCol>
                <a:gridCol w="8703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Step/Task</a:t>
                      </a:r>
                      <a:endParaRPr sz="14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Details</a:t>
                      </a:r>
                      <a:endParaRPr sz="1400" u="none" strike="noStrike" cap="none" dirty="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Discuss Change Request with Client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no major risks are found, the team discusses the change request with the client to review the proposed change, considering the impact analysis, and decides whether to approve or reject it.</a:t>
                      </a:r>
                      <a:endParaRPr sz="1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Approval (Decision)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 client and relevant stakeholders decide whether to approve the change.</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Update Project Plan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Upon approval, the project plan is updated to incorporate the change, including timelines, deliverables, and resource allocation adjustments.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Implement Change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Execute the approved change according to the updated project plan.</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Monitor and Close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The implemented change is monitored to ensure it meets objectives and is functioning as intended. Once confirmed, the change request is closed.</a:t>
                      </a:r>
                      <a:endParaRPr sz="14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22" name="Google Shape;222;p11"/>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SzPts val="1400"/>
              <a:buNone/>
            </a:pPr>
            <a:r>
              <a:rPr lang="en-US"/>
              <a:t>Change Management Plan Table(Con.)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95792795"/>
              </p:ext>
            </p:extLst>
          </p:nvPr>
        </p:nvGraphicFramePr>
        <p:xfrm>
          <a:off x="462708" y="923071"/>
          <a:ext cx="11424491" cy="724978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2</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Online Auction Platform</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a:t>
                      </a:r>
                      <a:r>
                        <a:rPr lang="en-US" sz="1400" b="1" i="0" u="none" strike="noStrike">
                          <a:solidFill>
                            <a:srgbClr val="000000"/>
                          </a:solidFill>
                          <a:effectLst/>
                          <a:latin typeface="Calibri" panose="020F0502020204030204" pitchFamily="34" charset="0"/>
                        </a:rPr>
                        <a:t>): Anushka</a:t>
                      </a:r>
                      <a:endParaRPr lang="en-US" sz="1400" b="1"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29 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4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 , Deployment</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marL="0" indent="0" algn="l" fontAlgn="b">
                        <a:buNone/>
                      </a:pPr>
                      <a:r>
                        <a:rPr lang="en-US" sz="1400" b="0" i="0" u="none" strike="noStrike" dirty="0">
                          <a:solidFill>
                            <a:srgbClr val="000000"/>
                          </a:solidFill>
                          <a:effectLst/>
                          <a:latin typeface="Calibri" panose="020F0502020204030204" pitchFamily="34" charset="0"/>
                        </a:rPr>
                        <a:t>Assigned Deployment To Manny</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3O 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Risks</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Change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endParaRPr lang="en-US" sz="1400" b="0" i="0" u="none" strike="noStrike" dirty="0">
                        <a:solidFill>
                          <a:srgbClr val="000000"/>
                        </a:solidFill>
                        <a:effectLst/>
                        <a:latin typeface="Calibri" panose="020F0502020204030204" pitchFamily="34" charset="0"/>
                      </a:endParaRP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(Assignment 4)</a:t>
            </a:r>
          </a:p>
        </p:txBody>
      </p:sp>
    </p:spTree>
    <p:extLst>
      <p:ext uri="{BB962C8B-B14F-4D97-AF65-F5344CB8AC3E}">
        <p14:creationId xmlns:p14="http://schemas.microsoft.com/office/powerpoint/2010/main" val="202239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2751958275"/>
              </p:ext>
            </p:extLst>
          </p:nvPr>
        </p:nvGraphicFramePr>
        <p:xfrm>
          <a:off x="462708" y="923071"/>
          <a:ext cx="11424491" cy="804226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2</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Online Auction Platform</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Anushka</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 May</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Video Shoot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(Assignment 4)</a:t>
            </a:r>
          </a:p>
        </p:txBody>
      </p:sp>
    </p:spTree>
    <p:extLst>
      <p:ext uri="{BB962C8B-B14F-4D97-AF65-F5344CB8AC3E}">
        <p14:creationId xmlns:p14="http://schemas.microsoft.com/office/powerpoint/2010/main" val="50850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557169706"/>
              </p:ext>
            </p:extLst>
          </p:nvPr>
        </p:nvGraphicFramePr>
        <p:xfrm>
          <a:off x="379114" y="923071"/>
          <a:ext cx="7592578" cy="376440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2</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r>
                        <a:rPr lang="en-US" altLang="zh-CN" sz="1400" b="0" i="0" u="none" strike="noStrike" dirty="0">
                          <a:solidFill>
                            <a:srgbClr val="000000"/>
                          </a:solidFill>
                          <a:effectLst/>
                          <a:latin typeface="Calibri" panose="020F0502020204030204" pitchFamily="34" charset="0"/>
                        </a:rPr>
                        <a:t>- everyone</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Anushka : Req </a:t>
                      </a:r>
                    </a:p>
                    <a:p>
                      <a:pPr algn="l" fontAlgn="b"/>
                      <a:r>
                        <a:rPr lang="en-US" sz="1400" b="0" i="0" u="none" strike="noStrike" dirty="0">
                          <a:solidFill>
                            <a:srgbClr val="000000"/>
                          </a:solidFill>
                          <a:effectLst/>
                          <a:latin typeface="Calibri" panose="020F0502020204030204" pitchFamily="34" charset="0"/>
                        </a:rPr>
                        <a:t>Manny : Archi , deployment </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Change Management Table , Flowchart: Anushka</a:t>
                      </a:r>
                    </a:p>
                    <a:p>
                      <a:pPr algn="l" fontAlgn="b"/>
                      <a:r>
                        <a:rPr lang="en-US" sz="1400" b="0" i="0" u="none" strike="noStrike" dirty="0">
                          <a:solidFill>
                            <a:srgbClr val="000000"/>
                          </a:solidFill>
                          <a:effectLst/>
                          <a:latin typeface="Calibri" panose="020F0502020204030204" pitchFamily="34" charset="0"/>
                        </a:rPr>
                        <a:t>Costing: Manny</a:t>
                      </a:r>
                    </a:p>
                    <a:p>
                      <a:pPr algn="l" fontAlgn="b"/>
                      <a:r>
                        <a:rPr lang="en-US" sz="1400" b="0" i="0" u="none" strike="noStrike" dirty="0">
                          <a:solidFill>
                            <a:srgbClr val="000000"/>
                          </a:solidFill>
                          <a:effectLst/>
                          <a:latin typeface="Calibri" panose="020F0502020204030204" pitchFamily="34" charset="0"/>
                        </a:rPr>
                        <a:t>Major Milestones: </a:t>
                      </a:r>
                      <a:r>
                        <a:rPr lang="en-US" sz="1400" b="0" i="0" u="none" strike="noStrike" dirty="0" err="1">
                          <a:solidFill>
                            <a:srgbClr val="000000"/>
                          </a:solidFill>
                          <a:effectLst/>
                          <a:latin typeface="Calibri" panose="020F0502020204030204" pitchFamily="34" charset="0"/>
                        </a:rPr>
                        <a:t>Kailong</a:t>
                      </a: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4?</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p>
          <a:p>
            <a:pPr>
              <a:spcBef>
                <a:spcPts val="0"/>
              </a:spcBef>
              <a:spcAft>
                <a:spcPts val="300"/>
              </a:spcAft>
              <a:defRPr/>
            </a:pP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finished –04/07/27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Initial the development plan 4/8/27</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–10/19/27 </a:t>
            </a:r>
          </a:p>
          <a:p>
            <a:pPr marL="171450" indent="-171450">
              <a:spcBef>
                <a:spcPts val="0"/>
              </a:spcBef>
              <a:spcAft>
                <a:spcPts val="300"/>
              </a:spcAft>
              <a:buFont typeface="Arial,Sans-Serif" panose="020B0604020202020204" pitchFamily="34" charset="0"/>
              <a:buChar char="•"/>
              <a:defRPr/>
            </a:pP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–8/5/26</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Coding for both FE BE -7/30/26</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HW/SW ordered and received –Infrastructure set up – 6/11/27</a:t>
            </a:r>
          </a:p>
          <a:p>
            <a:pPr marL="171450" indent="-17145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Dev &amp; test environment set up – 6/19/26</a:t>
            </a:r>
          </a:p>
          <a:p>
            <a:pPr marL="171450" indent="-17145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coding – 7/30/26</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–9/16/27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deploy project – 10/19/27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277273"/>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82% of the work completed.  This includes requirements, arch design, test case, and coding development.  The remaining tasks are progressing steadily.  The team is stable and collaborating effectively.  We have several risks but we have the confidence to resolve them.</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200" dirty="0"/>
              <a:t>Our bottom-up cost totaled $2,224,208 compared with the top-down budget of $349,200, an overrun of $1,875,008 or a 537% increase. Coding climbed from $30,000 to $717,120, Architecture rose from $120,000 to $427,648, Testing increased from $10,000 to $386,440, Deployment jumped from $20,000 to $437,280. Project management held steady at $63,200. This major difference was caused by sheer inexperience and lack of knowledge on what each software life cycle phase entailed, the size of teams, and sheer man hours required to create a project. </a:t>
            </a: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$202,529</a:t>
            </a:r>
            <a:endParaRPr dirty="0"/>
          </a:p>
          <a:p>
            <a:pPr marL="533400" lvl="1" indent="-177800" algn="l" rtl="0">
              <a:spcBef>
                <a:spcPts val="400"/>
              </a:spcBef>
              <a:spcAft>
                <a:spcPts val="0"/>
              </a:spcAft>
              <a:buSzPts val="2000"/>
              <a:buChar char="–"/>
            </a:pPr>
            <a:r>
              <a:rPr lang="en-US" dirty="0"/>
              <a:t>Arch : $427,648</a:t>
            </a:r>
            <a:endParaRPr dirty="0"/>
          </a:p>
          <a:p>
            <a:pPr marL="533400" lvl="1" indent="-177800" algn="l" rtl="0">
              <a:spcBef>
                <a:spcPts val="400"/>
              </a:spcBef>
              <a:spcAft>
                <a:spcPts val="0"/>
              </a:spcAft>
              <a:buSzPts val="2000"/>
              <a:buChar char="–"/>
            </a:pPr>
            <a:r>
              <a:rPr lang="en-US" dirty="0"/>
              <a:t>Code: $717,120</a:t>
            </a:r>
            <a:endParaRPr dirty="0"/>
          </a:p>
          <a:p>
            <a:pPr marL="533400" lvl="1" indent="-177800" algn="l" rtl="0">
              <a:spcBef>
                <a:spcPts val="400"/>
              </a:spcBef>
              <a:spcAft>
                <a:spcPts val="0"/>
              </a:spcAft>
              <a:buSzPts val="2000"/>
              <a:buChar char="–"/>
            </a:pPr>
            <a:r>
              <a:rPr lang="en-US" dirty="0"/>
              <a:t>Test: $386,440</a:t>
            </a:r>
            <a:endParaRPr dirty="0"/>
          </a:p>
          <a:p>
            <a:pPr marL="533400" lvl="1" indent="-177800" algn="l" rtl="0">
              <a:spcBef>
                <a:spcPts val="400"/>
              </a:spcBef>
              <a:spcAft>
                <a:spcPts val="0"/>
              </a:spcAft>
              <a:buSzPts val="2000"/>
              <a:buChar char="–"/>
            </a:pPr>
            <a:r>
              <a:rPr lang="en-US" dirty="0"/>
              <a:t>Deploy:$437,280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$2,224,208</a:t>
            </a:r>
            <a:endParaRPr dirty="0"/>
          </a:p>
          <a:p>
            <a:pPr marL="533400" lvl="1" indent="-177800" algn="l" rtl="0">
              <a:spcBef>
                <a:spcPts val="400"/>
              </a:spcBef>
              <a:spcAft>
                <a:spcPts val="0"/>
              </a:spcAft>
              <a:buSzPts val="2000"/>
              <a:buChar char="–"/>
            </a:pPr>
            <a:r>
              <a:rPr lang="en-US" dirty="0"/>
              <a:t>Margin:25% $ 741,402.67</a:t>
            </a:r>
          </a:p>
          <a:p>
            <a:pPr marL="533400" lvl="1" indent="-177800" algn="l" rtl="0">
              <a:spcBef>
                <a:spcPts val="400"/>
              </a:spcBef>
              <a:spcAft>
                <a:spcPts val="0"/>
              </a:spcAft>
              <a:buSzPts val="2000"/>
              <a:buChar char="–"/>
            </a:pPr>
            <a:r>
              <a:rPr lang="en-US" dirty="0"/>
              <a:t> Price: $ 2,965,610.67</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p>
          <a:p>
            <a:pPr marL="533400" lvl="1" indent="-177800" algn="l" rtl="0">
              <a:spcBef>
                <a:spcPts val="400"/>
              </a:spcBef>
              <a:spcAft>
                <a:spcPts val="0"/>
              </a:spcAft>
              <a:buSzPts val="2000"/>
              <a:buChar char="–"/>
            </a:pPr>
            <a:r>
              <a:rPr lang="en-US" dirty="0"/>
              <a:t>Req :  $</a:t>
            </a:r>
            <a:r>
              <a:rPr lang="en-US" sz="2000" dirty="0">
                <a:solidFill>
                  <a:srgbClr val="000000"/>
                </a:solidFill>
                <a:latin typeface="Arial" panose="020B0604020202020204" pitchFamily="34" charset="0"/>
              </a:rPr>
              <a:t> 1</a:t>
            </a:r>
            <a:r>
              <a:rPr lang="en-US"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p>
          <a:p>
            <a:pPr marL="533400" lvl="1" indent="-177800" algn="l" rtl="0">
              <a:spcBef>
                <a:spcPts val="400"/>
              </a:spcBef>
              <a:spcAft>
                <a:spcPts val="0"/>
              </a:spcAft>
              <a:buSzPts val="2000"/>
              <a:buChar char="–"/>
            </a:pPr>
            <a:r>
              <a:rPr lang="en-US" dirty="0"/>
              <a:t>Code $30,000.00</a:t>
            </a:r>
          </a:p>
          <a:p>
            <a:pPr marL="533400" lvl="1" indent="-177800" algn="l" rtl="0">
              <a:spcBef>
                <a:spcPts val="400"/>
              </a:spcBef>
              <a:spcAft>
                <a:spcPts val="0"/>
              </a:spcAft>
              <a:buSzPts val="2000"/>
              <a:buChar char="–"/>
            </a:pPr>
            <a:r>
              <a:rPr lang="en-US" dirty="0"/>
              <a:t>Test: $10,000.00</a:t>
            </a:r>
          </a:p>
          <a:p>
            <a:pPr marL="533400" lvl="1" indent="-177800" algn="l" rtl="0">
              <a:spcBef>
                <a:spcPts val="400"/>
              </a:spcBef>
              <a:spcAft>
                <a:spcPts val="0"/>
              </a:spcAft>
              <a:buSzPts val="2000"/>
              <a:buChar char="–"/>
            </a:pPr>
            <a:r>
              <a:rPr lang="en-US" dirty="0"/>
              <a:t>Deploy:$20,000.00</a:t>
            </a:r>
          </a:p>
          <a:p>
            <a:pPr marL="533400" lvl="1" indent="-177800" algn="l" rtl="0">
              <a:spcBef>
                <a:spcPts val="400"/>
              </a:spcBef>
              <a:spcAft>
                <a:spcPts val="0"/>
              </a:spcAft>
              <a:buSzPts val="2000"/>
              <a:buChar char="–"/>
            </a:pPr>
            <a:r>
              <a:rPr lang="en-US" dirty="0"/>
              <a:t>PM : $63,200.00</a:t>
            </a:r>
          </a:p>
          <a:p>
            <a:pPr marL="533400" lvl="1" indent="-177800" algn="l" rtl="0">
              <a:spcBef>
                <a:spcPts val="400"/>
              </a:spcBef>
              <a:spcAft>
                <a:spcPts val="0"/>
              </a:spcAft>
              <a:buSzPts val="2000"/>
              <a:buChar char="–"/>
            </a:pPr>
            <a:r>
              <a:rPr lang="en-US" dirty="0"/>
              <a:t>Total Cost: $349,200.00</a:t>
            </a:r>
          </a:p>
          <a:p>
            <a:pPr marL="533400" lvl="1" indent="-177800" algn="l" rtl="0">
              <a:spcBef>
                <a:spcPts val="400"/>
              </a:spcBef>
              <a:spcAft>
                <a:spcPts val="0"/>
              </a:spcAft>
              <a:buSzPts val="2000"/>
              <a:buChar char="–"/>
            </a:pPr>
            <a:r>
              <a:rPr lang="en-US" dirty="0"/>
              <a:t>Margin: $69,840.00 </a:t>
            </a:r>
          </a:p>
          <a:p>
            <a:pPr marL="533400" lvl="1" indent="-177800" algn="l" rtl="0">
              <a:spcBef>
                <a:spcPts val="400"/>
              </a:spcBef>
              <a:spcAft>
                <a:spcPts val="0"/>
              </a:spcAft>
              <a:buSzPts val="2000"/>
              <a:buChar char="–"/>
            </a:pPr>
            <a:r>
              <a:rPr lang="en-US" dirty="0"/>
              <a:t>Price $419,040.00</a:t>
            </a:r>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61AFE-50A6-ABB0-2CA4-D59A35E01203}"/>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E4C5E8A3-09F6-C732-8CBE-B9DD9E1794F0}"/>
              </a:ext>
            </a:extLst>
          </p:cNvPr>
          <p:cNvSpPr>
            <a:spLocks noGrp="1"/>
          </p:cNvSpPr>
          <p:nvPr>
            <p:ph type="title"/>
          </p:nvPr>
        </p:nvSpPr>
        <p:spPr>
          <a:xfrm>
            <a:off x="524932" y="145454"/>
            <a:ext cx="10749280" cy="686225"/>
          </a:xfrm>
        </p:spPr>
        <p:txBody>
          <a:bodyPr/>
          <a:lstStyle/>
          <a:p>
            <a:r>
              <a:rPr lang="en-US" sz="4000" dirty="0">
                <a:ea typeface="ＭＳ Ｐゴシック"/>
              </a:rPr>
              <a:t>Major Milestones</a:t>
            </a:r>
            <a:endParaRPr lang="en-US" sz="4000" dirty="0"/>
          </a:p>
        </p:txBody>
      </p:sp>
      <p:graphicFrame>
        <p:nvGraphicFramePr>
          <p:cNvPr id="2" name="Table 2">
            <a:extLst>
              <a:ext uri="{FF2B5EF4-FFF2-40B4-BE49-F238E27FC236}">
                <a16:creationId xmlns:a16="http://schemas.microsoft.com/office/drawing/2014/main" id="{E63509F5-5AFD-EA9B-88C2-E6BB70E50E52}"/>
              </a:ext>
            </a:extLst>
          </p:cNvPr>
          <p:cNvGraphicFramePr>
            <a:graphicFrameLocks noGrp="1"/>
          </p:cNvGraphicFramePr>
          <p:nvPr>
            <p:extLst>
              <p:ext uri="{D42A27DB-BD31-4B8C-83A1-F6EECF244321}">
                <p14:modId xmlns:p14="http://schemas.microsoft.com/office/powerpoint/2010/main" val="2251710827"/>
              </p:ext>
            </p:extLst>
          </p:nvPr>
        </p:nvGraphicFramePr>
        <p:xfrm>
          <a:off x="359088" y="833247"/>
          <a:ext cx="11091743" cy="5619399"/>
        </p:xfrm>
        <a:graphic>
          <a:graphicData uri="http://schemas.openxmlformats.org/drawingml/2006/table">
            <a:tbl>
              <a:tblPr firstRow="1" bandRow="1">
                <a:tableStyleId>{5C22544A-7EE6-4342-B048-85BDC9FD1C3A}</a:tableStyleId>
              </a:tblPr>
              <a:tblGrid>
                <a:gridCol w="3678620">
                  <a:extLst>
                    <a:ext uri="{9D8B030D-6E8A-4147-A177-3AD203B41FA5}">
                      <a16:colId xmlns:a16="http://schemas.microsoft.com/office/drawing/2014/main" val="695806456"/>
                    </a:ext>
                  </a:extLst>
                </a:gridCol>
                <a:gridCol w="980963">
                  <a:extLst>
                    <a:ext uri="{9D8B030D-6E8A-4147-A177-3AD203B41FA5}">
                      <a16:colId xmlns:a16="http://schemas.microsoft.com/office/drawing/2014/main" val="1659031036"/>
                    </a:ext>
                  </a:extLst>
                </a:gridCol>
                <a:gridCol w="893378">
                  <a:extLst>
                    <a:ext uri="{9D8B030D-6E8A-4147-A177-3AD203B41FA5}">
                      <a16:colId xmlns:a16="http://schemas.microsoft.com/office/drawing/2014/main" val="3459476397"/>
                    </a:ext>
                  </a:extLst>
                </a:gridCol>
                <a:gridCol w="1086068">
                  <a:extLst>
                    <a:ext uri="{9D8B030D-6E8A-4147-A177-3AD203B41FA5}">
                      <a16:colId xmlns:a16="http://schemas.microsoft.com/office/drawing/2014/main" val="1980514075"/>
                    </a:ext>
                  </a:extLst>
                </a:gridCol>
                <a:gridCol w="1016000">
                  <a:extLst>
                    <a:ext uri="{9D8B030D-6E8A-4147-A177-3AD203B41FA5}">
                      <a16:colId xmlns:a16="http://schemas.microsoft.com/office/drawing/2014/main" val="4053492142"/>
                    </a:ext>
                  </a:extLst>
                </a:gridCol>
                <a:gridCol w="3436714">
                  <a:extLst>
                    <a:ext uri="{9D8B030D-6E8A-4147-A177-3AD203B41FA5}">
                      <a16:colId xmlns:a16="http://schemas.microsoft.com/office/drawing/2014/main" val="1606122331"/>
                    </a:ext>
                  </a:extLst>
                </a:gridCol>
              </a:tblGrid>
              <a:tr h="665940">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a:solidFill>
                            <a:srgbClr val="FFFFFF"/>
                          </a:solidFill>
                          <a:latin typeface="Arial"/>
                          <a:ea typeface="ＭＳ Ｐゴシック"/>
                        </a:rPr>
                        <a:t>Critical Path / Key Milestones</a:t>
                      </a:r>
                      <a:endParaRPr lang="en-US" sz="1800" b="1" i="1">
                        <a:solidFill>
                          <a:schemeClr val="bg1"/>
                        </a:solidFill>
                        <a:latin typeface="Arial"/>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l" defTabSz="914400">
                        <a:lnSpc>
                          <a:spcPct val="100000"/>
                        </a:lnSpc>
                        <a:spcBef>
                          <a:spcPts val="0"/>
                        </a:spcBef>
                        <a:spcAft>
                          <a:spcPts val="0"/>
                        </a:spcAft>
                        <a:buNone/>
                        <a:tabLst/>
                        <a:defRPr/>
                      </a:pPr>
                      <a:endParaRPr lang="en-US" sz="1800" b="1" i="1">
                        <a:solidFill>
                          <a:srgbClr val="FFFFFF"/>
                        </a:solidFill>
                        <a:latin typeface="Arial"/>
                        <a:ea typeface="ＭＳ Ｐゴシック"/>
                      </a:endParaRPr>
                    </a:p>
                  </a:txBody>
                  <a:tcPr>
                    <a:solidFill>
                      <a:srgbClr val="002060"/>
                    </a:solidFill>
                  </a:tcPr>
                </a:tc>
                <a:extLst>
                  <a:ext uri="{0D108BD9-81ED-4DB2-BD59-A6C34878D82A}">
                    <a16:rowId xmlns:a16="http://schemas.microsoft.com/office/drawing/2014/main" val="30888948"/>
                  </a:ext>
                </a:extLst>
              </a:tr>
              <a:tr h="602519">
                <a:tc>
                  <a:txBody>
                    <a:bodyPr/>
                    <a:lstStyle/>
                    <a:p>
                      <a:pPr algn="ctr"/>
                      <a:r>
                        <a:rPr lang="en-US" sz="1400" b="1">
                          <a:latin typeface="Arial"/>
                        </a:rPr>
                        <a:t>Milestone</a:t>
                      </a:r>
                    </a:p>
                  </a:txBody>
                  <a:tcPr anchor="ctr">
                    <a:solidFill>
                      <a:schemeClr val="bg1">
                        <a:lumMod val="75000"/>
                      </a:schemeClr>
                    </a:solidFill>
                  </a:tcPr>
                </a:tc>
                <a:tc>
                  <a:txBody>
                    <a:bodyPr/>
                    <a:lstStyle/>
                    <a:p>
                      <a:pPr algn="ctr"/>
                      <a:r>
                        <a:rPr lang="en-US" sz="1400" b="1">
                          <a:latin typeface="Arial"/>
                        </a:rPr>
                        <a:t>Status</a:t>
                      </a:r>
                    </a:p>
                  </a:txBody>
                  <a:tcPr anchor="ctr">
                    <a:solidFill>
                      <a:schemeClr val="bg1">
                        <a:lumMod val="75000"/>
                      </a:schemeClr>
                    </a:solidFill>
                  </a:tcPr>
                </a:tc>
                <a:tc>
                  <a:txBody>
                    <a:bodyPr/>
                    <a:lstStyle/>
                    <a:p>
                      <a:pPr algn="ctr"/>
                      <a:r>
                        <a:rPr lang="en-US" sz="1400" b="1">
                          <a:latin typeface="Arial"/>
                        </a:rPr>
                        <a:t>% Done</a:t>
                      </a:r>
                    </a:p>
                  </a:txBody>
                  <a:tcPr anchor="ctr">
                    <a:solidFill>
                      <a:schemeClr val="bg1">
                        <a:lumMod val="75000"/>
                      </a:schemeClr>
                    </a:solidFill>
                  </a:tcPr>
                </a:tc>
                <a:tc>
                  <a:txBody>
                    <a:bodyPr/>
                    <a:lstStyle/>
                    <a:p>
                      <a:pPr algn="ctr"/>
                      <a:r>
                        <a:rPr lang="en-US" sz="1400" b="1">
                          <a:latin typeface="Arial"/>
                        </a:rPr>
                        <a:t>Start Date</a:t>
                      </a:r>
                    </a:p>
                  </a:txBody>
                  <a:tcPr anchor="ctr">
                    <a:solidFill>
                      <a:schemeClr val="bg1">
                        <a:lumMod val="75000"/>
                      </a:schemeClr>
                    </a:solidFill>
                  </a:tcPr>
                </a:tc>
                <a:tc>
                  <a:txBody>
                    <a:bodyPr/>
                    <a:lstStyle/>
                    <a:p>
                      <a:pPr algn="ctr"/>
                      <a:r>
                        <a:rPr lang="en-US" sz="1400" b="1">
                          <a:latin typeface="Arial"/>
                        </a:rPr>
                        <a:t>End Date</a:t>
                      </a:r>
                    </a:p>
                  </a:txBody>
                  <a:tcPr anchor="ctr">
                    <a:solidFill>
                      <a:schemeClr val="bg1">
                        <a:lumMod val="75000"/>
                      </a:schemeClr>
                    </a:solidFill>
                  </a:tcPr>
                </a:tc>
                <a:tc>
                  <a:txBody>
                    <a:bodyPr/>
                    <a:lstStyle/>
                    <a:p>
                      <a:pPr lvl="0" algn="ctr">
                        <a:buNone/>
                      </a:pPr>
                      <a:r>
                        <a:rPr lang="en-US" sz="1400" b="1">
                          <a:latin typeface="Arial"/>
                        </a:rPr>
                        <a:t>Comments</a:t>
                      </a:r>
                    </a:p>
                  </a:txBody>
                  <a:tcPr anchor="ctr">
                    <a:solidFill>
                      <a:schemeClr val="bg1">
                        <a:lumMod val="75000"/>
                      </a:schemeClr>
                    </a:solidFill>
                  </a:tcPr>
                </a:tc>
                <a:extLst>
                  <a:ext uri="{0D108BD9-81ED-4DB2-BD59-A6C34878D82A}">
                    <a16:rowId xmlns:a16="http://schemas.microsoft.com/office/drawing/2014/main" val="371225296"/>
                  </a:ext>
                </a:extLst>
              </a:tr>
              <a:tr h="665940">
                <a:tc>
                  <a:txBody>
                    <a:bodyPr/>
                    <a:lstStyle/>
                    <a:p>
                      <a:pPr lvl="0" algn="l">
                        <a:lnSpc>
                          <a:spcPct val="100000"/>
                        </a:lnSpc>
                        <a:spcBef>
                          <a:spcPts val="0"/>
                        </a:spcBef>
                        <a:spcAft>
                          <a:spcPts val="0"/>
                        </a:spcAft>
                        <a:buNone/>
                      </a:pPr>
                      <a:r>
                        <a:rPr lang="en-US" sz="1200" b="1" i="0" u="none" strike="noStrike" noProof="0" dirty="0">
                          <a:solidFill>
                            <a:srgbClr val="000000"/>
                          </a:solidFill>
                          <a:latin typeface="Arial"/>
                        </a:rPr>
                        <a:t>Architecture Plans Approved</a:t>
                      </a:r>
                    </a:p>
                  </a:txBody>
                  <a:tcPr/>
                </a:tc>
                <a:tc>
                  <a:txBody>
                    <a:bodyPr/>
                    <a:lstStyle/>
                    <a:p>
                      <a:pPr algn="ctr"/>
                      <a:r>
                        <a:rPr lang="en-US" sz="1400">
                          <a:solidFill>
                            <a:schemeClr val="bg1"/>
                          </a:solidFill>
                          <a:latin typeface="Arial"/>
                        </a:rPr>
                        <a:t>Complete</a:t>
                      </a:r>
                    </a:p>
                  </a:txBody>
                  <a:tcPr anchor="ctr">
                    <a:solidFill>
                      <a:srgbClr val="92D050"/>
                    </a:solidFill>
                  </a:tcPr>
                </a:tc>
                <a:tc>
                  <a:txBody>
                    <a:bodyPr/>
                    <a:lstStyle/>
                    <a:p>
                      <a:pPr algn="ctr"/>
                      <a:r>
                        <a:rPr lang="en-US" sz="1400">
                          <a:latin typeface="Arial"/>
                        </a:rPr>
                        <a:t>100%</a:t>
                      </a:r>
                    </a:p>
                  </a:txBody>
                  <a:tcPr anchor="ctr"/>
                </a:tc>
                <a:tc>
                  <a:txBody>
                    <a:bodyPr/>
                    <a:lstStyle/>
                    <a:p>
                      <a:pPr algn="ctr"/>
                      <a:r>
                        <a:rPr lang="en-US" sz="1400">
                          <a:latin typeface="Arial"/>
                        </a:rPr>
                        <a:t> 3/3/25</a:t>
                      </a:r>
                    </a:p>
                  </a:txBody>
                  <a:tcPr anchor="ctr"/>
                </a:tc>
                <a:tc>
                  <a:txBody>
                    <a:bodyPr/>
                    <a:lstStyle/>
                    <a:p>
                      <a:pPr algn="ctr"/>
                      <a:r>
                        <a:rPr lang="en-US" sz="1400">
                          <a:latin typeface="Arial"/>
                        </a:rPr>
                        <a:t> 3/3/25</a:t>
                      </a:r>
                    </a:p>
                  </a:txBody>
                  <a:tcPr anchor="ctr"/>
                </a:tc>
                <a:tc>
                  <a:txBody>
                    <a:bodyPr/>
                    <a:lstStyle/>
                    <a:p>
                      <a:pPr lvl="0" algn="l">
                        <a:buNone/>
                      </a:pPr>
                      <a:r>
                        <a:rPr lang="en-US" sz="1400">
                          <a:latin typeface="Arial"/>
                        </a:rPr>
                        <a:t>Allows Architecture team to start working.</a:t>
                      </a:r>
                    </a:p>
                  </a:txBody>
                  <a:tcPr anchor="ctr"/>
                </a:tc>
                <a:extLst>
                  <a:ext uri="{0D108BD9-81ED-4DB2-BD59-A6C34878D82A}">
                    <a16:rowId xmlns:a16="http://schemas.microsoft.com/office/drawing/2014/main" val="1705967525"/>
                  </a:ext>
                </a:extLst>
              </a:tr>
              <a:tr h="697653">
                <a:tc>
                  <a:txBody>
                    <a:bodyPr/>
                    <a:lstStyle/>
                    <a:p>
                      <a:pPr lvl="0" algn="l">
                        <a:lnSpc>
                          <a:spcPct val="100000"/>
                        </a:lnSpc>
                        <a:spcBef>
                          <a:spcPts val="0"/>
                        </a:spcBef>
                        <a:spcAft>
                          <a:spcPts val="0"/>
                        </a:spcAft>
                        <a:buNone/>
                      </a:pPr>
                      <a:r>
                        <a:rPr lang="en-US" sz="1200" b="1" i="0" u="none" strike="noStrike" noProof="0" dirty="0">
                          <a:solidFill>
                            <a:srgbClr val="000000"/>
                          </a:solidFill>
                          <a:latin typeface="Arial"/>
                        </a:rPr>
                        <a:t>Completing Core Architecture Design</a:t>
                      </a:r>
                    </a:p>
                  </a:txBody>
                  <a:tcPr/>
                </a:tc>
                <a:tc>
                  <a:txBody>
                    <a:bodyPr/>
                    <a:lstStyle/>
                    <a:p>
                      <a:pPr lvl="0" algn="ctr">
                        <a:lnSpc>
                          <a:spcPct val="100000"/>
                        </a:lnSpc>
                        <a:spcBef>
                          <a:spcPts val="0"/>
                        </a:spcBef>
                        <a:spcAft>
                          <a:spcPts val="0"/>
                        </a:spcAft>
                        <a:buNone/>
                      </a:pPr>
                      <a:r>
                        <a:rPr lang="en-US" sz="1400" b="0" i="0" u="none" strike="noStrike" noProof="0">
                          <a:solidFill>
                            <a:schemeClr val="bg1"/>
                          </a:solidFill>
                          <a:latin typeface="Arial"/>
                        </a:rPr>
                        <a:t>Complete</a:t>
                      </a:r>
                      <a:endParaRPr lang="en-US" sz="1400" b="0" i="0" u="none" strike="noStrike" noProof="0">
                        <a:solidFill>
                          <a:srgbClr val="000000"/>
                        </a:solidFill>
                        <a:latin typeface="Arial"/>
                      </a:endParaRPr>
                    </a:p>
                  </a:txBody>
                  <a:tcPr anchor="c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a:rPr>
                        <a:t>100%</a:t>
                      </a:r>
                    </a:p>
                    <a:p>
                      <a:pPr algn="ctr"/>
                      <a:endParaRPr lang="en-US" sz="1400">
                        <a:latin typeface="Arial"/>
                      </a:endParaRPr>
                    </a:p>
                  </a:txBody>
                  <a:tcPr anchor="ctr"/>
                </a:tc>
                <a:tc>
                  <a:txBody>
                    <a:bodyPr/>
                    <a:lstStyle/>
                    <a:p>
                      <a:pPr algn="ctr"/>
                      <a:r>
                        <a:rPr lang="en-US" sz="1400">
                          <a:latin typeface="Arial"/>
                        </a:rPr>
                        <a:t>7/14/25</a:t>
                      </a:r>
                    </a:p>
                  </a:txBody>
                  <a:tcPr anchor="ctr"/>
                </a:tc>
                <a:tc>
                  <a:txBody>
                    <a:bodyPr/>
                    <a:lstStyle/>
                    <a:p>
                      <a:pPr algn="ctr"/>
                      <a:r>
                        <a:rPr lang="en-US" sz="1400">
                          <a:latin typeface="Arial"/>
                        </a:rPr>
                        <a:t>7/14/25</a:t>
                      </a:r>
                    </a:p>
                  </a:txBody>
                  <a:tcPr anchor="ctr"/>
                </a:tc>
                <a:tc>
                  <a:txBody>
                    <a:bodyPr/>
                    <a:lstStyle/>
                    <a:p>
                      <a:pPr lvl="0" algn="l">
                        <a:buNone/>
                      </a:pPr>
                      <a:r>
                        <a:rPr lang="en-US" sz="1400">
                          <a:latin typeface="Arial"/>
                        </a:rPr>
                        <a:t>Allows for separate Architecture phases to commence and run in parralel.</a:t>
                      </a:r>
                      <a:endParaRPr lang="en-US"/>
                    </a:p>
                  </a:txBody>
                  <a:tcPr anchor="ctr"/>
                </a:tc>
                <a:extLst>
                  <a:ext uri="{0D108BD9-81ED-4DB2-BD59-A6C34878D82A}">
                    <a16:rowId xmlns:a16="http://schemas.microsoft.com/office/drawing/2014/main" val="2300164501"/>
                  </a:ext>
                </a:extLst>
              </a:tr>
              <a:tr h="697653">
                <a:tc>
                  <a:txBody>
                    <a:bodyPr/>
                    <a:lstStyle/>
                    <a:p>
                      <a:pPr lvl="0" algn="l">
                        <a:lnSpc>
                          <a:spcPct val="100000"/>
                        </a:lnSpc>
                        <a:spcBef>
                          <a:spcPts val="0"/>
                        </a:spcBef>
                        <a:spcAft>
                          <a:spcPts val="0"/>
                        </a:spcAft>
                        <a:buNone/>
                      </a:pPr>
                      <a:r>
                        <a:rPr lang="en-US" sz="1200" b="1" i="0" u="none" strike="noStrike" noProof="0" dirty="0">
                          <a:solidFill>
                            <a:srgbClr val="000000"/>
                          </a:solidFill>
                          <a:latin typeface="Arial"/>
                        </a:rPr>
                        <a:t>Bidding System Architecture Sign-off</a:t>
                      </a:r>
                      <a:endParaRPr lang="en-US" dirty="0">
                        <a:latin typeface="Arial"/>
                      </a:endParaRPr>
                    </a:p>
                  </a:txBody>
                  <a:tcPr/>
                </a:tc>
                <a:tc>
                  <a:txBody>
                    <a:bodyPr/>
                    <a:lstStyle/>
                    <a:p>
                      <a:pPr lvl="0" algn="ctr">
                        <a:lnSpc>
                          <a:spcPct val="100000"/>
                        </a:lnSpc>
                        <a:spcBef>
                          <a:spcPts val="0"/>
                        </a:spcBef>
                        <a:spcAft>
                          <a:spcPts val="0"/>
                        </a:spcAft>
                        <a:buNone/>
                      </a:pPr>
                      <a:r>
                        <a:rPr lang="en-US" sz="1400" b="0" i="0" u="none" strike="noStrike" noProof="0">
                          <a:solidFill>
                            <a:schemeClr val="bg1"/>
                          </a:solidFill>
                          <a:latin typeface="Arial"/>
                        </a:rPr>
                        <a:t>Complete</a:t>
                      </a:r>
                      <a:endParaRPr lang="en-US" sz="1400" b="0" i="0" u="none" strike="noStrike" noProof="0">
                        <a:solidFill>
                          <a:srgbClr val="000000"/>
                        </a:solidFill>
                        <a:latin typeface="Arial"/>
                      </a:endParaRPr>
                    </a:p>
                  </a:txBody>
                  <a:tcPr anchor="c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a:rPr>
                        <a:t>100%</a:t>
                      </a:r>
                    </a:p>
                    <a:p>
                      <a:pPr algn="ctr"/>
                      <a:endParaRPr lang="en-US" sz="1400">
                        <a:latin typeface="Arial"/>
                      </a:endParaRPr>
                    </a:p>
                  </a:txBody>
                  <a:tcPr anchor="ctr"/>
                </a:tc>
                <a:tc>
                  <a:txBody>
                    <a:bodyPr/>
                    <a:lstStyle/>
                    <a:p>
                      <a:pPr algn="ctr"/>
                      <a:r>
                        <a:rPr lang="en-US" sz="1400">
                          <a:latin typeface="Arial"/>
                        </a:rPr>
                        <a:t>3/3/25</a:t>
                      </a:r>
                    </a:p>
                  </a:txBody>
                  <a:tcPr anchor="ctr"/>
                </a:tc>
                <a:tc>
                  <a:txBody>
                    <a:bodyPr/>
                    <a:lstStyle/>
                    <a:p>
                      <a:pPr algn="ctr"/>
                      <a:r>
                        <a:rPr lang="en-US" sz="1400">
                          <a:latin typeface="Arial"/>
                        </a:rPr>
                        <a:t>9/19/25</a:t>
                      </a:r>
                    </a:p>
                  </a:txBody>
                  <a:tcPr anchor="ctr"/>
                </a:tc>
                <a:tc>
                  <a:txBody>
                    <a:bodyPr/>
                    <a:lstStyle/>
                    <a:p>
                      <a:pPr lvl="0" algn="l">
                        <a:buNone/>
                      </a:pPr>
                      <a:r>
                        <a:rPr lang="en-US" sz="1400">
                          <a:latin typeface="Arial"/>
                        </a:rPr>
                        <a:t>Enables Coding to commence building out the the bidding bidding/auction system</a:t>
                      </a:r>
                    </a:p>
                  </a:txBody>
                  <a:tcPr anchor="ctr"/>
                </a:tc>
                <a:extLst>
                  <a:ext uri="{0D108BD9-81ED-4DB2-BD59-A6C34878D82A}">
                    <a16:rowId xmlns:a16="http://schemas.microsoft.com/office/drawing/2014/main" val="3902383119"/>
                  </a:ext>
                </a:extLst>
              </a:tr>
              <a:tr h="697653">
                <a:tc>
                  <a:txBody>
                    <a:bodyPr/>
                    <a:lstStyle/>
                    <a:p>
                      <a:pPr lvl="0" algn="l">
                        <a:lnSpc>
                          <a:spcPct val="100000"/>
                        </a:lnSpc>
                        <a:spcBef>
                          <a:spcPts val="0"/>
                        </a:spcBef>
                        <a:spcAft>
                          <a:spcPts val="0"/>
                        </a:spcAft>
                        <a:buNone/>
                      </a:pPr>
                      <a:r>
                        <a:rPr lang="en-US" sz="1200" b="1" i="0" u="none" strike="noStrike" noProof="0" dirty="0">
                          <a:solidFill>
                            <a:srgbClr val="000000"/>
                          </a:solidFill>
                          <a:latin typeface="Arial"/>
                        </a:rPr>
                        <a:t>Payment Processing Architecture Approved</a:t>
                      </a:r>
                    </a:p>
                  </a:txBody>
                  <a:tcPr/>
                </a:tc>
                <a:tc>
                  <a:txBody>
                    <a:bodyPr/>
                    <a:lstStyle/>
                    <a:p>
                      <a:pPr lvl="0" algn="ctr">
                        <a:lnSpc>
                          <a:spcPct val="100000"/>
                        </a:lnSpc>
                        <a:spcBef>
                          <a:spcPts val="0"/>
                        </a:spcBef>
                        <a:spcAft>
                          <a:spcPts val="0"/>
                        </a:spcAft>
                        <a:buNone/>
                      </a:pPr>
                      <a:r>
                        <a:rPr lang="en-US" sz="1400" b="0" i="0" u="none" strike="noStrike" noProof="0">
                          <a:solidFill>
                            <a:schemeClr val="bg1"/>
                          </a:solidFill>
                          <a:latin typeface="Arial"/>
                        </a:rPr>
                        <a:t>Complete</a:t>
                      </a:r>
                      <a:endParaRPr lang="en-US" sz="1400" b="0" i="0" u="none" strike="noStrike" noProof="0">
                        <a:solidFill>
                          <a:srgbClr val="000000"/>
                        </a:solidFill>
                        <a:latin typeface="Arial"/>
                      </a:endParaRPr>
                    </a:p>
                  </a:txBody>
                  <a:tcPr anchor="c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a:rPr>
                        <a:t>100%</a:t>
                      </a:r>
                    </a:p>
                    <a:p>
                      <a:pPr algn="ctr"/>
                      <a:endParaRPr lang="en-US" sz="1400">
                        <a:latin typeface="Arial"/>
                      </a:endParaRPr>
                    </a:p>
                  </a:txBody>
                  <a:tcPr anchor="ctr"/>
                </a:tc>
                <a:tc>
                  <a:txBody>
                    <a:bodyPr/>
                    <a:lstStyle/>
                    <a:p>
                      <a:pPr algn="ctr"/>
                      <a:r>
                        <a:rPr lang="en-US" sz="1400">
                          <a:latin typeface="Arial"/>
                        </a:rPr>
                        <a:t>8/8/25</a:t>
                      </a:r>
                    </a:p>
                  </a:txBody>
                  <a:tcPr anchor="ctr"/>
                </a:tc>
                <a:tc>
                  <a:txBody>
                    <a:bodyPr/>
                    <a:lstStyle/>
                    <a:p>
                      <a:pPr algn="ctr"/>
                      <a:r>
                        <a:rPr lang="en-US" sz="1400">
                          <a:latin typeface="Arial"/>
                        </a:rPr>
                        <a:t>9/19/25</a:t>
                      </a:r>
                    </a:p>
                  </a:txBody>
                  <a:tcPr anchor="ctr"/>
                </a:tc>
                <a:tc>
                  <a:txBody>
                    <a:bodyPr/>
                    <a:lstStyle/>
                    <a:p>
                      <a:pPr lvl="0" algn="l">
                        <a:buNone/>
                      </a:pPr>
                      <a:r>
                        <a:rPr lang="en-US" sz="1400">
                          <a:latin typeface="Arial"/>
                        </a:rPr>
                        <a:t>Enables Coding to </a:t>
                      </a:r>
                      <a:r>
                        <a:rPr lang="en-US" sz="1400" err="1">
                          <a:latin typeface="Arial"/>
                        </a:rPr>
                        <a:t>bein</a:t>
                      </a:r>
                      <a:r>
                        <a:rPr lang="en-US" sz="1400">
                          <a:latin typeface="Arial"/>
                        </a:rPr>
                        <a:t> integrating the payment architecture into the bidding system</a:t>
                      </a:r>
                    </a:p>
                  </a:txBody>
                  <a:tcPr anchor="ctr"/>
                </a:tc>
                <a:extLst>
                  <a:ext uri="{0D108BD9-81ED-4DB2-BD59-A6C34878D82A}">
                    <a16:rowId xmlns:a16="http://schemas.microsoft.com/office/drawing/2014/main" val="4197986461"/>
                  </a:ext>
                </a:extLst>
              </a:tr>
              <a:tr h="729363">
                <a:tc>
                  <a:txBody>
                    <a:bodyPr/>
                    <a:lstStyle/>
                    <a:p>
                      <a:pPr lvl="0" algn="l">
                        <a:lnSpc>
                          <a:spcPct val="100000"/>
                        </a:lnSpc>
                        <a:spcBef>
                          <a:spcPts val="0"/>
                        </a:spcBef>
                        <a:spcAft>
                          <a:spcPts val="0"/>
                        </a:spcAft>
                        <a:buNone/>
                      </a:pPr>
                      <a:r>
                        <a:rPr lang="en-US" sz="1200" b="1" i="0" u="none" strike="noStrike" noProof="0" dirty="0">
                          <a:solidFill>
                            <a:srgbClr val="000000"/>
                          </a:solidFill>
                          <a:latin typeface="Arial"/>
                        </a:rPr>
                        <a:t>User Architecture Fully Approved</a:t>
                      </a:r>
                    </a:p>
                  </a:txBody>
                  <a:tcPr/>
                </a:tc>
                <a:tc>
                  <a:txBody>
                    <a:bodyPr/>
                    <a:lstStyle/>
                    <a:p>
                      <a:pPr lvl="0" algn="ctr">
                        <a:lnSpc>
                          <a:spcPct val="100000"/>
                        </a:lnSpc>
                        <a:spcBef>
                          <a:spcPts val="0"/>
                        </a:spcBef>
                        <a:spcAft>
                          <a:spcPts val="0"/>
                        </a:spcAft>
                        <a:buNone/>
                      </a:pPr>
                      <a:r>
                        <a:rPr lang="en-US" sz="1400" b="0" i="0" u="none" strike="noStrike" noProof="0">
                          <a:solidFill>
                            <a:schemeClr val="bg1"/>
                          </a:solidFill>
                          <a:latin typeface="Arial"/>
                        </a:rPr>
                        <a:t>Complete</a:t>
                      </a:r>
                      <a:endParaRPr lang="en-US" sz="1400" b="0" i="0" u="none" strike="noStrike" noProof="0">
                        <a:solidFill>
                          <a:srgbClr val="000000"/>
                        </a:solidFill>
                        <a:latin typeface="Arial"/>
                      </a:endParaRPr>
                    </a:p>
                  </a:txBody>
                  <a:tcPr anchor="ctr">
                    <a:solidFill>
                      <a:srgbClr val="92D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a:rPr>
                        <a:t>100%</a:t>
                      </a:r>
                    </a:p>
                    <a:p>
                      <a:pPr algn="ctr"/>
                      <a:endParaRPr lang="en-US" sz="1400">
                        <a:latin typeface="Arial"/>
                      </a:endParaRPr>
                    </a:p>
                  </a:txBody>
                  <a:tcPr anchor="ctr"/>
                </a:tc>
                <a:tc>
                  <a:txBody>
                    <a:bodyPr/>
                    <a:lstStyle/>
                    <a:p>
                      <a:pPr algn="ctr"/>
                      <a:r>
                        <a:rPr lang="en-US" sz="1400">
                          <a:latin typeface="Arial"/>
                        </a:rPr>
                        <a:t>9/8/25</a:t>
                      </a:r>
                    </a:p>
                  </a:txBody>
                  <a:tcPr anchor="ctr"/>
                </a:tc>
                <a:tc>
                  <a:txBody>
                    <a:bodyPr/>
                    <a:lstStyle/>
                    <a:p>
                      <a:pPr algn="ctr"/>
                      <a:r>
                        <a:rPr lang="en-US" sz="1400">
                          <a:latin typeface="Arial"/>
                        </a:rPr>
                        <a:t>10/28/25</a:t>
                      </a:r>
                    </a:p>
                  </a:txBody>
                  <a:tcPr anchor="ctr"/>
                </a:tc>
                <a:tc>
                  <a:txBody>
                    <a:bodyPr/>
                    <a:lstStyle/>
                    <a:p>
                      <a:pPr lvl="0" algn="l">
                        <a:buNone/>
                      </a:pPr>
                      <a:r>
                        <a:rPr lang="en-US" sz="1400">
                          <a:latin typeface="Arial"/>
                        </a:rPr>
                        <a:t>Allows for coding to begin building both the buyer and user dashboard/functionality/features</a:t>
                      </a:r>
                    </a:p>
                  </a:txBody>
                  <a:tcPr anchor="ctr"/>
                </a:tc>
                <a:extLst>
                  <a:ext uri="{0D108BD9-81ED-4DB2-BD59-A6C34878D82A}">
                    <a16:rowId xmlns:a16="http://schemas.microsoft.com/office/drawing/2014/main" val="356930321"/>
                  </a:ext>
                </a:extLst>
              </a:tr>
              <a:tr h="792787">
                <a:tc>
                  <a:txBody>
                    <a:bodyPr/>
                    <a:lstStyle/>
                    <a:p>
                      <a:pPr lvl="0" algn="l">
                        <a:lnSpc>
                          <a:spcPct val="100000"/>
                        </a:lnSpc>
                        <a:spcBef>
                          <a:spcPts val="0"/>
                        </a:spcBef>
                        <a:spcAft>
                          <a:spcPts val="0"/>
                        </a:spcAft>
                        <a:buNone/>
                      </a:pPr>
                      <a:r>
                        <a:rPr lang="en-US" sz="1200" b="1" i="0" u="none" strike="noStrike" noProof="0" dirty="0">
                          <a:solidFill>
                            <a:srgbClr val="000000"/>
                          </a:solidFill>
                          <a:latin typeface="Arial"/>
                        </a:rPr>
                        <a:t>Final Architecture Approval</a:t>
                      </a:r>
                    </a:p>
                  </a:txBody>
                  <a:tcPr/>
                </a:tc>
                <a:tc>
                  <a:txBody>
                    <a:bodyPr/>
                    <a:lstStyle/>
                    <a:p>
                      <a:pPr lvl="0" algn="ctr">
                        <a:lnSpc>
                          <a:spcPct val="100000"/>
                        </a:lnSpc>
                        <a:spcBef>
                          <a:spcPts val="0"/>
                        </a:spcBef>
                        <a:spcAft>
                          <a:spcPts val="0"/>
                        </a:spcAft>
                        <a:buNone/>
                      </a:pPr>
                      <a:r>
                        <a:rPr lang="en-US" sz="1400" b="0" i="0" u="none" strike="noStrike" noProof="0">
                          <a:solidFill>
                            <a:schemeClr val="bg1"/>
                          </a:solidFill>
                          <a:latin typeface="Arial"/>
                        </a:rPr>
                        <a:t>Complete</a:t>
                      </a:r>
                      <a:endParaRPr lang="en-US" sz="1400" b="0" i="0" u="none" strike="noStrike" noProof="0">
                        <a:solidFill>
                          <a:srgbClr val="000000"/>
                        </a:solidFill>
                        <a:latin typeface="Arial"/>
                      </a:endParaRPr>
                    </a:p>
                  </a:txBody>
                  <a:tcPr anchor="ctr">
                    <a:solidFill>
                      <a:srgbClr val="92D050"/>
                    </a:solidFill>
                  </a:tcPr>
                </a:tc>
                <a:tc>
                  <a:txBody>
                    <a:bodyPr/>
                    <a:lstStyle/>
                    <a:p>
                      <a:pPr algn="ctr"/>
                      <a:r>
                        <a:rPr lang="en-US" sz="1400">
                          <a:latin typeface="Arial"/>
                        </a:rPr>
                        <a:t>100%</a:t>
                      </a:r>
                    </a:p>
                  </a:txBody>
                  <a:tcPr anchor="ctr"/>
                </a:tc>
                <a:tc>
                  <a:txBody>
                    <a:bodyPr/>
                    <a:lstStyle/>
                    <a:p>
                      <a:pPr algn="ctr"/>
                      <a:r>
                        <a:rPr lang="en-IN" sz="1400">
                          <a:effectLst/>
                          <a:latin typeface="Arial"/>
                        </a:rPr>
                        <a:t>3/3/25 </a:t>
                      </a:r>
                    </a:p>
                    <a:p>
                      <a:pPr algn="ctr"/>
                      <a:endParaRPr lang="en-IN" sz="1400">
                        <a:effectLst/>
                        <a:latin typeface="Arial"/>
                      </a:endParaRPr>
                    </a:p>
                  </a:txBody>
                  <a:tcPr marL="6350" marR="6350" marT="6350" marB="6350" anchor="ctr"/>
                </a:tc>
                <a:tc>
                  <a:txBody>
                    <a:bodyPr/>
                    <a:lstStyle/>
                    <a:p>
                      <a:pPr algn="ctr"/>
                      <a:r>
                        <a:rPr lang="en-IN" sz="1400">
                          <a:effectLst/>
                          <a:latin typeface="Arial"/>
                        </a:rPr>
                        <a:t> 3/6/25 </a:t>
                      </a:r>
                    </a:p>
                    <a:p>
                      <a:pPr algn="ctr"/>
                      <a:endParaRPr lang="en-IN" sz="1400">
                        <a:effectLst/>
                        <a:latin typeface="Arial"/>
                      </a:endParaRPr>
                    </a:p>
                  </a:txBody>
                  <a:tcPr marL="6350" marR="6350" marT="6350" marB="6350" anchor="ctr"/>
                </a:tc>
                <a:tc>
                  <a:txBody>
                    <a:bodyPr/>
                    <a:lstStyle/>
                    <a:p>
                      <a:pPr lvl="0" algn="l">
                        <a:buNone/>
                      </a:pPr>
                      <a:r>
                        <a:rPr lang="en-IN" sz="1400" dirty="0">
                          <a:effectLst/>
                          <a:latin typeface="Arial"/>
                        </a:rPr>
                        <a:t> Architecture is completely done and can pass this all onto coding </a:t>
                      </a:r>
                    </a:p>
                  </a:txBody>
                  <a:tcPr marL="6350" marR="6350" marT="6350" marB="6350" anchor="ctr"/>
                </a:tc>
                <a:extLst>
                  <a:ext uri="{0D108BD9-81ED-4DB2-BD59-A6C34878D82A}">
                    <a16:rowId xmlns:a16="http://schemas.microsoft.com/office/drawing/2014/main" val="1338962153"/>
                  </a:ext>
                </a:extLst>
              </a:tr>
            </a:tbl>
          </a:graphicData>
        </a:graphic>
      </p:graphicFrame>
    </p:spTree>
    <p:extLst>
      <p:ext uri="{BB962C8B-B14F-4D97-AF65-F5344CB8AC3E}">
        <p14:creationId xmlns:p14="http://schemas.microsoft.com/office/powerpoint/2010/main" val="210743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4199002343"/>
              </p:ext>
            </p:extLst>
          </p:nvPr>
        </p:nvGraphicFramePr>
        <p:xfrm>
          <a:off x="587829" y="950258"/>
          <a:ext cx="10993662" cy="5272014"/>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altLang="zh-CN" sz="1800" dirty="0">
                          <a:solidFill>
                            <a:schemeClr val="bg1"/>
                          </a:solidFill>
                        </a:rPr>
                        <a:t>C</a:t>
                      </a:r>
                      <a:endParaRPr lang="en-US" dirty="0"/>
                    </a:p>
                  </a:txBody>
                  <a:tcPr>
                    <a:solidFill>
                      <a:srgbClr val="0070C0"/>
                    </a:solidFill>
                  </a:tcPr>
                </a:tc>
                <a:tc>
                  <a:txBody>
                    <a:bodyPr/>
                    <a:lstStyle/>
                    <a:p>
                      <a:pPr lvl="0" algn="ctr">
                        <a:buNone/>
                      </a:pPr>
                      <a:r>
                        <a:rPr lang="en-US" sz="1200" b="0" i="0" u="none" strike="noStrike" noProof="0" dirty="0">
                          <a:solidFill>
                            <a:srgbClr val="000000"/>
                          </a:solidFill>
                          <a:latin typeface="Arial"/>
                        </a:rPr>
                        <a:t>100%</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07/30/2026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51932">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solidFill>
                            <a:srgbClr val="0070C0"/>
                          </a:solidFill>
                          <a:latin typeface="Arial"/>
                        </a:rPr>
                        <a:t>G</a:t>
                      </a:r>
                      <a:r>
                        <a:rPr lang="en-US" altLang="zh-CN" sz="1800" dirty="0">
                          <a:solidFill>
                            <a:schemeClr val="bg1"/>
                          </a:solidFill>
                        </a:rPr>
                        <a:t>C</a:t>
                      </a:r>
                      <a:endParaRPr lang="en-US" altLang="zh-CN" dirty="0"/>
                    </a:p>
                    <a:p>
                      <a:pPr lvl="0" algn="ctr">
                        <a:buNone/>
                      </a:pPr>
                      <a:endParaRPr lang="en-US" dirty="0">
                        <a:solidFill>
                          <a:srgbClr val="0070C0"/>
                        </a:solidFill>
                      </a:endParaRPr>
                    </a:p>
                  </a:txBody>
                  <a:tcPr>
                    <a:solidFill>
                      <a:srgbClr val="0070C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100%</a:t>
                      </a:r>
                    </a:p>
                    <a:p>
                      <a:pPr lvl="0" algn="ctr">
                        <a:buNone/>
                      </a:pPr>
                      <a:endParaRPr lang="en-US" sz="1200" b="0" i="0" u="none" strike="noStrike" noProof="0" dirty="0">
                        <a:solidFill>
                          <a:srgbClr val="000000"/>
                        </a:solidFill>
                        <a:latin typeface="Arial"/>
                      </a:endParaRP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u="none" strike="noStrike" noProof="0" dirty="0">
                          <a:solidFill>
                            <a:srgbClr val="000000"/>
                          </a:solidFill>
                          <a:latin typeface="+mn-lt"/>
                        </a:rPr>
                        <a:t>07/30/2026</a:t>
                      </a:r>
                      <a:endParaRPr lang="en-US" altLang="zh-CN" sz="1200" dirty="0"/>
                    </a:p>
                    <a:p>
                      <a:pPr lvl="0" algn="ctr">
                        <a:buNone/>
                      </a:pP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87%</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t>Currently,  most features and pages have been tested.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t>The remaining parts are still in progress.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G</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Risks</a:t>
            </a:r>
          </a:p>
        </p:txBody>
      </p:sp>
      <p:graphicFrame>
        <p:nvGraphicFramePr>
          <p:cNvPr id="5" name="Content Placeholder 3"/>
          <p:cNvGraphicFramePr>
            <a:graphicFrameLocks noGrp="1"/>
          </p:cNvGraphicFramePr>
          <p:nvPr>
            <p:ph idx="1"/>
          </p:nvPr>
        </p:nvGraphicFramePr>
        <p:xfrm>
          <a:off x="528638" y="1352549"/>
          <a:ext cx="11014530" cy="8441055"/>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265418">
                  <a:extLst>
                    <a:ext uri="{9D8B030D-6E8A-4147-A177-3AD203B41FA5}">
                      <a16:colId xmlns:a16="http://schemas.microsoft.com/office/drawing/2014/main" val="20002"/>
                    </a:ext>
                  </a:extLst>
                </a:gridCol>
                <a:gridCol w="1823395">
                  <a:extLst>
                    <a:ext uri="{9D8B030D-6E8A-4147-A177-3AD203B41FA5}">
                      <a16:colId xmlns:a16="http://schemas.microsoft.com/office/drawing/2014/main" val="2710428132"/>
                    </a:ext>
                  </a:extLst>
                </a:gridCol>
                <a:gridCol w="1122844">
                  <a:extLst>
                    <a:ext uri="{9D8B030D-6E8A-4147-A177-3AD203B41FA5}">
                      <a16:colId xmlns:a16="http://schemas.microsoft.com/office/drawing/2014/main" val="20003"/>
                    </a:ext>
                  </a:extLst>
                </a:gridCol>
                <a:gridCol w="837943">
                  <a:extLst>
                    <a:ext uri="{9D8B030D-6E8A-4147-A177-3AD203B41FA5}">
                      <a16:colId xmlns:a16="http://schemas.microsoft.com/office/drawing/2014/main" val="20004"/>
                    </a:ext>
                  </a:extLst>
                </a:gridCol>
                <a:gridCol w="2137832">
                  <a:extLst>
                    <a:ext uri="{9D8B030D-6E8A-4147-A177-3AD203B41FA5}">
                      <a16:colId xmlns:a16="http://schemas.microsoft.com/office/drawing/2014/main" val="20005"/>
                    </a:ext>
                  </a:extLst>
                </a:gridCol>
              </a:tblGrid>
              <a:tr h="246925">
                <a:tc>
                  <a:txBody>
                    <a:bodyPr/>
                    <a:lstStyle/>
                    <a:p>
                      <a:r>
                        <a:rPr lang="en-US" sz="1200" b="1" dirty="0"/>
                        <a:t>#</a:t>
                      </a:r>
                    </a:p>
                  </a:txBody>
                  <a:tcPr>
                    <a:solidFill>
                      <a:srgbClr val="002060"/>
                    </a:solidFill>
                  </a:tcPr>
                </a:tc>
                <a:tc>
                  <a:txBody>
                    <a:bodyPr/>
                    <a:lstStyle/>
                    <a:p>
                      <a:r>
                        <a:rPr lang="en-US" sz="1200" b="1" dirty="0"/>
                        <a:t>Risk </a:t>
                      </a:r>
                    </a:p>
                  </a:txBody>
                  <a:tcPr>
                    <a:solidFill>
                      <a:srgbClr val="002060"/>
                    </a:solidFill>
                  </a:tcPr>
                </a:tc>
                <a:tc>
                  <a:txBody>
                    <a:bodyPr/>
                    <a:lstStyle/>
                    <a:p>
                      <a:r>
                        <a:rPr lang="en-US" sz="1200" b="1" dirty="0"/>
                        <a:t>Mitigation </a:t>
                      </a:r>
                    </a:p>
                  </a:txBody>
                  <a:tcPr>
                    <a:solidFill>
                      <a:srgbClr val="002060"/>
                    </a:solidFill>
                  </a:tcPr>
                </a:tc>
                <a:tc>
                  <a:txBody>
                    <a:bodyPr/>
                    <a:lstStyle/>
                    <a:p>
                      <a:r>
                        <a:rPr lang="en-US" sz="1200" b="1" dirty="0"/>
                        <a:t>Contingency</a:t>
                      </a:r>
                    </a:p>
                  </a:txBody>
                  <a:tcPr>
                    <a:solidFill>
                      <a:srgbClr val="002060"/>
                    </a:solidFill>
                  </a:tcPr>
                </a:tc>
                <a:tc>
                  <a:txBody>
                    <a:bodyPr/>
                    <a:lstStyle/>
                    <a:p>
                      <a:r>
                        <a:rPr lang="en-US" sz="1200" b="1" dirty="0"/>
                        <a:t>Owner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(Student Name)</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458121">
                <a:tc>
                  <a:txBody>
                    <a:bodyPr/>
                    <a:lstStyle/>
                    <a:p>
                      <a:r>
                        <a:rPr lang="en-US" sz="1000" b="1" dirty="0"/>
                        <a:t>R1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Task 246: Security Testing might be delayed because there may be unexpected defects or bugs in the encryption module, requiring additional time for debugging and fixes, which will in turn delay the start of Task 247:Synthesize test results to solve problems</a:t>
                      </a:r>
                      <a:endParaRPr lang="en-US" sz="1000" dirty="0"/>
                    </a:p>
                  </a:txBody>
                  <a:tcPr/>
                </a:tc>
                <a:tc>
                  <a:txBody>
                    <a:bodyPr/>
                    <a:lstStyle/>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M1: Involve the development team immediately to address the identified bugs and apply necessary patches or fixes.</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M2: Prioritize the most critical bugs that directly affect the security testing and address them first to minimize delays.</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M3: Communicate the issues and their impact on the schedule to stakeholders, adjusting the timeline if necessary to accommodate the additional debugging time.</a:t>
                      </a:r>
                    </a:p>
                    <a:p>
                      <a:pPr marL="0" marR="0" lvl="0" indent="0" algn="l" rtl="0">
                        <a:lnSpc>
                          <a:spcPct val="100000"/>
                        </a:lnSpc>
                        <a:spcBef>
                          <a:spcPts val="0"/>
                        </a:spcBef>
                        <a:spcAft>
                          <a:spcPts val="0"/>
                        </a:spcAft>
                        <a:buClr>
                          <a:schemeClr val="dk1"/>
                        </a:buClr>
                        <a:buSzPts val="1000"/>
                        <a:buFont typeface="Arial"/>
                        <a:buNone/>
                      </a:pPr>
                      <a:endParaRPr lang="en-US" sz="1000" dirty="0"/>
                    </a:p>
                  </a:txBody>
                  <a:tcPr/>
                </a:tc>
                <a:tc>
                  <a:txBody>
                    <a:bodyPr/>
                    <a:lstStyle/>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C1: If defects are found in the Security module, allocate additional resources (such as extra developers or encryption specialists) to work on resolving the issues quickly, ensuring that debugging does not hold up other tasks.</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C2: Extend the Security testing phase and adjust the project schedule to allow more time for resolution, ensuring that the delay doesn’t push back Task.</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C3: If critical bugs cannot be fixed immediately, implement temporary workarounds to allow the Security testing to proceed with partial or alternate methods, ensuring the overall testing process continues.</a:t>
                      </a:r>
                    </a:p>
                    <a:p>
                      <a:pPr marL="0" indent="0">
                        <a:buNone/>
                      </a:pPr>
                      <a:endParaRPr lang="en-US" sz="1000" dirty="0"/>
                    </a:p>
                  </a:txBody>
                  <a:tcPr/>
                </a:tc>
                <a:tc>
                  <a:txBody>
                    <a:bodyPr/>
                    <a:lstStyle/>
                    <a:p>
                      <a:pPr marL="0" indent="0">
                        <a:buNone/>
                      </a:pPr>
                      <a:r>
                        <a:rPr lang="en-US" sz="1000" dirty="0"/>
                        <a:t>Anushka</a:t>
                      </a:r>
                    </a:p>
                  </a:txBody>
                  <a:tcPr/>
                </a:tc>
                <a:tc>
                  <a:txBody>
                    <a:bodyPr/>
                    <a:lstStyle/>
                    <a:p>
                      <a:pPr marL="0" indent="0">
                        <a:buNone/>
                      </a:pPr>
                      <a:r>
                        <a:rPr lang="en-US" sz="1000" dirty="0"/>
                        <a:t> 7//26 </a:t>
                      </a:r>
                    </a:p>
                  </a:txBody>
                  <a:tcPr/>
                </a:tc>
                <a:tc>
                  <a:txBody>
                    <a:bodyPr/>
                    <a:lstStyle/>
                    <a:p>
                      <a:endParaRPr lang="en-US" sz="1000" dirty="0"/>
                    </a:p>
                  </a:txBody>
                  <a:tcPr/>
                </a:tc>
                <a:extLst>
                  <a:ext uri="{0D108BD9-81ED-4DB2-BD59-A6C34878D82A}">
                    <a16:rowId xmlns:a16="http://schemas.microsoft.com/office/drawing/2014/main" val="10001"/>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838587720"/>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282718053"/>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28008710"/>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116219877"/>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440293864"/>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4186243004"/>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167182912"/>
                  </a:ext>
                </a:extLst>
              </a:tr>
            </a:tbl>
          </a:graphicData>
        </a:graphic>
      </p:graphicFrame>
    </p:spTree>
    <p:extLst>
      <p:ext uri="{BB962C8B-B14F-4D97-AF65-F5344CB8AC3E}">
        <p14:creationId xmlns:p14="http://schemas.microsoft.com/office/powerpoint/2010/main" val="48702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7A464-9A2E-50B7-E20F-C7E54B22BD0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DE57A9-5FFA-6B70-A5D2-762BF3BAD997}"/>
              </a:ext>
            </a:extLst>
          </p:cNvPr>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Risks</a:t>
            </a:r>
          </a:p>
        </p:txBody>
      </p:sp>
      <p:graphicFrame>
        <p:nvGraphicFramePr>
          <p:cNvPr id="5" name="Content Placeholder 3">
            <a:extLst>
              <a:ext uri="{FF2B5EF4-FFF2-40B4-BE49-F238E27FC236}">
                <a16:creationId xmlns:a16="http://schemas.microsoft.com/office/drawing/2014/main" id="{1C715277-9BF7-C234-77A3-C38F60088D1A}"/>
              </a:ext>
            </a:extLst>
          </p:cNvPr>
          <p:cNvGraphicFramePr>
            <a:graphicFrameLocks noGrp="1"/>
          </p:cNvGraphicFramePr>
          <p:nvPr>
            <p:ph idx="1"/>
          </p:nvPr>
        </p:nvGraphicFramePr>
        <p:xfrm>
          <a:off x="277402" y="1352550"/>
          <a:ext cx="11383767" cy="5216774"/>
        </p:xfrm>
        <a:graphic>
          <a:graphicData uri="http://schemas.openxmlformats.org/drawingml/2006/table">
            <a:tbl>
              <a:tblPr firstRow="1" bandRow="1">
                <a:tableStyleId>{5C22544A-7EE6-4342-B048-85BDC9FD1C3A}</a:tableStyleId>
              </a:tblPr>
              <a:tblGrid>
                <a:gridCol w="393414">
                  <a:extLst>
                    <a:ext uri="{9D8B030D-6E8A-4147-A177-3AD203B41FA5}">
                      <a16:colId xmlns:a16="http://schemas.microsoft.com/office/drawing/2014/main" val="20000"/>
                    </a:ext>
                  </a:extLst>
                </a:gridCol>
                <a:gridCol w="2528456">
                  <a:extLst>
                    <a:ext uri="{9D8B030D-6E8A-4147-A177-3AD203B41FA5}">
                      <a16:colId xmlns:a16="http://schemas.microsoft.com/office/drawing/2014/main" val="20001"/>
                    </a:ext>
                  </a:extLst>
                </a:gridCol>
                <a:gridCol w="2341361">
                  <a:extLst>
                    <a:ext uri="{9D8B030D-6E8A-4147-A177-3AD203B41FA5}">
                      <a16:colId xmlns:a16="http://schemas.microsoft.com/office/drawing/2014/main" val="20002"/>
                    </a:ext>
                  </a:extLst>
                </a:gridCol>
                <a:gridCol w="1884520">
                  <a:extLst>
                    <a:ext uri="{9D8B030D-6E8A-4147-A177-3AD203B41FA5}">
                      <a16:colId xmlns:a16="http://schemas.microsoft.com/office/drawing/2014/main" val="2710428132"/>
                    </a:ext>
                  </a:extLst>
                </a:gridCol>
                <a:gridCol w="1160485">
                  <a:extLst>
                    <a:ext uri="{9D8B030D-6E8A-4147-A177-3AD203B41FA5}">
                      <a16:colId xmlns:a16="http://schemas.microsoft.com/office/drawing/2014/main" val="20003"/>
                    </a:ext>
                  </a:extLst>
                </a:gridCol>
                <a:gridCol w="866033">
                  <a:extLst>
                    <a:ext uri="{9D8B030D-6E8A-4147-A177-3AD203B41FA5}">
                      <a16:colId xmlns:a16="http://schemas.microsoft.com/office/drawing/2014/main" val="20004"/>
                    </a:ext>
                  </a:extLst>
                </a:gridCol>
                <a:gridCol w="2209498">
                  <a:extLst>
                    <a:ext uri="{9D8B030D-6E8A-4147-A177-3AD203B41FA5}">
                      <a16:colId xmlns:a16="http://schemas.microsoft.com/office/drawing/2014/main" val="20005"/>
                    </a:ext>
                  </a:extLst>
                </a:gridCol>
              </a:tblGrid>
              <a:tr h="470829">
                <a:tc>
                  <a:txBody>
                    <a:bodyPr/>
                    <a:lstStyle/>
                    <a:p>
                      <a:r>
                        <a:rPr lang="en-US" sz="1200" b="1" dirty="0"/>
                        <a:t>#</a:t>
                      </a:r>
                    </a:p>
                  </a:txBody>
                  <a:tcPr>
                    <a:solidFill>
                      <a:srgbClr val="002060"/>
                    </a:solidFill>
                  </a:tcPr>
                </a:tc>
                <a:tc>
                  <a:txBody>
                    <a:bodyPr/>
                    <a:lstStyle/>
                    <a:p>
                      <a:r>
                        <a:rPr lang="en-US" sz="1200" b="1" dirty="0"/>
                        <a:t>Risk </a:t>
                      </a:r>
                    </a:p>
                  </a:txBody>
                  <a:tcPr>
                    <a:solidFill>
                      <a:srgbClr val="002060"/>
                    </a:solidFill>
                  </a:tcPr>
                </a:tc>
                <a:tc>
                  <a:txBody>
                    <a:bodyPr/>
                    <a:lstStyle/>
                    <a:p>
                      <a:r>
                        <a:rPr lang="en-US" sz="1200" b="1" dirty="0"/>
                        <a:t>Mitigation </a:t>
                      </a:r>
                    </a:p>
                  </a:txBody>
                  <a:tcPr>
                    <a:solidFill>
                      <a:srgbClr val="002060"/>
                    </a:solidFill>
                  </a:tcPr>
                </a:tc>
                <a:tc>
                  <a:txBody>
                    <a:bodyPr/>
                    <a:lstStyle/>
                    <a:p>
                      <a:r>
                        <a:rPr lang="en-US" sz="1200" b="1" dirty="0"/>
                        <a:t>Contingency</a:t>
                      </a:r>
                    </a:p>
                  </a:txBody>
                  <a:tcPr>
                    <a:solidFill>
                      <a:srgbClr val="002060"/>
                    </a:solidFill>
                  </a:tcPr>
                </a:tc>
                <a:tc>
                  <a:txBody>
                    <a:bodyPr/>
                    <a:lstStyle/>
                    <a:p>
                      <a:r>
                        <a:rPr lang="en-US" sz="1200" b="1" dirty="0"/>
                        <a:t>Owner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(Student Name)</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2869814">
                <a:tc>
                  <a:txBody>
                    <a:bodyPr/>
                    <a:lstStyle/>
                    <a:p>
                      <a:r>
                        <a:rPr lang="en-US" sz="1000" b="1"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Task 191 Database for medical supplies might be delayed due to inadequate disk space, loading the database can be delayed as the database size exceeds the available storage capacity, which will in turn delay the start of Task 192 Review Schema</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M1: Test the database loading process on a staging environment with similar storage constraints to identify and resolve potential issues ahead of time. </a:t>
                      </a:r>
                    </a:p>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M2: Conduct a thorough analysis of the database size and ensure adequate disk space is provisioned well before the loading process begins. </a:t>
                      </a:r>
                    </a:p>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M3: Upgrade the disk storage capacity of the server to handle the current database size and account for future growth.</a:t>
                      </a:r>
                    </a:p>
                    <a:p>
                      <a:pPr marL="0" marR="0" lvl="0" indent="0" algn="l" rtl="0">
                        <a:lnSpc>
                          <a:spcPct val="100000"/>
                        </a:lnSpc>
                        <a:spcBef>
                          <a:spcPts val="0"/>
                        </a:spcBef>
                        <a:spcAft>
                          <a:spcPts val="0"/>
                        </a:spcAft>
                        <a:buClr>
                          <a:schemeClr val="dk1"/>
                        </a:buClr>
                        <a:buSzPts val="1000"/>
                        <a:buFont typeface="Arial"/>
                        <a:buNone/>
                      </a:pP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If the risk of inadequate disk space occurs, load the database in chunks and simultaneously push each loaded chunk to the cloud to ensure that Task 192 Review Schema</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can begin without delay.</a:t>
                      </a:r>
                    </a:p>
                    <a:p>
                      <a:pPr marL="0" indent="0">
                        <a:buNone/>
                      </a:pPr>
                      <a:endParaRPr lang="en-US" sz="1000" dirty="0"/>
                    </a:p>
                  </a:txBody>
                  <a:tcPr/>
                </a:tc>
                <a:tc>
                  <a:txBody>
                    <a:bodyPr/>
                    <a:lstStyle/>
                    <a:p>
                      <a:pPr marL="0" indent="0">
                        <a:buNone/>
                      </a:pPr>
                      <a:r>
                        <a:rPr lang="en-US" sz="1000" dirty="0"/>
                        <a:t>Anushka</a:t>
                      </a:r>
                    </a:p>
                  </a:txBody>
                  <a:tcPr/>
                </a:tc>
                <a:tc>
                  <a:txBody>
                    <a:bodyPr/>
                    <a:lstStyle/>
                    <a:p>
                      <a:pPr marL="0" indent="0">
                        <a:buNone/>
                      </a:pPr>
                      <a:r>
                        <a:rPr lang="en-US" sz="1000" dirty="0"/>
                        <a:t> 6/21/25 </a:t>
                      </a:r>
                    </a:p>
                  </a:txBody>
                  <a:tcPr/>
                </a:tc>
                <a:tc>
                  <a:txBody>
                    <a:bodyPr/>
                    <a:lstStyle/>
                    <a:p>
                      <a:endParaRPr lang="en-US" sz="1000" dirty="0"/>
                    </a:p>
                  </a:txBody>
                  <a:tcPr/>
                </a:tc>
                <a:extLst>
                  <a:ext uri="{0D108BD9-81ED-4DB2-BD59-A6C34878D82A}">
                    <a16:rowId xmlns:a16="http://schemas.microsoft.com/office/drawing/2014/main" val="10001"/>
                  </a:ext>
                </a:extLst>
              </a:tr>
              <a:tr h="179363">
                <a:tc>
                  <a:txBody>
                    <a:bodyPr/>
                    <a:lstStyle/>
                    <a:p>
                      <a:r>
                        <a:rPr lang="en-US" sz="1000" b="1" dirty="0"/>
                        <a:t>R2</a:t>
                      </a:r>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838587720"/>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282718053"/>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28008710"/>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116219877"/>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440293864"/>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4186243004"/>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167182912"/>
                  </a:ext>
                </a:extLst>
              </a:tr>
            </a:tbl>
          </a:graphicData>
        </a:graphic>
      </p:graphicFrame>
    </p:spTree>
    <p:extLst>
      <p:ext uri="{BB962C8B-B14F-4D97-AF65-F5344CB8AC3E}">
        <p14:creationId xmlns:p14="http://schemas.microsoft.com/office/powerpoint/2010/main" val="3559696627"/>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LongProperties xmlns="http://schemas.microsoft.com/office/2006/metadata/longProperties"/>
</file>

<file path=customXml/item5.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Props1.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4.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5.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11500</TotalTime>
  <Words>6488</Words>
  <Application>Microsoft Office PowerPoint</Application>
  <PresentationFormat>Widescreen</PresentationFormat>
  <Paragraphs>1098</Paragraphs>
  <Slides>37</Slides>
  <Notes>26</Notes>
  <HiddenSlides>0</HiddenSlides>
  <MMClips>0</MMClips>
  <ScaleCrop>false</ScaleCrop>
  <HeadingPairs>
    <vt:vector size="8" baseType="variant">
      <vt:variant>
        <vt:lpstr>Fonts Used</vt:lpstr>
      </vt:variant>
      <vt:variant>
        <vt:i4>12</vt:i4>
      </vt:variant>
      <vt:variant>
        <vt:lpstr>Theme</vt:lpstr>
      </vt:variant>
      <vt:variant>
        <vt:i4>2</vt:i4>
      </vt:variant>
      <vt:variant>
        <vt:lpstr>Slide Titles</vt:lpstr>
      </vt:variant>
      <vt:variant>
        <vt:i4>37</vt:i4>
      </vt:variant>
      <vt:variant>
        <vt:lpstr>Custom Shows</vt:lpstr>
      </vt:variant>
      <vt:variant>
        <vt:i4>16</vt:i4>
      </vt:variant>
    </vt:vector>
  </HeadingPairs>
  <TitlesOfParts>
    <vt:vector size="67" baseType="lpstr">
      <vt:lpstr>ＭＳ Ｐゴシック</vt:lpstr>
      <vt:lpstr>Arial</vt:lpstr>
      <vt:lpstr>Arial,Sans-Serif</vt:lpstr>
      <vt:lpstr>Average</vt:lpstr>
      <vt:lpstr>Calibri</vt:lpstr>
      <vt:lpstr>Courier New,monospace</vt:lpstr>
      <vt:lpstr>Ericsson Capital TT</vt:lpstr>
      <vt:lpstr>Lato</vt:lpstr>
      <vt:lpstr>Noto Sans Symbols</vt:lpstr>
      <vt:lpstr>Times New Roman</vt:lpstr>
      <vt:lpstr>Wingdings</vt:lpstr>
      <vt:lpstr>Wingdings,Sans-Serif</vt:lpstr>
      <vt:lpstr>Lion Scaled Agile Structure  Activities - Oct 2015</vt:lpstr>
      <vt:lpstr>1_Lion Scaled Agile Structure  Activities - Oct 2015</vt:lpstr>
      <vt:lpstr>PowerPoint Presentation</vt:lpstr>
      <vt:lpstr>Team Profile Page</vt:lpstr>
      <vt:lpstr>SmartBid Auction</vt:lpstr>
      <vt:lpstr>Cost Comparison Slide Summary</vt:lpstr>
      <vt:lpstr>Major Milestones</vt:lpstr>
      <vt:lpstr>Major Milestones</vt:lpstr>
      <vt:lpstr>Major Milestones</vt:lpstr>
      <vt:lpstr>Project Key Risks</vt:lpstr>
      <vt:lpstr>Project Key Risks</vt:lpstr>
      <vt:lpstr>Project Key Risks</vt:lpstr>
      <vt:lpstr>PowerPoint Presentation</vt:lpstr>
      <vt:lpstr>Project Key Actions-updated</vt:lpstr>
      <vt:lpstr>Project Decisions-updated</vt:lpstr>
      <vt:lpstr>PowerPoint Presentation</vt:lpstr>
      <vt:lpstr>Change Management Plan Table </vt:lpstr>
      <vt:lpstr>Change Management Plan Table(Con.)</vt:lpstr>
      <vt:lpstr>Meeting Minutes (Assignment 4)</vt:lpstr>
      <vt:lpstr>Meeting Minutes (Assignment 4)</vt:lpstr>
      <vt:lpstr>Who Delivered What Assignment 4?</vt:lpstr>
      <vt:lpstr>PowerPoint Presentation</vt:lpstr>
      <vt:lpstr>Team Profile Page</vt:lpstr>
      <vt:lpstr>SmartBid Auction Platform</vt:lpstr>
      <vt:lpstr>Governance Plan Overview</vt:lpstr>
      <vt:lpstr>Governance Plan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arvind choudhary</cp:lastModifiedBy>
  <cp:revision>602</cp:revision>
  <cp:lastPrinted>2013-10-11T13:12:04Z</cp:lastPrinted>
  <dcterms:created xsi:type="dcterms:W3CDTF">2015-11-10T10:22:41Z</dcterms:created>
  <dcterms:modified xsi:type="dcterms:W3CDTF">2025-05-02T04:26:47Z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