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3"/>
  </p:notesMasterIdLst>
  <p:handoutMasterIdLst>
    <p:handoutMasterId r:id="rId44"/>
  </p:handoutMasterIdLst>
  <p:sldIdLst>
    <p:sldId id="256" r:id="rId7"/>
    <p:sldId id="257" r:id="rId8"/>
    <p:sldId id="863" r:id="rId9"/>
    <p:sldId id="271" r:id="rId10"/>
    <p:sldId id="837" r:id="rId11"/>
    <p:sldId id="952" r:id="rId12"/>
    <p:sldId id="275" r:id="rId13"/>
    <p:sldId id="276" r:id="rId14"/>
    <p:sldId id="955" r:id="rId15"/>
    <p:sldId id="956" r:id="rId16"/>
    <p:sldId id="957" r:id="rId17"/>
    <p:sldId id="915" r:id="rId18"/>
    <p:sldId id="953" r:id="rId19"/>
    <p:sldId id="853" r:id="rId20"/>
    <p:sldId id="917" r:id="rId21"/>
    <p:sldId id="268" r:id="rId22"/>
    <p:sldId id="954" r:id="rId23"/>
    <p:sldId id="860" r:id="rId24"/>
    <p:sldId id="909" r:id="rId25"/>
    <p:sldId id="910" r:id="rId26"/>
    <p:sldId id="258" r:id="rId27"/>
    <p:sldId id="259" r:id="rId28"/>
    <p:sldId id="260" r:id="rId29"/>
    <p:sldId id="261" r:id="rId30"/>
    <p:sldId id="262" r:id="rId31"/>
    <p:sldId id="263" r:id="rId32"/>
    <p:sldId id="264" r:id="rId33"/>
    <p:sldId id="897" r:id="rId34"/>
    <p:sldId id="898" r:id="rId35"/>
    <p:sldId id="885" r:id="rId36"/>
    <p:sldId id="912" r:id="rId37"/>
    <p:sldId id="269" r:id="rId38"/>
    <p:sldId id="270" r:id="rId39"/>
    <p:sldId id="889" r:id="rId40"/>
    <p:sldId id="913" r:id="rId41"/>
    <p:sldId id="914" r:id="rId42"/>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E5EE"/>
    <a:srgbClr val="92D050"/>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5796" autoAdjust="0"/>
  </p:normalViewPr>
  <p:slideViewPr>
    <p:cSldViewPr snapToGrid="0" snapToObjects="1">
      <p:cViewPr varScale="1">
        <p:scale>
          <a:sx n="103" d="100"/>
          <a:sy n="103" d="100"/>
        </p:scale>
        <p:origin x="1692" y="10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commentAuthors" Target="commentAuthor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19</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21</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21</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28</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4/14/2025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3</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3</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3</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3</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a:lnSpc>
                <a:spcPct val="90000"/>
              </a:lnSpc>
              <a:spcBef>
                <a:spcPts val="0"/>
              </a:spcBef>
              <a:spcAft>
                <a:spcPts val="0"/>
              </a:spcAft>
              <a:buClr>
                <a:srgbClr val="00A9D4"/>
              </a:buClr>
              <a:buSzPts val="3600"/>
            </a:pPr>
            <a:endParaRPr lang="en-US" sz="3600" b="0" i="0" u="none" strike="noStrike" cap="none"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endParaRPr lang="en-US" sz="3600" dirty="0">
              <a:solidFill>
                <a:schemeClr val="bg2">
                  <a:lumMod val="50000"/>
                </a:schemeClr>
              </a:solidFill>
              <a:latin typeface="Arial"/>
              <a:ea typeface="Arial"/>
              <a:cs typeface="Arial"/>
              <a:sym typeface="Arial"/>
            </a:endParaRPr>
          </a:p>
          <a:p>
            <a:pPr>
              <a:lnSpc>
                <a:spcPct val="90000"/>
              </a:lnSpc>
              <a:spcBef>
                <a:spcPts val="0"/>
              </a:spcBef>
              <a:spcAft>
                <a:spcPts val="0"/>
              </a:spcAft>
              <a:buClr>
                <a:srgbClr val="00A9D4"/>
              </a:buClr>
              <a:buSzPts val="3600"/>
            </a:pPr>
            <a:r>
              <a:rPr lang="en-US" sz="3600" b="0" i="0" u="none" strike="noStrike" cap="none" dirty="0">
                <a:solidFill>
                  <a:schemeClr val="bg2">
                    <a:lumMod val="50000"/>
                  </a:schemeClr>
                </a:solidFill>
                <a:latin typeface="Arial"/>
                <a:ea typeface="Arial"/>
                <a:cs typeface="Arial"/>
                <a:sym typeface="Arial"/>
              </a:rPr>
              <a:t> </a:t>
            </a:r>
            <a:r>
              <a:rPr lang="en-US" altLang="zh-CN" sz="3600" dirty="0" err="1">
                <a:solidFill>
                  <a:schemeClr val="bg2">
                    <a:lumMod val="50000"/>
                  </a:schemeClr>
                </a:solidFill>
              </a:rPr>
              <a:t>SmartBid</a:t>
            </a:r>
            <a:r>
              <a:rPr lang="en-US" altLang="zh-CN" sz="3600" dirty="0">
                <a:solidFill>
                  <a:schemeClr val="bg2">
                    <a:lumMod val="50000"/>
                  </a:schemeClr>
                </a:solidFill>
              </a:rPr>
              <a:t> Auction Platform</a:t>
            </a:r>
            <a:endParaRPr lang="en-US" altLang="zh-CN" sz="2400" dirty="0">
              <a:solidFill>
                <a:schemeClr val="bg2">
                  <a:lumMod val="50000"/>
                </a:schemeClr>
              </a:solidFill>
            </a:endParaRPr>
          </a:p>
          <a:p>
            <a:pPr marL="0" marR="0" lvl="0" indent="0" algn="l" rtl="0">
              <a:lnSpc>
                <a:spcPct val="90000"/>
              </a:lnSpc>
              <a:spcBef>
                <a:spcPts val="0"/>
              </a:spcBef>
              <a:spcAft>
                <a:spcPts val="0"/>
              </a:spcAft>
              <a:buClr>
                <a:srgbClr val="00A9D4"/>
              </a:buClr>
              <a:buSzPts val="3600"/>
              <a:buFont typeface="Arial"/>
              <a:buNone/>
            </a:pPr>
            <a:endParaRPr lang="en-US" sz="3600"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Task294-we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b="0" u="none" strike="noStrike" noProof="0" dirty="0"/>
                        <a:t> </a:t>
                      </a:r>
                      <a:r>
                        <a:rPr lang="en-US" altLang="zh-CN" sz="1200" dirty="0"/>
                        <a:t>August 31st</a:t>
                      </a:r>
                    </a:p>
                    <a:p>
                      <a:endParaRPr lang="en-US" altLang="zh-CN" sz="1200" dirty="0"/>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253 -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a:t>August 10th</a:t>
                      </a: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4442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nvGraphicFramePr>
        <p:xfrm>
          <a:off x="231687" y="1325573"/>
          <a:ext cx="11280725" cy="6008172"/>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Conduct a security survey with the backend team to verify that user authentication and role-based access control meet McKesson  standards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Arial"/>
                        </a:rPr>
                        <a:t>2/27/25</a:t>
                      </a: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3/4/25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Setup up frequent meetings with the Customer during the Database system Architecture  phase reducing the chance of any changes,</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sym typeface="Calibri"/>
                        </a:rPr>
                        <a:t>2/25/25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IN" sz="1200" kern="1200" dirty="0">
                          <a:solidFill>
                            <a:schemeClr val="dk1"/>
                          </a:solidFill>
                          <a:latin typeface="+mn-lt"/>
                          <a:ea typeface="+mn-ea"/>
                          <a:cs typeface="+mn-cs"/>
                        </a:rPr>
                        <a:t>3/1/25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5/23/2025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6/1/2025</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lang="en-US" altLang="zh-CN" sz="1200" kern="1200" dirty="0">
                        <a:solidFill>
                          <a:schemeClr val="dk1"/>
                        </a:solidFill>
                        <a:latin typeface="+mn-lt"/>
                        <a:ea typeface="+mn-ea"/>
                        <a:cs typeface="+mn-cs"/>
                      </a:endParaRPr>
                    </a:p>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rPr>
                        <a:t>8/24/2026</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fontAlgn="auto" latinLnBrk="0" hangingPunct="1">
                        <a:lnSpc>
                          <a:spcPct val="115000"/>
                        </a:lnSpc>
                        <a:spcBef>
                          <a:spcPts val="0"/>
                        </a:spcBef>
                        <a:spcAft>
                          <a:spcPts val="0"/>
                        </a:spcAft>
                        <a:buClr>
                          <a:schemeClr val="dk1"/>
                        </a:buClr>
                        <a:buSzPts val="1100"/>
                        <a:buFont typeface="Arial"/>
                        <a:buNone/>
                        <a:tabLst/>
                        <a:defRPr/>
                      </a:pPr>
                      <a:r>
                        <a:rPr lang="en-US" altLang="zh-CN" sz="1200" kern="1200" dirty="0">
                          <a:solidFill>
                            <a:schemeClr val="dk1"/>
                          </a:solidFill>
                          <a:latin typeface="+mn-lt"/>
                          <a:ea typeface="+mn-ea"/>
                          <a:cs typeface="+mn-cs"/>
                        </a:rPr>
                        <a:t>8/30/2026</a:t>
                      </a:r>
                    </a:p>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516064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3226843156"/>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4B95C-4658-CDC1-1095-7237D350CBD1}"/>
              </a:ext>
            </a:extLst>
          </p:cNvPr>
          <p:cNvSpPr>
            <a:spLocks noGrp="1"/>
          </p:cNvSpPr>
          <p:nvPr>
            <p:ph type="title"/>
          </p:nvPr>
        </p:nvSpPr>
        <p:spPr>
          <a:xfrm>
            <a:off x="524933" y="0"/>
            <a:ext cx="9992784" cy="462337"/>
          </a:xfrm>
        </p:spPr>
        <p:txBody>
          <a:bodyPr/>
          <a:lstStyle/>
          <a:p>
            <a:r>
              <a:rPr lang="en-IN" dirty="0"/>
              <a:t>RISK Management Chart</a:t>
            </a:r>
          </a:p>
        </p:txBody>
      </p:sp>
      <p:pic>
        <p:nvPicPr>
          <p:cNvPr id="6" name="Content Placeholder 5">
            <a:extLst>
              <a:ext uri="{FF2B5EF4-FFF2-40B4-BE49-F238E27FC236}">
                <a16:creationId xmlns:a16="http://schemas.microsoft.com/office/drawing/2014/main" id="{003CB01F-BAB3-175A-F4AF-AB1A72D44600}"/>
              </a:ext>
            </a:extLst>
          </p:cNvPr>
          <p:cNvPicPr>
            <a:picLocks noGrp="1"/>
          </p:cNvPicPr>
          <p:nvPr>
            <p:ph idx="1"/>
          </p:nvPr>
        </p:nvPicPr>
        <p:blipFill>
          <a:blip r:embed="rId2"/>
          <a:stretch>
            <a:fillRect/>
          </a:stretch>
        </p:blipFill>
        <p:spPr>
          <a:xfrm>
            <a:off x="3987452" y="565150"/>
            <a:ext cx="4199634" cy="6154738"/>
          </a:xfrm>
          <a:prstGeom prst="rect">
            <a:avLst/>
          </a:prstGeom>
        </p:spPr>
      </p:pic>
    </p:spTree>
    <p:extLst>
      <p:ext uri="{BB962C8B-B14F-4D97-AF65-F5344CB8AC3E}">
        <p14:creationId xmlns:p14="http://schemas.microsoft.com/office/powerpoint/2010/main" val="360702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2431057566"/>
              </p:ext>
            </p:extLst>
          </p:nvPr>
        </p:nvGraphicFramePr>
        <p:xfrm>
          <a:off x="462708" y="923071"/>
          <a:ext cx="11424491" cy="7036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5-April</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TOPIC Discussed:</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Went through previous Schedule</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Feedback Discussion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Improvements</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Project 3 overview</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Next meeting</a:t>
                      </a: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r>
                        <a:rPr lang="en-US" sz="1400" b="0" i="0" u="none" strike="noStrike" dirty="0">
                          <a:solidFill>
                            <a:srgbClr val="000000"/>
                          </a:solidFill>
                          <a:effectLst/>
                          <a:latin typeface="Calibri" panose="020F0502020204030204" pitchFamily="34" charset="0"/>
                        </a:rPr>
                        <a:t>Work Assigned :</a:t>
                      </a:r>
                    </a:p>
                    <a:p>
                      <a:pPr marL="0" indent="0" algn="l" fontAlgn="b">
                        <a:buNone/>
                      </a:pPr>
                      <a:r>
                        <a:rPr lang="en-US" sz="1400" b="0" i="0" u="none" strike="noStrike" dirty="0">
                          <a:solidFill>
                            <a:srgbClr val="000000"/>
                          </a:solidFill>
                          <a:effectLst/>
                          <a:latin typeface="Calibri" panose="020F0502020204030204" pitchFamily="34" charset="0"/>
                        </a:rPr>
                        <a:t>         Anushka : Requirement Schedule fix</a:t>
                      </a:r>
                    </a:p>
                    <a:p>
                      <a:pPr marL="0" indent="0" algn="l" fontAlgn="b">
                        <a:buNone/>
                      </a:pPr>
                      <a:r>
                        <a:rPr lang="en-US" sz="1400" b="0" i="0" u="none" strike="noStrike" dirty="0">
                          <a:solidFill>
                            <a:srgbClr val="000000"/>
                          </a:solidFill>
                          <a:effectLst/>
                          <a:latin typeface="Calibri" panose="020F0502020204030204" pitchFamily="34" charset="0"/>
                        </a:rPr>
                        <a:t>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Deploy ,test ,dev Schedule fix </a:t>
                      </a:r>
                    </a:p>
                    <a:p>
                      <a:pPr marL="0" indent="0" algn="l" fontAlgn="b">
                        <a:buNone/>
                      </a:pPr>
                      <a:r>
                        <a:rPr lang="en-US" sz="1400" b="0" i="0" u="none" strike="noStrike" dirty="0">
                          <a:solidFill>
                            <a:srgbClr val="000000"/>
                          </a:solidFill>
                          <a:effectLst/>
                          <a:latin typeface="Calibri" panose="020F0502020204030204" pitchFamily="34" charset="0"/>
                        </a:rPr>
                        <a:t>          Manny :  Archi fix</a:t>
                      </a:r>
                    </a:p>
                    <a:p>
                      <a:pPr marL="0" indent="0" algn="l" fontAlgn="b">
                        <a:buNone/>
                      </a:pPr>
                      <a:r>
                        <a:rPr lang="en-US" sz="1400" b="0" i="0" u="none" strike="noStrike" dirty="0">
                          <a:solidFill>
                            <a:srgbClr val="000000"/>
                          </a:solidFill>
                          <a:effectLst/>
                          <a:latin typeface="Calibri" panose="020F0502020204030204" pitchFamily="34" charset="0"/>
                        </a:rPr>
                        <a:t>Everyone : Work On the Project Schedule</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12- April </a:t>
                      </a:r>
                    </a:p>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Topic Discussed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Schedule [Laddering , Progression]</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Flow chart </a:t>
                      </a:r>
                    </a:p>
                    <a:p>
                      <a:pPr marL="342900" indent="-342900" algn="l" fontAlgn="b">
                        <a:buAutoNum type="arabicPeriod"/>
                      </a:pPr>
                      <a:r>
                        <a:rPr lang="en-US" sz="1400" b="0" i="0" u="none" strike="noStrike" dirty="0">
                          <a:solidFill>
                            <a:srgbClr val="000000"/>
                          </a:solidFill>
                          <a:effectLst/>
                          <a:latin typeface="Calibri" panose="020F0502020204030204" pitchFamily="34" charset="0"/>
                        </a:rPr>
                        <a:t>Risk Management Table</a:t>
                      </a:r>
                    </a:p>
                    <a:p>
                      <a:pPr marL="0" indent="0" algn="l" fontAlgn="b">
                        <a:buNone/>
                      </a:pPr>
                      <a:r>
                        <a:rPr lang="en-US" sz="1400" b="0" i="0" u="none" strike="noStrike" dirty="0">
                          <a:solidFill>
                            <a:srgbClr val="000000"/>
                          </a:solidFill>
                          <a:effectLst/>
                          <a:latin typeface="Calibri" panose="020F0502020204030204" pitchFamily="34" charset="0"/>
                        </a:rPr>
                        <a:t>Work Assigned:</a:t>
                      </a:r>
                    </a:p>
                    <a:p>
                      <a:pPr marL="0" indent="0" algn="l" fontAlgn="b">
                        <a:buNone/>
                      </a:pPr>
                      <a:r>
                        <a:rPr lang="en-US" sz="1400" b="0" i="0" u="none" strike="noStrike" dirty="0">
                          <a:solidFill>
                            <a:srgbClr val="000000"/>
                          </a:solidFill>
                          <a:effectLst/>
                          <a:latin typeface="Calibri" panose="020F0502020204030204" pitchFamily="34" charset="0"/>
                        </a:rPr>
                        <a:t>Risk Management Diagram, table : Anushka</a:t>
                      </a:r>
                    </a:p>
                    <a:p>
                      <a:pPr marL="0" indent="0" algn="l" fontAlgn="b">
                        <a:buNone/>
                      </a:pPr>
                      <a:r>
                        <a:rPr lang="en-US" sz="1400" b="0" i="0" u="none" strike="noStrike" dirty="0">
                          <a:solidFill>
                            <a:srgbClr val="000000"/>
                          </a:solidFill>
                          <a:effectLst/>
                          <a:latin typeface="Calibri" panose="020F0502020204030204" pitchFamily="34" charset="0"/>
                        </a:rPr>
                        <a:t>Major Milestones : All</a:t>
                      </a:r>
                    </a:p>
                    <a:p>
                      <a:pPr marL="0" indent="0" algn="l" fontAlgn="b">
                        <a:buNone/>
                      </a:pPr>
                      <a:r>
                        <a:rPr lang="en-US" sz="1400" b="0" i="0" u="none" strike="noStrike" dirty="0">
                          <a:solidFill>
                            <a:srgbClr val="000000"/>
                          </a:solidFill>
                          <a:effectLst/>
                          <a:latin typeface="Calibri" panose="020F0502020204030204" pitchFamily="34" charset="0"/>
                        </a:rPr>
                        <a:t>Everyone :  Work On Schedule</a:t>
                      </a:r>
                    </a:p>
                    <a:p>
                      <a:pPr marL="0" indent="0" algn="l" fontAlgn="b">
                        <a:buNone/>
                      </a:pPr>
                      <a:r>
                        <a:rPr lang="en-US" sz="1400" b="0" i="0" u="none" strike="noStrike" dirty="0">
                          <a:solidFill>
                            <a:srgbClr val="000000"/>
                          </a:solidFill>
                          <a:effectLst/>
                          <a:latin typeface="Calibri" panose="020F0502020204030204" pitchFamily="34" charset="0"/>
                        </a:rPr>
                        <a:t>Next meet : 13 - April</a:t>
                      </a:r>
                    </a:p>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01A12-851E-AA66-98D6-EA95922AC6FA}"/>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5CABA2-07D3-0CBC-02AC-B3786945456F}"/>
              </a:ext>
            </a:extLst>
          </p:cNvPr>
          <p:cNvGraphicFramePr>
            <a:graphicFrameLocks noGrp="1"/>
          </p:cNvGraphicFramePr>
          <p:nvPr>
            <p:extLst>
              <p:ext uri="{D42A27DB-BD31-4B8C-83A1-F6EECF244321}">
                <p14:modId xmlns:p14="http://schemas.microsoft.com/office/powerpoint/2010/main" val="1905245475"/>
              </p:ext>
            </p:extLst>
          </p:nvPr>
        </p:nvGraphicFramePr>
        <p:xfrm>
          <a:off x="462708" y="923071"/>
          <a:ext cx="11424491" cy="7798424"/>
        </p:xfrm>
        <a:graphic>
          <a:graphicData uri="http://schemas.openxmlformats.org/drawingml/2006/table">
            <a:tbl>
              <a:tblPr/>
              <a:tblGrid>
                <a:gridCol w="1163480">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13-April</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Manny , </a:t>
                      </a:r>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Anushka</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r>
                        <a:rPr lang="en-US" sz="1600" b="0" i="0" u="none" strike="noStrike" dirty="0">
                          <a:solidFill>
                            <a:srgbClr val="000000"/>
                          </a:solidFill>
                          <a:effectLst/>
                          <a:latin typeface="Calibri" panose="020F0502020204030204" pitchFamily="34" charset="0"/>
                        </a:rPr>
                        <a:t>TOPIC Discussed:</a:t>
                      </a:r>
                    </a:p>
                    <a:p>
                      <a:pPr marL="342900" indent="-342900" algn="l" fontAlgn="b">
                        <a:buAutoNum type="arabicPeriod"/>
                      </a:pPr>
                      <a:r>
                        <a:rPr lang="en-US" sz="1600" b="0" i="0" u="none" strike="noStrike" dirty="0">
                          <a:solidFill>
                            <a:srgbClr val="000000"/>
                          </a:solidFill>
                          <a:effectLst/>
                          <a:latin typeface="Calibri" panose="020F0502020204030204" pitchFamily="34" charset="0"/>
                        </a:rPr>
                        <a:t>Project Overview</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MPP Done</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Risks Discuss</a:t>
                      </a:r>
                    </a:p>
                    <a:p>
                      <a:pPr marL="342900" indent="-342900" algn="l" fontAlgn="b">
                        <a:buAutoNum type="arabicPeriod" startAt="2"/>
                      </a:pPr>
                      <a:r>
                        <a:rPr lang="en-US" sz="1600" b="0" i="0" u="none" strike="noStrike" dirty="0">
                          <a:solidFill>
                            <a:srgbClr val="000000"/>
                          </a:solidFill>
                          <a:effectLst/>
                          <a:latin typeface="Calibri" panose="020F0502020204030204" pitchFamily="34" charset="0"/>
                        </a:rPr>
                        <a:t>Work on PPT</a:t>
                      </a: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600" b="0" i="0" u="none" strike="noStrike" dirty="0">
                        <a:solidFill>
                          <a:srgbClr val="000000"/>
                        </a:solidFill>
                        <a:effectLst/>
                        <a:latin typeface="Calibri" panose="020F0502020204030204" pitchFamily="34" charset="0"/>
                      </a:endParaRPr>
                    </a:p>
                    <a:p>
                      <a:pPr marL="0" indent="0" algn="l" fontAlgn="b">
                        <a:buNone/>
                      </a:pPr>
                      <a:r>
                        <a:rPr lang="en-US" sz="1600" b="0" i="0" u="none" strike="noStrike" dirty="0">
                          <a:solidFill>
                            <a:srgbClr val="000000"/>
                          </a:solidFill>
                          <a:effectLst/>
                          <a:latin typeface="Calibri" panose="020F0502020204030204" pitchFamily="34" charset="0"/>
                        </a:rPr>
                        <a:t>Work Assigned :</a:t>
                      </a:r>
                    </a:p>
                    <a:p>
                      <a:pPr marL="0" indent="0" algn="l" fontAlgn="b">
                        <a:buNone/>
                      </a:pPr>
                      <a:r>
                        <a:rPr lang="en-US" sz="1600" b="0" i="0" u="none" strike="noStrike" dirty="0">
                          <a:solidFill>
                            <a:srgbClr val="000000"/>
                          </a:solidFill>
                          <a:effectLst/>
                          <a:latin typeface="Calibri" panose="020F0502020204030204" pitchFamily="34" charset="0"/>
                        </a:rPr>
                        <a:t>Everyone work on PPT</a:t>
                      </a: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342900" indent="-342900" algn="l" fontAlgn="b">
                        <a:buAutoNum type="arabicPeriod" startAt="2"/>
                      </a:pPr>
                      <a:endParaRPr lang="en-US" sz="16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0" indent="0" algn="l" fontAlgn="b">
                        <a:buNone/>
                      </a:pPr>
                      <a:endParaRPr lang="en-US" sz="1400" b="0" i="0" u="none" strike="noStrike" dirty="0">
                        <a:solidFill>
                          <a:srgbClr val="000000"/>
                        </a:solidFill>
                        <a:effectLst/>
                        <a:latin typeface="Calibri" panose="020F0502020204030204" pitchFamily="34" charset="0"/>
                      </a:endParaRPr>
                    </a:p>
                    <a:p>
                      <a:pPr marL="342900" indent="-342900" algn="l" fontAlgn="b">
                        <a:buAutoNum type="arabicPeriod"/>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2226072">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86E8AC13-89FD-0106-D13D-AB8C51D71643}"/>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508504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900150865"/>
              </p:ext>
            </p:extLst>
          </p:nvPr>
        </p:nvGraphicFramePr>
        <p:xfrm>
          <a:off x="379114" y="923071"/>
          <a:ext cx="7592578" cy="3567149"/>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Anushka</a:t>
                      </a:r>
                    </a:p>
                    <a:p>
                      <a:pPr algn="l" fontAlgn="b"/>
                      <a:r>
                        <a:rPr lang="en-US" sz="1400" b="0" i="0" u="none" strike="noStrike" dirty="0">
                          <a:solidFill>
                            <a:srgbClr val="000000"/>
                          </a:solidFill>
                          <a:effectLst/>
                          <a:latin typeface="Calibri" panose="020F0502020204030204" pitchFamily="34" charset="0"/>
                        </a:rPr>
                        <a:t>Cost Slide-Manny</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RAID Everyone</a:t>
                      </a:r>
                    </a:p>
                    <a:p>
                      <a:pPr algn="l" fontAlgn="b"/>
                      <a:r>
                        <a:rPr lang="en-US" sz="1400" b="0" i="0" u="none" strike="noStrike" dirty="0">
                          <a:solidFill>
                            <a:srgbClr val="000000"/>
                          </a:solidFill>
                          <a:effectLst/>
                          <a:latin typeface="Calibri" panose="020F0502020204030204" pitchFamily="34" charset="0"/>
                        </a:rPr>
                        <a:t>SOW - everyone</a:t>
                      </a:r>
                    </a:p>
                    <a:p>
                      <a:pPr algn="l" fontAlgn="b"/>
                      <a:r>
                        <a:rPr lang="en-US" sz="1400" b="0" i="0" u="none" strike="noStrike" dirty="0">
                          <a:solidFill>
                            <a:srgbClr val="000000"/>
                          </a:solidFill>
                          <a:effectLst/>
                          <a:latin typeface="Calibri" panose="020F0502020204030204" pitchFamily="34" charset="0"/>
                        </a:rPr>
                        <a:t>MPP:</a:t>
                      </a:r>
                    </a:p>
                    <a:p>
                      <a:pPr algn="l" fontAlgn="b"/>
                      <a:r>
                        <a:rPr lang="en-US" sz="1400" b="0" i="0" u="none" strike="noStrike" dirty="0">
                          <a:solidFill>
                            <a:srgbClr val="000000"/>
                          </a:solidFill>
                          <a:effectLst/>
                          <a:latin typeface="Calibri" panose="020F0502020204030204" pitchFamily="34" charset="0"/>
                        </a:rPr>
                        <a:t>Anushka : Req</a:t>
                      </a:r>
                    </a:p>
                    <a:p>
                      <a:pPr algn="l" fontAlgn="b"/>
                      <a:r>
                        <a:rPr lang="en-US" sz="1400" b="0" i="0" u="none" strike="noStrike" dirty="0">
                          <a:solidFill>
                            <a:srgbClr val="000000"/>
                          </a:solidFill>
                          <a:effectLst/>
                          <a:latin typeface="Calibri" panose="020F0502020204030204" pitchFamily="34" charset="0"/>
                        </a:rPr>
                        <a:t>Manny : Archi</a:t>
                      </a:r>
                    </a:p>
                    <a:p>
                      <a:pPr algn="l" fontAlgn="b"/>
                      <a:r>
                        <a:rPr lang="en-US" sz="1400" b="0" i="0" u="none" strike="noStrike" dirty="0" err="1">
                          <a:solidFill>
                            <a:srgbClr val="000000"/>
                          </a:solidFill>
                          <a:effectLst/>
                          <a:latin typeface="Calibri" panose="020F0502020204030204" pitchFamily="34" charset="0"/>
                        </a:rPr>
                        <a:t>Kailong</a:t>
                      </a:r>
                      <a:r>
                        <a:rPr lang="en-US" sz="1400" b="0" i="0" u="none" strike="noStrike" dirty="0">
                          <a:solidFill>
                            <a:srgbClr val="000000"/>
                          </a:solidFill>
                          <a:effectLst/>
                          <a:latin typeface="Calibri" panose="020F0502020204030204" pitchFamily="34" charset="0"/>
                        </a:rPr>
                        <a:t> : Coding , testing , deployment</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endParaRPr lang="en-US" sz="1400" b="0" i="0" u="none" strike="noStrike" dirty="0">
                        <a:solidFill>
                          <a:srgbClr val="000000"/>
                        </a:solidFill>
                        <a:effectLst/>
                        <a:latin typeface="Calibri" panose="020F0502020204030204" pitchFamily="34" charset="0"/>
                      </a:endParaRP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8278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628650" lvl="1" indent="-171450" eaLnBrk="0" hangingPunct="0">
              <a:spcBef>
                <a:spcPts val="0"/>
              </a:spcBef>
              <a:spcAft>
                <a:spcPts val="300"/>
              </a:spcAft>
              <a:buFont typeface="Arial" panose="020B0604020202020204" pitchFamily="34" charset="0"/>
              <a:buChar char="•"/>
              <a:defRPr/>
            </a:pPr>
            <a:r>
              <a:rPr lang="en-US" sz="1100" dirty="0"/>
              <a:t>Task 379 Review Deploy Plan with Client may be delayed due to Misunderstanding or scope mismatch impacting task 381 Infrastructure setup</a:t>
            </a:r>
          </a:p>
          <a:p>
            <a:pPr lvl="1" eaLnBrk="0" hangingPunct="0">
              <a:spcBef>
                <a:spcPts val="0"/>
              </a:spcBef>
              <a:spcAft>
                <a:spcPts val="300"/>
              </a:spcAft>
              <a:defRPr/>
            </a:pPr>
            <a:endParaRPr lang="en-US" sz="1100" dirty="0">
              <a:cs typeface="Arial" pitchFamily="34" charset="0"/>
            </a:endParaRPr>
          </a:p>
          <a:p>
            <a:pPr lvl="1" eaLnBrk="0" hangingPunct="0">
              <a:spcBef>
                <a:spcPts val="0"/>
              </a:spcBef>
              <a:spcAft>
                <a:spcPts val="300"/>
              </a:spcAft>
              <a:defRPr/>
            </a:pPr>
            <a:r>
              <a:rPr lang="en-US" sz="1100" dirty="0">
                <a:cs typeface="Arial" pitchFamily="34" charset="0"/>
              </a:rPr>
              <a:t>M1: </a:t>
            </a:r>
            <a:r>
              <a:rPr lang="en-US" sz="1100" dirty="0"/>
              <a:t>Involve the client in preliminary planning stages to align expectations early</a:t>
            </a:r>
            <a:r>
              <a:rPr lang="en-US" sz="1050" dirty="0"/>
              <a:t>.</a:t>
            </a:r>
          </a:p>
          <a:p>
            <a:pPr lvl="1" eaLnBrk="0" hangingPunct="0">
              <a:spcBef>
                <a:spcPts val="0"/>
              </a:spcBef>
              <a:spcAft>
                <a:spcPts val="300"/>
              </a:spcAft>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altLang="zh-CN" sz="4000" dirty="0" err="1"/>
              <a:t>SmartBid</a:t>
            </a:r>
            <a:r>
              <a:rPr lang="en-US" altLang="zh-CN" sz="4000" dirty="0"/>
              <a:t> Auction</a:t>
            </a:r>
            <a:endParaRPr lang="en-US" sz="4000" dirty="0"/>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Completed SOW – 3/3/25</a:t>
            </a:r>
            <a:endParaRPr lang="en-US" sz="1000" dirty="0"/>
          </a:p>
          <a:p>
            <a:pPr marR="0" lvl="0" algn="l" rtl="0">
              <a:spcBef>
                <a:spcPts val="300"/>
              </a:spcBef>
              <a:spcAft>
                <a:spcPts val="0"/>
              </a:spcAft>
              <a:buClr>
                <a:schemeClr val="dk1"/>
              </a:buClr>
              <a:buSzPts val="1200"/>
            </a:pPr>
            <a:r>
              <a:rPr lang="en-US" sz="1200" b="0" i="0" u="none" strike="noStrike" cap="none" dirty="0">
                <a:solidFill>
                  <a:schemeClr val="dk1"/>
                </a:solidFill>
                <a:latin typeface="Arial"/>
                <a:ea typeface="Arial"/>
                <a:cs typeface="Arial"/>
                <a:sym typeface="Arial"/>
              </a:rPr>
              <a:t>Completed Stakeholder Mapping – 3/5/25 </a:t>
            </a:r>
            <a:endParaRPr lang="en-US" sz="1000" dirty="0"/>
          </a:p>
          <a:p>
            <a:pPr marL="171450" marR="0" lvl="0" indent="-171450" algn="l" rtl="0">
              <a:spcBef>
                <a:spcPts val="300"/>
              </a:spcBef>
              <a:spcAft>
                <a:spcPts val="0"/>
              </a:spcAft>
              <a:buClr>
                <a:schemeClr val="dk1"/>
              </a:buClr>
              <a:buSzPts val="1200"/>
              <a:buChar char="•"/>
            </a:pPr>
            <a:r>
              <a:rPr lang="en-US" sz="1200" dirty="0">
                <a:solidFill>
                  <a:schemeClr val="dk1"/>
                </a:solidFill>
              </a:rPr>
              <a:t>Front End Req Document – 3/1O/25</a:t>
            </a:r>
          </a:p>
          <a:p>
            <a:pPr marL="171450" marR="0" lvl="0" indent="-171450" algn="l" rtl="0">
              <a:spcBef>
                <a:spcPts val="300"/>
              </a:spcBef>
              <a:spcAft>
                <a:spcPts val="0"/>
              </a:spcAft>
              <a:buClr>
                <a:schemeClr val="dk1"/>
              </a:buClr>
              <a:buSzPts val="1200"/>
              <a:buChar char="•"/>
            </a:pPr>
            <a:endParaRPr lang="en-US" sz="1200" dirty="0">
              <a:solidFill>
                <a:schemeClr val="dk1"/>
              </a:solidFill>
            </a:endParaRPr>
          </a:p>
          <a:p>
            <a:pPr marL="171450" marR="0" lvl="0" indent="-171450" algn="l" rtl="0">
              <a:spcBef>
                <a:spcPts val="300"/>
              </a:spcBef>
              <a:spcAft>
                <a:spcPts val="0"/>
              </a:spcAft>
              <a:buClr>
                <a:schemeClr val="dk1"/>
              </a:buClr>
              <a:buSzPts val="1200"/>
              <a:buChar char="•"/>
            </a:pPr>
            <a:r>
              <a:rPr lang="en-US" sz="1200" dirty="0">
                <a:solidFill>
                  <a:schemeClr val="dk1"/>
                </a:solidFill>
              </a:rPr>
              <a:t>Back End Req Document – 3/1O/25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129183" y="304364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200" strike="sngStrike" dirty="0"/>
              <a:t>SOW Signed 3/3/25 </a:t>
            </a:r>
          </a:p>
          <a:p>
            <a:pPr marL="171450" marR="0" lvl="0" indent="-158750" algn="l" rtl="0">
              <a:spcBef>
                <a:spcPts val="0"/>
              </a:spcBef>
              <a:spcAft>
                <a:spcPts val="0"/>
              </a:spcAft>
              <a:buSzPts val="1000"/>
              <a:buChar char="•"/>
            </a:pPr>
            <a:r>
              <a:rPr lang="en-US" sz="1200" strike="sngStrike" dirty="0"/>
              <a:t>Create Final Stakeholder template(3/5/25)</a:t>
            </a:r>
          </a:p>
          <a:p>
            <a:pPr marL="171450" marR="0" lvl="0" indent="-158750" algn="l" rtl="0">
              <a:spcBef>
                <a:spcPts val="0"/>
              </a:spcBef>
              <a:spcAft>
                <a:spcPts val="0"/>
              </a:spcAft>
              <a:buSzPts val="1000"/>
              <a:buChar char="•"/>
            </a:pPr>
            <a:r>
              <a:rPr lang="en-US" sz="1200" strike="sngStrike" dirty="0"/>
              <a:t>FE Req Document(3/1O/25</a:t>
            </a:r>
          </a:p>
          <a:p>
            <a:pPr marL="171450" marR="0" lvl="0" indent="-158750" algn="l" rtl="0">
              <a:spcBef>
                <a:spcPts val="0"/>
              </a:spcBef>
              <a:spcAft>
                <a:spcPts val="0"/>
              </a:spcAft>
              <a:buSzPts val="1000"/>
              <a:buChar char="•"/>
            </a:pPr>
            <a:r>
              <a:rPr lang="en-US" sz="1200" strike="sngStrike" dirty="0"/>
              <a:t>BE Req Document(3/1O/25)</a:t>
            </a:r>
          </a:p>
          <a:p>
            <a:pPr marL="12700" marR="0" lvl="0" algn="l" rtl="0">
              <a:spcBef>
                <a:spcPts val="0"/>
              </a:spcBef>
              <a:spcAft>
                <a:spcPts val="0"/>
              </a:spcAft>
              <a:buSzPts val="1000"/>
            </a:pPr>
            <a:endParaRPr lang="en-US" sz="1200" strike="sngStrike" dirty="0"/>
          </a:p>
          <a:p>
            <a:pPr marL="171450" marR="0" lvl="0" indent="-158750" algn="l" rtl="0">
              <a:spcBef>
                <a:spcPts val="0"/>
              </a:spcBef>
              <a:spcAft>
                <a:spcPts val="0"/>
              </a:spcAft>
              <a:buSzPts val="1000"/>
              <a:buChar char="•"/>
            </a:pPr>
            <a:r>
              <a:rPr lang="en-US" sz="1200" strike="sngStrike" dirty="0"/>
              <a:t>Sign-off on final Wireframe doc(6/24/25</a:t>
            </a: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a:t>
            </a:r>
            <a:r>
              <a:rPr lang="en-US" altLang="zh-CN" sz="1400" b="1" dirty="0"/>
              <a:t>262,810</a:t>
            </a:r>
            <a:r>
              <a:rPr lang="en-US" sz="1300" b="1" dirty="0"/>
              <a:t>, </a:t>
            </a:r>
            <a:r>
              <a:rPr lang="en-US" sz="1300" dirty="0"/>
              <a:t>which is a </a:t>
            </a:r>
            <a:r>
              <a:rPr lang="en-US" sz="1300" b="1" dirty="0"/>
              <a:t>10% increase</a:t>
            </a:r>
            <a:r>
              <a:rPr lang="en-US" sz="1300" dirty="0"/>
              <a:t> when compared to the </a:t>
            </a:r>
            <a:r>
              <a:rPr lang="en-US" sz="1300" b="1" dirty="0"/>
              <a:t>Top-Down (TU) cost</a:t>
            </a:r>
            <a:r>
              <a:rPr lang="en-US" sz="1300" dirty="0"/>
              <a:t>. mainly due to the coding phase, which took more time and resources than expected. We need better planning or parallel multitasking to accelerate the progress.</a:t>
            </a:r>
          </a:p>
          <a:p>
            <a:pPr marL="0" lvl="0" indent="0" algn="l" rtl="0">
              <a:lnSpc>
                <a:spcPct val="115000"/>
              </a:lnSpc>
              <a:spcBef>
                <a:spcPts val="1200"/>
              </a:spcBef>
              <a:spcAft>
                <a:spcPts val="0"/>
              </a:spcAft>
              <a:buNone/>
            </a:pPr>
            <a:r>
              <a:rPr lang="en-US" sz="1300" dirty="0"/>
              <a:t>     </a:t>
            </a:r>
          </a:p>
          <a:p>
            <a:pPr marL="0" lvl="0" indent="0" algn="l" rtl="0">
              <a:lnSpc>
                <a:spcPct val="115000"/>
              </a:lnSpc>
              <a:spcBef>
                <a:spcPts val="1200"/>
              </a:spcBef>
              <a:spcAft>
                <a:spcPts val="0"/>
              </a:spcAft>
              <a:buNone/>
            </a:pPr>
            <a:endParaRPr lang="en-US" sz="13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$$125,400.00</a:t>
            </a:r>
            <a:endParaRPr dirty="0"/>
          </a:p>
          <a:p>
            <a:pPr marL="533400" lvl="1" indent="-177800" algn="l" rtl="0">
              <a:spcBef>
                <a:spcPts val="400"/>
              </a:spcBef>
              <a:spcAft>
                <a:spcPts val="0"/>
              </a:spcAft>
              <a:buSzPts val="2000"/>
              <a:buChar char="–"/>
            </a:pPr>
            <a:r>
              <a:rPr lang="en-US" dirty="0"/>
              <a:t>Arch : $ 333,648</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$ 63,</a:t>
            </a:r>
            <a:r>
              <a:rPr lang="en-US" altLang="zh-CN" dirty="0"/>
              <a:t>200</a:t>
            </a:r>
            <a:endParaRPr dirty="0"/>
          </a:p>
          <a:p>
            <a:pPr marL="533400" lvl="1" indent="-177800" algn="l" rtl="0">
              <a:spcBef>
                <a:spcPts val="400"/>
              </a:spcBef>
              <a:spcAft>
                <a:spcPts val="0"/>
              </a:spcAft>
              <a:buSzPts val="2000"/>
              <a:buChar char="–"/>
            </a:pPr>
            <a:r>
              <a:rPr lang="en-US" dirty="0"/>
              <a:t>Total Cost: $2,100,248.00</a:t>
            </a:r>
            <a:endParaRPr dirty="0"/>
          </a:p>
          <a:p>
            <a:pPr marL="533400" lvl="1" indent="-177800" algn="l" rtl="0">
              <a:spcBef>
                <a:spcPts val="400"/>
              </a:spcBef>
              <a:spcAft>
                <a:spcPts val="0"/>
              </a:spcAft>
              <a:buSzPts val="2000"/>
              <a:buChar char="–"/>
            </a:pPr>
            <a:r>
              <a:rPr lang="en-US" dirty="0"/>
              <a:t>Margin:25% $525,062</a:t>
            </a:r>
            <a:endParaRPr dirty="0"/>
          </a:p>
          <a:p>
            <a:pPr marL="533400" lvl="1" indent="-177800" algn="l" rtl="0">
              <a:spcBef>
                <a:spcPts val="400"/>
              </a:spcBef>
              <a:spcAft>
                <a:spcPts val="0"/>
              </a:spcAft>
              <a:buSzPts val="2000"/>
              <a:buChar char="–"/>
            </a:pPr>
            <a:r>
              <a:rPr lang="en-US" dirty="0"/>
              <a:t>Price: $2,625,310.00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$330,000</a:t>
            </a:r>
            <a:endParaRPr dirty="0"/>
          </a:p>
          <a:p>
            <a:pPr marL="533400" lvl="1" indent="-177800" algn="l" rtl="0">
              <a:spcBef>
                <a:spcPts val="400"/>
              </a:spcBef>
              <a:spcAft>
                <a:spcPts val="0"/>
              </a:spcAft>
              <a:buSzPts val="2000"/>
              <a:buChar char="–"/>
            </a:pPr>
            <a:r>
              <a:rPr lang="en-US" dirty="0"/>
              <a:t>Code $600,000.00</a:t>
            </a:r>
            <a:endParaRPr dirty="0"/>
          </a:p>
          <a:p>
            <a:pPr marL="533400" lvl="1" indent="-177800" algn="l" rtl="0">
              <a:spcBef>
                <a:spcPts val="400"/>
              </a:spcBef>
              <a:spcAft>
                <a:spcPts val="0"/>
              </a:spcAft>
              <a:buSzPts val="2000"/>
              <a:buChar char="–"/>
            </a:pPr>
            <a:r>
              <a:rPr lang="en-US" dirty="0"/>
              <a:t>Test: $400,000.00</a:t>
            </a:r>
            <a:endParaRPr dirty="0"/>
          </a:p>
          <a:p>
            <a:pPr marL="533400" lvl="1" indent="-177800" algn="l" rtl="0">
              <a:spcBef>
                <a:spcPts val="400"/>
              </a:spcBef>
              <a:spcAft>
                <a:spcPts val="0"/>
              </a:spcAft>
              <a:buSzPts val="2000"/>
              <a:buChar char="–"/>
            </a:pPr>
            <a:r>
              <a:rPr lang="en-US" dirty="0"/>
              <a:t>Deploy:$400,000.00</a:t>
            </a:r>
            <a:endParaRPr dirty="0"/>
          </a:p>
          <a:p>
            <a:pPr marL="533400" lvl="1" indent="-177800" algn="l" rtl="0">
              <a:spcBef>
                <a:spcPts val="400"/>
              </a:spcBef>
              <a:spcAft>
                <a:spcPts val="0"/>
              </a:spcAft>
              <a:buSzPts val="2000"/>
              <a:buChar char="–"/>
            </a:pPr>
            <a:r>
              <a:rPr lang="en-US" dirty="0"/>
              <a:t>PM : $ 60,000</a:t>
            </a:r>
            <a:endParaRPr dirty="0"/>
          </a:p>
          <a:p>
            <a:pPr marL="533400" lvl="1" indent="-177800" algn="l" rtl="0">
              <a:spcBef>
                <a:spcPts val="400"/>
              </a:spcBef>
              <a:spcAft>
                <a:spcPts val="0"/>
              </a:spcAft>
              <a:buSzPts val="2000"/>
              <a:buChar char="–"/>
            </a:pPr>
            <a:r>
              <a:rPr lang="en-US" dirty="0"/>
              <a:t>Total Cost: $1,890,200.00</a:t>
            </a:r>
            <a:endParaRPr dirty="0"/>
          </a:p>
          <a:p>
            <a:pPr marL="533400" lvl="1" indent="-177800" algn="l" rtl="0">
              <a:spcBef>
                <a:spcPts val="400"/>
              </a:spcBef>
              <a:spcAft>
                <a:spcPts val="0"/>
              </a:spcAft>
              <a:buSzPts val="2000"/>
              <a:buChar char="–"/>
            </a:pPr>
            <a:r>
              <a:rPr lang="en-US" dirty="0"/>
              <a:t>Margin: $472,500.00 </a:t>
            </a:r>
            <a:endParaRPr dirty="0"/>
          </a:p>
          <a:p>
            <a:pPr marL="533400" lvl="1" indent="-177800" algn="l" rtl="0">
              <a:spcBef>
                <a:spcPts val="400"/>
              </a:spcBef>
              <a:spcAft>
                <a:spcPts val="0"/>
              </a:spcAft>
              <a:buSzPts val="2000"/>
              <a:buChar char="–"/>
            </a:pPr>
            <a:r>
              <a:rPr lang="en-US" dirty="0"/>
              <a:t>Price $2,362,500.00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3992943614"/>
              </p:ext>
            </p:extLst>
          </p:nvPr>
        </p:nvGraphicFramePr>
        <p:xfrm>
          <a:off x="661012" y="948266"/>
          <a:ext cx="10859474" cy="5820428"/>
        </p:xfrm>
        <a:graphic>
          <a:graphicData uri="http://schemas.openxmlformats.org/drawingml/2006/table">
            <a:tbl>
              <a:tblPr firstRow="1" bandRow="1">
                <a:tableStyleId>{5C22544A-7EE6-4342-B048-85BDC9FD1C3A}</a:tableStyleId>
              </a:tblPr>
              <a:tblGrid>
                <a:gridCol w="353282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483999">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IN" sz="1200" dirty="0">
                          <a:effectLst/>
                          <a:latin typeface="Arial" panose="020B0604020202020204" pitchFamily="34" charset="0"/>
                        </a:rPr>
                        <a:t>3/3/25 </a:t>
                      </a:r>
                    </a:p>
                    <a:p>
                      <a:endParaRPr lang="en-IN" sz="800" dirty="0">
                        <a:effectLst/>
                        <a:latin typeface="Arial" panose="020B0604020202020204" pitchFamily="34" charset="0"/>
                      </a:endParaRPr>
                    </a:p>
                  </a:txBody>
                  <a:tcPr marL="6350" marR="6350" marT="6350" marB="6350" anchor="ctr"/>
                </a:tc>
                <a:tc>
                  <a:txBody>
                    <a:bodyPr/>
                    <a:lstStyle/>
                    <a:p>
                      <a:r>
                        <a:rPr lang="en-IN" sz="800" dirty="0">
                          <a:effectLst/>
                          <a:latin typeface="Arial" panose="020B0604020202020204" pitchFamily="34" charset="0"/>
                        </a:rPr>
                        <a:t> </a:t>
                      </a:r>
                      <a:r>
                        <a:rPr lang="en-IN" sz="1200" dirty="0">
                          <a:effectLst/>
                          <a:latin typeface="Arial" panose="020B0604020202020204" pitchFamily="34" charset="0"/>
                        </a:rPr>
                        <a:t>3/6/25 </a:t>
                      </a:r>
                    </a:p>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solidFill>
                          <a:srgbClr val="DCE5EE"/>
                        </a:solidFill>
                      </a:endParaRPr>
                    </a:p>
                  </a:txBody>
                  <a:tcPr>
                    <a:solidFill>
                      <a:srgbClr val="DCE5EE"/>
                    </a:solidFill>
                  </a:tcPr>
                </a:tc>
                <a:tc>
                  <a:txBody>
                    <a:bodyPr/>
                    <a:lstStyle/>
                    <a:p>
                      <a:endParaRPr lang="en-US" sz="1200" dirty="0"/>
                    </a:p>
                  </a:txBody>
                  <a:tcP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IN" sz="800" dirty="0">
                        <a:effectLst/>
                        <a:latin typeface="Arial" panose="020B0604020202020204" pitchFamily="34" charset="0"/>
                      </a:endParaRPr>
                    </a:p>
                  </a:txBody>
                  <a:tcPr marL="6350" marR="6350" marT="6350" marB="6350" anchor="ct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endParaRPr lang="en-US" sz="1200" dirty="0"/>
                    </a:p>
                  </a:txBody>
                  <a:tcPr/>
                </a:tc>
                <a:tc>
                  <a:txBody>
                    <a:bodyPr/>
                    <a:lstStyle/>
                    <a:p>
                      <a:pPr algn="ctr"/>
                      <a:endParaRPr lang="en-US" sz="1200" dirty="0"/>
                    </a:p>
                  </a:txBody>
                  <a:tcPr>
                    <a:solidFill>
                      <a:srgbClr val="DCE5EE"/>
                    </a:solidFill>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674913302"/>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843229673"/>
              </p:ext>
            </p:extLst>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extLst>
              <p:ext uri="{D42A27DB-BD31-4B8C-83A1-F6EECF244321}">
                <p14:modId xmlns:p14="http://schemas.microsoft.com/office/powerpoint/2010/main" val="3504411016"/>
              </p:ext>
            </p:extLst>
          </p:nvPr>
        </p:nvGraphicFramePr>
        <p:xfrm>
          <a:off x="528638" y="1249256"/>
          <a:ext cx="11014525" cy="372237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206 -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r>
                        <a:rPr lang="en-US" altLang="zh-CN" sz="1200" dirty="0"/>
                        <a:t>March 4th</a:t>
                      </a:r>
                    </a:p>
                    <a:p>
                      <a:endParaRPr lang="en-US" altLang="zh-CN" sz="120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173- </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r>
                        <a:rPr lang="en-US" altLang="zh-CN" sz="1200" dirty="0"/>
                        <a:t>May 6th</a:t>
                      </a:r>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3911045090"/>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mso-contentType ?>
<SharedContentType xmlns="Microsoft.SharePoint.Taxonomy.ContentTypeSync" SourceId="0e710d51-58b4-4530-836b-fce5679fe049" ContentTypeId="0x010100BB337192E63E44A7A744CE7393F41F4E" PreviousValue="false"/>
</file>

<file path=customXml/item3.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2.xml><?xml version="1.0" encoding="utf-8"?>
<ds:datastoreItem xmlns:ds="http://schemas.openxmlformats.org/officeDocument/2006/customXml" ds:itemID="{FC93FBE5-800E-4E0D-A17F-8A2295BC58F1}">
  <ds:schemaRefs>
    <ds:schemaRef ds:uri="Microsoft.SharePoint.Taxonomy.ContentTypeSync"/>
  </ds:schemaRefs>
</ds:datastoreItem>
</file>

<file path=customXml/itemProps3.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E8DCF402-61C0-4362-B4A2-96E4D0F50A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11174</TotalTime>
  <Words>5312</Words>
  <Application>Microsoft Office PowerPoint</Application>
  <PresentationFormat>宽屏</PresentationFormat>
  <Paragraphs>1019</Paragraphs>
  <Slides>36</Slides>
  <Notes>25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36</vt:i4>
      </vt:variant>
      <vt:variant>
        <vt:lpstr>自定义放映</vt:lpstr>
      </vt:variant>
      <vt:variant>
        <vt:i4>16</vt:i4>
      </vt:variant>
    </vt:vector>
  </HeadingPairs>
  <TitlesOfParts>
    <vt:vector size="64" baseType="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SmartBid Auction</vt:lpstr>
      <vt:lpstr>Cost Comparison Slide Summary</vt:lpstr>
      <vt:lpstr>Major Milestones</vt:lpstr>
      <vt:lpstr>Major Milestones</vt:lpstr>
      <vt:lpstr>Project Key Risks</vt:lpstr>
      <vt:lpstr>Project Key Risks</vt:lpstr>
      <vt:lpstr>PowerPoint 演示文稿</vt:lpstr>
      <vt:lpstr>PowerPoint 演示文稿</vt:lpstr>
      <vt:lpstr>Project Key Actions</vt:lpstr>
      <vt:lpstr>Project Decisions</vt:lpstr>
      <vt:lpstr>RISK Management Chart</vt:lpstr>
      <vt:lpstr>PowerPoint 演示文稿</vt:lpstr>
      <vt:lpstr>PowerPoint 演示文稿</vt:lpstr>
      <vt:lpstr>Meeting Minutes (Assignment 3)</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534</cp:revision>
  <cp:lastPrinted>2013-10-11T13:12:04Z</cp:lastPrinted>
  <dcterms:created xsi:type="dcterms:W3CDTF">2015-11-10T10:22:41Z</dcterms:created>
  <dcterms:modified xsi:type="dcterms:W3CDTF">2025-04-15T00:54:03Z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