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4"/>
  </p:notesMasterIdLst>
  <p:handoutMasterIdLst>
    <p:handoutMasterId r:id="rId45"/>
  </p:handoutMasterIdLst>
  <p:sldIdLst>
    <p:sldId id="256" r:id="rId7"/>
    <p:sldId id="257" r:id="rId8"/>
    <p:sldId id="271" r:id="rId9"/>
    <p:sldId id="863" r:id="rId10"/>
    <p:sldId id="837" r:id="rId11"/>
    <p:sldId id="903" r:id="rId12"/>
    <p:sldId id="275" r:id="rId13"/>
    <p:sldId id="276" r:id="rId14"/>
    <p:sldId id="900" r:id="rId15"/>
    <p:sldId id="917" r:id="rId16"/>
    <p:sldId id="902" r:id="rId17"/>
    <p:sldId id="916" r:id="rId18"/>
    <p:sldId id="280" r:id="rId19"/>
    <p:sldId id="915" r:id="rId20"/>
    <p:sldId id="281" r:id="rId21"/>
    <p:sldId id="854" r:id="rId22"/>
    <p:sldId id="853" r:id="rId23"/>
    <p:sldId id="268" r:id="rId24"/>
    <p:sldId id="860" r:id="rId25"/>
    <p:sldId id="909" r:id="rId26"/>
    <p:sldId id="910" r:id="rId27"/>
    <p:sldId id="258" r:id="rId28"/>
    <p:sldId id="259" r:id="rId29"/>
    <p:sldId id="260" r:id="rId30"/>
    <p:sldId id="261" r:id="rId31"/>
    <p:sldId id="262" r:id="rId32"/>
    <p:sldId id="263" r:id="rId33"/>
    <p:sldId id="264" r:id="rId34"/>
    <p:sldId id="897" r:id="rId35"/>
    <p:sldId id="898" r:id="rId36"/>
    <p:sldId id="885" r:id="rId37"/>
    <p:sldId id="912" r:id="rId38"/>
    <p:sldId id="269" r:id="rId39"/>
    <p:sldId id="270" r:id="rId40"/>
    <p:sldId id="889" r:id="rId41"/>
    <p:sldId id="913" r:id="rId42"/>
    <p:sldId id="914" r:id="rId43"/>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DCE5EE"/>
    <a:srgbClr val="170CA8"/>
    <a:srgbClr val="FFC000"/>
    <a:srgbClr val="92D05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varScale="1">
        <p:scale>
          <a:sx n="103" d="100"/>
          <a:sy n="103" d="100"/>
        </p:scale>
        <p:origin x="169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20</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31</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4/10/2025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4</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4</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4</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4</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08806-A167-53DE-3ABF-CD57A12D2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826655-E8E1-5DF1-9E95-A89DC81EC1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0448E-19B3-B6F4-BB18-C004CFD363FF}"/>
              </a:ext>
            </a:extLst>
          </p:cNvPr>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a:extLst>
              <a:ext uri="{FF2B5EF4-FFF2-40B4-BE49-F238E27FC236}">
                <a16:creationId xmlns:a16="http://schemas.microsoft.com/office/drawing/2014/main" id="{BFF4C9FD-3C30-7A72-31AF-9E3693946607}"/>
              </a:ext>
            </a:extLst>
          </p:cNvPr>
          <p:cNvSpPr>
            <a:spLocks noGrp="1"/>
          </p:cNvSpPr>
          <p:nvPr>
            <p:ph type="dt" idx="1"/>
          </p:nvPr>
        </p:nvSpPr>
        <p:spPr/>
        <p:txBody>
          <a:bodyPr/>
          <a:lstStyle/>
          <a:p>
            <a:pPr>
              <a:defRPr/>
            </a:pPr>
            <a:r>
              <a:rPr lang="en-US"/>
              <a:t>Sep 2015 </a:t>
            </a:r>
            <a:endParaRPr lang="en-US" dirty="0"/>
          </a:p>
        </p:txBody>
      </p:sp>
      <p:sp>
        <p:nvSpPr>
          <p:cNvPr id="5" name="Slide Number Placeholder 4">
            <a:extLst>
              <a:ext uri="{FF2B5EF4-FFF2-40B4-BE49-F238E27FC236}">
                <a16:creationId xmlns:a16="http://schemas.microsoft.com/office/drawing/2014/main" id="{C28A4820-F72F-CFCD-AA36-54BBB0F9CC0E}"/>
              </a:ext>
            </a:extLst>
          </p:cNvPr>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a:extLst>
              <a:ext uri="{FF2B5EF4-FFF2-40B4-BE49-F238E27FC236}">
                <a16:creationId xmlns:a16="http://schemas.microsoft.com/office/drawing/2014/main" id="{7CD474FF-9232-8E08-F83E-50EFCE9A8B85}"/>
              </a:ext>
            </a:extLst>
          </p:cNvPr>
          <p:cNvSpPr>
            <a:spLocks noGrp="1"/>
          </p:cNvSpPr>
          <p:nvPr>
            <p:ph type="hdr" sz="quarter"/>
          </p:nvPr>
        </p:nvSpPr>
        <p:spPr/>
        <p:txBody>
          <a:bodyPr/>
          <a:lstStyle/>
          <a:p>
            <a:pPr>
              <a:defRPr/>
            </a:pPr>
            <a:r>
              <a:rPr lang="en-US"/>
              <a:t>LION L2VPN </a:t>
            </a:r>
            <a:endParaRPr lang="en-US" dirty="0"/>
          </a:p>
        </p:txBody>
      </p:sp>
      <p:sp>
        <p:nvSpPr>
          <p:cNvPr id="7" name="Footer Placeholder 6">
            <a:extLst>
              <a:ext uri="{FF2B5EF4-FFF2-40B4-BE49-F238E27FC236}">
                <a16:creationId xmlns:a16="http://schemas.microsoft.com/office/drawing/2014/main" id="{CA7725CE-CD6C-9168-13FF-4CAE257060E5}"/>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67292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Name</a:t>
            </a:r>
            <a:endParaRPr dirty="0"/>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Dashboard Template</a:t>
            </a:r>
            <a:endParaRPr dirty="0"/>
          </a:p>
          <a:p>
            <a:pPr marL="0" marR="0" lvl="0" indent="0" algn="l" rtl="0">
              <a:lnSpc>
                <a:spcPct val="90000"/>
              </a:lnSpc>
              <a:spcBef>
                <a:spcPts val="0"/>
              </a:spcBef>
              <a:spcAft>
                <a:spcPts val="0"/>
              </a:spcAft>
              <a:buClr>
                <a:srgbClr val="00A9D4"/>
              </a:buClr>
              <a:buSzPts val="3600"/>
              <a:buFont typeface="Arial"/>
              <a:buNone/>
            </a:pPr>
            <a:endParaRPr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E3D8B-D067-33ED-38FC-9BC69028E2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EDABE0-8677-598F-10D5-57ABBC1CAD9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0914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extLst>
              <p:ext uri="{D42A27DB-BD31-4B8C-83A1-F6EECF244321}">
                <p14:modId xmlns:p14="http://schemas.microsoft.com/office/powerpoint/2010/main" val="4129308151"/>
              </p:ext>
            </p:extLst>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u="none" strike="noStrike" noProof="0" dirty="0"/>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Actions-updated</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713097903"/>
              </p:ext>
            </p:extLst>
          </p:nvPr>
        </p:nvGraphicFramePr>
        <p:xfrm>
          <a:off x="231687" y="1325573"/>
          <a:ext cx="11280725" cy="569098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840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p:cNvGraphicFramePr/>
          <p:nvPr>
            <p:extLst>
              <p:ext uri="{D42A27DB-BD31-4B8C-83A1-F6EECF244321}">
                <p14:modId xmlns:p14="http://schemas.microsoft.com/office/powerpoint/2010/main" val="1055079470"/>
              </p:ext>
            </p:extLst>
          </p:nvPr>
        </p:nvGraphicFramePr>
        <p:xfrm>
          <a:off x="231687" y="1325573"/>
          <a:ext cx="11280725" cy="5056566"/>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840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u="none" strike="noStrike">
                          <a:solidFill>
                            <a:srgbClr val="000000"/>
                          </a:solidFill>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a:solidFill>
                            <a:srgbClr val="000000"/>
                          </a:solidFill>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Requirement </a:t>
                      </a:r>
                      <a:endParaRPr sz="1000"/>
                    </a:p>
                    <a:p>
                      <a:pPr marL="0" marR="0" lvl="0" indent="0" algn="ctr" rtl="0">
                        <a:spcBef>
                          <a:spcPts val="0"/>
                        </a:spcBef>
                        <a:spcAft>
                          <a:spcPts val="0"/>
                        </a:spcAft>
                        <a:buNone/>
                      </a:pPr>
                      <a:r>
                        <a:rPr lang="en-US" sz="1000" b="0" u="none" strike="noStrike">
                          <a:solidFill>
                            <a:srgbClr val="000000"/>
                          </a:solidFill>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u="none" strike="noStrike">
                          <a:solidFill>
                            <a:srgbClr val="000000"/>
                          </a:solidFill>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u="none" strike="noStrike">
                          <a:solidFill>
                            <a:srgbClr val="000000"/>
                          </a:solidFill>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000" dirty="0">
                          <a:solidFill>
                            <a:srgbClr val="000000"/>
                          </a:solidFill>
                          <a:sym typeface="Calibri"/>
                        </a:rPr>
                        <a:t>A3</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sym typeface="Calibri"/>
                      </a:endParaRPr>
                    </a:p>
                    <a:p>
                      <a:pPr marL="0" marR="0" lvl="0" indent="0" algn="l" rtl="0">
                        <a:spcBef>
                          <a:spcPts val="0"/>
                        </a:spcBef>
                        <a:spcAft>
                          <a:spcPts val="0"/>
                        </a:spcAft>
                        <a:buNone/>
                      </a:pPr>
                      <a:r>
                        <a:rPr lang="en-US" sz="1200">
                          <a:solidFill>
                            <a:srgbClr val="000000"/>
                          </a:solidFill>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672710">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sym typeface="Calibri"/>
                      </a:endParaRPr>
                    </a:p>
                    <a:p>
                      <a:pPr marL="0" marR="0" lvl="0" indent="0" algn="ctr" rtl="0">
                        <a:spcBef>
                          <a:spcPts val="0"/>
                        </a:spcBef>
                        <a:spcAft>
                          <a:spcPts val="0"/>
                        </a:spcAft>
                        <a:buNone/>
                      </a:pPr>
                      <a:r>
                        <a:rPr lang="en-US" sz="1000" dirty="0">
                          <a:solidFill>
                            <a:srgbClr val="000000"/>
                          </a:solidFill>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dirty="0"/>
                        <a:t> Sep 11</a:t>
                      </a:r>
                      <a:endParaRPr sz="1000" dirty="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sym typeface="Calibri"/>
                      </a:endParaRPr>
                    </a:p>
                    <a:p>
                      <a:pPr marL="0" lvl="0" indent="0" algn="l" rtl="0">
                        <a:spcBef>
                          <a:spcPts val="0"/>
                        </a:spcBef>
                        <a:spcAft>
                          <a:spcPts val="0"/>
                        </a:spcAft>
                        <a:buClr>
                          <a:schemeClr val="dk1"/>
                        </a:buClr>
                        <a:buFont typeface="Arial"/>
                        <a:buNone/>
                      </a:pPr>
                      <a:r>
                        <a:rPr lang="en-US" sz="1200">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dirty="0">
                          <a:sym typeface="Calibri"/>
                        </a:rPr>
                        <a:t>Manny Garcia</a:t>
                      </a: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dirty="0"/>
                        <a:t>Oct 15</a:t>
                      </a: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Decisions-updated</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11958268"/>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p>
                      <a:pPr marL="0" marR="0" lvl="0" indent="0" algn="l" rtl="0">
                        <a:spcBef>
                          <a:spcPts val="0"/>
                        </a:spcBef>
                        <a:spcAft>
                          <a:spcPts val="0"/>
                        </a:spcAft>
                        <a:buNone/>
                      </a:pPr>
                      <a:endParaRPr sz="1200" dirty="0">
                        <a:solidFill>
                          <a:srgbClr val="000000"/>
                        </a:solidFill>
                      </a:endParaRP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extLst>
              <p:ext uri="{D42A27DB-BD31-4B8C-83A1-F6EECF244321}">
                <p14:modId xmlns:p14="http://schemas.microsoft.com/office/powerpoint/2010/main" val="2126802003"/>
              </p:ext>
            </p:extLst>
          </p:nvPr>
        </p:nvGraphicFramePr>
        <p:xfrm>
          <a:off x="465738" y="1556255"/>
          <a:ext cx="11366575" cy="3449638"/>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436384">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dirty="0">
                          <a:solidFill>
                            <a:srgbClr val="000000"/>
                          </a:solidFil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dirty="0">
                          <a:solidFill>
                            <a:srgbClr val="000000"/>
                          </a:solidFill>
                        </a:rPr>
                        <a:t>Approve an increase in the number of test personnel recruitment, as the additional testing requirements exceed the original staffing capacity.</a:t>
                      </a:r>
                      <a:endParaRPr sz="1200" dirty="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dirty="0">
                          <a:solidFill>
                            <a:srgbClr val="000000"/>
                          </a:solidFill>
                        </a:rPr>
                        <a:t>Approve the purchase of sufficient CPUs, hard drives, servers, or the rental of AWS services.</a:t>
                      </a:r>
                      <a:endParaRPr sz="1200" dirty="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dirty="0">
                          <a:solidFill>
                            <a:srgbClr val="000000"/>
                          </a:solidFill>
                        </a:rPr>
                        <a:t>Approve an increase in resources for architecture build out. This included Cloud Engineers, DevOps, and Additional Arch Lead</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Plan Flow Chart</a:t>
            </a:r>
          </a:p>
        </p:txBody>
      </p:sp>
    </p:spTree>
    <p:extLst>
      <p:ext uri="{BB962C8B-B14F-4D97-AF65-F5344CB8AC3E}">
        <p14:creationId xmlns:p14="http://schemas.microsoft.com/office/powerpoint/2010/main" val="119121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Plan Table</a:t>
            </a:r>
          </a:p>
        </p:txBody>
      </p:sp>
    </p:spTree>
    <p:extLst>
      <p:ext uri="{BB962C8B-B14F-4D97-AF65-F5344CB8AC3E}">
        <p14:creationId xmlns:p14="http://schemas.microsoft.com/office/powerpoint/2010/main" val="3509362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11410474"/>
              </p:ext>
            </p:extLst>
          </p:nvPr>
        </p:nvGraphicFramePr>
        <p:xfrm>
          <a:off x="379114" y="923071"/>
          <a:ext cx="11508085" cy="5364518"/>
        </p:xfrm>
        <a:graphic>
          <a:graphicData uri="http://schemas.openxmlformats.org/drawingml/2006/table">
            <a:tbl>
              <a:tblPr/>
              <a:tblGrid>
                <a:gridCol w="1247074">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21-Jan</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Project overview, next steps, who will do what work, who will work together.</a:t>
                      </a:r>
                    </a:p>
                    <a:p>
                      <a:pPr algn="l" fontAlgn="b"/>
                      <a:r>
                        <a:rPr lang="en-US" sz="1400" b="0" i="0" u="none" strike="noStrike" dirty="0">
                          <a:solidFill>
                            <a:srgbClr val="000000"/>
                          </a:solidFill>
                          <a:effectLst/>
                          <a:latin typeface="Calibri" panose="020F0502020204030204" pitchFamily="34" charset="0"/>
                        </a:rPr>
                        <a:t>John A, Annie R – assigned Stakeholder Table</a:t>
                      </a:r>
                    </a:p>
                    <a:p>
                      <a:pPr algn="l" fontAlgn="b"/>
                      <a:r>
                        <a:rPr lang="en-US" sz="1400" b="0" i="0" u="none" strike="noStrike" dirty="0">
                          <a:solidFill>
                            <a:srgbClr val="000000"/>
                          </a:solidFill>
                          <a:effectLst/>
                          <a:latin typeface="Calibri" panose="020F0502020204030204" pitchFamily="34" charset="0"/>
                        </a:rPr>
                        <a:t>Everyone – assigned project ideas</a:t>
                      </a:r>
                    </a:p>
                    <a:p>
                      <a:pPr algn="l" fontAlgn="b"/>
                      <a:r>
                        <a:rPr lang="en-US" sz="1400" b="0" i="0" u="none" strike="noStrike" dirty="0">
                          <a:solidFill>
                            <a:srgbClr val="000000"/>
                          </a:solidFill>
                          <a:effectLst/>
                          <a:latin typeface="Calibri" panose="020F0502020204030204" pitchFamily="34" charset="0"/>
                        </a:rPr>
                        <a:t>Kumar, Jorge – assigned create SOW</a:t>
                      </a:r>
                    </a:p>
                    <a:p>
                      <a:pPr algn="l" fontAlgn="b"/>
                      <a:r>
                        <a:rPr lang="en-US" sz="1400" b="0" i="0" u="none" strike="noStrike" dirty="0">
                          <a:solidFill>
                            <a:srgbClr val="000000"/>
                          </a:solidFill>
                          <a:effectLst/>
                          <a:latin typeface="Calibri" panose="020F0502020204030204" pitchFamily="34" charset="0"/>
                        </a:rPr>
                        <a:t>Everyone – assigned update profile page</a:t>
                      </a:r>
                    </a:p>
                    <a:p>
                      <a:pPr algn="l" fontAlgn="b"/>
                      <a:r>
                        <a:rPr lang="en-US" sz="1400" b="0" i="0" u="none" strike="noStrike" dirty="0">
                          <a:solidFill>
                            <a:srgbClr val="000000"/>
                          </a:solidFill>
                          <a:effectLst/>
                          <a:latin typeface="Calibri" panose="020F0502020204030204" pitchFamily="34" charset="0"/>
                        </a:rPr>
                        <a:t>Annie – assigned as PM and will create home page and meeting minutes slide</a:t>
                      </a:r>
                    </a:p>
                    <a:p>
                      <a:pPr algn="l" fontAlgn="b"/>
                      <a:r>
                        <a:rPr lang="en-US" sz="1400" b="0" i="0" u="none" strike="noStrike" dirty="0">
                          <a:solidFill>
                            <a:srgbClr val="000000"/>
                          </a:solidFill>
                          <a:effectLst/>
                          <a:latin typeface="Calibri" panose="020F0502020204030204" pitchFamily="34" charset="0"/>
                        </a:rPr>
                        <a:t>Everyone – will record video</a:t>
                      </a:r>
                    </a:p>
                    <a:p>
                      <a:pPr algn="l" fontAlgn="b"/>
                      <a:r>
                        <a:rPr lang="en-US" sz="1400" b="0" i="0" u="none" strike="noStrike" dirty="0">
                          <a:solidFill>
                            <a:srgbClr val="000000"/>
                          </a:solidFill>
                          <a:effectLst/>
                          <a:latin typeface="Calibri" panose="020F0502020204030204" pitchFamily="34" charset="0"/>
                        </a:rPr>
                        <a:t>Annie – will upload files to eLearning</a:t>
                      </a:r>
                    </a:p>
                    <a:p>
                      <a:pPr algn="l" fontAlgn="b"/>
                      <a:r>
                        <a:rPr lang="en-US" sz="1400" b="0" i="0" u="none" strike="noStrike" dirty="0">
                          <a:solidFill>
                            <a:srgbClr val="000000"/>
                          </a:solidFill>
                          <a:effectLst/>
                          <a:latin typeface="Calibri" panose="020F0502020204030204" pitchFamily="34" charset="0"/>
                        </a:rPr>
                        <a:t>Initial work from all members due on Feb 8</a:t>
                      </a:r>
                      <a:r>
                        <a:rPr lang="en-US" sz="1400" b="0" i="0" u="none" strike="noStrike" baseline="30000" dirty="0">
                          <a:solidFill>
                            <a:srgbClr val="000000"/>
                          </a:solidFill>
                          <a:effectLst/>
                          <a:latin typeface="Calibri" panose="020F0502020204030204" pitchFamily="34" charset="0"/>
                        </a:rPr>
                        <a:t>th</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Team Review of work on Feb 10</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10-Feb</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Work from John, Annie, and Jorge was all submitted on-time. Kumar was late with Profile and Ideas update</a:t>
                      </a:r>
                    </a:p>
                    <a:p>
                      <a:pPr algn="l" fontAlgn="b"/>
                      <a:r>
                        <a:rPr lang="en-US" sz="1400" b="0" i="0" u="none" strike="noStrike" dirty="0">
                          <a:solidFill>
                            <a:srgbClr val="000000"/>
                          </a:solidFill>
                          <a:effectLst/>
                          <a:latin typeface="Calibri" panose="020F0502020204030204" pitchFamily="34" charset="0"/>
                        </a:rPr>
                        <a:t>During meeting we reviewed all documents together and made changes and agreed on date to record video.</a:t>
                      </a:r>
                    </a:p>
                    <a:p>
                      <a:pPr algn="l" fontAlgn="b"/>
                      <a:r>
                        <a:rPr lang="en-US" sz="1400" b="0" i="0" u="none" strike="noStrike" dirty="0">
                          <a:solidFill>
                            <a:srgbClr val="000000"/>
                          </a:solidFill>
                          <a:effectLst/>
                          <a:latin typeface="Calibri" panose="020F0502020204030204" pitchFamily="34" charset="0"/>
                        </a:rPr>
                        <a:t>Video Recording Feb 12</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12-Feb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Documents reviewed one more time, video recorded, Annie will update the documents on Feb 13</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329069310"/>
              </p:ext>
            </p:extLst>
          </p:nvPr>
        </p:nvGraphicFramePr>
        <p:xfrm>
          <a:off x="379114" y="923071"/>
          <a:ext cx="7592578" cy="4168666"/>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Lisa</a:t>
                      </a:r>
                    </a:p>
                    <a:p>
                      <a:pPr algn="l" fontAlgn="b"/>
                      <a:r>
                        <a:rPr lang="en-US" sz="1400" b="0" i="0" u="none" strike="noStrike" dirty="0">
                          <a:solidFill>
                            <a:srgbClr val="000000"/>
                          </a:solidFill>
                          <a:effectLst/>
                          <a:latin typeface="Calibri" panose="020F0502020204030204" pitchFamily="34" charset="0"/>
                        </a:rPr>
                        <a:t>Cost Slide – Mike (Requirements), John (Testing), </a:t>
                      </a:r>
                      <a:r>
                        <a:rPr lang="en-US" sz="1400" b="0" i="0" u="none" strike="noStrike" dirty="0" err="1">
                          <a:solidFill>
                            <a:srgbClr val="000000"/>
                          </a:solidFill>
                          <a:effectLst/>
                          <a:latin typeface="Calibri" panose="020F0502020204030204" pitchFamily="34" charset="0"/>
                        </a:rPr>
                        <a:t>etc</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SOW – Lisa, Scott</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4</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100" b="1" dirty="0">
                <a:cs typeface="Arial" pitchFamily="34" charset="0"/>
              </a:rPr>
              <a:t>Risks only (just one or two with mitigations from the Risk Slide)</a:t>
            </a:r>
            <a:endParaRPr lang="en-US" sz="11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a:p>
            <a:pPr marL="628650" lvl="1"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2 – Feb 15</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Finalize FE Req – Feb 20</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Start BE Req – Feb 18</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Equipment Delivery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sz="4000" dirty="0"/>
              <a:t>Project Name</a:t>
            </a:r>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5663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Completed SOW – Jan 20</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1 completed – Jan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Initial Front End Req Complete – Feb 9</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xxx</a:t>
            </a:r>
          </a:p>
          <a:p>
            <a:pPr eaLnBrk="0" hangingPunct="0">
              <a:spcBef>
                <a:spcPts val="0"/>
              </a:spcBef>
              <a:spcAft>
                <a:spcPts val="300"/>
              </a:spcAft>
              <a:defRPr/>
            </a:pPr>
            <a:r>
              <a:rPr lang="en-US" sz="1200" dirty="0">
                <a:cs typeface="Arial" pitchFamily="34" charset="0"/>
              </a:rPr>
              <a:t>           </a:t>
            </a:r>
            <a:endParaRPr lang="en-US" sz="800" i="1" dirty="0">
              <a:cs typeface="Arial" pitchFamily="34" charset="0"/>
            </a:endParaRP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FE Document Accepted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BE Document Accepted – Mar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Accepted – April 15</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Arch Context Diagram Complete – April 18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UAT Completes – Dec 14</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Go Live – Dec 20</a:t>
            </a:r>
            <a:r>
              <a:rPr lang="en-US" sz="1200" baseline="30000" dirty="0">
                <a:cs typeface="Arial" pitchFamily="34" charset="0"/>
              </a:rPr>
              <a:t>th</a:t>
            </a:r>
            <a:r>
              <a:rPr lang="en-US" sz="1200" dirty="0">
                <a:cs typeface="Arial" pitchFamily="34" charset="0"/>
              </a:rPr>
              <a:t> </a:t>
            </a:r>
          </a:p>
          <a:p>
            <a:pPr lvl="0" eaLnBrk="0" hangingPunct="0">
              <a:spcBef>
                <a:spcPts val="0"/>
              </a:spcBef>
              <a:spcAft>
                <a:spcPts val="300"/>
              </a:spcAft>
              <a:defRPr/>
            </a:pP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2864248039"/>
              </p:ext>
            </p:extLst>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687E8-A383-75F3-2B0B-0CF871284697}"/>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63A7148C-EF68-6B14-D192-C6FEE3C41E0A}"/>
              </a:ext>
            </a:extLst>
          </p:cNvPr>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5105A819-F1B8-DB56-5A2C-938DE4D9E1D0}"/>
              </a:ext>
            </a:extLst>
          </p:cNvPr>
          <p:cNvGraphicFramePr>
            <a:graphicFrameLocks noGrp="1"/>
          </p:cNvGraphicFramePr>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141688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Risks-updated</a:t>
            </a:r>
            <a:endParaRPr dirty="0"/>
          </a:p>
        </p:txBody>
      </p:sp>
      <p:graphicFrame>
        <p:nvGraphicFramePr>
          <p:cNvPr id="275" name="Google Shape;275;p7"/>
          <p:cNvGraphicFramePr/>
          <p:nvPr>
            <p:extLst>
              <p:ext uri="{D42A27DB-BD31-4B8C-83A1-F6EECF244321}">
                <p14:modId xmlns:p14="http://schemas.microsoft.com/office/powerpoint/2010/main" val="414553572"/>
              </p:ext>
            </p:extLst>
          </p:nvPr>
        </p:nvGraphicFramePr>
        <p:xfrm>
          <a:off x="528638" y="1249256"/>
          <a:ext cx="11014525" cy="408813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1615">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52715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No. 35 – Payment Processing Might be delayed due to integration issues with third-party payment gateways, which could impact the start of Task No. 37 – Secure Escrow System.</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Select a payment gateway with strong API support and conduct early integration testing.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issues arise, implement a manual payment verification process until automated escrow is functional.</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April  15</a:t>
                      </a:r>
                      <a:endParaRPr sz="1200" dirty="0"/>
                    </a:p>
                  </a:txBody>
                  <a:tcPr marL="91450" marR="91450" marT="45725" marB="45725"/>
                </a:tc>
                <a:tc>
                  <a:txBody>
                    <a:bodyPr/>
                    <a:lstStyle/>
                    <a:p>
                      <a:pPr marL="0" marR="0" lvl="0" indent="0" algn="l" rtl="0">
                        <a:spcBef>
                          <a:spcPts val="0"/>
                        </a:spcBef>
                        <a:spcAft>
                          <a:spcPts val="0"/>
                        </a:spcAft>
                        <a:buNone/>
                      </a:pPr>
                      <a:r>
                        <a:rPr lang="en-US" sz="1200" dirty="0"/>
                        <a:t>Have a backup payment provider ready.</a:t>
                      </a: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US" sz="1200" dirty="0"/>
                        <a:t>Task no. 25 List Medical Supplies for Auction Might be delayed due to incomplete or incorrect product details, which could impact the start of task no.26 Upload Pictures &amp; set starting bids</a:t>
                      </a:r>
                      <a:endParaRPr sz="1200" dirty="0"/>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US" sz="1200" dirty="0"/>
                        <a:t>Implement a mandatory product verification process before listing.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product details are incomplete, notify the seller with automated prompts for corrections.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March 29</a:t>
                      </a:r>
                      <a:endParaRPr sz="1200" dirty="0"/>
                    </a:p>
                  </a:txBody>
                  <a:tcPr marL="91450" marR="91450" marT="45725" marB="45725"/>
                </a:tc>
                <a:tc>
                  <a:txBody>
                    <a:bodyPr/>
                    <a:lstStyle/>
                    <a:p>
                      <a:pPr marL="0" marR="0" lvl="0" indent="0" algn="l" rtl="0">
                        <a:spcBef>
                          <a:spcPts val="0"/>
                        </a:spcBef>
                        <a:spcAft>
                          <a:spcPts val="0"/>
                        </a:spcAft>
                        <a:buNone/>
                      </a:pPr>
                      <a:r>
                        <a:rPr lang="en-US" sz="1200" dirty="0"/>
                        <a:t>Ensure compliance with platform listing guidelines.</a:t>
                      </a: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extLst>
              <p:ext uri="{D42A27DB-BD31-4B8C-83A1-F6EECF244321}">
                <p14:modId xmlns:p14="http://schemas.microsoft.com/office/powerpoint/2010/main" val="2546246271"/>
              </p:ext>
            </p:extLst>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99-</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0e710d51-58b4-4530-836b-fce5679fe049" ContentTypeId="0x010100BB337192E63E44A7A744CE7393F41F4E"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LongProperties xmlns="http://schemas.microsoft.com/office/2006/metadata/longProperties"/>
</file>

<file path=customXml/itemProps1.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2.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3.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BBB0149-B011-456A-ADF4-98F72A769C0A}">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10697</TotalTime>
  <Words>5725</Words>
  <Application>Microsoft Office PowerPoint</Application>
  <PresentationFormat>宽屏</PresentationFormat>
  <Paragraphs>1042</Paragraphs>
  <Slides>37</Slides>
  <Notes>27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37</vt:i4>
      </vt:variant>
      <vt:variant>
        <vt:lpstr>自定义放映</vt:lpstr>
      </vt:variant>
      <vt:variant>
        <vt:i4>16</vt:i4>
      </vt:variant>
    </vt:vector>
  </HeadingPairs>
  <TitlesOfParts>
    <vt:vector size="65"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Cost Comparison Slide Summary</vt:lpstr>
      <vt:lpstr>Project Name</vt:lpstr>
      <vt:lpstr>Major Milestones</vt:lpstr>
      <vt:lpstr>Major Milestones</vt:lpstr>
      <vt:lpstr>Project Key Risks-updated</vt:lpstr>
      <vt:lpstr>Project Key Risks</vt:lpstr>
      <vt:lpstr>PowerPoint 演示文稿</vt:lpstr>
      <vt:lpstr>PowerPoint 演示文稿</vt:lpstr>
      <vt:lpstr>PowerPoint 演示文稿</vt:lpstr>
      <vt:lpstr>Project Key Actions-updated</vt:lpstr>
      <vt:lpstr>Project Key Actions</vt:lpstr>
      <vt:lpstr>Project Decisions-updated</vt:lpstr>
      <vt:lpstr>Project Decisions</vt:lpstr>
      <vt:lpstr>Risk Management Plan Flow Chart</vt:lpstr>
      <vt:lpstr>Risk Management Plan Table</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512</cp:revision>
  <cp:lastPrinted>2013-10-11T13:12:04Z</cp:lastPrinted>
  <dcterms:created xsi:type="dcterms:W3CDTF">2015-11-10T10:22:41Z</dcterms:created>
  <dcterms:modified xsi:type="dcterms:W3CDTF">2025-04-11T04:42:13Z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