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16"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Name</a:t>
            </a:r>
            <a:endParaRPr lang="en-US" dirty="0"/>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Dashboard Template</a:t>
            </a:r>
            <a:endParaRPr lang="en-US" dirty="0"/>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4193564911"/>
              </p:ext>
            </p:extLst>
          </p:nvPr>
        </p:nvGraphicFramePr>
        <p:xfrm>
          <a:off x="231687" y="1325573"/>
          <a:ext cx="11280725" cy="5720325"/>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00000"/>
                        </a:lnSpc>
                        <a:spcBef>
                          <a:spcPts val="0"/>
                        </a:spcBef>
                        <a:spcAft>
                          <a:spcPts val="0"/>
                        </a:spcAft>
                        <a:buClr>
                          <a:schemeClr val="dk1"/>
                        </a:buClr>
                        <a:buSzPts val="10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1455226011"/>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90015086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$1,264,387</a:t>
            </a:r>
            <a:r>
              <a:rPr lang="en-US" sz="1300" dirty="0"/>
              <a:t>, which is a </a:t>
            </a:r>
            <a:r>
              <a:rPr lang="en-US" sz="1300" b="1" dirty="0"/>
              <a:t>63% increase</a:t>
            </a:r>
            <a:r>
              <a:rPr lang="en-US" sz="1300" dirty="0"/>
              <a:t> when compared to the </a:t>
            </a:r>
            <a:r>
              <a:rPr lang="en-US" sz="1300" b="1" dirty="0"/>
              <a:t>Top-Down (TU) cost</a:t>
            </a:r>
            <a:r>
              <a:rPr lang="en-US" sz="1300" dirty="0"/>
              <a:t>. The price difference between BU and TU shows a significant </a:t>
            </a:r>
            <a:r>
              <a:rPr lang="en-US" sz="1300" b="1" dirty="0"/>
              <a:t>underestimation of resources and duration</a:t>
            </a:r>
            <a:r>
              <a:rPr lang="en-US" sz="1300" dirty="0"/>
              <a:t> in the TU estimation. Major cost differences were observed across all project phases, with coding costs rising by </a:t>
            </a:r>
            <a:r>
              <a:rPr lang="en-US" sz="1300" b="1" dirty="0"/>
              <a:t>147%</a:t>
            </a:r>
            <a:r>
              <a:rPr lang="en-US" sz="1300" dirty="0"/>
              <a:t>, testing costs increasing by </a:t>
            </a:r>
            <a:r>
              <a:rPr lang="en-US" sz="1300" b="1" dirty="0"/>
              <a:t>$103,027</a:t>
            </a:r>
            <a:r>
              <a:rPr lang="en-US" sz="1300" dirty="0"/>
              <a:t>, and project management costs nearly tripling to </a:t>
            </a:r>
            <a:r>
              <a:rPr lang="en-US" sz="1300" b="1" dirty="0"/>
              <a:t>$316,800</a:t>
            </a:r>
            <a:r>
              <a:rPr lang="en-US" sz="1300" dirty="0"/>
              <a:t>.</a:t>
            </a:r>
            <a:r>
              <a:rPr lang="en-US" sz="1100" dirty="0"/>
              <a:t>The duration for each phase has doubled or more than </a:t>
            </a:r>
            <a:r>
              <a:rPr lang="en-US" sz="1100" dirty="0" err="1"/>
              <a:t>doubled.Each</a:t>
            </a:r>
            <a:r>
              <a:rPr lang="en-US" sz="1100" dirty="0"/>
              <a:t> phase has increased resources by 15%.Many review tasks (PM tasks) were included in BU, which were not part of TU </a:t>
            </a:r>
            <a:r>
              <a:rPr lang="en-US" sz="1100" dirty="0" err="1"/>
              <a:t>estimation.More</a:t>
            </a:r>
            <a:r>
              <a:rPr lang="en-US" sz="1100" dirty="0"/>
              <a:t> comprehensive testing phases were needed, leading to increased time and </a:t>
            </a:r>
            <a:r>
              <a:rPr lang="en-US" sz="1100" dirty="0" err="1"/>
              <a:t>cost.Higher</a:t>
            </a:r>
            <a:r>
              <a:rPr lang="en-US" sz="1100" dirty="0"/>
              <a:t> complexity in architecture design led to greater effort estimates.</a:t>
            </a:r>
            <a:endParaRPr sz="11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2.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3.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8DCF402-61C0-4362-B4A2-96E4D0F50A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11155</TotalTime>
  <Words>5343</Words>
  <Application>Microsoft Office PowerPoint</Application>
  <PresentationFormat>宽屏</PresentationFormat>
  <Paragraphs>1006</Paragraphs>
  <Slides>36</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4"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Project Name</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523</cp:revision>
  <cp:lastPrinted>2013-10-11T13:12:04Z</cp:lastPrinted>
  <dcterms:created xsi:type="dcterms:W3CDTF">2015-11-10T10:22:41Z</dcterms:created>
  <dcterms:modified xsi:type="dcterms:W3CDTF">2025-04-14T20:13:30Z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