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4"/>
  </p:notesMasterIdLst>
  <p:handoutMasterIdLst>
    <p:handoutMasterId r:id="rId45"/>
  </p:handoutMasterIdLst>
  <p:sldIdLst>
    <p:sldId id="256" r:id="rId7"/>
    <p:sldId id="257" r:id="rId8"/>
    <p:sldId id="271" r:id="rId9"/>
    <p:sldId id="863" r:id="rId10"/>
    <p:sldId id="837" r:id="rId11"/>
    <p:sldId id="903" r:id="rId12"/>
    <p:sldId id="275" r:id="rId13"/>
    <p:sldId id="276" r:id="rId14"/>
    <p:sldId id="900" r:id="rId15"/>
    <p:sldId id="917" r:id="rId16"/>
    <p:sldId id="902" r:id="rId17"/>
    <p:sldId id="916" r:id="rId18"/>
    <p:sldId id="280" r:id="rId19"/>
    <p:sldId id="915" r:id="rId20"/>
    <p:sldId id="281" r:id="rId21"/>
    <p:sldId id="854" r:id="rId22"/>
    <p:sldId id="853" r:id="rId23"/>
    <p:sldId id="268" r:id="rId24"/>
    <p:sldId id="860" r:id="rId25"/>
    <p:sldId id="909" r:id="rId26"/>
    <p:sldId id="910" r:id="rId27"/>
    <p:sldId id="258" r:id="rId28"/>
    <p:sldId id="259" r:id="rId29"/>
    <p:sldId id="260" r:id="rId30"/>
    <p:sldId id="261" r:id="rId31"/>
    <p:sldId id="262" r:id="rId32"/>
    <p:sldId id="263" r:id="rId33"/>
    <p:sldId id="264" r:id="rId34"/>
    <p:sldId id="897" r:id="rId35"/>
    <p:sldId id="898" r:id="rId36"/>
    <p:sldId id="885" r:id="rId37"/>
    <p:sldId id="912" r:id="rId38"/>
    <p:sldId id="269" r:id="rId39"/>
    <p:sldId id="270" r:id="rId40"/>
    <p:sldId id="889" r:id="rId41"/>
    <p:sldId id="913" r:id="rId42"/>
    <p:sldId id="914" r:id="rId43"/>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DCE5EE"/>
    <a:srgbClr val="170CA8"/>
    <a:srgbClr val="FFC000"/>
    <a:srgbClr val="92D05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5796" autoAdjust="0"/>
  </p:normalViewPr>
  <p:slideViewPr>
    <p:cSldViewPr snapToGrid="0" snapToObjects="1">
      <p:cViewPr>
        <p:scale>
          <a:sx n="100" d="100"/>
          <a:sy n="100" d="100"/>
        </p:scale>
        <p:origin x="1656" y="198"/>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handoutMaster" Target="handoutMasters/handoutMaster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viewProps" Target="viewProp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commentAuthors" Target="commentAuthor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8: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9: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20</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22</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22</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22</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22</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26</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27</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28</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29</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30</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31</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4/10/2025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4</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4</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4</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4</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08806-A167-53DE-3ABF-CD57A12D2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826655-E8E1-5DF1-9E95-A89DC81EC1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A0448E-19B3-B6F4-BB18-C004CFD363FF}"/>
              </a:ext>
            </a:extLst>
          </p:cNvPr>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a:extLst>
              <a:ext uri="{FF2B5EF4-FFF2-40B4-BE49-F238E27FC236}">
                <a16:creationId xmlns:a16="http://schemas.microsoft.com/office/drawing/2014/main" id="{BFF4C9FD-3C30-7A72-31AF-9E3693946607}"/>
              </a:ext>
            </a:extLst>
          </p:cNvPr>
          <p:cNvSpPr>
            <a:spLocks noGrp="1"/>
          </p:cNvSpPr>
          <p:nvPr>
            <p:ph type="dt" idx="1"/>
          </p:nvPr>
        </p:nvSpPr>
        <p:spPr/>
        <p:txBody>
          <a:bodyPr/>
          <a:lstStyle/>
          <a:p>
            <a:pPr>
              <a:defRPr/>
            </a:pPr>
            <a:r>
              <a:rPr lang="en-US"/>
              <a:t>Sep 2015 </a:t>
            </a:r>
            <a:endParaRPr lang="en-US" dirty="0"/>
          </a:p>
        </p:txBody>
      </p:sp>
      <p:sp>
        <p:nvSpPr>
          <p:cNvPr id="5" name="Slide Number Placeholder 4">
            <a:extLst>
              <a:ext uri="{FF2B5EF4-FFF2-40B4-BE49-F238E27FC236}">
                <a16:creationId xmlns:a16="http://schemas.microsoft.com/office/drawing/2014/main" id="{C28A4820-F72F-CFCD-AA36-54BBB0F9CC0E}"/>
              </a:ext>
            </a:extLst>
          </p:cNvPr>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a:extLst>
              <a:ext uri="{FF2B5EF4-FFF2-40B4-BE49-F238E27FC236}">
                <a16:creationId xmlns:a16="http://schemas.microsoft.com/office/drawing/2014/main" id="{7CD474FF-9232-8E08-F83E-50EFCE9A8B85}"/>
              </a:ext>
            </a:extLst>
          </p:cNvPr>
          <p:cNvSpPr>
            <a:spLocks noGrp="1"/>
          </p:cNvSpPr>
          <p:nvPr>
            <p:ph type="hdr" sz="quarter"/>
          </p:nvPr>
        </p:nvSpPr>
        <p:spPr/>
        <p:txBody>
          <a:bodyPr/>
          <a:lstStyle/>
          <a:p>
            <a:pPr>
              <a:defRPr/>
            </a:pPr>
            <a:r>
              <a:rPr lang="en-US"/>
              <a:t>LION L2VPN </a:t>
            </a:r>
            <a:endParaRPr lang="en-US" dirty="0"/>
          </a:p>
        </p:txBody>
      </p:sp>
      <p:sp>
        <p:nvSpPr>
          <p:cNvPr id="7" name="Footer Placeholder 6">
            <a:extLst>
              <a:ext uri="{FF2B5EF4-FFF2-40B4-BE49-F238E27FC236}">
                <a16:creationId xmlns:a16="http://schemas.microsoft.com/office/drawing/2014/main" id="{CA7725CE-CD6C-9168-13FF-4CAE257060E5}"/>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672928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6.xml"/><Relationship Id="rId4" Type="http://schemas.openxmlformats.org/officeDocument/2006/relationships/image" Target="../media/image6.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3.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4E3D8B-D067-33ED-38FC-9BC69028E2A3}"/>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3EDABE0-8677-598F-10D5-57ABBC1CAD9B}"/>
              </a:ext>
            </a:extLst>
          </p:cNvPr>
          <p:cNvSpPr>
            <a:spLocks noGrp="1"/>
          </p:cNvSpPr>
          <p:nvPr>
            <p:ph idx="1"/>
          </p:nvPr>
        </p:nvSpPr>
        <p:spPr/>
        <p:txBody>
          <a:bodyPr/>
          <a:lstStyle/>
          <a:p>
            <a:endParaRPr lang="zh-CN" altLang="en-US"/>
          </a:p>
        </p:txBody>
      </p:sp>
    </p:spTree>
    <p:extLst>
      <p:ext uri="{BB962C8B-B14F-4D97-AF65-F5344CB8AC3E}">
        <p14:creationId xmlns:p14="http://schemas.microsoft.com/office/powerpoint/2010/main" val="3509147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extLst>
              <p:ext uri="{D42A27DB-BD31-4B8C-83A1-F6EECF244321}">
                <p14:modId xmlns:p14="http://schemas.microsoft.com/office/powerpoint/2010/main" val="4129308151"/>
              </p:ext>
            </p:extLst>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Task175-we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 </a:t>
                      </a:r>
                      <a:r>
                        <a:rPr lang="en-US" altLang="zh-CN" sz="1200" dirty="0"/>
                        <a:t>Sep 11</a:t>
                      </a:r>
                      <a:endParaRPr lang="en-US" sz="1200" b="0" dirty="0">
                        <a:latin typeface="+mn-lt"/>
                      </a:endParaRPr>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179-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lvl="0" indent="0">
                        <a:buNone/>
                      </a:pPr>
                      <a:r>
                        <a:rPr lang="en-US" altLang="zh-CN" sz="1200" dirty="0"/>
                        <a:t>Sep</a:t>
                      </a:r>
                      <a:r>
                        <a:rPr lang="en-US" altLang="zh-CN" sz="1200" b="0" u="none" strike="noStrike" noProof="0" dirty="0"/>
                        <a:t> 11</a:t>
                      </a:r>
                      <a:endParaRPr lang="en-US" sz="1200" b="0" dirty="0">
                        <a:latin typeface="+mn-lt"/>
                      </a:endParaRP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01284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Actions-updated</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extLst>
              <p:ext uri="{D42A27DB-BD31-4B8C-83A1-F6EECF244321}">
                <p14:modId xmlns:p14="http://schemas.microsoft.com/office/powerpoint/2010/main" val="713097903"/>
              </p:ext>
            </p:extLst>
          </p:nvPr>
        </p:nvGraphicFramePr>
        <p:xfrm>
          <a:off x="231687" y="1325573"/>
          <a:ext cx="11280725" cy="5690982"/>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840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endParaRPr lang="en-US" altLang="zh-CN" sz="1200" kern="1200" dirty="0">
                        <a:solidFill>
                          <a:schemeClr val="dk1"/>
                        </a:solidFill>
                        <a:latin typeface="+mn-lt"/>
                        <a:ea typeface="+mn-ea"/>
                        <a:cs typeface="+mn-cs"/>
                      </a:endParaRPr>
                    </a:p>
                    <a:p>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lvl="0" indent="0" algn="ctr" rtl="0">
                        <a:lnSpc>
                          <a:spcPct val="115000"/>
                        </a:lnSpc>
                        <a:spcBef>
                          <a:spcPts val="1200"/>
                        </a:spcBef>
                        <a:spcAft>
                          <a:spcPts val="1200"/>
                        </a:spcAft>
                        <a:buSzPts val="1100"/>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l" defTabSz="914400" rtl="0" eaLnBrk="1" latinLnBrk="0" hangingPunct="1">
                        <a:spcBef>
                          <a:spcPts val="0"/>
                        </a:spcBef>
                        <a:spcAft>
                          <a:spcPts val="0"/>
                        </a:spcAft>
                        <a:buClr>
                          <a:schemeClr val="dk1"/>
                        </a:buClr>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algn="l" defTabSz="914400" rtl="0" eaLnBrk="1" latinLnBrk="0" hangingPunct="1"/>
                      <a:endParaRPr lang="en-US" altLang="zh-CN" sz="1200" kern="1200" dirty="0">
                        <a:solidFill>
                          <a:schemeClr val="dk1"/>
                        </a:solidFill>
                        <a:latin typeface="+mn-lt"/>
                        <a:ea typeface="+mn-ea"/>
                        <a:cs typeface="+mn-cs"/>
                      </a:endParaRPr>
                    </a:p>
                    <a:p>
                      <a:pPr marL="0" algn="l" defTabSz="914400" rtl="0" eaLnBrk="1" latinLnBrk="0" hangingPunct="1"/>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443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8"/>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p:cNvGraphicFramePr/>
          <p:nvPr>
            <p:extLst>
              <p:ext uri="{D42A27DB-BD31-4B8C-83A1-F6EECF244321}">
                <p14:modId xmlns:p14="http://schemas.microsoft.com/office/powerpoint/2010/main" val="1055079470"/>
              </p:ext>
            </p:extLst>
          </p:nvPr>
        </p:nvGraphicFramePr>
        <p:xfrm>
          <a:off x="231687" y="1325573"/>
          <a:ext cx="11280725" cy="5056566"/>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840275">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Arial"/>
                        </a:rPr>
                        <a:t>Define Required Event Information and share with stakeholder</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Requirement 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000"/>
                        <a:buFont typeface="Arial"/>
                        <a:buNone/>
                      </a:pPr>
                      <a:r>
                        <a:rPr lang="en-US" sz="1000"/>
                        <a:t>April  15</a:t>
                      </a: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Arial"/>
                        </a:rPr>
                        <a:t>April 17</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b="0" u="none" strike="noStrike">
                          <a:solidFill>
                            <a:srgbClr val="000000"/>
                          </a:solidFill>
                          <a:sym typeface="Calibri"/>
                        </a:rPr>
                        <a:t> Collect detail event information and ensure timely sharing with stakeholders to align expectations and next steps.</a:t>
                      </a:r>
                      <a:endParaRPr sz="1200"/>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a:solidFill>
                            <a:srgbClr val="000000"/>
                          </a:solidFill>
                          <a:sym typeface="Calibri"/>
                        </a:rPr>
                        <a:t>A2</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Identify Storage and Security Requirements</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Anushka</a:t>
                      </a:r>
                      <a:endParaRPr sz="1000"/>
                    </a:p>
                  </a:txBody>
                  <a:tcPr marL="9525" marR="9525" marT="9525" marB="0" anchor="ctr"/>
                </a:tc>
                <a:tc>
                  <a:txBody>
                    <a:bodyPr/>
                    <a:lstStyle/>
                    <a:p>
                      <a:pPr marL="0" marR="0" lvl="0" indent="0" algn="ctr" rtl="0">
                        <a:spcBef>
                          <a:spcPts val="0"/>
                        </a:spcBef>
                        <a:spcAft>
                          <a:spcPts val="0"/>
                        </a:spcAft>
                        <a:buNone/>
                      </a:pPr>
                      <a:r>
                        <a:rPr lang="en-US" sz="1000" b="0" u="none" strike="noStrike">
                          <a:solidFill>
                            <a:srgbClr val="000000"/>
                          </a:solidFill>
                          <a:sym typeface="Calibri"/>
                        </a:rPr>
                        <a:t>Requirement </a:t>
                      </a:r>
                      <a:endParaRPr sz="1000"/>
                    </a:p>
                    <a:p>
                      <a:pPr marL="0" marR="0" lvl="0" indent="0" algn="ctr" rtl="0">
                        <a:spcBef>
                          <a:spcPts val="0"/>
                        </a:spcBef>
                        <a:spcAft>
                          <a:spcPts val="0"/>
                        </a:spcAft>
                        <a:buNone/>
                      </a:pPr>
                      <a:r>
                        <a:rPr lang="en-US" sz="1000" b="0" u="none" strike="noStrike">
                          <a:solidFill>
                            <a:srgbClr val="000000"/>
                          </a:solidFill>
                          <a:sym typeface="Calibri"/>
                        </a:rPr>
                        <a:t>Lead</a:t>
                      </a:r>
                      <a:endParaRPr sz="1000"/>
                    </a:p>
                  </a:txBody>
                  <a:tcPr marL="9525" marR="9525" marT="9525" marB="0" anchor="ctr"/>
                </a:tc>
                <a:tc>
                  <a:txBody>
                    <a:bodyPr/>
                    <a:lstStyle/>
                    <a:p>
                      <a:pPr marL="0" marR="0" lvl="0" indent="0" algn="ctr" rtl="0">
                        <a:lnSpc>
                          <a:spcPct val="100000"/>
                        </a:lnSpc>
                        <a:spcBef>
                          <a:spcPts val="0"/>
                        </a:spcBef>
                        <a:spcAft>
                          <a:spcPts val="0"/>
                        </a:spcAft>
                        <a:buClr>
                          <a:schemeClr val="dk1"/>
                        </a:buClr>
                        <a:buSzPts val="1100"/>
                        <a:buFont typeface="Arial"/>
                        <a:buNone/>
                      </a:pPr>
                      <a:r>
                        <a:rPr lang="en-US" sz="1000"/>
                        <a:t>March 29</a:t>
                      </a:r>
                      <a:endParaRPr sz="1000"/>
                    </a:p>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April 1</a:t>
                      </a:r>
                      <a:r>
                        <a:rPr lang="en-US" sz="1000" b="0" u="none" strike="noStrike">
                          <a:solidFill>
                            <a:srgbClr val="000000"/>
                          </a:solidFill>
                          <a:sym typeface="Calibri"/>
                        </a:rPr>
                        <a:t>3</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r>
                        <a:rPr lang="en-US" sz="1200" b="0" u="none" strike="noStrike">
                          <a:solidFill>
                            <a:srgbClr val="000000"/>
                          </a:solidFill>
                          <a:sym typeface="Calibri"/>
                        </a:rPr>
                        <a:t>Ensure early alignment with security compliance guidelines</a:t>
                      </a:r>
                      <a:endParaRPr sz="1200"/>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000" dirty="0">
                          <a:solidFill>
                            <a:srgbClr val="000000"/>
                          </a:solidFill>
                          <a:sym typeface="Calibri"/>
                        </a:rPr>
                        <a:t>A3</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1200"/>
                        </a:spcBef>
                        <a:spcAft>
                          <a:spcPts val="1200"/>
                        </a:spcAft>
                        <a:buSzPts val="1100"/>
                        <a:buNone/>
                      </a:pPr>
                      <a:r>
                        <a:rPr lang="en-US" sz="1000">
                          <a:solidFill>
                            <a:srgbClr val="000000"/>
                          </a:solidFill>
                          <a:sym typeface="Calibri"/>
                        </a:rPr>
                        <a:t>Invite customers and relevant stakeholders to multiple Zoom or phone meetings to clarify requirements as quickly as possible.</a:t>
                      </a:r>
                      <a:endParaRPr sz="100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PM</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June 25</a:t>
                      </a:r>
                      <a:endParaRPr sz="100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June 20</a:t>
                      </a:r>
                      <a:endParaRPr sz="1000"/>
                    </a:p>
                    <a:p>
                      <a:pPr marL="0" lvl="0" indent="0" algn="ctr" rtl="0">
                        <a:spcBef>
                          <a:spcPts val="0"/>
                        </a:spcBef>
                        <a:spcAft>
                          <a:spcPts val="0"/>
                        </a:spcAft>
                        <a:buClr>
                          <a:schemeClr val="dk1"/>
                        </a:buClr>
                        <a:buFont typeface="Arial"/>
                        <a:buNone/>
                      </a:pP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sym typeface="Calibri"/>
                      </a:endParaRPr>
                    </a:p>
                    <a:p>
                      <a:pPr marL="0" marR="0" lvl="0" indent="0" algn="l" rtl="0">
                        <a:spcBef>
                          <a:spcPts val="0"/>
                        </a:spcBef>
                        <a:spcAft>
                          <a:spcPts val="0"/>
                        </a:spcAft>
                        <a:buNone/>
                      </a:pPr>
                      <a:r>
                        <a:rPr lang="en-US" sz="1200">
                          <a:solidFill>
                            <a:srgbClr val="000000"/>
                          </a:solidFill>
                          <a:sym typeface="Calibri"/>
                        </a:rPr>
                        <a:t>related to R5</a:t>
                      </a:r>
                      <a:endParaRPr sz="1200" b="0" i="0" u="none" strike="noStrike">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3"/>
                  </a:ext>
                </a:extLst>
              </a:tr>
              <a:tr h="672710">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sym typeface="Calibri"/>
                      </a:endParaRPr>
                    </a:p>
                    <a:p>
                      <a:pPr marL="0" marR="0" lvl="0" indent="0" algn="ctr" rtl="0">
                        <a:spcBef>
                          <a:spcPts val="0"/>
                        </a:spcBef>
                        <a:spcAft>
                          <a:spcPts val="0"/>
                        </a:spcAft>
                        <a:buNone/>
                      </a:pPr>
                      <a:r>
                        <a:rPr lang="en-US" sz="1000" dirty="0">
                          <a:solidFill>
                            <a:srgbClr val="000000"/>
                          </a:solidFill>
                          <a:sym typeface="Calibri"/>
                        </a:rPr>
                        <a:t>Add various testing methods, including boundary testing, functional testing, and SQL injection prevention.</a:t>
                      </a: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Clr>
                          <a:schemeClr val="dk1"/>
                        </a:buClr>
                        <a:buFont typeface="Arial"/>
                        <a:buNone/>
                      </a:pPr>
                      <a:r>
                        <a:rPr lang="en-US" sz="1000">
                          <a:sym typeface="Calibri"/>
                        </a:rPr>
                        <a:t>kailong duan </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Testing Lead</a:t>
                      </a: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dirty="0"/>
                        <a:t> Sep 11</a:t>
                      </a:r>
                      <a:endParaRPr sz="1000" dirty="0"/>
                    </a:p>
                  </a:txBody>
                  <a:tcPr marL="9525" marR="9525" marT="9525" marB="0" anchor="ctr"/>
                </a:tc>
                <a:tc>
                  <a:txBody>
                    <a:bodyPr/>
                    <a:lstStyle/>
                    <a:p>
                      <a:pPr marL="0" lvl="0" indent="0" algn="ctr" rtl="0">
                        <a:lnSpc>
                          <a:spcPct val="115000"/>
                        </a:lnSpc>
                        <a:spcBef>
                          <a:spcPts val="0"/>
                        </a:spcBef>
                        <a:spcAft>
                          <a:spcPts val="0"/>
                        </a:spcAft>
                        <a:buClr>
                          <a:schemeClr val="dk1"/>
                        </a:buClr>
                        <a:buSzPts val="1100"/>
                        <a:buFont typeface="Arial"/>
                        <a:buNone/>
                      </a:pPr>
                      <a:r>
                        <a:rPr lang="en-US" sz="1000"/>
                        <a:t>  </a:t>
                      </a:r>
                      <a:endParaRPr sz="1000"/>
                    </a:p>
                    <a:p>
                      <a:pPr marL="0" lvl="0" indent="0" algn="ctr" rtl="0">
                        <a:lnSpc>
                          <a:spcPct val="115000"/>
                        </a:lnSpc>
                        <a:spcBef>
                          <a:spcPts val="0"/>
                        </a:spcBef>
                        <a:spcAft>
                          <a:spcPts val="0"/>
                        </a:spcAft>
                        <a:buClr>
                          <a:schemeClr val="dk1"/>
                        </a:buClr>
                        <a:buSzPts val="1100"/>
                        <a:buFont typeface="Arial"/>
                        <a:buNone/>
                      </a:pPr>
                      <a:r>
                        <a:rPr lang="en-US" sz="1000"/>
                        <a:t> Sep 13</a:t>
                      </a:r>
                      <a:endParaRPr sz="1000"/>
                    </a:p>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200">
                        <a:solidFill>
                          <a:srgbClr val="000000"/>
                        </a:solidFill>
                        <a:sym typeface="Calibri"/>
                      </a:endParaRPr>
                    </a:p>
                    <a:p>
                      <a:pPr marL="0" lvl="0" indent="0" algn="l" rtl="0">
                        <a:spcBef>
                          <a:spcPts val="0"/>
                        </a:spcBef>
                        <a:spcAft>
                          <a:spcPts val="0"/>
                        </a:spcAft>
                        <a:buClr>
                          <a:schemeClr val="dk1"/>
                        </a:buClr>
                        <a:buFont typeface="Arial"/>
                        <a:buNone/>
                      </a:pPr>
                      <a:r>
                        <a:rPr lang="en-US" sz="1200">
                          <a:sym typeface="Calibri"/>
                        </a:rPr>
                        <a:t> related to R7</a:t>
                      </a:r>
                      <a:endParaRPr sz="120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Identify compliance requirements which involve altering our architecture </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dirty="0">
                          <a:sym typeface="Calibri"/>
                        </a:rPr>
                        <a:t>Manny Garcia</a:t>
                      </a: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Sep 28th</a:t>
                      </a:r>
                      <a:endParaRPr sz="1000"/>
                    </a:p>
                  </a:txBody>
                  <a:tcPr marL="9525" marR="9525" marT="9525" marB="0" anchor="ctr"/>
                </a:tc>
                <a:tc>
                  <a:txBody>
                    <a:bodyPr/>
                    <a:lstStyle/>
                    <a:p>
                      <a:pPr marL="0" lvl="0" indent="0" algn="ctr" rtl="0">
                        <a:spcBef>
                          <a:spcPts val="0"/>
                        </a:spcBef>
                        <a:spcAft>
                          <a:spcPts val="0"/>
                        </a:spcAft>
                        <a:buNone/>
                      </a:pPr>
                      <a:r>
                        <a:rPr lang="en-US" sz="1000"/>
                        <a:t>Oct 5th</a:t>
                      </a: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Define database requirements regarding a Sql/NoSQl</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sym typeface="Calibri"/>
                        </a:rPr>
                        <a:t>Manny Garcia</a:t>
                      </a:r>
                      <a:endParaRPr sz="100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r>
                        <a:rPr lang="en-US" sz="1000">
                          <a:solidFill>
                            <a:srgbClr val="000000"/>
                          </a:solidFill>
                          <a:sym typeface="Calibri"/>
                        </a:rPr>
                        <a:t>Arch Lead</a:t>
                      </a: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r>
                        <a:rPr lang="en-US" sz="1000"/>
                        <a:t>Oct 9th</a:t>
                      </a:r>
                      <a:endParaRPr sz="1000"/>
                    </a:p>
                  </a:txBody>
                  <a:tcPr marL="9525" marR="9525" marT="9525" marB="0" anchor="ctr"/>
                </a:tc>
                <a:tc>
                  <a:txBody>
                    <a:bodyPr/>
                    <a:lstStyle/>
                    <a:p>
                      <a:pPr marL="0" lvl="0" indent="0" algn="ctr" rtl="0">
                        <a:spcBef>
                          <a:spcPts val="0"/>
                        </a:spcBef>
                        <a:spcAft>
                          <a:spcPts val="0"/>
                        </a:spcAft>
                        <a:buNone/>
                      </a:pPr>
                      <a:r>
                        <a:rPr lang="en-US" sz="1000" dirty="0"/>
                        <a:t>Oct 15</a:t>
                      </a: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Decisions-updated</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3211958268"/>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r>
                        <a:rPr lang="en-US" sz="1200" dirty="0">
                          <a:solidFill>
                            <a:srgbClr val="000000"/>
                          </a:solidFill>
                        </a:rPr>
                        <a:t> </a:t>
                      </a:r>
                      <a:r>
                        <a:rPr lang="en-US" altLang="zh-CN" sz="1200" dirty="0"/>
                        <a:t>Approve the purchase of a large number of NVIDIA GPUs and CPUs for training the next-generation AI-based Bidding System.</a:t>
                      </a: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dirty="0"/>
                        <a:t>   Agreed upon during Technical Meeting  on April 1th .</a:t>
                      </a:r>
                    </a:p>
                    <a:p>
                      <a:pPr marL="0" lvl="0" indent="0" algn="l" rtl="0">
                        <a:spcBef>
                          <a:spcPts val="0"/>
                        </a:spcBef>
                        <a:spcAft>
                          <a:spcPts val="0"/>
                        </a:spcAft>
                        <a:buClr>
                          <a:schemeClr val="dk1"/>
                        </a:buClr>
                        <a:buFont typeface="Arial"/>
                        <a:buNone/>
                      </a:pPr>
                      <a:r>
                        <a:rPr lang="en-US" sz="1200" dirty="0"/>
                        <a:t>  Attendees were CTO, VP, PM,CFO,COO, PM, Testing Lead.</a:t>
                      </a: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p>
                      <a:pPr marL="0" marR="0" lvl="0" indent="0" algn="l" rtl="0">
                        <a:spcBef>
                          <a:spcPts val="0"/>
                        </a:spcBef>
                        <a:spcAft>
                          <a:spcPts val="0"/>
                        </a:spcAft>
                        <a:buNone/>
                      </a:pPr>
                      <a:endParaRPr sz="1200" dirty="0">
                        <a:solidFill>
                          <a:srgbClr val="000000"/>
                        </a:solidFill>
                      </a:endParaRPr>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9"/>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solidFill>
                  <a:srgbClr val="595959"/>
                </a:solidFill>
              </a:rPr>
              <a:t>Project Decisions</a:t>
            </a:r>
            <a:endParaRPr/>
          </a:p>
        </p:txBody>
      </p:sp>
      <p:graphicFrame>
        <p:nvGraphicFramePr>
          <p:cNvPr id="317" name="Google Shape;317;p9"/>
          <p:cNvGraphicFramePr/>
          <p:nvPr>
            <p:extLst>
              <p:ext uri="{D42A27DB-BD31-4B8C-83A1-F6EECF244321}">
                <p14:modId xmlns:p14="http://schemas.microsoft.com/office/powerpoint/2010/main" val="2126802003"/>
              </p:ext>
            </p:extLst>
          </p:nvPr>
        </p:nvGraphicFramePr>
        <p:xfrm>
          <a:off x="465738" y="1556255"/>
          <a:ext cx="11366575" cy="3449638"/>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436384">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a:sym typeface="Calibri"/>
                        </a:rPr>
                        <a:t>Approved that project would fund to a hire a third-party vendor specialized in legacy database data extraction and integrations to assist with manual data extraction.</a:t>
                      </a:r>
                      <a:endParaRPr sz="1200"/>
                    </a:p>
                  </a:txBody>
                  <a:tcPr marL="9525" marR="9525" marT="9525" marB="0" anchor="ctr"/>
                </a:tc>
                <a:tc>
                  <a:txBody>
                    <a:bodyPr/>
                    <a:lstStyle/>
                    <a:p>
                      <a:pPr marL="0" marR="0" lvl="0" indent="0" algn="l" rtl="0">
                        <a:spcBef>
                          <a:spcPts val="0"/>
                        </a:spcBef>
                        <a:spcAft>
                          <a:spcPts val="0"/>
                        </a:spcAft>
                        <a:buNone/>
                      </a:pPr>
                      <a:r>
                        <a:rPr lang="en-US" sz="1200" dirty="0">
                          <a:solidFill>
                            <a:srgbClr val="000000"/>
                          </a:solidFil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Mar 9</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Decision was made in the meeting steering with the Technical lead on Mar 9</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535300">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dirty="0">
                          <a:solidFill>
                            <a:srgbClr val="000000"/>
                          </a:solidFill>
                        </a:rPr>
                        <a:t>Approve an increase in the number of test personnel recruitment, as the additional testing requirements exceed the original staffing capacity.</a:t>
                      </a:r>
                      <a:endParaRPr sz="1200" dirty="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US" sz="1200"/>
                        <a:t>Aug 22</a:t>
                      </a: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1th .  Attendees were CTO, VP, PM,CFO,COO, PM, Testing Lead.</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535300">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lvl="0" indent="0" algn="l" rtl="0">
                        <a:lnSpc>
                          <a:spcPct val="115000"/>
                        </a:lnSpc>
                        <a:spcBef>
                          <a:spcPts val="1200"/>
                        </a:spcBef>
                        <a:spcAft>
                          <a:spcPts val="1200"/>
                        </a:spcAft>
                        <a:buSzPts val="1100"/>
                        <a:buNone/>
                      </a:pPr>
                      <a:r>
                        <a:rPr lang="en-US" sz="1200" dirty="0">
                          <a:solidFill>
                            <a:srgbClr val="000000"/>
                          </a:solidFill>
                        </a:rPr>
                        <a:t>Approve the purchase of sufficient CPUs, hard drives, servers, or the rental of AWS services.</a:t>
                      </a:r>
                      <a:endParaRPr sz="1200" dirty="0">
                        <a:solidFill>
                          <a:srgbClr val="000000"/>
                        </a:solidFil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kailong duan</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a:t>Aug 28</a:t>
                      </a:r>
                      <a:endParaRPr sz="1200"/>
                    </a:p>
                    <a:p>
                      <a:pPr marL="0" marR="0" lvl="0" indent="0" algn="l" rtl="0">
                        <a:spcBef>
                          <a:spcPts val="0"/>
                        </a:spcBef>
                        <a:spcAft>
                          <a:spcPts val="0"/>
                        </a:spcAft>
                        <a:buNone/>
                      </a:pPr>
                      <a:endParaRPr sz="1200">
                        <a:solidFill>
                          <a:srgbClr val="000000"/>
                        </a:solidFill>
                      </a:endParaRPr>
                    </a:p>
                  </a:txBody>
                  <a:tcPr marL="9525" marR="9525" marT="9525" marB="0" anchor="ctr"/>
                </a:tc>
                <a:tc>
                  <a:txBody>
                    <a:bodyPr/>
                    <a:lstStyle/>
                    <a:p>
                      <a:pPr marL="0" lvl="0" indent="0" algn="l" rtl="0">
                        <a:spcBef>
                          <a:spcPts val="0"/>
                        </a:spcBef>
                        <a:spcAft>
                          <a:spcPts val="0"/>
                        </a:spcAft>
                        <a:buClr>
                          <a:schemeClr val="dk1"/>
                        </a:buClr>
                        <a:buFont typeface="Arial"/>
                        <a:buNone/>
                      </a:pPr>
                      <a:r>
                        <a:rPr lang="en-US" sz="1200"/>
                        <a:t>Agreed upon during Technical Meeting  on April 5th .  Attendees were CEO, CFO, COO, VPs, PM,</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3"/>
                  </a:ext>
                </a:extLst>
              </a:tr>
              <a:tr h="535300">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dirty="0">
                          <a:solidFill>
                            <a:srgbClr val="000000"/>
                          </a:solidFill>
                        </a:rPr>
                        <a:t>Approve an increase in resources for architecture build out. This included Cloud Engineers, DevOps, and Additional Arch Lead</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Manny Garcia</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Sep 1</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US" sz="1200">
                          <a:solidFill>
                            <a:srgbClr val="000000"/>
                          </a:solidFill>
                        </a:rPr>
                        <a:t>Agreed upon by PM, CTO, and CFO via online meeting. </a:t>
                      </a:r>
                      <a:endParaRPr sz="1200" b="0" i="0" u="none" strike="noStrike">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535300">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r>
              <a:rPr lang="en-US" dirty="0"/>
              <a:t>Risk Management Plan Flow Chart</a:t>
            </a:r>
          </a:p>
        </p:txBody>
      </p:sp>
    </p:spTree>
    <p:extLst>
      <p:ext uri="{BB962C8B-B14F-4D97-AF65-F5344CB8AC3E}">
        <p14:creationId xmlns:p14="http://schemas.microsoft.com/office/powerpoint/2010/main" val="11912169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r>
              <a:rPr lang="en-US" dirty="0"/>
              <a:t>Risk Management Plan Table</a:t>
            </a:r>
          </a:p>
        </p:txBody>
      </p:sp>
    </p:spTree>
    <p:extLst>
      <p:ext uri="{BB962C8B-B14F-4D97-AF65-F5344CB8AC3E}">
        <p14:creationId xmlns:p14="http://schemas.microsoft.com/office/powerpoint/2010/main" val="35093620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11410474"/>
              </p:ext>
            </p:extLst>
          </p:nvPr>
        </p:nvGraphicFramePr>
        <p:xfrm>
          <a:off x="379114" y="923071"/>
          <a:ext cx="11508085" cy="5364518"/>
        </p:xfrm>
        <a:graphic>
          <a:graphicData uri="http://schemas.openxmlformats.org/drawingml/2006/table">
            <a:tbl>
              <a:tblPr/>
              <a:tblGrid>
                <a:gridCol w="1247074">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21-Jan</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Project overview, next steps, who will do what work, who will work together.</a:t>
                      </a:r>
                    </a:p>
                    <a:p>
                      <a:pPr algn="l" fontAlgn="b"/>
                      <a:r>
                        <a:rPr lang="en-US" sz="1400" b="0" i="0" u="none" strike="noStrike" dirty="0">
                          <a:solidFill>
                            <a:srgbClr val="000000"/>
                          </a:solidFill>
                          <a:effectLst/>
                          <a:latin typeface="Calibri" panose="020F0502020204030204" pitchFamily="34" charset="0"/>
                        </a:rPr>
                        <a:t>John A, Annie R – assigned Stakeholder Table</a:t>
                      </a:r>
                    </a:p>
                    <a:p>
                      <a:pPr algn="l" fontAlgn="b"/>
                      <a:r>
                        <a:rPr lang="en-US" sz="1400" b="0" i="0" u="none" strike="noStrike" dirty="0">
                          <a:solidFill>
                            <a:srgbClr val="000000"/>
                          </a:solidFill>
                          <a:effectLst/>
                          <a:latin typeface="Calibri" panose="020F0502020204030204" pitchFamily="34" charset="0"/>
                        </a:rPr>
                        <a:t>Everyone – assigned project ideas</a:t>
                      </a:r>
                    </a:p>
                    <a:p>
                      <a:pPr algn="l" fontAlgn="b"/>
                      <a:r>
                        <a:rPr lang="en-US" sz="1400" b="0" i="0" u="none" strike="noStrike" dirty="0">
                          <a:solidFill>
                            <a:srgbClr val="000000"/>
                          </a:solidFill>
                          <a:effectLst/>
                          <a:latin typeface="Calibri" panose="020F0502020204030204" pitchFamily="34" charset="0"/>
                        </a:rPr>
                        <a:t>Kumar, Jorge – assigned create SOW</a:t>
                      </a:r>
                    </a:p>
                    <a:p>
                      <a:pPr algn="l" fontAlgn="b"/>
                      <a:r>
                        <a:rPr lang="en-US" sz="1400" b="0" i="0" u="none" strike="noStrike" dirty="0">
                          <a:solidFill>
                            <a:srgbClr val="000000"/>
                          </a:solidFill>
                          <a:effectLst/>
                          <a:latin typeface="Calibri" panose="020F0502020204030204" pitchFamily="34" charset="0"/>
                        </a:rPr>
                        <a:t>Everyone – assigned update profile page</a:t>
                      </a:r>
                    </a:p>
                    <a:p>
                      <a:pPr algn="l" fontAlgn="b"/>
                      <a:r>
                        <a:rPr lang="en-US" sz="1400" b="0" i="0" u="none" strike="noStrike" dirty="0">
                          <a:solidFill>
                            <a:srgbClr val="000000"/>
                          </a:solidFill>
                          <a:effectLst/>
                          <a:latin typeface="Calibri" panose="020F0502020204030204" pitchFamily="34" charset="0"/>
                        </a:rPr>
                        <a:t>Annie – assigned as PM and will create home page and meeting minutes slide</a:t>
                      </a:r>
                    </a:p>
                    <a:p>
                      <a:pPr algn="l" fontAlgn="b"/>
                      <a:r>
                        <a:rPr lang="en-US" sz="1400" b="0" i="0" u="none" strike="noStrike" dirty="0">
                          <a:solidFill>
                            <a:srgbClr val="000000"/>
                          </a:solidFill>
                          <a:effectLst/>
                          <a:latin typeface="Calibri" panose="020F0502020204030204" pitchFamily="34" charset="0"/>
                        </a:rPr>
                        <a:t>Everyone – will record video</a:t>
                      </a:r>
                    </a:p>
                    <a:p>
                      <a:pPr algn="l" fontAlgn="b"/>
                      <a:r>
                        <a:rPr lang="en-US" sz="1400" b="0" i="0" u="none" strike="noStrike" dirty="0">
                          <a:solidFill>
                            <a:srgbClr val="000000"/>
                          </a:solidFill>
                          <a:effectLst/>
                          <a:latin typeface="Calibri" panose="020F0502020204030204" pitchFamily="34" charset="0"/>
                        </a:rPr>
                        <a:t>Annie – will upload files to eLearning</a:t>
                      </a:r>
                    </a:p>
                    <a:p>
                      <a:pPr algn="l" fontAlgn="b"/>
                      <a:r>
                        <a:rPr lang="en-US" sz="1400" b="0" i="0" u="none" strike="noStrike" dirty="0">
                          <a:solidFill>
                            <a:srgbClr val="000000"/>
                          </a:solidFill>
                          <a:effectLst/>
                          <a:latin typeface="Calibri" panose="020F0502020204030204" pitchFamily="34" charset="0"/>
                        </a:rPr>
                        <a:t>Initial work from all members due on Feb 8</a:t>
                      </a:r>
                      <a:r>
                        <a:rPr lang="en-US" sz="1400" b="0" i="0" u="none" strike="noStrike" baseline="30000" dirty="0">
                          <a:solidFill>
                            <a:srgbClr val="000000"/>
                          </a:solidFill>
                          <a:effectLst/>
                          <a:latin typeface="Calibri" panose="020F0502020204030204" pitchFamily="34" charset="0"/>
                        </a:rPr>
                        <a:t>th</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Team Review of work on Feb 10</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10-Feb</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Work from John, Annie, and Jorge was all submitted on-time. Kumar was late with Profile and Ideas update</a:t>
                      </a:r>
                    </a:p>
                    <a:p>
                      <a:pPr algn="l" fontAlgn="b"/>
                      <a:r>
                        <a:rPr lang="en-US" sz="1400" b="0" i="0" u="none" strike="noStrike" dirty="0">
                          <a:solidFill>
                            <a:srgbClr val="000000"/>
                          </a:solidFill>
                          <a:effectLst/>
                          <a:latin typeface="Calibri" panose="020F0502020204030204" pitchFamily="34" charset="0"/>
                        </a:rPr>
                        <a:t>During meeting we reviewed all documents together and made changes and agreed on date to record video.</a:t>
                      </a:r>
                    </a:p>
                    <a:p>
                      <a:pPr algn="l" fontAlgn="b"/>
                      <a:r>
                        <a:rPr lang="en-US" sz="1400" b="0" i="0" u="none" strike="noStrike" dirty="0">
                          <a:solidFill>
                            <a:srgbClr val="000000"/>
                          </a:solidFill>
                          <a:effectLst/>
                          <a:latin typeface="Calibri" panose="020F0502020204030204" pitchFamily="34" charset="0"/>
                        </a:rPr>
                        <a:t>Video Recording Feb 12</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12-Feb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Documents reviewed one more time, video recorded, Annie will update the documents on Feb 13</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329069310"/>
              </p:ext>
            </p:extLst>
          </p:nvPr>
        </p:nvGraphicFramePr>
        <p:xfrm>
          <a:off x="379114" y="923071"/>
          <a:ext cx="7592578" cy="4168666"/>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Lisa</a:t>
                      </a:r>
                    </a:p>
                    <a:p>
                      <a:pPr algn="l" fontAlgn="b"/>
                      <a:r>
                        <a:rPr lang="en-US" sz="1400" b="0" i="0" u="none" strike="noStrike" dirty="0">
                          <a:solidFill>
                            <a:srgbClr val="000000"/>
                          </a:solidFill>
                          <a:effectLst/>
                          <a:latin typeface="Calibri" panose="020F0502020204030204" pitchFamily="34" charset="0"/>
                        </a:rPr>
                        <a:t>Cost Slide – Mike (Requirements), John (Testing), </a:t>
                      </a:r>
                      <a:r>
                        <a:rPr lang="en-US" sz="1400" b="0" i="0" u="none" strike="noStrike" dirty="0" err="1">
                          <a:solidFill>
                            <a:srgbClr val="000000"/>
                          </a:solidFill>
                          <a:effectLst/>
                          <a:latin typeface="Calibri" panose="020F0502020204030204" pitchFamily="34" charset="0"/>
                        </a:rPr>
                        <a:t>etc</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SOW – Lisa, Scott</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3</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4</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8278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100" b="1" dirty="0">
                <a:cs typeface="Arial" pitchFamily="34" charset="0"/>
              </a:rPr>
              <a:t>Risks only (just one or two with mitigations from the Risk Slide)</a:t>
            </a:r>
            <a:endParaRPr lang="en-US" sz="11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100" dirty="0">
              <a:cs typeface="Arial" pitchFamily="34" charset="0"/>
            </a:endParaRPr>
          </a:p>
          <a:p>
            <a:pPr marL="628650" lvl="1" indent="-171450" eaLnBrk="0" hangingPunct="0">
              <a:spcBef>
                <a:spcPts val="0"/>
              </a:spcBef>
              <a:spcAft>
                <a:spcPts val="300"/>
              </a:spcAft>
              <a:buFont typeface="Arial" panose="020B0604020202020204" pitchFamily="34" charset="0"/>
              <a:buChar char="•"/>
              <a:defRPr/>
            </a:pPr>
            <a:endParaRPr lang="en-US" sz="1100" dirty="0">
              <a:cs typeface="Arial" pitchFamily="34" charset="0"/>
            </a:endParaRPr>
          </a:p>
        </p:txBody>
      </p:sp>
      <p:sp>
        <p:nvSpPr>
          <p:cNvPr id="63" name="Rectangle 5"/>
          <p:cNvSpPr>
            <a:spLocks noChangeArrowheads="1"/>
          </p:cNvSpPr>
          <p:nvPr/>
        </p:nvSpPr>
        <p:spPr bwMode="auto">
          <a:xfrm>
            <a:off x="316865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Workshop 2 – Feb 15</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Finalize FE Req – Feb 20</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Start BE Req – Feb 18</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Equipment Delivery – Feb 22</a:t>
            </a:r>
            <a:r>
              <a:rPr lang="en-US" sz="1200" baseline="30000" dirty="0">
                <a:cs typeface="Arial" pitchFamily="34" charset="0"/>
              </a:rPr>
              <a:t>nd</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sz="4000" dirty="0"/>
              <a:t>Project Name</a:t>
            </a:r>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5663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Completed SOW – Jan 20</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Workshop 1 completed – Jan 28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Initial Front End Req Complete – Feb 9</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xxx</a:t>
            </a:r>
          </a:p>
          <a:p>
            <a:pPr eaLnBrk="0" hangingPunct="0">
              <a:spcBef>
                <a:spcPts val="0"/>
              </a:spcBef>
              <a:spcAft>
                <a:spcPts val="300"/>
              </a:spcAft>
              <a:defRPr/>
            </a:pPr>
            <a:r>
              <a:rPr lang="en-US" sz="1200" dirty="0">
                <a:cs typeface="Arial" pitchFamily="34" charset="0"/>
              </a:rPr>
              <a:t>           </a:t>
            </a:r>
            <a:endParaRPr lang="en-US" sz="800" i="1" dirty="0">
              <a:cs typeface="Arial" pitchFamily="34" charset="0"/>
            </a:endParaRP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129183" y="304364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FE Document Accepted – Feb 22</a:t>
            </a:r>
            <a:r>
              <a:rPr lang="en-US" sz="1200" baseline="30000" dirty="0">
                <a:cs typeface="Arial" pitchFamily="34" charset="0"/>
              </a:rPr>
              <a:t>nd</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BE Document Accepted – Mar 28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Accepted – April 15</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Arch Context Diagram Complete – April 18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UAT Completes – Dec 14</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Go Live – Dec 20</a:t>
            </a:r>
            <a:r>
              <a:rPr lang="en-US" sz="1200" baseline="30000" dirty="0">
                <a:cs typeface="Arial" pitchFamily="34" charset="0"/>
              </a:rPr>
              <a:t>th</a:t>
            </a:r>
            <a:r>
              <a:rPr lang="en-US" sz="1200" dirty="0">
                <a:cs typeface="Arial" pitchFamily="34" charset="0"/>
              </a:rPr>
              <a:t> </a:t>
            </a:r>
          </a:p>
          <a:p>
            <a:pPr lvl="0" eaLnBrk="0" hangingPunct="0">
              <a:spcBef>
                <a:spcPts val="0"/>
              </a:spcBef>
              <a:spcAft>
                <a:spcPts val="300"/>
              </a:spcAft>
              <a:defRPr/>
            </a:pP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2864248039"/>
              </p:ext>
            </p:extLst>
          </p:nvPr>
        </p:nvGraphicFramePr>
        <p:xfrm>
          <a:off x="622902" y="948266"/>
          <a:ext cx="10970400" cy="5355171"/>
        </p:xfrm>
        <a:graphic>
          <a:graphicData uri="http://schemas.openxmlformats.org/drawingml/2006/table">
            <a:tbl>
              <a:tblPr firstRow="1" bandRow="1">
                <a:tableStyleId>{5C22544A-7EE6-4342-B048-85BDC9FD1C3A}</a:tableStyleId>
              </a:tblPr>
              <a:tblGrid>
                <a:gridCol w="3570938">
                  <a:extLst>
                    <a:ext uri="{9D8B030D-6E8A-4147-A177-3AD203B41FA5}">
                      <a16:colId xmlns:a16="http://schemas.microsoft.com/office/drawing/2014/main" val="695806456"/>
                    </a:ext>
                  </a:extLst>
                </a:gridCol>
                <a:gridCol w="846246">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376767">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Requirements FE Document Accepted </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Jan 9, 2024</a:t>
                      </a:r>
                    </a:p>
                  </a:txBody>
                  <a:tcPr/>
                </a:tc>
                <a:tc>
                  <a:txBody>
                    <a:bodyPr/>
                    <a:lstStyle/>
                    <a:p>
                      <a:r>
                        <a:rPr lang="en-US" sz="1200" dirty="0"/>
                        <a:t>Feb 22, 2024</a:t>
                      </a:r>
                    </a:p>
                  </a:txBody>
                  <a:tcPr/>
                </a:tc>
                <a:tc>
                  <a:txBody>
                    <a:bodyPr/>
                    <a:lstStyle/>
                    <a:p>
                      <a:r>
                        <a:rPr lang="en-US" sz="1200" dirty="0"/>
                        <a:t>Signed by customer on Dec 20</a:t>
                      </a:r>
                      <a:r>
                        <a:rPr lang="en-US" sz="1200" baseline="30000" dirty="0"/>
                        <a:t>th</a:t>
                      </a:r>
                      <a:r>
                        <a:rPr lang="en-US" sz="1200" dirty="0"/>
                        <a:t> </a:t>
                      </a:r>
                    </a:p>
                  </a:txBody>
                  <a:tcPr/>
                </a:tc>
                <a:extLst>
                  <a:ext uri="{0D108BD9-81ED-4DB2-BD59-A6C34878D82A}">
                    <a16:rowId xmlns:a16="http://schemas.microsoft.com/office/drawing/2014/main" val="1705967525"/>
                  </a:ext>
                </a:extLst>
              </a:tr>
              <a:tr h="376767">
                <a:tc>
                  <a:txBody>
                    <a:bodyPr/>
                    <a:lstStyle/>
                    <a:p>
                      <a:r>
                        <a:rPr lang="en-US" sz="1200" dirty="0">
                          <a:cs typeface="Arial" pitchFamily="34" charset="0"/>
                        </a:rPr>
                        <a:t>Arch Context Diagram Complete</a:t>
                      </a: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r>
                        <a:rPr lang="en-US" sz="1200" dirty="0">
                          <a:cs typeface="Arial" pitchFamily="34" charset="0"/>
                        </a:rPr>
                        <a:t>HL Design Complete </a:t>
                      </a:r>
                      <a:endParaRPr lang="en-US" sz="1200" dirty="0"/>
                    </a:p>
                  </a:txBody>
                  <a:tcPr/>
                </a:tc>
                <a:tc>
                  <a:txBody>
                    <a:bodyPr/>
                    <a:lstStyle/>
                    <a:p>
                      <a:pPr algn="ctr"/>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4197986461"/>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r>
                        <a:rPr lang="en-US" sz="1200" dirty="0"/>
                        <a:t>Order Dev HW from Dev BOM</a:t>
                      </a:r>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Dec 30, 2024</a:t>
                      </a:r>
                    </a:p>
                  </a:txBody>
                  <a:tcPr/>
                </a:tc>
                <a:tc>
                  <a:txBody>
                    <a:bodyPr/>
                    <a:lstStyle/>
                    <a:p>
                      <a:r>
                        <a:rPr lang="en-US" sz="1200" dirty="0"/>
                        <a:t>Jan 1, 2025</a:t>
                      </a:r>
                    </a:p>
                  </a:txBody>
                  <a:tcP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r>
                        <a:rPr lang="en-US" sz="1200" dirty="0"/>
                        <a:t>Prod Env ready for code</a:t>
                      </a:r>
                    </a:p>
                  </a:txBody>
                  <a:tcPr/>
                </a:tc>
                <a:tc>
                  <a:txBody>
                    <a:bodyPr/>
                    <a:lstStyle/>
                    <a:p>
                      <a:pPr algn="ctr"/>
                      <a:r>
                        <a:rPr lang="en-US" sz="1200" dirty="0"/>
                        <a:t>G</a:t>
                      </a:r>
                    </a:p>
                  </a:txBody>
                  <a:tcPr>
                    <a:solidFill>
                      <a:srgbClr val="00B050"/>
                    </a:solidFill>
                  </a:tcPr>
                </a:tc>
                <a:tc>
                  <a:txBody>
                    <a:bodyPr/>
                    <a:lstStyle/>
                    <a:p>
                      <a:r>
                        <a:rPr lang="en-US" sz="1200" dirty="0"/>
                        <a:t>35%</a:t>
                      </a:r>
                    </a:p>
                  </a:txBody>
                  <a:tcPr/>
                </a:tc>
                <a:tc>
                  <a:txBody>
                    <a:bodyPr/>
                    <a:lstStyle/>
                    <a:p>
                      <a:r>
                        <a:rPr lang="en-US" sz="1200" dirty="0"/>
                        <a:t>Nov 2, 2024</a:t>
                      </a:r>
                    </a:p>
                  </a:txBody>
                  <a:tcPr/>
                </a:tc>
                <a:tc>
                  <a:txBody>
                    <a:bodyPr/>
                    <a:lstStyle/>
                    <a:p>
                      <a:r>
                        <a:rPr lang="en-US" sz="1200" dirty="0"/>
                        <a:t>Nov 9, 2024</a:t>
                      </a:r>
                    </a:p>
                  </a:txBody>
                  <a:tcP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r>
                        <a:rPr lang="en-US" sz="1200" dirty="0"/>
                        <a:t>User Acceptance Complete</a:t>
                      </a:r>
                    </a:p>
                  </a:txBody>
                  <a:tcPr/>
                </a:tc>
                <a:tc>
                  <a:txBody>
                    <a:bodyPr/>
                    <a:lstStyle/>
                    <a:p>
                      <a:pPr algn="ctr"/>
                      <a:r>
                        <a:rPr lang="en-US" sz="1200" dirty="0"/>
                        <a:t>Y</a:t>
                      </a:r>
                    </a:p>
                  </a:txBody>
                  <a:tcPr>
                    <a:solidFill>
                      <a:srgbClr val="FFC000"/>
                    </a:solidFill>
                  </a:tcPr>
                </a:tc>
                <a:tc>
                  <a:txBody>
                    <a:bodyPr/>
                    <a:lstStyle/>
                    <a:p>
                      <a:r>
                        <a:rPr lang="en-US" sz="1200" dirty="0"/>
                        <a:t>40%</a:t>
                      </a:r>
                    </a:p>
                  </a:txBody>
                  <a:tcPr/>
                </a:tc>
                <a:tc>
                  <a:txBody>
                    <a:bodyPr/>
                    <a:lstStyle/>
                    <a:p>
                      <a:r>
                        <a:rPr lang="en-US" sz="1200" dirty="0"/>
                        <a:t>Jun 1, 2025</a:t>
                      </a:r>
                    </a:p>
                  </a:txBody>
                  <a:tcPr/>
                </a:tc>
                <a:tc>
                  <a:txBody>
                    <a:bodyPr/>
                    <a:lstStyle/>
                    <a:p>
                      <a:r>
                        <a:rPr lang="en-US" sz="1200" dirty="0"/>
                        <a:t>Dec 14, 2025</a:t>
                      </a:r>
                    </a:p>
                  </a:txBody>
                  <a:tcPr/>
                </a:tc>
                <a:tc>
                  <a:txBody>
                    <a:bodyPr/>
                    <a:lstStyle/>
                    <a:p>
                      <a:r>
                        <a:rPr lang="en-US" sz="1200" dirty="0"/>
                        <a:t>Data was not clean (R3), working weekends to catch-up</a:t>
                      </a:r>
                    </a:p>
                  </a:txBody>
                  <a:tcPr/>
                </a:tc>
                <a:extLst>
                  <a:ext uri="{0D108BD9-81ED-4DB2-BD59-A6C34878D82A}">
                    <a16:rowId xmlns:a16="http://schemas.microsoft.com/office/drawing/2014/main" val="3674913302"/>
                  </a:ext>
                </a:extLst>
              </a:tr>
              <a:tr h="376767">
                <a:tc>
                  <a:txBody>
                    <a:bodyPr/>
                    <a:lstStyle/>
                    <a:p>
                      <a:r>
                        <a:rPr lang="en-US" sz="1200" dirty="0"/>
                        <a:t>Go-Live</a:t>
                      </a:r>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687E8-A383-75F3-2B0B-0CF871284697}"/>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63A7148C-EF68-6B14-D192-C6FEE3C41E0A}"/>
              </a:ext>
            </a:extLst>
          </p:cNvPr>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5105A819-F1B8-DB56-5A2C-938DE4D9E1D0}"/>
              </a:ext>
            </a:extLst>
          </p:cNvPr>
          <p:cNvGraphicFramePr>
            <a:graphicFrameLocks noGrp="1"/>
          </p:cNvGraphicFramePr>
          <p:nvPr/>
        </p:nvGraphicFramePr>
        <p:xfrm>
          <a:off x="622902" y="948266"/>
          <a:ext cx="10970400" cy="5355171"/>
        </p:xfrm>
        <a:graphic>
          <a:graphicData uri="http://schemas.openxmlformats.org/drawingml/2006/table">
            <a:tbl>
              <a:tblPr firstRow="1" bandRow="1">
                <a:tableStyleId>{5C22544A-7EE6-4342-B048-85BDC9FD1C3A}</a:tableStyleId>
              </a:tblPr>
              <a:tblGrid>
                <a:gridCol w="3570938">
                  <a:extLst>
                    <a:ext uri="{9D8B030D-6E8A-4147-A177-3AD203B41FA5}">
                      <a16:colId xmlns:a16="http://schemas.microsoft.com/office/drawing/2014/main" val="695806456"/>
                    </a:ext>
                  </a:extLst>
                </a:gridCol>
                <a:gridCol w="846246">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376767">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Requirements FE Document Accepted </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Jan 9, 2024</a:t>
                      </a:r>
                    </a:p>
                  </a:txBody>
                  <a:tcPr/>
                </a:tc>
                <a:tc>
                  <a:txBody>
                    <a:bodyPr/>
                    <a:lstStyle/>
                    <a:p>
                      <a:r>
                        <a:rPr lang="en-US" sz="1200" dirty="0"/>
                        <a:t>Feb 22, 2024</a:t>
                      </a:r>
                    </a:p>
                  </a:txBody>
                  <a:tcPr/>
                </a:tc>
                <a:tc>
                  <a:txBody>
                    <a:bodyPr/>
                    <a:lstStyle/>
                    <a:p>
                      <a:r>
                        <a:rPr lang="en-US" sz="1200" dirty="0"/>
                        <a:t>Signed by customer on Dec 20</a:t>
                      </a:r>
                      <a:r>
                        <a:rPr lang="en-US" sz="1200" baseline="30000" dirty="0"/>
                        <a:t>th</a:t>
                      </a:r>
                      <a:r>
                        <a:rPr lang="en-US" sz="1200" dirty="0"/>
                        <a:t> </a:t>
                      </a:r>
                    </a:p>
                  </a:txBody>
                  <a:tcPr/>
                </a:tc>
                <a:extLst>
                  <a:ext uri="{0D108BD9-81ED-4DB2-BD59-A6C34878D82A}">
                    <a16:rowId xmlns:a16="http://schemas.microsoft.com/office/drawing/2014/main" val="1705967525"/>
                  </a:ext>
                </a:extLst>
              </a:tr>
              <a:tr h="376767">
                <a:tc>
                  <a:txBody>
                    <a:bodyPr/>
                    <a:lstStyle/>
                    <a:p>
                      <a:r>
                        <a:rPr lang="en-US" sz="1200" dirty="0">
                          <a:cs typeface="Arial" pitchFamily="34" charset="0"/>
                        </a:rPr>
                        <a:t>Arch Context Diagram Complete</a:t>
                      </a: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r>
                        <a:rPr lang="en-US" sz="1200" dirty="0">
                          <a:cs typeface="Arial" pitchFamily="34" charset="0"/>
                        </a:rPr>
                        <a:t>HL Design Complete </a:t>
                      </a:r>
                      <a:endParaRPr lang="en-US" sz="1200" dirty="0"/>
                    </a:p>
                  </a:txBody>
                  <a:tcPr/>
                </a:tc>
                <a:tc>
                  <a:txBody>
                    <a:bodyPr/>
                    <a:lstStyle/>
                    <a:p>
                      <a:pPr algn="ctr"/>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4197986461"/>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r>
                        <a:rPr lang="en-US" sz="1200" dirty="0"/>
                        <a:t>Order Dev HW from Dev BOM</a:t>
                      </a:r>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Dec 30, 2024</a:t>
                      </a:r>
                    </a:p>
                  </a:txBody>
                  <a:tcPr/>
                </a:tc>
                <a:tc>
                  <a:txBody>
                    <a:bodyPr/>
                    <a:lstStyle/>
                    <a:p>
                      <a:r>
                        <a:rPr lang="en-US" sz="1200" dirty="0"/>
                        <a:t>Jan 1, 2025</a:t>
                      </a:r>
                    </a:p>
                  </a:txBody>
                  <a:tcP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r>
                        <a:rPr lang="en-US" sz="1200" dirty="0"/>
                        <a:t>Prod Env ready for code</a:t>
                      </a:r>
                    </a:p>
                  </a:txBody>
                  <a:tcPr/>
                </a:tc>
                <a:tc>
                  <a:txBody>
                    <a:bodyPr/>
                    <a:lstStyle/>
                    <a:p>
                      <a:pPr algn="ctr"/>
                      <a:r>
                        <a:rPr lang="en-US" sz="1200" dirty="0"/>
                        <a:t>G</a:t>
                      </a:r>
                    </a:p>
                  </a:txBody>
                  <a:tcPr>
                    <a:solidFill>
                      <a:srgbClr val="00B050"/>
                    </a:solidFill>
                  </a:tcPr>
                </a:tc>
                <a:tc>
                  <a:txBody>
                    <a:bodyPr/>
                    <a:lstStyle/>
                    <a:p>
                      <a:r>
                        <a:rPr lang="en-US" sz="1200" dirty="0"/>
                        <a:t>35%</a:t>
                      </a:r>
                    </a:p>
                  </a:txBody>
                  <a:tcPr/>
                </a:tc>
                <a:tc>
                  <a:txBody>
                    <a:bodyPr/>
                    <a:lstStyle/>
                    <a:p>
                      <a:r>
                        <a:rPr lang="en-US" sz="1200" dirty="0"/>
                        <a:t>Nov 2, 2024</a:t>
                      </a:r>
                    </a:p>
                  </a:txBody>
                  <a:tcPr/>
                </a:tc>
                <a:tc>
                  <a:txBody>
                    <a:bodyPr/>
                    <a:lstStyle/>
                    <a:p>
                      <a:r>
                        <a:rPr lang="en-US" sz="1200" dirty="0"/>
                        <a:t>Nov 9, 2024</a:t>
                      </a:r>
                    </a:p>
                  </a:txBody>
                  <a:tcP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r>
                        <a:rPr lang="en-US" sz="1200" dirty="0"/>
                        <a:t>User Acceptance Complete</a:t>
                      </a:r>
                    </a:p>
                  </a:txBody>
                  <a:tcPr/>
                </a:tc>
                <a:tc>
                  <a:txBody>
                    <a:bodyPr/>
                    <a:lstStyle/>
                    <a:p>
                      <a:pPr algn="ctr"/>
                      <a:r>
                        <a:rPr lang="en-US" sz="1200" dirty="0"/>
                        <a:t>Y</a:t>
                      </a:r>
                    </a:p>
                  </a:txBody>
                  <a:tcPr>
                    <a:solidFill>
                      <a:srgbClr val="FFC000"/>
                    </a:solidFill>
                  </a:tcPr>
                </a:tc>
                <a:tc>
                  <a:txBody>
                    <a:bodyPr/>
                    <a:lstStyle/>
                    <a:p>
                      <a:r>
                        <a:rPr lang="en-US" sz="1200" dirty="0"/>
                        <a:t>40%</a:t>
                      </a:r>
                    </a:p>
                  </a:txBody>
                  <a:tcPr/>
                </a:tc>
                <a:tc>
                  <a:txBody>
                    <a:bodyPr/>
                    <a:lstStyle/>
                    <a:p>
                      <a:r>
                        <a:rPr lang="en-US" sz="1200" dirty="0"/>
                        <a:t>Jun 1, 2025</a:t>
                      </a:r>
                    </a:p>
                  </a:txBody>
                  <a:tcPr/>
                </a:tc>
                <a:tc>
                  <a:txBody>
                    <a:bodyPr/>
                    <a:lstStyle/>
                    <a:p>
                      <a:r>
                        <a:rPr lang="en-US" sz="1200" dirty="0"/>
                        <a:t>Dec 14, 2025</a:t>
                      </a:r>
                    </a:p>
                  </a:txBody>
                  <a:tcPr/>
                </a:tc>
                <a:tc>
                  <a:txBody>
                    <a:bodyPr/>
                    <a:lstStyle/>
                    <a:p>
                      <a:r>
                        <a:rPr lang="en-US" sz="1200" dirty="0"/>
                        <a:t>Data was not clean (R3), working weekends to catch-up</a:t>
                      </a:r>
                    </a:p>
                  </a:txBody>
                  <a:tcPr/>
                </a:tc>
                <a:extLst>
                  <a:ext uri="{0D108BD9-81ED-4DB2-BD59-A6C34878D82A}">
                    <a16:rowId xmlns:a16="http://schemas.microsoft.com/office/drawing/2014/main" val="3674913302"/>
                  </a:ext>
                </a:extLst>
              </a:tr>
              <a:tr h="376767">
                <a:tc>
                  <a:txBody>
                    <a:bodyPr/>
                    <a:lstStyle/>
                    <a:p>
                      <a:r>
                        <a:rPr lang="en-US" sz="1200" dirty="0"/>
                        <a:t>Go-Live</a:t>
                      </a:r>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1416885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Risks-updated</a:t>
            </a:r>
            <a:endParaRPr dirty="0"/>
          </a:p>
        </p:txBody>
      </p:sp>
      <p:graphicFrame>
        <p:nvGraphicFramePr>
          <p:cNvPr id="275" name="Google Shape;275;p7"/>
          <p:cNvGraphicFramePr/>
          <p:nvPr>
            <p:extLst>
              <p:ext uri="{D42A27DB-BD31-4B8C-83A1-F6EECF244321}">
                <p14:modId xmlns:p14="http://schemas.microsoft.com/office/powerpoint/2010/main" val="414553572"/>
              </p:ext>
            </p:extLst>
          </p:nvPr>
        </p:nvGraphicFramePr>
        <p:xfrm>
          <a:off x="528638" y="1249256"/>
          <a:ext cx="11014525" cy="408813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1615">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52715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No. 35 – Payment Processing Might be delayed due to integration issues with third-party payment gateways, which could impact the start of Task No. 37 – Secure Escrow System.</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Select a payment gateway with strong API support and conduct early integration testing.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issues arise, implement a manual payment verification process until automated escrow is functional.</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April  15</a:t>
                      </a:r>
                      <a:endParaRPr sz="1200" dirty="0"/>
                    </a:p>
                  </a:txBody>
                  <a:tcPr marL="91450" marR="91450" marT="45725" marB="45725"/>
                </a:tc>
                <a:tc>
                  <a:txBody>
                    <a:bodyPr/>
                    <a:lstStyle/>
                    <a:p>
                      <a:pPr marL="0" marR="0" lvl="0" indent="0" algn="l" rtl="0">
                        <a:spcBef>
                          <a:spcPts val="0"/>
                        </a:spcBef>
                        <a:spcAft>
                          <a:spcPts val="0"/>
                        </a:spcAft>
                        <a:buNone/>
                      </a:pPr>
                      <a:r>
                        <a:rPr lang="en-US" sz="1200" dirty="0"/>
                        <a:t>Have a backup payment provider ready.</a:t>
                      </a: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US" sz="1200" dirty="0"/>
                        <a:t>Task no. 25 List Medical Supplies for Auction Might be delayed due to incomplete or incorrect product details, which could impact the start of task no.26 Upload Pictures &amp; set starting bids</a:t>
                      </a:r>
                      <a:endParaRPr sz="1200" dirty="0"/>
                    </a:p>
                  </a:txBody>
                  <a:tcPr marL="91450" marR="91450" marT="45725" marB="45725"/>
                </a:tc>
                <a:tc>
                  <a:txBody>
                    <a:bodyPr/>
                    <a:lstStyle/>
                    <a:p>
                      <a:pPr marL="0" marR="0" lvl="0" indent="0" algn="l" rtl="0">
                        <a:spcBef>
                          <a:spcPts val="0"/>
                        </a:spcBef>
                        <a:spcAft>
                          <a:spcPts val="0"/>
                        </a:spcAft>
                        <a:buClr>
                          <a:schemeClr val="dk1"/>
                        </a:buClr>
                        <a:buSzPts val="1200"/>
                        <a:buFont typeface="Arial"/>
                        <a:buNone/>
                      </a:pPr>
                      <a:r>
                        <a:rPr lang="en-US" sz="1200" dirty="0"/>
                        <a:t>Implement a mandatory product verification process before listing.</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If product details are incomplete, notify the seller with automated prompts for corrections.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March 29</a:t>
                      </a:r>
                      <a:endParaRPr sz="1200" dirty="0"/>
                    </a:p>
                  </a:txBody>
                  <a:tcPr marL="91450" marR="91450" marT="45725" marB="45725"/>
                </a:tc>
                <a:tc>
                  <a:txBody>
                    <a:bodyPr/>
                    <a:lstStyle/>
                    <a:p>
                      <a:pPr marL="0" marR="0" lvl="0" indent="0" algn="l" rtl="0">
                        <a:spcBef>
                          <a:spcPts val="0"/>
                        </a:spcBef>
                        <a:spcAft>
                          <a:spcPts val="0"/>
                        </a:spcAft>
                        <a:buNone/>
                      </a:pPr>
                      <a:r>
                        <a:rPr lang="en-US" sz="1200" dirty="0"/>
                        <a:t>Ensure compliance with platform listing guidelines.</a:t>
                      </a: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extLst>
              <p:ext uri="{D42A27DB-BD31-4B8C-83A1-F6EECF244321}">
                <p14:modId xmlns:p14="http://schemas.microsoft.com/office/powerpoint/2010/main" val="2546246271"/>
              </p:ext>
            </p:extLst>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102 -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u="none" strike="noStrike" noProof="0" dirty="0"/>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99-</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87925355"/>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mso-contentType ?>
<SharedContentType xmlns="Microsoft.SharePoint.Taxonomy.ContentTypeSync" SourceId="0e710d51-58b4-4530-836b-fce5679fe049" ContentTypeId="0x010100BB337192E63E44A7A744CE7393F41F4E" PreviousValue="false"/>
</file>

<file path=customXml/item3.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2.xml><?xml version="1.0" encoding="utf-8"?>
<ds:datastoreItem xmlns:ds="http://schemas.openxmlformats.org/officeDocument/2006/customXml" ds:itemID="{FC93FBE5-800E-4E0D-A17F-8A2295BC58F1}">
  <ds:schemaRefs>
    <ds:schemaRef ds:uri="Microsoft.SharePoint.Taxonomy.ContentTypeSync"/>
  </ds:schemaRefs>
</ds:datastoreItem>
</file>

<file path=customXml/itemProps3.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E8DCF402-61C0-4362-B4A2-96E4D0F50A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10661</TotalTime>
  <Words>5725</Words>
  <Application>Microsoft Office PowerPoint</Application>
  <PresentationFormat>宽屏</PresentationFormat>
  <Paragraphs>1042</Paragraphs>
  <Slides>37</Slides>
  <Notes>27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37</vt:i4>
      </vt:variant>
      <vt:variant>
        <vt:lpstr>自定义放映</vt:lpstr>
      </vt:variant>
      <vt:variant>
        <vt:i4>16</vt:i4>
      </vt:variant>
    </vt:vector>
  </HeadingPairs>
  <TitlesOfParts>
    <vt:vector size="65" baseType="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Cost Comparison Slide Summary</vt:lpstr>
      <vt:lpstr>Project Name</vt:lpstr>
      <vt:lpstr>Major Milestones</vt:lpstr>
      <vt:lpstr>Major Milestones</vt:lpstr>
      <vt:lpstr>Project Key Risks-updated</vt:lpstr>
      <vt:lpstr>Project Key Risks</vt:lpstr>
      <vt:lpstr>PowerPoint 演示文稿</vt:lpstr>
      <vt:lpstr>PowerPoint 演示文稿</vt:lpstr>
      <vt:lpstr>PowerPoint 演示文稿</vt:lpstr>
      <vt:lpstr>Project Key Actions-updated</vt:lpstr>
      <vt:lpstr>Project Key Actions</vt:lpstr>
      <vt:lpstr>Project Decisions-updated</vt:lpstr>
      <vt:lpstr>Project Decisions</vt:lpstr>
      <vt:lpstr>Risk Management Plan Flow Chart</vt:lpstr>
      <vt:lpstr>Risk Management Plan Table</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512</cp:revision>
  <cp:lastPrinted>2013-10-11T13:12:04Z</cp:lastPrinted>
  <dcterms:created xsi:type="dcterms:W3CDTF">2015-11-10T10:22:41Z</dcterms:created>
  <dcterms:modified xsi:type="dcterms:W3CDTF">2025-04-10T07:12:42Z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