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657" r:id="rId2"/>
  </p:sldMasterIdLst>
  <p:notesMasterIdLst>
    <p:notesMasterId r:id="rId12"/>
  </p:notesMasterIdLst>
  <p:sldIdLst>
    <p:sldId id="260" r:id="rId3"/>
    <p:sldId id="261" r:id="rId4"/>
    <p:sldId id="277" r:id="rId5"/>
    <p:sldId id="284" r:id="rId6"/>
    <p:sldId id="285" r:id="rId7"/>
    <p:sldId id="286" r:id="rId8"/>
    <p:sldId id="282" r:id="rId9"/>
    <p:sldId id="288" r:id="rId10"/>
    <p:sldId id="276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배달의민족 한나체 Pro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pos="5019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4BE"/>
    <a:srgbClr val="4472C4"/>
    <a:srgbClr val="A59870"/>
    <a:srgbClr val="48BCBC"/>
    <a:srgbClr val="767171"/>
    <a:srgbClr val="FFFFFF"/>
    <a:srgbClr val="00796B"/>
    <a:srgbClr val="00423A"/>
    <a:srgbClr val="006055"/>
    <a:srgbClr val="00B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5581" autoAdjust="0"/>
  </p:normalViewPr>
  <p:slideViewPr>
    <p:cSldViewPr snapToGrid="0">
      <p:cViewPr varScale="1">
        <p:scale>
          <a:sx n="102" d="100"/>
          <a:sy n="102" d="100"/>
        </p:scale>
        <p:origin x="72" y="264"/>
      </p:cViewPr>
      <p:guideLst>
        <p:guide orient="horz" pos="2296"/>
        <p:guide pos="3840"/>
        <p:guide pos="7151"/>
        <p:guide pos="5019"/>
        <p:guide pos="5201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2D49-6140-4B4C-925B-A7947A8770A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CE44E-80EC-45A6-983C-139CE24B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7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CE44E-80EC-45A6-983C-139CE24B2A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BFEF-58FC-45B0-8458-003C2424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9749-305A-4D6A-BDBD-DD948305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D2CD3-C130-4AE0-835F-B8E1C4E6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919F-F9DB-42FF-85A7-EE399F5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1BDC8-D06D-4ED8-9924-303B9B2A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94E2B-BE02-4362-9CC8-34D36246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58E42-C076-40D6-8643-C29A379C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4D738-52F9-478F-BBD4-6F00D60A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40E4E-6660-4275-AC47-1A1A2C91F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93FB4-893C-4D03-9615-78DE860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C7B4E-DC1E-4C02-8C08-6861E4B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8B9B89-B890-4582-A3F7-5392638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798D-91A7-4D1F-B974-F88D031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43E62-F749-4470-A382-7C1B439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DAA41-C780-430E-9EBA-0A350243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E2DA6-441C-45DF-AA2C-387126F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07FCB9-893E-4038-8F18-B257C81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4312D-1863-4530-A1DF-366499D2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62F42-0E4D-4E4A-B142-497FA2F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4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578D9-7B3F-4D58-B945-CFA6B9D4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F3CF6-A87C-4EAC-A8AE-FA43CC30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B4384-8BD8-4D8F-B279-9AC511D7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55200-B61D-4D47-AEA6-B1A6B98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B9758-91A5-4FBD-95F9-B7CE77E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D6EFA-EE35-4650-8CE4-0CD269BE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EAAB6-4B56-4264-9136-E4185BEA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2FA4F7-C117-4FB5-97E2-76D3D0634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8CCD7-4769-4577-BA5F-9EF633EB6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AD028-DCC6-45A8-8FA9-6449345C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B51A5-EB32-48F5-B050-3E9A898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36C94-01F1-49A8-B953-C2F1ED2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5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C21F1-A226-4A2E-8B0D-DBF96E4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298B4-1EBD-4C92-80CD-741809FF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2C91E-EE34-4352-9F62-6BC7D7A6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87B2C-99EB-465B-9171-E08E82C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A1CA2-466B-43DB-8388-437D0F8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0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239A3-9D90-4936-9B15-5D22A7DF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308A6-3F77-4477-B708-40FD2FE5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24CAE-30E9-4D77-9958-132A0F41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ECECA-AFF9-4463-8821-AC76FB99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6BEF8-9F22-47FA-A3BC-33D23EA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59673-FBC7-4022-A61D-817DD593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782" y="1268413"/>
            <a:ext cx="4865017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6474-783E-49D3-8913-C9F4BDCE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509B2-087D-4F68-83E1-C4FE1CDB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2D1C2CF-7A99-4B81-8000-14E5B4251BB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68413"/>
            <a:ext cx="4865016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668C53-BF66-4E7C-A40C-6322F4E0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202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2309D-A1F7-4C38-BDB2-6DD82CCB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393"/>
            <a:ext cx="5008053" cy="55771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DCC5E-2B1B-420B-B93A-380333E9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3496" y="1256393"/>
            <a:ext cx="5009509" cy="55771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1D4F9-0493-4A12-B6AC-B76F17D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5776B-8BB0-4A69-B120-AC74D2B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975656C-10FF-4D44-8FFB-2100954F77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14111"/>
            <a:ext cx="5010356" cy="4494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69A55560-3381-4D4F-8278-4BB475595E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44238" y="1814111"/>
            <a:ext cx="5007973" cy="4494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A10E4F1-59A2-43D7-88AC-6707308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36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2309D-A1F7-4C38-BDB2-6DD82CCB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8413"/>
            <a:ext cx="10510766" cy="5456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1D4F9-0493-4A12-B6AC-B76F17D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5776B-8BB0-4A69-B120-AC74D2B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975656C-10FF-4D44-8FFB-2100954F77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14111"/>
            <a:ext cx="10515600" cy="4494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A10E4F1-59A2-43D7-88AC-6707308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94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29E8F-0433-45C2-88A5-63E12298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D45DB-A3A3-4327-BD4B-5E8D6799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D8E67-BCAF-4739-BC7F-E33DE48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7F569-09D1-48E5-8063-06BBC62E00F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19D4-83C6-4405-B21B-24BD253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FD55-A873-477D-8AF2-9700FA3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F98E-3A62-48E0-B5E8-A1E6D621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6F9E7-5E97-4633-B2F0-20B1AB82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22AEE-2EFE-4E68-A183-A47570B2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61FE0-2098-416E-AB2B-D6065235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D121A-B747-444D-8A2A-0B988F78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CEB5C-C0F8-4621-ABE0-F750A5ED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E0F9-F53C-4B09-9CEE-972E1A9F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DC9E-0733-47E7-8855-B081EED0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833C0-184B-4C46-9ED4-52777AA1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9BB9F-4A3D-4B6B-9883-827CA663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DD656-B41C-48D5-AD0C-A026A489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859C5-E62C-4EDF-A7D7-82D3D207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CB6BF-CAC0-4ACC-A919-381348E2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7589F-DB0B-465B-B50B-DDFADEE1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C1DE1-0F19-478F-9622-A96AF20A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2858-EAB4-4CBF-95C4-A2A49926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45780-EFE7-409F-9525-E818D216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EDD05-4C88-4DE3-9410-619271A5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84D35-F6FC-4778-BF71-E7A441B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80152-D70F-4436-B4E5-A8AA69D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9BCAC-F6A7-43D8-9CC2-999A243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0F69E9-BB8E-4A2A-822E-48FE28A20D20}"/>
              </a:ext>
            </a:extLst>
          </p:cNvPr>
          <p:cNvSpPr/>
          <p:nvPr userDrawn="1"/>
        </p:nvSpPr>
        <p:spPr>
          <a:xfrm>
            <a:off x="0" y="6437375"/>
            <a:ext cx="12192000" cy="425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68155F-04F6-43B5-AA2A-5BC84A6F4C57}"/>
              </a:ext>
            </a:extLst>
          </p:cNvPr>
          <p:cNvSpPr/>
          <p:nvPr userDrawn="1"/>
        </p:nvSpPr>
        <p:spPr>
          <a:xfrm>
            <a:off x="0" y="0"/>
            <a:ext cx="12192000" cy="970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025AB-BFF2-4D31-AD59-A2FCD0A509E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6577805"/>
            <a:ext cx="1293869" cy="1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69" r:id="rId4"/>
    <p:sldLayoutId id="214748365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bg1">
              <a:lumMod val="9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091E2-9717-4EBB-9E14-E276B19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43083-AF7C-462D-8071-A7CDB9D0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29D80-70FD-4C1F-B086-15E488CD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DC0B-6062-4217-8F0C-F5E24085CDB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7C7F7-EB75-4DD3-A024-4623B574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66530-E142-4A75-96F3-E8809474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2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jpe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우후죽순 인상되는 배달수수료…가장 큰 문제는 '깜깜이 책정 구조'">
            <a:extLst>
              <a:ext uri="{FF2B5EF4-FFF2-40B4-BE49-F238E27FC236}">
                <a16:creationId xmlns:a16="http://schemas.microsoft.com/office/drawing/2014/main" id="{3404FF28-6B40-4A97-AE4C-CDF8230C8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9792"/>
          <a:stretch/>
        </p:blipFill>
        <p:spPr bwMode="auto">
          <a:xfrm>
            <a:off x="6059488" y="0"/>
            <a:ext cx="70866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D76829D-7D3F-447F-A088-30171543ED43}"/>
              </a:ext>
            </a:extLst>
          </p:cNvPr>
          <p:cNvSpPr/>
          <p:nvPr/>
        </p:nvSpPr>
        <p:spPr>
          <a:xfrm>
            <a:off x="0" y="0"/>
            <a:ext cx="6975836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FB6-5106-44D7-9C3E-367E0E343171}"/>
              </a:ext>
            </a:extLst>
          </p:cNvPr>
          <p:cNvSpPr txBox="1"/>
          <p:nvPr/>
        </p:nvSpPr>
        <p:spPr>
          <a:xfrm>
            <a:off x="1193074" y="130216"/>
            <a:ext cx="630500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라이더들의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안전하고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편리하고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정확한 배달을 위해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21576-6B0C-47EF-8A5B-B0DDD401FB00}"/>
              </a:ext>
            </a:extLst>
          </p:cNvPr>
          <p:cNvSpPr txBox="1"/>
          <p:nvPr/>
        </p:nvSpPr>
        <p:spPr>
          <a:xfrm>
            <a:off x="1193074" y="5385950"/>
            <a:ext cx="3823063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융복합 프로젝트형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 프로젝트 과정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A34F6-4668-4942-836F-50725667A6CD}"/>
              </a:ext>
            </a:extLst>
          </p:cNvPr>
          <p:cNvSpPr txBox="1"/>
          <p:nvPr/>
        </p:nvSpPr>
        <p:spPr>
          <a:xfrm>
            <a:off x="1193074" y="5728673"/>
            <a:ext cx="4902925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헬라클레스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박성준 이동규 이재환 이주호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홍연하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17F44-DB52-4877-8801-DC9125A9218E}"/>
              </a:ext>
            </a:extLst>
          </p:cNvPr>
          <p:cNvSpPr txBox="1"/>
          <p:nvPr/>
        </p:nvSpPr>
        <p:spPr>
          <a:xfrm>
            <a:off x="1193074" y="3398258"/>
            <a:ext cx="4866414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음성인식을 통한 </a:t>
            </a: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도움 서비스</a:t>
            </a: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0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512AAE-C4F8-4DFA-8E69-2B20CAF4B75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9D14-F729-4E3D-8071-B448F0A50107}"/>
              </a:ext>
            </a:extLst>
          </p:cNvPr>
          <p:cNvSpPr txBox="1"/>
          <p:nvPr/>
        </p:nvSpPr>
        <p:spPr>
          <a:xfrm>
            <a:off x="2346913" y="3250187"/>
            <a:ext cx="1402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C04FB-0ACA-478C-A657-65D7DBFF02BD}"/>
              </a:ext>
            </a:extLst>
          </p:cNvPr>
          <p:cNvSpPr txBox="1"/>
          <p:nvPr/>
        </p:nvSpPr>
        <p:spPr>
          <a:xfrm>
            <a:off x="6765956" y="604848"/>
            <a:ext cx="4586257" cy="556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개요</a:t>
            </a:r>
            <a:endParaRPr lang="en-US" altLang="ko-KR" sz="2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배경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경험 파악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소개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796B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각 분야별 활용기술 방안</a:t>
            </a:r>
            <a:endParaRPr lang="en-US" altLang="ko-KR" sz="24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en-US" altLang="ko-KR" sz="2400" dirty="0">
              <a:solidFill>
                <a:srgbClr val="00796B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질문사항</a:t>
            </a:r>
            <a:endParaRPr lang="en-US" altLang="ko-KR" sz="2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6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시장상황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영향으로 음식 배달거래액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대비</a:t>
            </a:r>
            <a:r>
              <a:rPr lang="ko-KR" altLang="en-US" sz="1400" dirty="0"/>
              <a:t> </a:t>
            </a:r>
            <a:r>
              <a:rPr lang="en-US" altLang="ko-KR" sz="1400" dirty="0"/>
              <a:t>83%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→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배달원들에 대한 수요증가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	→ </a:t>
            </a:r>
            <a:r>
              <a:rPr lang="ko-KR" altLang="en-US" sz="1400" dirty="0"/>
              <a:t>배민 </a:t>
            </a:r>
            <a:r>
              <a:rPr lang="ko-KR" altLang="en-US" sz="1400" dirty="0" err="1"/>
              <a:t>커넥트</a:t>
            </a:r>
            <a:r>
              <a:rPr lang="ko-KR" altLang="en-US" sz="1400" dirty="0"/>
              <a:t> 등 쉽게 단기 목적으로 배달대행가능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ko-KR" altLang="en-US" sz="16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라이더들은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배달원 전용 </a:t>
            </a:r>
            <a:r>
              <a:rPr lang="en-US" altLang="ko-KR" sz="1400" dirty="0"/>
              <a:t>APP</a:t>
            </a:r>
            <a:r>
              <a:rPr lang="ko-KR" altLang="en-US" sz="1400" dirty="0"/>
              <a:t>이 배달하는 과정에 불편함을 주고 있음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배달하면서</a:t>
            </a:r>
            <a:r>
              <a:rPr lang="en-US" altLang="ko-KR" sz="1400" dirty="0"/>
              <a:t> </a:t>
            </a:r>
            <a:r>
              <a:rPr lang="ko-KR" altLang="en-US" sz="1400" dirty="0"/>
              <a:t>안전에 위협이 받는 상황들이 존재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배달의 </a:t>
            </a:r>
            <a:r>
              <a:rPr lang="en-US" altLang="ko-KR" sz="1400" dirty="0"/>
              <a:t>Quality(</a:t>
            </a:r>
            <a:r>
              <a:rPr lang="ko-KR" altLang="en-US" sz="1400" dirty="0"/>
              <a:t>신속성</a:t>
            </a:r>
            <a:r>
              <a:rPr lang="en-US" altLang="ko-KR" sz="1400" dirty="0"/>
              <a:t>, </a:t>
            </a:r>
            <a:r>
              <a:rPr lang="ko-KR" altLang="en-US" sz="1400" dirty="0"/>
              <a:t>안전한 음식배달</a:t>
            </a:r>
            <a:r>
              <a:rPr lang="en-US" altLang="ko-KR" sz="1400" dirty="0"/>
              <a:t>)</a:t>
            </a:r>
            <a:r>
              <a:rPr lang="ko-KR" altLang="en-US" sz="1400" dirty="0"/>
              <a:t>은 곧 배달</a:t>
            </a:r>
            <a:r>
              <a:rPr lang="en-US" altLang="ko-KR" sz="1400" dirty="0"/>
              <a:t> </a:t>
            </a:r>
            <a:r>
              <a:rPr lang="ko-KR" altLang="en-US" sz="1400" dirty="0"/>
              <a:t>중개 서비스와 음식점 사장님 모두에게 영향을 줌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274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FAAA83CC-C2E4-456B-A016-6AB4C9ED2789}"/>
              </a:ext>
            </a:extLst>
          </p:cNvPr>
          <p:cNvSpPr/>
          <p:nvPr/>
        </p:nvSpPr>
        <p:spPr>
          <a:xfrm>
            <a:off x="9660543" y="4498682"/>
            <a:ext cx="1696112" cy="1800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3" name="그림 432">
            <a:extLst>
              <a:ext uri="{FF2B5EF4-FFF2-40B4-BE49-F238E27FC236}">
                <a16:creationId xmlns:a16="http://schemas.microsoft.com/office/drawing/2014/main" id="{D2936A55-DDE5-4E42-94F3-3E2AEFF88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9865368" y="5718110"/>
            <a:ext cx="388407" cy="385955"/>
          </a:xfrm>
          <a:prstGeom prst="rect">
            <a:avLst/>
          </a:prstGeom>
          <a:effectLst/>
        </p:spPr>
      </p:pic>
      <p:pic>
        <p:nvPicPr>
          <p:cNvPr id="432" name="그림 431">
            <a:extLst>
              <a:ext uri="{FF2B5EF4-FFF2-40B4-BE49-F238E27FC236}">
                <a16:creationId xmlns:a16="http://schemas.microsoft.com/office/drawing/2014/main" id="{8BF6F1FE-79AE-44C2-AF38-2143432D7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9763777" y="5090508"/>
            <a:ext cx="556142" cy="460561"/>
          </a:xfrm>
          <a:prstGeom prst="rect">
            <a:avLst/>
          </a:prstGeom>
          <a:effectLst/>
        </p:spPr>
      </p:pic>
      <p:sp>
        <p:nvSpPr>
          <p:cNvPr id="360" name="TextBox 359">
            <a:extLst>
              <a:ext uri="{FF2B5EF4-FFF2-40B4-BE49-F238E27FC236}">
                <a16:creationId xmlns:a16="http://schemas.microsoft.com/office/drawing/2014/main" id="{0DC6CA18-0047-4E8C-81F4-00A90CDFA9E9}"/>
              </a:ext>
            </a:extLst>
          </p:cNvPr>
          <p:cNvSpPr txBox="1"/>
          <p:nvPr/>
        </p:nvSpPr>
        <p:spPr>
          <a:xfrm>
            <a:off x="10486390" y="5173958"/>
            <a:ext cx="86215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5~10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71260DCD-6560-4135-A6F2-438A586CC85D}"/>
              </a:ext>
            </a:extLst>
          </p:cNvPr>
          <p:cNvSpPr txBox="1"/>
          <p:nvPr/>
        </p:nvSpPr>
        <p:spPr>
          <a:xfrm>
            <a:off x="10486390" y="5747674"/>
            <a:ext cx="85859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750DB87-D1D8-43C6-A88D-9A6BBDB4B643}"/>
              </a:ext>
            </a:extLst>
          </p:cNvPr>
          <p:cNvSpPr/>
          <p:nvPr/>
        </p:nvSpPr>
        <p:spPr>
          <a:xfrm>
            <a:off x="9660543" y="4496019"/>
            <a:ext cx="1696112" cy="396279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배민 </a:t>
            </a:r>
            <a:r>
              <a:rPr lang="ko-KR" altLang="en-US" sz="2400" dirty="0" err="1">
                <a:solidFill>
                  <a:schemeClr val="bg1"/>
                </a:solidFill>
              </a:rPr>
              <a:t>커넥트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라이더앱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F28B7-B4D5-414B-9408-09346FE49DDD}"/>
              </a:ext>
            </a:extLst>
          </p:cNvPr>
          <p:cNvSpPr txBox="1"/>
          <p:nvPr/>
        </p:nvSpPr>
        <p:spPr>
          <a:xfrm>
            <a:off x="2080452" y="1583419"/>
            <a:ext cx="1482350" cy="65495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운행 신청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972435-0A5A-4FDE-9AFB-7ACCC5F09E3A}"/>
              </a:ext>
            </a:extLst>
          </p:cNvPr>
          <p:cNvSpPr txBox="1"/>
          <p:nvPr/>
        </p:nvSpPr>
        <p:spPr>
          <a:xfrm>
            <a:off x="1894788" y="3418873"/>
            <a:ext cx="1823619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배차 요청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72C08-378D-47FD-8412-8AB426262B7F}"/>
              </a:ext>
            </a:extLst>
          </p:cNvPr>
          <p:cNvSpPr txBox="1"/>
          <p:nvPr/>
        </p:nvSpPr>
        <p:spPr>
          <a:xfrm>
            <a:off x="1398868" y="2606458"/>
            <a:ext cx="1185476" cy="523220"/>
          </a:xfrm>
          <a:prstGeom prst="wedgeRectCallout">
            <a:avLst>
              <a:gd name="adj1" fmla="val 61754"/>
              <a:gd name="adj2" fmla="val -3522"/>
            </a:avLst>
          </a:prstGeom>
          <a:solidFill>
            <a:srgbClr val="01C4BE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리스트 제공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38" name="그림 5137">
            <a:extLst>
              <a:ext uri="{FF2B5EF4-FFF2-40B4-BE49-F238E27FC236}">
                <a16:creationId xmlns:a16="http://schemas.microsoft.com/office/drawing/2014/main" id="{1D4F5143-D4C1-4DB5-98E9-859B0AEFE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3102024" y="5491335"/>
            <a:ext cx="1133030" cy="779178"/>
          </a:xfrm>
          <a:prstGeom prst="rect">
            <a:avLst/>
          </a:prstGeom>
          <a:effectLst/>
        </p:spPr>
      </p:pic>
      <p:pic>
        <p:nvPicPr>
          <p:cNvPr id="163" name="Picture 2" descr="배민커넥트 - Home | Facebook">
            <a:extLst>
              <a:ext uri="{FF2B5EF4-FFF2-40B4-BE49-F238E27FC236}">
                <a16:creationId xmlns:a16="http://schemas.microsoft.com/office/drawing/2014/main" id="{61E03E11-3B27-46C7-9058-4428C8B7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84" y="1572650"/>
            <a:ext cx="662367" cy="6623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0A6E5CB-2CB4-4D10-A001-29BCE0BCF66B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flipH="1">
            <a:off x="2806598" y="2238375"/>
            <a:ext cx="15029" cy="118049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B692006-8C60-4D2E-A153-18E10DE8E13D}"/>
              </a:ext>
            </a:extLst>
          </p:cNvPr>
          <p:cNvSpPr txBox="1"/>
          <p:nvPr/>
        </p:nvSpPr>
        <p:spPr>
          <a:xfrm>
            <a:off x="2822528" y="2686299"/>
            <a:ext cx="69196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93EBDC3-0E30-4F02-B019-F51F2709C280}"/>
              </a:ext>
            </a:extLst>
          </p:cNvPr>
          <p:cNvSpPr txBox="1"/>
          <p:nvPr/>
        </p:nvSpPr>
        <p:spPr>
          <a:xfrm>
            <a:off x="1443194" y="4250909"/>
            <a:ext cx="1185476" cy="523220"/>
          </a:xfrm>
          <a:prstGeom prst="wedgeRectCallout">
            <a:avLst>
              <a:gd name="adj1" fmla="val 64140"/>
              <a:gd name="adj2" fmla="val -1720"/>
            </a:avLst>
          </a:prstGeom>
          <a:solidFill>
            <a:srgbClr val="01C4BE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주문정보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C9444B-CCD0-443C-B566-09AA929E7CBE}"/>
              </a:ext>
            </a:extLst>
          </p:cNvPr>
          <p:cNvSpPr txBox="1"/>
          <p:nvPr/>
        </p:nvSpPr>
        <p:spPr>
          <a:xfrm>
            <a:off x="2814112" y="4435810"/>
            <a:ext cx="691964" cy="307777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BD1A537-130E-45F0-BB2C-BCEA0F40AB8B}"/>
              </a:ext>
            </a:extLst>
          </p:cNvPr>
          <p:cNvCxnSpPr>
            <a:cxnSpLocks/>
            <a:stCxn id="39" idx="2"/>
            <a:endCxn id="220" idx="2"/>
          </p:cNvCxnSpPr>
          <p:nvPr/>
        </p:nvCxnSpPr>
        <p:spPr>
          <a:xfrm rot="5400000" flipH="1" flipV="1">
            <a:off x="3224859" y="2792790"/>
            <a:ext cx="868899" cy="1705423"/>
          </a:xfrm>
          <a:prstGeom prst="bentConnector3">
            <a:avLst>
              <a:gd name="adj1" fmla="val -25414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3B009AFB-C296-4B5E-8B01-7CBC9F189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2923908" y="1647115"/>
            <a:ext cx="673683" cy="557901"/>
          </a:xfrm>
          <a:prstGeom prst="rect">
            <a:avLst/>
          </a:prstGeom>
          <a:effectLst/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F181644A-D16B-4060-B413-F6AEC4FE4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3053147" y="3493225"/>
            <a:ext cx="673683" cy="557901"/>
          </a:xfrm>
          <a:prstGeom prst="rect">
            <a:avLst/>
          </a:prstGeom>
          <a:effectLst/>
        </p:spPr>
      </p:pic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497F5F84-97D4-4592-8CAC-51A095289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1" y="1170702"/>
            <a:ext cx="1383930" cy="1383928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7EE33D26-A9F3-47C9-9810-ABE76CB4B08D}"/>
              </a:ext>
            </a:extLst>
          </p:cNvPr>
          <p:cNvSpPr txBox="1"/>
          <p:nvPr/>
        </p:nvSpPr>
        <p:spPr>
          <a:xfrm>
            <a:off x="3845161" y="2549974"/>
            <a:ext cx="1333719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가게도착</a:t>
            </a:r>
          </a:p>
        </p:txBody>
      </p:sp>
      <p:pic>
        <p:nvPicPr>
          <p:cNvPr id="221" name="그림 220">
            <a:extLst>
              <a:ext uri="{FF2B5EF4-FFF2-40B4-BE49-F238E27FC236}">
                <a16:creationId xmlns:a16="http://schemas.microsoft.com/office/drawing/2014/main" id="{96ACF4C1-6FA7-4C42-810F-05FD77BA9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4540779" y="2665289"/>
            <a:ext cx="673683" cy="557901"/>
          </a:xfrm>
          <a:prstGeom prst="rect">
            <a:avLst/>
          </a:prstGeom>
          <a:effectLst/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C932C337-0D1F-4A08-A580-E1C308830DDD}"/>
              </a:ext>
            </a:extLst>
          </p:cNvPr>
          <p:cNvSpPr txBox="1"/>
          <p:nvPr/>
        </p:nvSpPr>
        <p:spPr>
          <a:xfrm>
            <a:off x="1409762" y="4955118"/>
            <a:ext cx="138393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배차 취소요청</a:t>
            </a:r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B58571B0-AB4A-4E87-ADE4-F7C1AE689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2171449" y="5285657"/>
            <a:ext cx="673683" cy="557901"/>
          </a:xfrm>
          <a:prstGeom prst="rect">
            <a:avLst/>
          </a:prstGeom>
          <a:effectLst/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4FE0C918-A128-4418-9973-F74DA1546357}"/>
              </a:ext>
            </a:extLst>
          </p:cNvPr>
          <p:cNvSpPr txBox="1"/>
          <p:nvPr/>
        </p:nvSpPr>
        <p:spPr>
          <a:xfrm>
            <a:off x="2814112" y="5087433"/>
            <a:ext cx="1410546" cy="307777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취소해야할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2805AEB6-4C38-4018-BB9D-8C5F2831047A}"/>
              </a:ext>
            </a:extLst>
          </p:cNvPr>
          <p:cNvCxnSpPr>
            <a:cxnSpLocks/>
            <a:stCxn id="229" idx="1"/>
            <a:endCxn id="41" idx="1"/>
          </p:cNvCxnSpPr>
          <p:nvPr/>
        </p:nvCxnSpPr>
        <p:spPr>
          <a:xfrm rot="10800000">
            <a:off x="1398868" y="2868069"/>
            <a:ext cx="10894" cy="2417589"/>
          </a:xfrm>
          <a:prstGeom prst="bentConnector3">
            <a:avLst>
              <a:gd name="adj1" fmla="val 2198403"/>
            </a:avLst>
          </a:prstGeom>
          <a:ln w="38100">
            <a:solidFill>
              <a:srgbClr val="01C4BE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8215AC5-D9BC-4BBC-A93B-B8E1AFD9079D}"/>
              </a:ext>
            </a:extLst>
          </p:cNvPr>
          <p:cNvSpPr txBox="1"/>
          <p:nvPr/>
        </p:nvSpPr>
        <p:spPr>
          <a:xfrm>
            <a:off x="4520719" y="4673148"/>
            <a:ext cx="1088974" cy="523220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가게 도착이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늦어질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08899F9-4DC2-4FE1-AC0F-AADFDE19C603}"/>
              </a:ext>
            </a:extLst>
          </p:cNvPr>
          <p:cNvSpPr txBox="1"/>
          <p:nvPr/>
        </p:nvSpPr>
        <p:spPr>
          <a:xfrm>
            <a:off x="4532974" y="5208506"/>
            <a:ext cx="1156907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 확인 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전화</a:t>
            </a: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5309598C-C07A-4FCE-9C94-5CA2EEDD949F}"/>
              </a:ext>
            </a:extLst>
          </p:cNvPr>
          <p:cNvCxnSpPr>
            <a:cxnSpLocks/>
            <a:stCxn id="48" idx="3"/>
            <a:endCxn id="246" idx="1"/>
          </p:cNvCxnSpPr>
          <p:nvPr/>
        </p:nvCxnSpPr>
        <p:spPr>
          <a:xfrm flipV="1">
            <a:off x="5235201" y="1854301"/>
            <a:ext cx="411611" cy="836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A9724A-E644-4AE1-B58D-BC43FF5276E6}"/>
              </a:ext>
            </a:extLst>
          </p:cNvPr>
          <p:cNvSpPr txBox="1"/>
          <p:nvPr/>
        </p:nvSpPr>
        <p:spPr>
          <a:xfrm>
            <a:off x="5646812" y="1523762"/>
            <a:ext cx="1651696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영수증번호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 확인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FBAC52C-AFC7-4587-8504-B47D6894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6828011" y="1670066"/>
            <a:ext cx="470497" cy="467527"/>
          </a:xfrm>
          <a:prstGeom prst="rect">
            <a:avLst/>
          </a:prstGeom>
          <a:effectLst/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92F639C0-711B-4D9C-A45F-29624614604A}"/>
              </a:ext>
            </a:extLst>
          </p:cNvPr>
          <p:cNvSpPr txBox="1"/>
          <p:nvPr/>
        </p:nvSpPr>
        <p:spPr>
          <a:xfrm>
            <a:off x="5583307" y="2346653"/>
            <a:ext cx="1120020" cy="620027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픽업완료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1D05A05-EA1F-43A8-8E8E-EFDC005B6CD7}"/>
              </a:ext>
            </a:extLst>
          </p:cNvPr>
          <p:cNvSpPr txBox="1"/>
          <p:nvPr/>
        </p:nvSpPr>
        <p:spPr>
          <a:xfrm>
            <a:off x="5567048" y="3185075"/>
            <a:ext cx="112002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소요시간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id="{699DF9B0-0DF8-4950-8A07-88B46F0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6136946" y="3470461"/>
            <a:ext cx="673683" cy="557901"/>
          </a:xfrm>
          <a:prstGeom prst="rect">
            <a:avLst/>
          </a:prstGeom>
          <a:effectLst/>
        </p:spPr>
      </p:pic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C551887C-E932-47C7-A683-23064D548F76}"/>
              </a:ext>
            </a:extLst>
          </p:cNvPr>
          <p:cNvCxnSpPr>
            <a:cxnSpLocks/>
            <a:stCxn id="246" idx="2"/>
            <a:endCxn id="256" idx="1"/>
          </p:cNvCxnSpPr>
          <p:nvPr/>
        </p:nvCxnSpPr>
        <p:spPr>
          <a:xfrm rot="5400000">
            <a:off x="5792071" y="1976077"/>
            <a:ext cx="471827" cy="889353"/>
          </a:xfrm>
          <a:prstGeom prst="bentConnector4">
            <a:avLst>
              <a:gd name="adj1" fmla="val 17147"/>
              <a:gd name="adj2" fmla="val 125704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8136614D-6C53-4DD6-BC86-2EF393FB2551}"/>
              </a:ext>
            </a:extLst>
          </p:cNvPr>
          <p:cNvCxnSpPr>
            <a:cxnSpLocks/>
            <a:stCxn id="256" idx="2"/>
            <a:endCxn id="260" idx="1"/>
          </p:cNvCxnSpPr>
          <p:nvPr/>
        </p:nvCxnSpPr>
        <p:spPr>
          <a:xfrm rot="5400000">
            <a:off x="5580716" y="2953013"/>
            <a:ext cx="548934" cy="576269"/>
          </a:xfrm>
          <a:prstGeom prst="bentConnector4">
            <a:avLst>
              <a:gd name="adj1" fmla="val 19893"/>
              <a:gd name="adj2" fmla="val 139669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그림 256">
            <a:extLst>
              <a:ext uri="{FF2B5EF4-FFF2-40B4-BE49-F238E27FC236}">
                <a16:creationId xmlns:a16="http://schemas.microsoft.com/office/drawing/2014/main" id="{9911A015-499C-45B2-A043-0AE6F31B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6312864" y="2431016"/>
            <a:ext cx="673683" cy="523257"/>
          </a:xfrm>
          <a:prstGeom prst="rect">
            <a:avLst/>
          </a:prstGeom>
          <a:effectLst/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05650DA-7E42-40A1-8D1B-4CD5328BA826}"/>
              </a:ext>
            </a:extLst>
          </p:cNvPr>
          <p:cNvGrpSpPr/>
          <p:nvPr/>
        </p:nvGrpSpPr>
        <p:grpSpPr>
          <a:xfrm>
            <a:off x="6314491" y="4873660"/>
            <a:ext cx="1434456" cy="1565165"/>
            <a:chOff x="6850703" y="4873660"/>
            <a:chExt cx="1434456" cy="1565165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4A8A86B-0B8A-4D5B-A5D2-09E3F7215B5C}"/>
                </a:ext>
              </a:extLst>
            </p:cNvPr>
            <p:cNvSpPr txBox="1"/>
            <p:nvPr/>
          </p:nvSpPr>
          <p:spPr>
            <a:xfrm>
              <a:off x="6857054" y="4873660"/>
              <a:ext cx="1229803" cy="523220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 배달이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지연되는 경우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A822AB4-136A-4DFF-904A-EF65E76BB9A5}"/>
                </a:ext>
              </a:extLst>
            </p:cNvPr>
            <p:cNvSpPr txBox="1"/>
            <p:nvPr/>
          </p:nvSpPr>
          <p:spPr>
            <a:xfrm>
              <a:off x="6850703" y="5411788"/>
              <a:ext cx="1236154" cy="4360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지연시간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FBA682E-0DFB-4037-8EEA-08B3C14528FF}"/>
                </a:ext>
              </a:extLst>
            </p:cNvPr>
            <p:cNvSpPr txBox="1"/>
            <p:nvPr/>
          </p:nvSpPr>
          <p:spPr>
            <a:xfrm>
              <a:off x="6850703" y="5862751"/>
              <a:ext cx="1236154" cy="4360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사유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82" name="그림 281">
              <a:extLst>
                <a:ext uri="{FF2B5EF4-FFF2-40B4-BE49-F238E27FC236}">
                  <a16:creationId xmlns:a16="http://schemas.microsoft.com/office/drawing/2014/main" id="{95A96775-A84A-491E-B242-94BCD6468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7541554" y="5377444"/>
              <a:ext cx="673683" cy="557901"/>
            </a:xfrm>
            <a:prstGeom prst="rect">
              <a:avLst/>
            </a:prstGeom>
            <a:effectLst/>
          </p:spPr>
        </p:pic>
        <p:pic>
          <p:nvPicPr>
            <p:cNvPr id="283" name="그림 282">
              <a:extLst>
                <a:ext uri="{FF2B5EF4-FFF2-40B4-BE49-F238E27FC236}">
                  <a16:creationId xmlns:a16="http://schemas.microsoft.com/office/drawing/2014/main" id="{2E9866EB-5F11-4B6D-A049-7522DCA9A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7611476" y="5880924"/>
              <a:ext cx="673683" cy="557901"/>
            </a:xfrm>
            <a:prstGeom prst="rect">
              <a:avLst/>
            </a:prstGeom>
            <a:effectLst/>
          </p:spPr>
        </p:pic>
      </p:grpSp>
      <p:pic>
        <p:nvPicPr>
          <p:cNvPr id="213" name="Picture 10" descr="Restaurant Delivery is in Demand During the COVID-19 Pandemic: Tips for  Safe Food Delivery — The Rail">
            <a:extLst>
              <a:ext uri="{FF2B5EF4-FFF2-40B4-BE49-F238E27FC236}">
                <a16:creationId xmlns:a16="http://schemas.microsoft.com/office/drawing/2014/main" id="{604745F8-A214-4440-A1B2-B2ACD0B85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8" r="7385"/>
          <a:stretch/>
        </p:blipFill>
        <p:spPr bwMode="auto">
          <a:xfrm>
            <a:off x="8886234" y="1280887"/>
            <a:ext cx="2467566" cy="11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TextBox 310">
            <a:extLst>
              <a:ext uri="{FF2B5EF4-FFF2-40B4-BE49-F238E27FC236}">
                <a16:creationId xmlns:a16="http://schemas.microsoft.com/office/drawing/2014/main" id="{52A430C6-0703-477A-8CE1-5D81D6FFFDBD}"/>
              </a:ext>
            </a:extLst>
          </p:cNvPr>
          <p:cNvSpPr txBox="1"/>
          <p:nvPr/>
        </p:nvSpPr>
        <p:spPr>
          <a:xfrm>
            <a:off x="9294169" y="3011831"/>
            <a:ext cx="1651696" cy="100756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 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배달관련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요청사항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pic>
        <p:nvPicPr>
          <p:cNvPr id="312" name="그림 311">
            <a:extLst>
              <a:ext uri="{FF2B5EF4-FFF2-40B4-BE49-F238E27FC236}">
                <a16:creationId xmlns:a16="http://schemas.microsoft.com/office/drawing/2014/main" id="{CFE61350-AECD-4294-87A8-61C4D2E7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10297212" y="3491117"/>
            <a:ext cx="470497" cy="467527"/>
          </a:xfrm>
          <a:prstGeom prst="rect">
            <a:avLst/>
          </a:prstGeom>
          <a:effectLst/>
        </p:spPr>
      </p:pic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065F764D-AD72-4859-AF73-D5C8F14A0647}"/>
              </a:ext>
            </a:extLst>
          </p:cNvPr>
          <p:cNvCxnSpPr>
            <a:cxnSpLocks/>
            <a:stCxn id="311" idx="0"/>
            <a:endCxn id="213" idx="2"/>
          </p:cNvCxnSpPr>
          <p:nvPr/>
        </p:nvCxnSpPr>
        <p:spPr>
          <a:xfrm flipV="1">
            <a:off x="10120017" y="2465281"/>
            <a:ext cx="0" cy="5465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CAB9A94F-2DC9-474E-9A7F-317E57AAF623}"/>
              </a:ext>
            </a:extLst>
          </p:cNvPr>
          <p:cNvCxnSpPr>
            <a:cxnSpLocks/>
            <a:stCxn id="274" idx="0"/>
            <a:endCxn id="311" idx="1"/>
          </p:cNvCxnSpPr>
          <p:nvPr/>
        </p:nvCxnSpPr>
        <p:spPr>
          <a:xfrm rot="5400000" flipH="1" flipV="1">
            <a:off x="7435933" y="3015425"/>
            <a:ext cx="1358046" cy="235842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4EE92B91-51A9-4AE3-B8EF-A489896F62B3}"/>
              </a:ext>
            </a:extLst>
          </p:cNvPr>
          <p:cNvCxnSpPr>
            <a:cxnSpLocks/>
            <a:stCxn id="260" idx="3"/>
            <a:endCxn id="311" idx="1"/>
          </p:cNvCxnSpPr>
          <p:nvPr/>
        </p:nvCxnSpPr>
        <p:spPr>
          <a:xfrm>
            <a:off x="6687068" y="3515614"/>
            <a:ext cx="260710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6BE19DF-7BE7-4DA5-9CDA-7FB4D8D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5420610" y="5441988"/>
            <a:ext cx="673683" cy="557901"/>
          </a:xfrm>
          <a:prstGeom prst="rect">
            <a:avLst/>
          </a:prstGeom>
          <a:effectLst/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EE5B4A60-A51A-415E-B0A4-0A020A88A41B}"/>
              </a:ext>
            </a:extLst>
          </p:cNvPr>
          <p:cNvGrpSpPr/>
          <p:nvPr/>
        </p:nvGrpSpPr>
        <p:grpSpPr>
          <a:xfrm>
            <a:off x="7778872" y="4873660"/>
            <a:ext cx="1295465" cy="1330190"/>
            <a:chOff x="8269176" y="4873660"/>
            <a:chExt cx="1295465" cy="133019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8EA031-E9E3-425A-AE42-C4F662B6BE68}"/>
                </a:ext>
              </a:extLst>
            </p:cNvPr>
            <p:cNvSpPr txBox="1"/>
            <p:nvPr/>
          </p:nvSpPr>
          <p:spPr>
            <a:xfrm>
              <a:off x="8277929" y="4873660"/>
              <a:ext cx="1229803" cy="461665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고객에게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전화해야 할 경우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434CA8-1726-4F36-813D-6445699BAF2F}"/>
                </a:ext>
              </a:extLst>
            </p:cNvPr>
            <p:cNvSpPr txBox="1"/>
            <p:nvPr/>
          </p:nvSpPr>
          <p:spPr>
            <a:xfrm>
              <a:off x="8269176" y="5338811"/>
              <a:ext cx="1200295" cy="6610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번호 확인 후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AD67B00-C158-416A-BB38-58BE9AA68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8890958" y="5645949"/>
              <a:ext cx="673683" cy="557901"/>
            </a:xfrm>
            <a:prstGeom prst="rect">
              <a:avLst/>
            </a:prstGeom>
            <a:effectLst/>
          </p:spPr>
        </p:pic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E525EB9-DD44-4115-B0A6-D4D509016BC0}"/>
              </a:ext>
            </a:extLst>
          </p:cNvPr>
          <p:cNvCxnSpPr>
            <a:cxnSpLocks/>
            <a:stCxn id="62" idx="0"/>
            <a:endCxn id="311" idx="1"/>
          </p:cNvCxnSpPr>
          <p:nvPr/>
        </p:nvCxnSpPr>
        <p:spPr>
          <a:xfrm rot="5400000" flipH="1" flipV="1">
            <a:off x="8169325" y="3748816"/>
            <a:ext cx="1358046" cy="89164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그림 388">
            <a:extLst>
              <a:ext uri="{FF2B5EF4-FFF2-40B4-BE49-F238E27FC236}">
                <a16:creationId xmlns:a16="http://schemas.microsoft.com/office/drawing/2014/main" id="{89EE3ABE-E2A8-45FB-BEC9-F46B87ECB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7581645" y="3061290"/>
            <a:ext cx="1133030" cy="779178"/>
          </a:xfrm>
          <a:prstGeom prst="rect">
            <a:avLst/>
          </a:prstGeom>
          <a:effectLst/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6B46C25-B706-4199-A1C9-7D8E624A54D7}"/>
              </a:ext>
            </a:extLst>
          </p:cNvPr>
          <p:cNvSpPr txBox="1"/>
          <p:nvPr/>
        </p:nvSpPr>
        <p:spPr>
          <a:xfrm>
            <a:off x="9726020" y="4550877"/>
            <a:ext cx="118779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조작회수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57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E872F51-3A38-4020-99CF-67C262FAA166}"/>
              </a:ext>
            </a:extLst>
          </p:cNvPr>
          <p:cNvSpPr/>
          <p:nvPr/>
        </p:nvSpPr>
        <p:spPr>
          <a:xfrm>
            <a:off x="3274471" y="1268413"/>
            <a:ext cx="3968301" cy="2554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 오는 날 급하게 음식 배달하다가 넘어져 주저앉은 배달원</a:t>
            </a:r>
            <a:endParaRPr lang="en-US" altLang="ko-KR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손해배상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배민커넥터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배송대행서비스와 관련하여 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귀책으로 인하여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받은 음식을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재조리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하거나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주문이 취소되는 등의 경우 해당 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업주에게 발생한 손해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주문한 음식대금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배달팁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대하여 </a:t>
            </a:r>
            <a:r>
              <a:rPr lang="en-US" altLang="ko-KR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200" dirty="0" err="1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배민커넥터</a:t>
            </a:r>
            <a:r>
              <a:rPr lang="en-US" altLang="ko-KR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비용과 책임으로 배상하며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구체적인 사례는 다음 호와 같다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라이더의 리스크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146" name="Picture 2" descr="온라인 커뮤니티">
            <a:extLst>
              <a:ext uri="{FF2B5EF4-FFF2-40B4-BE49-F238E27FC236}">
                <a16:creationId xmlns:a16="http://schemas.microsoft.com/office/drawing/2014/main" id="{1CC34DF0-9732-4A7F-9BEF-2D07B22F2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0" r="3590"/>
          <a:stretch/>
        </p:blipFill>
        <p:spPr bwMode="auto">
          <a:xfrm>
            <a:off x="731838" y="1268413"/>
            <a:ext cx="2542632" cy="25336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773F09D-43EE-4BD3-8A9E-927772837A07}"/>
              </a:ext>
            </a:extLst>
          </p:cNvPr>
          <p:cNvGrpSpPr/>
          <p:nvPr/>
        </p:nvGrpSpPr>
        <p:grpSpPr>
          <a:xfrm>
            <a:off x="7485555" y="1256997"/>
            <a:ext cx="1948156" cy="2533671"/>
            <a:chOff x="8256588" y="1291457"/>
            <a:chExt cx="2028151" cy="2378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C8F5468C-E5A3-4B4B-B105-AB00DF8F47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732"/>
            <a:stretch/>
          </p:blipFill>
          <p:spPr bwMode="auto">
            <a:xfrm>
              <a:off x="8256588" y="1291457"/>
              <a:ext cx="2028149" cy="16606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AF9B001-F8F8-42AE-8C35-9BE5774ACDAD}"/>
                </a:ext>
              </a:extLst>
            </p:cNvPr>
            <p:cNvSpPr/>
            <p:nvPr/>
          </p:nvSpPr>
          <p:spPr>
            <a:xfrm>
              <a:off x="8256589" y="2952077"/>
              <a:ext cx="2028150" cy="717754"/>
            </a:xfrm>
            <a:prstGeom prst="rect">
              <a:avLst/>
            </a:prstGeom>
            <a:solidFill>
              <a:srgbClr val="A5987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음식이 배달 중 안에서 터져서 소비자 불만이 발생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343D5F-A13F-4818-BD9E-663D249F545C}"/>
              </a:ext>
            </a:extLst>
          </p:cNvPr>
          <p:cNvGrpSpPr/>
          <p:nvPr/>
        </p:nvGrpSpPr>
        <p:grpSpPr>
          <a:xfrm>
            <a:off x="731838" y="4060308"/>
            <a:ext cx="6257437" cy="2118930"/>
            <a:chOff x="731838" y="4060308"/>
            <a:chExt cx="6257437" cy="21189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25C783-E7A4-4006-AAC5-EBA4B3DC320D}"/>
                </a:ext>
              </a:extLst>
            </p:cNvPr>
            <p:cNvSpPr/>
            <p:nvPr/>
          </p:nvSpPr>
          <p:spPr>
            <a:xfrm>
              <a:off x="731838" y="4060308"/>
              <a:ext cx="1811717" cy="2118930"/>
            </a:xfrm>
            <a:prstGeom prst="rect">
              <a:avLst/>
            </a:prstGeom>
            <a:solidFill>
              <a:srgbClr val="01C4B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C6CB49D-E4BC-4650-9053-BA7321FD2CFF}"/>
                </a:ext>
              </a:extLst>
            </p:cNvPr>
            <p:cNvSpPr/>
            <p:nvPr/>
          </p:nvSpPr>
          <p:spPr>
            <a:xfrm>
              <a:off x="3863398" y="4063284"/>
              <a:ext cx="3125877" cy="21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Picture 2" descr="배민커넥트 - Home | Facebook">
              <a:extLst>
                <a:ext uri="{FF2B5EF4-FFF2-40B4-BE49-F238E27FC236}">
                  <a16:creationId xmlns:a16="http://schemas.microsoft.com/office/drawing/2014/main" id="{C31D2DBE-9838-4BA6-B59E-B0070B4CD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77" y="4366823"/>
              <a:ext cx="1622504" cy="150887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AD462C-9617-4607-9E70-46D69D9D683E}"/>
                </a:ext>
              </a:extLst>
            </p:cNvPr>
            <p:cNvGrpSpPr/>
            <p:nvPr/>
          </p:nvGrpSpPr>
          <p:grpSpPr>
            <a:xfrm>
              <a:off x="2532985" y="4060308"/>
              <a:ext cx="1342189" cy="2118930"/>
              <a:chOff x="2688607" y="4060308"/>
              <a:chExt cx="1342189" cy="211893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099B5BC-6A71-40CA-8D33-203A13C2430D}"/>
                  </a:ext>
                </a:extLst>
              </p:cNvPr>
              <p:cNvSpPr/>
              <p:nvPr/>
            </p:nvSpPr>
            <p:spPr>
              <a:xfrm>
                <a:off x="2688607" y="4060308"/>
                <a:ext cx="1330413" cy="2118930"/>
              </a:xfrm>
              <a:prstGeom prst="rect">
                <a:avLst/>
              </a:prstGeom>
              <a:solidFill>
                <a:srgbClr val="48BC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6868CF22-36DA-42CB-B232-09FB973FF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42" t="4554" r="11984" b="19158"/>
              <a:stretch/>
            </p:blipFill>
            <p:spPr>
              <a:xfrm>
                <a:off x="2832521" y="4961725"/>
                <a:ext cx="330129" cy="328045"/>
              </a:xfrm>
              <a:prstGeom prst="rect">
                <a:avLst/>
              </a:prstGeom>
              <a:effectLst/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E906B3B7-A93E-4F76-94F5-CE12FA6091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46" r="12668" b="21074"/>
              <a:stretch/>
            </p:blipFill>
            <p:spPr>
              <a:xfrm>
                <a:off x="2832521" y="4213338"/>
                <a:ext cx="371475" cy="373081"/>
              </a:xfrm>
              <a:prstGeom prst="rect">
                <a:avLst/>
              </a:prstGeom>
              <a:effectLst/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C9B42369-0190-4087-A6FC-3BAF33EF38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360"/>
              <a:stretch/>
            </p:blipFill>
            <p:spPr>
              <a:xfrm>
                <a:off x="2783880" y="5591679"/>
                <a:ext cx="412818" cy="353537"/>
              </a:xfrm>
              <a:prstGeom prst="rect">
                <a:avLst/>
              </a:prstGeom>
              <a:effectLst/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109E9E-8087-4CE2-983C-5051B5AF4BC0}"/>
                  </a:ext>
                </a:extLst>
              </p:cNvPr>
              <p:cNvSpPr txBox="1"/>
              <p:nvPr/>
            </p:nvSpPr>
            <p:spPr>
              <a:xfrm>
                <a:off x="3321814" y="4312560"/>
                <a:ext cx="708982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5~8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60DD303-E446-4FDC-A9CB-CCFFB7E5E185}"/>
                  </a:ext>
                </a:extLst>
              </p:cNvPr>
              <p:cNvSpPr txBox="1"/>
              <p:nvPr/>
            </p:nvSpPr>
            <p:spPr>
              <a:xfrm>
                <a:off x="3341751" y="5000813"/>
                <a:ext cx="677270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C9BA23-B9D9-425A-8A0B-D9385BBCAED2}"/>
                  </a:ext>
                </a:extLst>
              </p:cNvPr>
              <p:cNvSpPr txBox="1"/>
              <p:nvPr/>
            </p:nvSpPr>
            <p:spPr>
              <a:xfrm>
                <a:off x="3341750" y="5668217"/>
                <a:ext cx="677270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0~1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1732E68-4892-432B-BE04-39BE89ED9C92}"/>
                </a:ext>
              </a:extLst>
            </p:cNvPr>
            <p:cNvSpPr txBox="1"/>
            <p:nvPr/>
          </p:nvSpPr>
          <p:spPr>
            <a:xfrm>
              <a:off x="3981070" y="4366823"/>
              <a:ext cx="2878756" cy="1727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배달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운전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중 계속 조작을 스마트폰 화면을 보면서 해야함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안전 문제 발생</a:t>
              </a:r>
              <a:endParaRPr lang="en-US" altLang="ko-KR" sz="1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과정 중 한 개라도 놓치면 배차 취소되어 시간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&amp;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돈을 낭비할 수 있음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6150" name="Picture 6" descr="데이터 뉴스] 다른 교통사고 줄었는데 오토바이 사망 사고만 증가 - 시사저널">
            <a:extLst>
              <a:ext uri="{FF2B5EF4-FFF2-40B4-BE49-F238E27FC236}">
                <a16:creationId xmlns:a16="http://schemas.microsoft.com/office/drawing/2014/main" id="{9C44F9C6-4524-4F4F-BB82-2602C216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2" y="4060307"/>
            <a:ext cx="4109441" cy="21189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5D93EB-F4D5-4E1E-A645-FEBC4E2BAA99}"/>
              </a:ext>
            </a:extLst>
          </p:cNvPr>
          <p:cNvSpPr/>
          <p:nvPr/>
        </p:nvSpPr>
        <p:spPr>
          <a:xfrm>
            <a:off x="9433709" y="1268412"/>
            <a:ext cx="1918505" cy="25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수익 건당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3000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손해배상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25000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 이상의 금전적 손해</a:t>
            </a:r>
            <a:endParaRPr lang="en-US" altLang="ko-KR" sz="12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13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배달 서비스의 리스크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2457B-E890-4241-B581-3DECEE129CD7}"/>
              </a:ext>
            </a:extLst>
          </p:cNvPr>
          <p:cNvSpPr/>
          <p:nvPr/>
        </p:nvSpPr>
        <p:spPr>
          <a:xfrm>
            <a:off x="731838" y="5187023"/>
            <a:ext cx="10620375" cy="1121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배달의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배달 중개서비스의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영향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C545E-2668-4483-8CC1-11761E3E1BA4}"/>
              </a:ext>
            </a:extLst>
          </p:cNvPr>
          <p:cNvSpPr/>
          <p:nvPr/>
        </p:nvSpPr>
        <p:spPr>
          <a:xfrm>
            <a:off x="731838" y="1767702"/>
            <a:ext cx="10620375" cy="2769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배달원에 대한 텍스트 감정분석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 관련 이슈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국회 관련법 논의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급증하고 있는 이륜차 사망사고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 노조 등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0CDE5-8F95-4B82-BC38-11BF6A12750C}"/>
              </a:ext>
            </a:extLst>
          </p:cNvPr>
          <p:cNvSpPr txBox="1"/>
          <p:nvPr/>
        </p:nvSpPr>
        <p:spPr>
          <a:xfrm>
            <a:off x="731838" y="4760881"/>
            <a:ext cx="6097508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품질 리스크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57BE1-1C41-4785-911D-DCEE2255C282}"/>
              </a:ext>
            </a:extLst>
          </p:cNvPr>
          <p:cNvSpPr txBox="1"/>
          <p:nvPr/>
        </p:nvSpPr>
        <p:spPr>
          <a:xfrm>
            <a:off x="731838" y="1299817"/>
            <a:ext cx="609750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리스크</a:t>
            </a:r>
            <a:endParaRPr lang="en-US" altLang="ko-KR" sz="1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DBE5AB8-37A6-42A2-BD40-24172443FC7F}"/>
              </a:ext>
            </a:extLst>
          </p:cNvPr>
          <p:cNvSpPr txBox="1">
            <a:spLocks/>
          </p:cNvSpPr>
          <p:nvPr/>
        </p:nvSpPr>
        <p:spPr>
          <a:xfrm>
            <a:off x="731838" y="1268413"/>
            <a:ext cx="498128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8413"/>
            <a:ext cx="5257800" cy="5040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구현하려는 기능</a:t>
            </a:r>
            <a:endParaRPr lang="en-US" altLang="ko-KR" sz="1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업무 중 발생하는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 조작 중 일부 필요한 부분을 음성인식을 통해 처리할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있도록 개발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센서에서 </a:t>
            </a:r>
            <a:r>
              <a:rPr lang="ko-KR" altLang="en-US" sz="1400" dirty="0"/>
              <a:t>진동 감지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4472C4"/>
                </a:solidFill>
              </a:rPr>
              <a:t>과하게 흔들릴 때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라이더에게 알려줘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온전한 상태로 음식 배달할 수 있게 하기</a:t>
            </a: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흔들림 센서로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 </a:t>
            </a:r>
            <a:r>
              <a:rPr lang="ko-KR" altLang="en-US" sz="1400" dirty="0">
                <a:solidFill>
                  <a:srgbClr val="4472C4"/>
                </a:solidFill>
              </a:rPr>
              <a:t>안전 운행점수를 평가</a:t>
            </a:r>
            <a:r>
              <a:rPr lang="en-US" altLang="ko-KR" sz="1400" dirty="0">
                <a:solidFill>
                  <a:srgbClr val="4472C4"/>
                </a:solidFill>
              </a:rPr>
              <a:t>, </a:t>
            </a:r>
            <a:r>
              <a:rPr lang="ko-KR" altLang="en-US" sz="1400" dirty="0">
                <a:solidFill>
                  <a:srgbClr val="4472C4"/>
                </a:solidFill>
              </a:rPr>
              <a:t>데이터 축척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  <a:endParaRPr lang="en-US" altLang="ko-KR" sz="18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시간이 되면 구현하려는 기능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헬멧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충격을 감지해서 라이더의 상태여부를 체크하고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119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스피커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어린이 보호구역 알림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후방 차량 인식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EC06D6-0D49-4DDC-A9B4-0556275F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4" r="13162"/>
          <a:stretch/>
        </p:blipFill>
        <p:spPr>
          <a:xfrm>
            <a:off x="916260" y="2721208"/>
            <a:ext cx="2906163" cy="3219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110BFA-5E88-4346-BDD0-52BD0D7705F5}"/>
              </a:ext>
            </a:extLst>
          </p:cNvPr>
          <p:cNvSpPr txBox="1"/>
          <p:nvPr/>
        </p:nvSpPr>
        <p:spPr>
          <a:xfrm>
            <a:off x="838200" y="1983809"/>
            <a:ext cx="16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진동 측정센서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8890B-6628-4FB2-BD38-2A394C18D44B}"/>
              </a:ext>
            </a:extLst>
          </p:cNvPr>
          <p:cNvSpPr txBox="1"/>
          <p:nvPr/>
        </p:nvSpPr>
        <p:spPr>
          <a:xfrm>
            <a:off x="3579068" y="2100583"/>
            <a:ext cx="18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 </a:t>
            </a:r>
            <a:r>
              <a:rPr lang="en-US" altLang="ko-KR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스피커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80705A-1537-4F38-B1BF-DEB0387BD703}"/>
              </a:ext>
            </a:extLst>
          </p:cNvPr>
          <p:cNvCxnSpPr>
            <a:cxnSpLocks/>
          </p:cNvCxnSpPr>
          <p:nvPr/>
        </p:nvCxnSpPr>
        <p:spPr>
          <a:xfrm>
            <a:off x="1647731" y="2353141"/>
            <a:ext cx="0" cy="715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3D1452-4EE9-470F-AD0D-A16F28210C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26004" y="2285249"/>
            <a:ext cx="553064" cy="778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B9C951C1-3174-4D0A-B044-33A0A4B3318E}"/>
              </a:ext>
            </a:extLst>
          </p:cNvPr>
          <p:cNvSpPr/>
          <p:nvPr/>
        </p:nvSpPr>
        <p:spPr>
          <a:xfrm>
            <a:off x="3749756" y="2842600"/>
            <a:ext cx="1855954" cy="595325"/>
          </a:xfrm>
          <a:prstGeom prst="wedgeRectCallout">
            <a:avLst>
              <a:gd name="adj1" fmla="val -82538"/>
              <a:gd name="adj2" fmla="val 474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픽업 완료</a:t>
            </a:r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rgbClr val="4472C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926D18-90D3-49E0-A89D-D9AB8902B64C}"/>
              </a:ext>
            </a:extLst>
          </p:cNvPr>
          <p:cNvSpPr/>
          <p:nvPr/>
        </p:nvSpPr>
        <p:spPr>
          <a:xfrm>
            <a:off x="3749756" y="3559317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픽업완료 처리했습니다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63EDD8-C02E-4957-A8BB-F20664763073}"/>
              </a:ext>
            </a:extLst>
          </p:cNvPr>
          <p:cNvSpPr/>
          <p:nvPr/>
        </p:nvSpPr>
        <p:spPr>
          <a:xfrm>
            <a:off x="3749756" y="4439885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가방이 많이 흔들려요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3611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A0A21-FC3C-4427-882F-F11EAB10CB8F}"/>
              </a:ext>
            </a:extLst>
          </p:cNvPr>
          <p:cNvSpPr/>
          <p:nvPr/>
        </p:nvSpPr>
        <p:spPr>
          <a:xfrm>
            <a:off x="6096000" y="1214100"/>
            <a:ext cx="5256213" cy="4536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E1B317-3872-4F95-8C11-1BFDFB3ABC89}"/>
              </a:ext>
            </a:extLst>
          </p:cNvPr>
          <p:cNvSpPr/>
          <p:nvPr/>
        </p:nvSpPr>
        <p:spPr>
          <a:xfrm>
            <a:off x="9239178" y="2169831"/>
            <a:ext cx="2041444" cy="1698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7C0C15-C868-4215-94A7-E88DA69CA9F8}"/>
              </a:ext>
            </a:extLst>
          </p:cNvPr>
          <p:cNvSpPr/>
          <p:nvPr/>
        </p:nvSpPr>
        <p:spPr>
          <a:xfrm>
            <a:off x="7117117" y="2171322"/>
            <a:ext cx="2020674" cy="1698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DBE5AB8-37A6-42A2-BD40-24172443FC7F}"/>
              </a:ext>
            </a:extLst>
          </p:cNvPr>
          <p:cNvSpPr txBox="1">
            <a:spLocks/>
          </p:cNvSpPr>
          <p:nvPr/>
        </p:nvSpPr>
        <p:spPr>
          <a:xfrm>
            <a:off x="731838" y="1268413"/>
            <a:ext cx="498128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아이템 기능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EC06D6-0D49-4DDC-A9B4-0556275F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4" r="13162"/>
          <a:stretch/>
        </p:blipFill>
        <p:spPr>
          <a:xfrm>
            <a:off x="916260" y="2721208"/>
            <a:ext cx="2906163" cy="3219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110BFA-5E88-4346-BDD0-52BD0D7705F5}"/>
              </a:ext>
            </a:extLst>
          </p:cNvPr>
          <p:cNvSpPr txBox="1"/>
          <p:nvPr/>
        </p:nvSpPr>
        <p:spPr>
          <a:xfrm>
            <a:off x="838200" y="1983809"/>
            <a:ext cx="16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진동 측정센서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8890B-6628-4FB2-BD38-2A394C18D44B}"/>
              </a:ext>
            </a:extLst>
          </p:cNvPr>
          <p:cNvSpPr txBox="1"/>
          <p:nvPr/>
        </p:nvSpPr>
        <p:spPr>
          <a:xfrm>
            <a:off x="3579068" y="2100583"/>
            <a:ext cx="18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 </a:t>
            </a:r>
            <a:r>
              <a:rPr lang="en-US" altLang="ko-KR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스피커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80705A-1537-4F38-B1BF-DEB0387BD703}"/>
              </a:ext>
            </a:extLst>
          </p:cNvPr>
          <p:cNvCxnSpPr>
            <a:cxnSpLocks/>
          </p:cNvCxnSpPr>
          <p:nvPr/>
        </p:nvCxnSpPr>
        <p:spPr>
          <a:xfrm>
            <a:off x="1647731" y="2353141"/>
            <a:ext cx="0" cy="715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3D1452-4EE9-470F-AD0D-A16F28210C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26004" y="2285249"/>
            <a:ext cx="553064" cy="778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B9C951C1-3174-4D0A-B044-33A0A4B3318E}"/>
              </a:ext>
            </a:extLst>
          </p:cNvPr>
          <p:cNvSpPr/>
          <p:nvPr/>
        </p:nvSpPr>
        <p:spPr>
          <a:xfrm>
            <a:off x="3749756" y="2842600"/>
            <a:ext cx="1855954" cy="595325"/>
          </a:xfrm>
          <a:prstGeom prst="wedgeRectCallout">
            <a:avLst>
              <a:gd name="adj1" fmla="val -82538"/>
              <a:gd name="adj2" fmla="val 474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픽업 완료</a:t>
            </a:r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rgbClr val="4472C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926D18-90D3-49E0-A89D-D9AB8902B64C}"/>
              </a:ext>
            </a:extLst>
          </p:cNvPr>
          <p:cNvSpPr/>
          <p:nvPr/>
        </p:nvSpPr>
        <p:spPr>
          <a:xfrm>
            <a:off x="3749756" y="3559317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픽업완료 처리했습니다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63EDD8-C02E-4957-A8BB-F20664763073}"/>
              </a:ext>
            </a:extLst>
          </p:cNvPr>
          <p:cNvSpPr/>
          <p:nvPr/>
        </p:nvSpPr>
        <p:spPr>
          <a:xfrm>
            <a:off x="3749756" y="4439885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가방이 많이 흔들려요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</p:txBody>
      </p:sp>
      <p:pic>
        <p:nvPicPr>
          <p:cNvPr id="36" name="Picture 2" descr="배민커넥트 - Home | Facebook">
            <a:extLst>
              <a:ext uri="{FF2B5EF4-FFF2-40B4-BE49-F238E27FC236}">
                <a16:creationId xmlns:a16="http://schemas.microsoft.com/office/drawing/2014/main" id="{0A3DC86D-7BDA-47C9-84A2-DA236084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10" y="1268413"/>
            <a:ext cx="816104" cy="8451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7A62015-D347-4B21-A398-7938566D6E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7444577" y="2806978"/>
            <a:ext cx="339203" cy="355023"/>
          </a:xfrm>
          <a:prstGeom prst="rect">
            <a:avLst/>
          </a:prstGeom>
          <a:effectLst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2F6431F-FA9E-4E3C-A259-0077836280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2668" b="21074"/>
          <a:stretch/>
        </p:blipFill>
        <p:spPr>
          <a:xfrm>
            <a:off x="7444578" y="2296984"/>
            <a:ext cx="327885" cy="346849"/>
          </a:xfrm>
          <a:prstGeom prst="rect">
            <a:avLst/>
          </a:prstGeom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FC4436-00BA-4E8A-988F-E30659C299C5}"/>
              </a:ext>
            </a:extLst>
          </p:cNvPr>
          <p:cNvSpPr txBox="1"/>
          <p:nvPr/>
        </p:nvSpPr>
        <p:spPr>
          <a:xfrm>
            <a:off x="7876456" y="2341647"/>
            <a:ext cx="81889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5~10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5FE65A-EBAF-4ED9-BF02-00E769B15757}"/>
              </a:ext>
            </a:extLst>
          </p:cNvPr>
          <p:cNvSpPr txBox="1"/>
          <p:nvPr/>
        </p:nvSpPr>
        <p:spPr>
          <a:xfrm>
            <a:off x="7894053" y="2845990"/>
            <a:ext cx="69588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5FA7FB-5AE1-46D6-926A-B6D88979EE99}"/>
              </a:ext>
            </a:extLst>
          </p:cNvPr>
          <p:cNvSpPr/>
          <p:nvPr/>
        </p:nvSpPr>
        <p:spPr>
          <a:xfrm>
            <a:off x="6205411" y="2191160"/>
            <a:ext cx="816104" cy="16768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F26948-7964-4A84-9E44-16D1B0119D36}"/>
              </a:ext>
            </a:extLst>
          </p:cNvPr>
          <p:cNvSpPr txBox="1"/>
          <p:nvPr/>
        </p:nvSpPr>
        <p:spPr>
          <a:xfrm>
            <a:off x="6246891" y="2757329"/>
            <a:ext cx="73587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조작회수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9300592-8DAD-446F-8186-00D8EB72B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9620810" y="2837634"/>
            <a:ext cx="291858" cy="293711"/>
          </a:xfrm>
          <a:prstGeom prst="rect">
            <a:avLst/>
          </a:prstGeom>
          <a:effectLst/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E2CE15-CC48-48C4-B9BC-984501B3E6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2668" b="21074"/>
          <a:stretch/>
        </p:blipFill>
        <p:spPr>
          <a:xfrm>
            <a:off x="9620810" y="2303392"/>
            <a:ext cx="328411" cy="334032"/>
          </a:xfrm>
          <a:prstGeom prst="rect">
            <a:avLst/>
          </a:prstGeom>
          <a:effectLst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BDB5FC-FC8C-4F3B-91E3-4B2FC3F6142D}"/>
              </a:ext>
            </a:extLst>
          </p:cNvPr>
          <p:cNvSpPr txBox="1"/>
          <p:nvPr/>
        </p:nvSpPr>
        <p:spPr>
          <a:xfrm>
            <a:off x="10053380" y="2287185"/>
            <a:ext cx="6267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F21FAD-BC0B-4C43-A8CC-513FF71F3A95}"/>
              </a:ext>
            </a:extLst>
          </p:cNvPr>
          <p:cNvSpPr txBox="1"/>
          <p:nvPr/>
        </p:nvSpPr>
        <p:spPr>
          <a:xfrm>
            <a:off x="10071006" y="2860486"/>
            <a:ext cx="598756" cy="2480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85EDED-74C5-4BD6-AD6B-B90B6207977E}"/>
              </a:ext>
            </a:extLst>
          </p:cNvPr>
          <p:cNvSpPr/>
          <p:nvPr/>
        </p:nvSpPr>
        <p:spPr>
          <a:xfrm>
            <a:off x="7117117" y="1280343"/>
            <a:ext cx="2017073" cy="790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C77E1-8004-4584-9D9D-6BD33A92B4A2}"/>
              </a:ext>
            </a:extLst>
          </p:cNvPr>
          <p:cNvSpPr txBox="1"/>
          <p:nvPr/>
        </p:nvSpPr>
        <p:spPr>
          <a:xfrm>
            <a:off x="7740190" y="1569804"/>
            <a:ext cx="7699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0C20EE-BFEA-45AD-AFC7-7B2A95F332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4"/>
          <a:stretch/>
        </p:blipFill>
        <p:spPr>
          <a:xfrm>
            <a:off x="9616849" y="3295879"/>
            <a:ext cx="436532" cy="36662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C489B3-41AA-4CD1-95E7-40ED763D8BDE}"/>
              </a:ext>
            </a:extLst>
          </p:cNvPr>
          <p:cNvSpPr/>
          <p:nvPr/>
        </p:nvSpPr>
        <p:spPr>
          <a:xfrm>
            <a:off x="9228841" y="1273164"/>
            <a:ext cx="2055377" cy="821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6FB999-D7A8-4F0F-8341-F36CD7F2B000}"/>
              </a:ext>
            </a:extLst>
          </p:cNvPr>
          <p:cNvSpPr txBox="1"/>
          <p:nvPr/>
        </p:nvSpPr>
        <p:spPr>
          <a:xfrm>
            <a:off x="9995773" y="1563674"/>
            <a:ext cx="74200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after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8CCC3D-0890-419E-AD1B-773653BBDA6A}"/>
              </a:ext>
            </a:extLst>
          </p:cNvPr>
          <p:cNvSpPr txBox="1"/>
          <p:nvPr/>
        </p:nvSpPr>
        <p:spPr>
          <a:xfrm>
            <a:off x="10071006" y="3304850"/>
            <a:ext cx="59875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4~7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1224E6-E431-4D7D-93B4-009F0BF179F4}"/>
              </a:ext>
            </a:extLst>
          </p:cNvPr>
          <p:cNvSpPr/>
          <p:nvPr/>
        </p:nvSpPr>
        <p:spPr>
          <a:xfrm>
            <a:off x="6209012" y="3945685"/>
            <a:ext cx="816104" cy="1698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FB1FE8-8E54-40C4-8DD7-1E01ABA5C43C}"/>
              </a:ext>
            </a:extLst>
          </p:cNvPr>
          <p:cNvSpPr txBox="1"/>
          <p:nvPr/>
        </p:nvSpPr>
        <p:spPr>
          <a:xfrm>
            <a:off x="6260215" y="4571447"/>
            <a:ext cx="735874" cy="523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운전자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28586202-5EAB-4DDF-9193-52CC6127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116" y="3946245"/>
            <a:ext cx="2017073" cy="1697655"/>
          </a:xfrm>
          <a:solidFill>
            <a:schemeClr val="bg1">
              <a:lumMod val="95000"/>
            </a:schemeClr>
          </a:solidFill>
          <a:effectLst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 등록 시 입력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기본 인적사항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배달 이력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BEA26AE0-4A2D-479A-BB3F-41AF77A55181}"/>
              </a:ext>
            </a:extLst>
          </p:cNvPr>
          <p:cNvSpPr txBox="1">
            <a:spLocks/>
          </p:cNvSpPr>
          <p:nvPr/>
        </p:nvSpPr>
        <p:spPr>
          <a:xfrm>
            <a:off x="9247992" y="3946245"/>
            <a:ext cx="2017073" cy="1697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배달 운행 중 안전 운행 정도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512AAE-C4F8-4DFA-8E69-2B20CAF4B75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9D14-F729-4E3D-8071-B448F0A50107}"/>
              </a:ext>
            </a:extLst>
          </p:cNvPr>
          <p:cNvSpPr txBox="1"/>
          <p:nvPr/>
        </p:nvSpPr>
        <p:spPr>
          <a:xfrm>
            <a:off x="2001848" y="3075057"/>
            <a:ext cx="287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464A9-A9E9-4121-B24B-118E4E596194}"/>
              </a:ext>
            </a:extLst>
          </p:cNvPr>
          <p:cNvSpPr txBox="1"/>
          <p:nvPr/>
        </p:nvSpPr>
        <p:spPr>
          <a:xfrm>
            <a:off x="7793051" y="5837315"/>
            <a:ext cx="266370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헬라클레스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박성준 이동규 이재환 이주호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홍연하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84E52-DEC4-44A1-AB59-F45F1B50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7717637" y="2728326"/>
            <a:ext cx="2256008" cy="15514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60197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521</Words>
  <Application>Microsoft Office PowerPoint</Application>
  <PresentationFormat>와이드스크린</PresentationFormat>
  <Paragraphs>141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배달의민족 한나체 Pro</vt:lpstr>
      <vt:lpstr>맑은 고딕</vt:lpstr>
      <vt:lpstr>Arial</vt:lpstr>
      <vt:lpstr>나눔스퀘어</vt:lpstr>
      <vt:lpstr>디자인 사용자 지정</vt:lpstr>
      <vt:lpstr>1_디자인 사용자 지정</vt:lpstr>
      <vt:lpstr>PowerPoint 프레젠테이션</vt:lpstr>
      <vt:lpstr>PowerPoint 프레젠테이션</vt:lpstr>
      <vt:lpstr>1.1 기획 배경</vt:lpstr>
      <vt:lpstr>1.2 사용자 경험 파악(배민 커넥트 라이더앱)</vt:lpstr>
      <vt:lpstr>1.2 사용자 경험 파악(라이더의 리스크)</vt:lpstr>
      <vt:lpstr>1.2 사용자 경험 파악(배달 서비스의 리스크)</vt:lpstr>
      <vt:lpstr>1.1 아이템 기능</vt:lpstr>
      <vt:lpstr>1.1 아이템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 Kyu</dc:creator>
  <cp:lastModifiedBy>Lee Dong Kyu</cp:lastModifiedBy>
  <cp:revision>45</cp:revision>
  <dcterms:created xsi:type="dcterms:W3CDTF">2020-11-20T15:39:06Z</dcterms:created>
  <dcterms:modified xsi:type="dcterms:W3CDTF">2020-11-24T23:09:10Z</dcterms:modified>
</cp:coreProperties>
</file>