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Dong Kyu" initials="LDK" lastIdx="1" clrIdx="0">
    <p:extLst>
      <p:ext uri="{19B8F6BF-5375-455C-9EA6-DF929625EA0E}">
        <p15:presenceInfo xmlns:p15="http://schemas.microsoft.com/office/powerpoint/2012/main" userId="97d77b44da032ba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872" y="88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0B363-6B40-4488-B7BE-EF52B9052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D85147-3A5E-4110-918B-46899E986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B34B54-0BCB-4619-911F-1F6A6CC68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5B68-C69D-4E7B-8C03-2A3D2CB358CB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2BEA8B-424C-42EC-B4B1-6D23325F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678120-2A7A-4E89-A9E7-51F813C8C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07EE-1065-4262-A518-A33FCB7BD5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08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1C4A6-C690-495F-8F20-C16770A80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4E82EC-DB50-4843-A556-7FDD2DDE4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637755-60BA-43B7-B0FD-A5F0D85E6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5B68-C69D-4E7B-8C03-2A3D2CB358CB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C8D79F-139A-40DA-908A-76907F5CA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49084-B2E3-44E1-B893-DC985CB0C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07EE-1065-4262-A518-A33FCB7BD5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16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714018-1DF2-4FBF-853E-25B2F7DF0C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A20157-CBB3-4B57-A7CC-E338ED987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C9F569-5068-4245-8D8C-40201225B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5B68-C69D-4E7B-8C03-2A3D2CB358CB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B157A6-8D18-40AB-91AC-F11905C60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244B9E-BF0A-4E51-885F-E988668C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07EE-1065-4262-A518-A33FCB7BD5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2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D79C5-A851-482E-9E28-59B285629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3626BC-B59D-4E53-94FE-64BF10424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7BB657-D63D-4007-BFB4-8A35C3BC0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5B68-C69D-4E7B-8C03-2A3D2CB358CB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91C880-193E-424B-83B8-AD4D434FD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244BD4-671A-4556-BE18-4C2C890EA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07EE-1065-4262-A518-A33FCB7BD5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12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9FEE9-119C-44ED-AB5B-7C182DE86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7344EE-2CCA-4301-948B-D46235E89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9685E8-7AF1-46FE-9BFE-729E3CE7B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5B68-C69D-4E7B-8C03-2A3D2CB358CB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A992EE-A3C0-46FD-B9AA-0D810F3F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8D9F8D-B5FC-4551-913F-BDFE06134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07EE-1065-4262-A518-A33FCB7BD5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70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6EEE9-E03B-4F2A-A762-611AC10D1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E3CD21-4814-49A5-A3F2-9DDBB287D2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A98074-1487-4CE0-8E78-2BC6F0B52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4B7529-CE90-485A-9ACF-62E6807BF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5B68-C69D-4E7B-8C03-2A3D2CB358CB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FBE852-728E-4356-9FD5-BFAA0740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D5E2C8-3537-452F-A4A5-4B698A82C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07EE-1065-4262-A518-A33FCB7BD5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418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05B18-3B14-4067-B58A-55D4A8CC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09E503-0A2A-44CF-8B30-696B819FE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2CF001-89AA-4E3B-8AE2-76CB1EFF6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96579F-7357-47F6-B66E-7CD6044AA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1F3AA0-715F-4148-8515-2E229863B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EF6B04-E2AF-4F66-B78F-04FCFAC74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5B68-C69D-4E7B-8C03-2A3D2CB358CB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242CB9-662F-49C2-B0D7-E89C4A95B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281173-0280-46C3-8B6F-B4105D563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07EE-1065-4262-A518-A33FCB7BD5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332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0C131-D896-4439-97A3-484940A19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884208-060D-4A63-AE63-D4A0FC1E4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5B68-C69D-4E7B-8C03-2A3D2CB358CB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1805501-8F76-459A-BD0E-08EF9761E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FF5805-46F2-4F42-AB0A-14F9FBF9A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07EE-1065-4262-A518-A33FCB7BD5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49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C08FF9-94A0-4966-8228-2CF97D380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5B68-C69D-4E7B-8C03-2A3D2CB358CB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7A9189-2C59-4B76-8F35-17CB57048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90A3CF-2462-43A3-801E-14F6BA49D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07EE-1065-4262-A518-A33FCB7BD5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40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4D5F4-F676-480F-A6EF-AC1963FD4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1AEEAE-568B-4612-8E25-15D3FCB01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3F11CC-850E-436B-8DC1-9C1B42637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EEB1BD-F95D-40C6-9D2D-8F022A683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5B68-C69D-4E7B-8C03-2A3D2CB358CB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1E54A0-A5EE-4F0F-B318-C6D398554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D289F7-7EB1-4942-B759-2A9775E2A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07EE-1065-4262-A518-A33FCB7BD5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359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F434C-4D4C-4DFC-9C22-FE852F836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CF9F47-AD5E-400D-9064-E764DAF87E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B69E97-0C4A-4868-A101-E0A113AF6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E4F45A-967F-45C1-81EF-613E25625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5B68-C69D-4E7B-8C03-2A3D2CB358CB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94DD26-C178-41FD-A7D8-C275A29C6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62808F-0AEE-496D-A9D6-1BF5EA6D8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07EE-1065-4262-A518-A33FCB7BD5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622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18CD77-6166-4F19-8847-F00FCC8B2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1D044F-1390-44DD-82BB-44970A391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D51BD1-CE4B-4003-9F81-5E5F7EDB85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95B68-C69D-4E7B-8C03-2A3D2CB358CB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AE803B-B004-4C3C-82BA-D720A5640C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702BC9-5573-40D3-89F5-378524791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107EE-1065-4262-A518-A33FCB7BD5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953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E3F54FA5-1FD1-45EF-AB6F-1993956CA6BF}"/>
              </a:ext>
            </a:extLst>
          </p:cNvPr>
          <p:cNvSpPr/>
          <p:nvPr/>
        </p:nvSpPr>
        <p:spPr>
          <a:xfrm>
            <a:off x="7488586" y="-4776"/>
            <a:ext cx="470341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F6345F9C-8C43-4990-954A-0A834747958D}"/>
              </a:ext>
            </a:extLst>
          </p:cNvPr>
          <p:cNvSpPr/>
          <p:nvPr/>
        </p:nvSpPr>
        <p:spPr>
          <a:xfrm>
            <a:off x="10061968" y="4952069"/>
            <a:ext cx="2130032" cy="190115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26DA17B-5557-444A-8725-8D851D0065C3}"/>
              </a:ext>
            </a:extLst>
          </p:cNvPr>
          <p:cNvSpPr/>
          <p:nvPr/>
        </p:nvSpPr>
        <p:spPr>
          <a:xfrm>
            <a:off x="4071691" y="-4776"/>
            <a:ext cx="3429768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C1E21B8-5A57-4C63-95F5-466DB78FD9CF}"/>
              </a:ext>
            </a:extLst>
          </p:cNvPr>
          <p:cNvSpPr/>
          <p:nvPr/>
        </p:nvSpPr>
        <p:spPr>
          <a:xfrm>
            <a:off x="-11272" y="0"/>
            <a:ext cx="4100557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2056FF2-4943-4817-962E-2C4BD9BFD39C}"/>
              </a:ext>
            </a:extLst>
          </p:cNvPr>
          <p:cNvGrpSpPr/>
          <p:nvPr/>
        </p:nvGrpSpPr>
        <p:grpSpPr>
          <a:xfrm>
            <a:off x="1138925" y="1307418"/>
            <a:ext cx="1517139" cy="654956"/>
            <a:chOff x="681143" y="502765"/>
            <a:chExt cx="1517139" cy="65495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6F88439-2615-4824-BC16-B42577CBC502}"/>
                </a:ext>
              </a:extLst>
            </p:cNvPr>
            <p:cNvSpPr txBox="1"/>
            <p:nvPr/>
          </p:nvSpPr>
          <p:spPr>
            <a:xfrm>
              <a:off x="681143" y="502765"/>
              <a:ext cx="1482350" cy="65495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운행 신청</a:t>
              </a: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949E475-192C-4785-9FBC-ED2A80675A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186"/>
            <a:stretch/>
          </p:blipFill>
          <p:spPr>
            <a:xfrm>
              <a:off x="1524599" y="566461"/>
              <a:ext cx="673683" cy="557901"/>
            </a:xfrm>
            <a:prstGeom prst="rect">
              <a:avLst/>
            </a:prstGeom>
            <a:effectLst/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DE1FD52-0319-4C63-826E-7AD01D2CE7E0}"/>
              </a:ext>
            </a:extLst>
          </p:cNvPr>
          <p:cNvGrpSpPr/>
          <p:nvPr/>
        </p:nvGrpSpPr>
        <p:grpSpPr>
          <a:xfrm>
            <a:off x="981473" y="3472324"/>
            <a:ext cx="1832042" cy="661078"/>
            <a:chOff x="1894788" y="3418873"/>
            <a:chExt cx="1832042" cy="66107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8A5E5A5-ED95-4A96-9FCB-4C5BB7DFBE14}"/>
                </a:ext>
              </a:extLst>
            </p:cNvPr>
            <p:cNvSpPr txBox="1"/>
            <p:nvPr/>
          </p:nvSpPr>
          <p:spPr>
            <a:xfrm>
              <a:off x="1894788" y="3418873"/>
              <a:ext cx="1823619" cy="661078"/>
            </a:xfrm>
            <a:prstGeom prst="roundRect">
              <a:avLst/>
            </a:prstGeom>
            <a:solidFill>
              <a:schemeClr val="accent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주문 배차 요청</a:t>
              </a: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B2DCDA3-9949-4D08-A2EA-EA16E5B2C0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186"/>
            <a:stretch/>
          </p:blipFill>
          <p:spPr>
            <a:xfrm>
              <a:off x="3053147" y="3493225"/>
              <a:ext cx="673683" cy="557901"/>
            </a:xfrm>
            <a:prstGeom prst="rect">
              <a:avLst/>
            </a:prstGeom>
            <a:effectLst/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A78679E-A06E-4A99-A87F-7AD772A8B5C8}"/>
              </a:ext>
            </a:extLst>
          </p:cNvPr>
          <p:cNvGrpSpPr/>
          <p:nvPr/>
        </p:nvGrpSpPr>
        <p:grpSpPr>
          <a:xfrm>
            <a:off x="1197239" y="4794288"/>
            <a:ext cx="1435370" cy="888440"/>
            <a:chOff x="3751180" y="2767922"/>
            <a:chExt cx="1435370" cy="88844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6FC94A-1EC7-4DAB-9CE1-BBA534A9463C}"/>
                </a:ext>
              </a:extLst>
            </p:cNvPr>
            <p:cNvSpPr txBox="1"/>
            <p:nvPr/>
          </p:nvSpPr>
          <p:spPr>
            <a:xfrm>
              <a:off x="3751180" y="2767922"/>
              <a:ext cx="1383930" cy="661078"/>
            </a:xfrm>
            <a:prstGeom prst="roundRect">
              <a:avLst/>
            </a:prstGeom>
            <a:solidFill>
              <a:schemeClr val="accent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배차 취소요청</a:t>
              </a: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740E2B88-D4C8-491F-BD99-375A63CCF9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186"/>
            <a:stretch/>
          </p:blipFill>
          <p:spPr>
            <a:xfrm>
              <a:off x="4512867" y="3098461"/>
              <a:ext cx="673683" cy="557901"/>
            </a:xfrm>
            <a:prstGeom prst="rect">
              <a:avLst/>
            </a:prstGeom>
            <a:effectLst/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2D027F1-86E6-43CC-B03A-4AE9881EECF1}"/>
              </a:ext>
            </a:extLst>
          </p:cNvPr>
          <p:cNvGrpSpPr/>
          <p:nvPr/>
        </p:nvGrpSpPr>
        <p:grpSpPr>
          <a:xfrm>
            <a:off x="4279382" y="1307418"/>
            <a:ext cx="1369301" cy="673216"/>
            <a:chOff x="3845161" y="2549974"/>
            <a:chExt cx="1369301" cy="67321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7EE05B6-3E1E-4066-AAF7-61929B344E11}"/>
                </a:ext>
              </a:extLst>
            </p:cNvPr>
            <p:cNvSpPr txBox="1"/>
            <p:nvPr/>
          </p:nvSpPr>
          <p:spPr>
            <a:xfrm>
              <a:off x="3845161" y="2549974"/>
              <a:ext cx="1333719" cy="661078"/>
            </a:xfrm>
            <a:prstGeom prst="roundRect">
              <a:avLst/>
            </a:prstGeom>
            <a:solidFill>
              <a:schemeClr val="accent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가게도착</a:t>
              </a: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419CBC19-693B-47D9-8A27-980D9FBD1C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186"/>
            <a:stretch/>
          </p:blipFill>
          <p:spPr>
            <a:xfrm>
              <a:off x="4540779" y="2665289"/>
              <a:ext cx="673683" cy="557901"/>
            </a:xfrm>
            <a:prstGeom prst="rect">
              <a:avLst/>
            </a:prstGeom>
            <a:effectLst/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C25B5FB-56AB-45B5-A93A-A4C5AE124654}"/>
              </a:ext>
            </a:extLst>
          </p:cNvPr>
          <p:cNvGrpSpPr/>
          <p:nvPr/>
        </p:nvGrpSpPr>
        <p:grpSpPr>
          <a:xfrm>
            <a:off x="5536088" y="2542044"/>
            <a:ext cx="1326533" cy="661078"/>
            <a:chOff x="5646812" y="1523762"/>
            <a:chExt cx="1651696" cy="66107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23A566C-F948-4376-9CE8-844E673273DA}"/>
                </a:ext>
              </a:extLst>
            </p:cNvPr>
            <p:cNvSpPr txBox="1"/>
            <p:nvPr/>
          </p:nvSpPr>
          <p:spPr>
            <a:xfrm>
              <a:off x="5646812" y="1523762"/>
              <a:ext cx="1651696" cy="66107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영수증번호</a:t>
              </a:r>
              <a:endPara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주문번호</a:t>
              </a:r>
              <a:endPara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뒤 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4</a:t>
              </a:r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자리 확인</a:t>
              </a: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E9221038-B6EF-45F8-870D-C386061509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42" t="4554" r="11984" b="19158"/>
            <a:stretch/>
          </p:blipFill>
          <p:spPr>
            <a:xfrm>
              <a:off x="6809608" y="1597747"/>
              <a:ext cx="389436" cy="343949"/>
            </a:xfrm>
            <a:prstGeom prst="rect">
              <a:avLst/>
            </a:prstGeom>
            <a:effectLst/>
          </p:spPr>
        </p:pic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7E997BF-7EE7-4FBE-B2D9-68B6910A3D5A}"/>
              </a:ext>
            </a:extLst>
          </p:cNvPr>
          <p:cNvGrpSpPr/>
          <p:nvPr/>
        </p:nvGrpSpPr>
        <p:grpSpPr>
          <a:xfrm>
            <a:off x="4399809" y="3586601"/>
            <a:ext cx="1419499" cy="1547677"/>
            <a:chOff x="9058628" y="1400948"/>
            <a:chExt cx="1419499" cy="154767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26F7B5E-2A0B-461B-B2F0-735562D2EC46}"/>
                </a:ext>
              </a:extLst>
            </p:cNvPr>
            <p:cNvGrpSpPr/>
            <p:nvPr/>
          </p:nvGrpSpPr>
          <p:grpSpPr>
            <a:xfrm>
              <a:off x="9058628" y="2105338"/>
              <a:ext cx="1243581" cy="843287"/>
              <a:chOff x="5567048" y="3185075"/>
              <a:chExt cx="1243581" cy="843287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8FBDB0A-7963-4AE8-8011-751A27A42D3B}"/>
                  </a:ext>
                </a:extLst>
              </p:cNvPr>
              <p:cNvSpPr txBox="1"/>
              <p:nvPr/>
            </p:nvSpPr>
            <p:spPr>
              <a:xfrm>
                <a:off x="5567048" y="3185075"/>
                <a:ext cx="1120020" cy="661078"/>
              </a:xfrm>
              <a:prstGeom prst="roundRect">
                <a:avLst/>
              </a:prstGeom>
              <a:solidFill>
                <a:schemeClr val="accent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r>
                  <a:rPr lang="ko-KR" altLang="en-US" sz="1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소요시간</a:t>
                </a:r>
                <a:endPara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ko-KR" altLang="en-US" sz="1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선택</a:t>
                </a:r>
              </a:p>
            </p:txBody>
          </p:sp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E5387D7E-8D37-4717-94E6-C287938CB51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7186"/>
              <a:stretch/>
            </p:blipFill>
            <p:spPr>
              <a:xfrm>
                <a:off x="6136946" y="3470461"/>
                <a:ext cx="673683" cy="557901"/>
              </a:xfrm>
              <a:prstGeom prst="rect">
                <a:avLst/>
              </a:prstGeom>
              <a:effectLst/>
            </p:spPr>
          </p:pic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70DFF7C7-7E75-426D-A081-5FE51171A1D5}"/>
                </a:ext>
              </a:extLst>
            </p:cNvPr>
            <p:cNvGrpSpPr/>
            <p:nvPr/>
          </p:nvGrpSpPr>
          <p:grpSpPr>
            <a:xfrm>
              <a:off x="9074887" y="1400948"/>
              <a:ext cx="1403240" cy="620027"/>
              <a:chOff x="5583307" y="2346653"/>
              <a:chExt cx="1403240" cy="620027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EA2FFA4-10FF-4A1D-A0AD-48FB4A5EA2F7}"/>
                  </a:ext>
                </a:extLst>
              </p:cNvPr>
              <p:cNvSpPr txBox="1"/>
              <p:nvPr/>
            </p:nvSpPr>
            <p:spPr>
              <a:xfrm>
                <a:off x="5583307" y="2346653"/>
                <a:ext cx="1120020" cy="620027"/>
              </a:xfrm>
              <a:prstGeom prst="roundRect">
                <a:avLst/>
              </a:prstGeom>
              <a:solidFill>
                <a:schemeClr val="accent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r>
                  <a: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픽업완료</a:t>
                </a:r>
                <a:endPara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AAB6853D-308F-4040-A58E-4E4890E4B08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7186"/>
              <a:stretch/>
            </p:blipFill>
            <p:spPr>
              <a:xfrm>
                <a:off x="6312864" y="2431016"/>
                <a:ext cx="673683" cy="523257"/>
              </a:xfrm>
              <a:prstGeom prst="rect">
                <a:avLst/>
              </a:prstGeom>
              <a:effectLst/>
            </p:spPr>
          </p:pic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C125723-B56F-4A8E-8E39-1191AE4527B2}"/>
              </a:ext>
            </a:extLst>
          </p:cNvPr>
          <p:cNvGrpSpPr/>
          <p:nvPr/>
        </p:nvGrpSpPr>
        <p:grpSpPr>
          <a:xfrm>
            <a:off x="1138925" y="2389871"/>
            <a:ext cx="1517139" cy="654956"/>
            <a:chOff x="681143" y="502765"/>
            <a:chExt cx="1517139" cy="65495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7FF3657-E552-4995-B99A-86A670007F63}"/>
                </a:ext>
              </a:extLst>
            </p:cNvPr>
            <p:cNvSpPr txBox="1"/>
            <p:nvPr/>
          </p:nvSpPr>
          <p:spPr>
            <a:xfrm>
              <a:off x="681143" y="502765"/>
              <a:ext cx="1482350" cy="654956"/>
            </a:xfrm>
            <a:prstGeom prst="roundRect">
              <a:avLst/>
            </a:prstGeom>
            <a:solidFill>
              <a:schemeClr val="accent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r>
                <a:rPr lang="ko-KR" altLang="en-US" sz="14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운행 시작</a:t>
              </a:r>
              <a:endPara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BA292195-8E07-417B-BEAF-AFE7F82E0D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186"/>
            <a:stretch/>
          </p:blipFill>
          <p:spPr>
            <a:xfrm>
              <a:off x="1524599" y="566461"/>
              <a:ext cx="673683" cy="557901"/>
            </a:xfrm>
            <a:prstGeom prst="rect">
              <a:avLst/>
            </a:prstGeom>
            <a:effectLst/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7A887D4-C594-4BF0-919F-511E055EF14D}"/>
              </a:ext>
            </a:extLst>
          </p:cNvPr>
          <p:cNvGrpSpPr/>
          <p:nvPr/>
        </p:nvGrpSpPr>
        <p:grpSpPr>
          <a:xfrm>
            <a:off x="8006583" y="5319194"/>
            <a:ext cx="1434456" cy="1565165"/>
            <a:chOff x="6850703" y="4873660"/>
            <a:chExt cx="1434456" cy="1565165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C819039-8C34-4CEB-ABDF-051AD771312B}"/>
                </a:ext>
              </a:extLst>
            </p:cNvPr>
            <p:cNvSpPr txBox="1"/>
            <p:nvPr/>
          </p:nvSpPr>
          <p:spPr>
            <a:xfrm>
              <a:off x="6857054" y="4873660"/>
              <a:ext cx="1229803" cy="523220"/>
            </a:xfrm>
            <a:prstGeom prst="rect">
              <a:avLst/>
            </a:prstGeom>
            <a:solidFill>
              <a:srgbClr val="767171"/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음식 배달이</a:t>
              </a:r>
              <a:endParaRPr lang="en-US" altLang="ko-KR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지연되는 경우</a:t>
              </a:r>
              <a:endParaRPr lang="en-US" altLang="ko-KR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A4F540C-35D2-4B00-A755-D470C6AD34AC}"/>
                </a:ext>
              </a:extLst>
            </p:cNvPr>
            <p:cNvSpPr txBox="1"/>
            <p:nvPr/>
          </p:nvSpPr>
          <p:spPr>
            <a:xfrm>
              <a:off x="6850703" y="5411788"/>
              <a:ext cx="1236154" cy="436055"/>
            </a:xfrm>
            <a:prstGeom prst="roundRect">
              <a:avLst/>
            </a:prstGeom>
            <a:solidFill>
              <a:schemeClr val="accent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지연시간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6246B7F-648F-40ED-8484-6910A91318B1}"/>
                </a:ext>
              </a:extLst>
            </p:cNvPr>
            <p:cNvSpPr txBox="1"/>
            <p:nvPr/>
          </p:nvSpPr>
          <p:spPr>
            <a:xfrm>
              <a:off x="6850703" y="5862751"/>
              <a:ext cx="1236154" cy="436055"/>
            </a:xfrm>
            <a:prstGeom prst="roundRect">
              <a:avLst/>
            </a:prstGeom>
            <a:solidFill>
              <a:schemeClr val="accent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사유</a:t>
              </a:r>
            </a:p>
          </p:txBody>
        </p: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4152D3D8-7BB4-4ACB-89ED-AA2A14AEEC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186"/>
            <a:stretch/>
          </p:blipFill>
          <p:spPr>
            <a:xfrm>
              <a:off x="7541554" y="5377444"/>
              <a:ext cx="673683" cy="557901"/>
            </a:xfrm>
            <a:prstGeom prst="rect">
              <a:avLst/>
            </a:prstGeom>
            <a:effectLst/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26ED4562-B06C-45D1-8195-8D45D75DDB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186"/>
            <a:stretch/>
          </p:blipFill>
          <p:spPr>
            <a:xfrm>
              <a:off x="7611476" y="5880924"/>
              <a:ext cx="673683" cy="557901"/>
            </a:xfrm>
            <a:prstGeom prst="rect">
              <a:avLst/>
            </a:prstGeom>
            <a:effectLst/>
          </p:spPr>
        </p:pic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262042D-FA90-4FE8-8CF9-1CFFEF6F7E67}"/>
              </a:ext>
            </a:extLst>
          </p:cNvPr>
          <p:cNvGrpSpPr/>
          <p:nvPr/>
        </p:nvGrpSpPr>
        <p:grpSpPr>
          <a:xfrm>
            <a:off x="8054144" y="3483658"/>
            <a:ext cx="1295465" cy="1330190"/>
            <a:chOff x="8269176" y="4873660"/>
            <a:chExt cx="1295465" cy="1330190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00168DF-B419-4C32-BBDA-AFA431D2C06E}"/>
                </a:ext>
              </a:extLst>
            </p:cNvPr>
            <p:cNvSpPr txBox="1"/>
            <p:nvPr/>
          </p:nvSpPr>
          <p:spPr>
            <a:xfrm>
              <a:off x="8277929" y="4873660"/>
              <a:ext cx="1229803" cy="461665"/>
            </a:xfrm>
            <a:prstGeom prst="rect">
              <a:avLst/>
            </a:prstGeom>
            <a:solidFill>
              <a:srgbClr val="767171"/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고객에게</a:t>
              </a:r>
              <a:endPara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전화해야 할 경우</a:t>
              </a:r>
              <a:endPara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CFC8A3C-857E-4FB4-9D23-152F20EE263D}"/>
                </a:ext>
              </a:extLst>
            </p:cNvPr>
            <p:cNvSpPr txBox="1"/>
            <p:nvPr/>
          </p:nvSpPr>
          <p:spPr>
            <a:xfrm>
              <a:off x="8269176" y="5338811"/>
              <a:ext cx="1200295" cy="661078"/>
            </a:xfrm>
            <a:prstGeom prst="roundRect">
              <a:avLst/>
            </a:prstGeom>
            <a:solidFill>
              <a:schemeClr val="accent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번호 확인 후</a:t>
              </a:r>
              <a:endPara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전화</a:t>
              </a:r>
            </a:p>
          </p:txBody>
        </p: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F4F2E23F-BCAE-4237-A769-F8BA537BC6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186"/>
            <a:stretch/>
          </p:blipFill>
          <p:spPr>
            <a:xfrm>
              <a:off x="8890958" y="5645949"/>
              <a:ext cx="673683" cy="557901"/>
            </a:xfrm>
            <a:prstGeom prst="rect">
              <a:avLst/>
            </a:prstGeom>
            <a:effectLst/>
          </p:spPr>
        </p:pic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8C9EBECE-9899-49ED-ADAB-022C7327C1B3}"/>
              </a:ext>
            </a:extLst>
          </p:cNvPr>
          <p:cNvSpPr txBox="1"/>
          <p:nvPr/>
        </p:nvSpPr>
        <p:spPr>
          <a:xfrm>
            <a:off x="369544" y="189781"/>
            <a:ext cx="1879993" cy="8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배차단계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배차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가게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81E334C-40F9-45CE-9254-88C57D0C9598}"/>
              </a:ext>
            </a:extLst>
          </p:cNvPr>
          <p:cNvSpPr txBox="1"/>
          <p:nvPr/>
        </p:nvSpPr>
        <p:spPr>
          <a:xfrm>
            <a:off x="4268848" y="189781"/>
            <a:ext cx="1879993" cy="87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픽업단계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가게픽업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E6D985E-DD4F-466F-890E-8358C747A7C2}"/>
              </a:ext>
            </a:extLst>
          </p:cNvPr>
          <p:cNvSpPr txBox="1"/>
          <p:nvPr/>
        </p:nvSpPr>
        <p:spPr>
          <a:xfrm>
            <a:off x="8827945" y="189781"/>
            <a:ext cx="1879993" cy="88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배차단계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가게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→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고객</a:t>
            </a:r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1EF68648-9253-4D7A-B8B3-5392E25BF818}"/>
              </a:ext>
            </a:extLst>
          </p:cNvPr>
          <p:cNvGrpSpPr/>
          <p:nvPr/>
        </p:nvGrpSpPr>
        <p:grpSpPr>
          <a:xfrm>
            <a:off x="7857819" y="1701683"/>
            <a:ext cx="1651696" cy="1007565"/>
            <a:chOff x="10047875" y="5002005"/>
            <a:chExt cx="1651696" cy="1007565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2A43F47-C30C-4D5B-BA8D-F528F7A51E1C}"/>
                </a:ext>
              </a:extLst>
            </p:cNvPr>
            <p:cNvSpPr txBox="1"/>
            <p:nvPr/>
          </p:nvSpPr>
          <p:spPr>
            <a:xfrm>
              <a:off x="10047875" y="5002005"/>
              <a:ext cx="1651696" cy="100756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도착 후</a:t>
              </a:r>
              <a:endPara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배달관련</a:t>
              </a:r>
              <a:endPara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고객 요청사항</a:t>
              </a:r>
              <a:endPara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확인</a:t>
              </a:r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77E628AB-456F-41B5-8525-214519EFBB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42" t="4554" r="11984" b="19158"/>
            <a:stretch/>
          </p:blipFill>
          <p:spPr>
            <a:xfrm>
              <a:off x="11137022" y="5481291"/>
              <a:ext cx="470497" cy="467527"/>
            </a:xfrm>
            <a:prstGeom prst="rect">
              <a:avLst/>
            </a:prstGeom>
            <a:effectLst/>
          </p:spPr>
        </p:pic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FEE4AC6A-AB3D-4A11-BB1C-584682F84B0A}"/>
              </a:ext>
            </a:extLst>
          </p:cNvPr>
          <p:cNvGrpSpPr/>
          <p:nvPr/>
        </p:nvGrpSpPr>
        <p:grpSpPr>
          <a:xfrm>
            <a:off x="79737" y="5876059"/>
            <a:ext cx="2541538" cy="808708"/>
            <a:chOff x="-866306" y="5876836"/>
            <a:chExt cx="2541538" cy="808708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638CF545-18DC-4D00-AE2A-0AB6F05A0C87}"/>
                </a:ext>
              </a:extLst>
            </p:cNvPr>
            <p:cNvGrpSpPr/>
            <p:nvPr/>
          </p:nvGrpSpPr>
          <p:grpSpPr>
            <a:xfrm>
              <a:off x="369544" y="5876836"/>
              <a:ext cx="1305688" cy="808708"/>
              <a:chOff x="4532974" y="5208506"/>
              <a:chExt cx="1305688" cy="808708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BC7F4B9-3F5F-4714-B0FF-5DE5780DE3B3}"/>
                  </a:ext>
                </a:extLst>
              </p:cNvPr>
              <p:cNvSpPr txBox="1"/>
              <p:nvPr/>
            </p:nvSpPr>
            <p:spPr>
              <a:xfrm>
                <a:off x="4532974" y="5208506"/>
                <a:ext cx="1156907" cy="661078"/>
              </a:xfrm>
              <a:prstGeom prst="roundRect">
                <a:avLst/>
              </a:prstGeom>
              <a:solidFill>
                <a:schemeClr val="accent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r>
                  <a:rPr lang="ko-KR" altLang="en-US" sz="1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번호 확인 후</a:t>
                </a:r>
                <a:endPara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ko-KR" altLang="en-US" sz="1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직접 전화</a:t>
                </a:r>
              </a:p>
            </p:txBody>
          </p:sp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A7BB456D-A82F-497E-9381-12461689049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3577" b="17186"/>
              <a:stretch/>
            </p:blipFill>
            <p:spPr>
              <a:xfrm>
                <a:off x="5256447" y="5459313"/>
                <a:ext cx="582215" cy="557901"/>
              </a:xfrm>
              <a:prstGeom prst="rect">
                <a:avLst/>
              </a:prstGeom>
              <a:effectLst/>
            </p:spPr>
          </p:pic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263F7E1-B9CF-4D41-AC0C-A1BF2D1354E0}"/>
                </a:ext>
              </a:extLst>
            </p:cNvPr>
            <p:cNvSpPr txBox="1"/>
            <p:nvPr/>
          </p:nvSpPr>
          <p:spPr>
            <a:xfrm>
              <a:off x="-866306" y="5967767"/>
              <a:ext cx="1229803" cy="523220"/>
            </a:xfrm>
            <a:prstGeom prst="rect">
              <a:avLst/>
            </a:prstGeom>
            <a:solidFill>
              <a:srgbClr val="767171"/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가게에 </a:t>
              </a:r>
              <a:r>
                <a:rPr lang="ko-KR" altLang="en-US" sz="1400" dirty="0" err="1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전화해야할</a:t>
              </a:r>
              <a:r>
                <a:rPr lang="ko-KR" altLang="en-US" sz="14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경우</a:t>
              </a:r>
              <a:endParaRPr lang="en-US" altLang="ko-KR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73CD72C-DAFF-4F4C-83BE-5C65FC565202}"/>
              </a:ext>
            </a:extLst>
          </p:cNvPr>
          <p:cNvCxnSpPr>
            <a:cxnSpLocks/>
            <a:stCxn id="4" idx="2"/>
            <a:endCxn id="29" idx="0"/>
          </p:cNvCxnSpPr>
          <p:nvPr/>
        </p:nvCxnSpPr>
        <p:spPr>
          <a:xfrm>
            <a:off x="1880100" y="1962374"/>
            <a:ext cx="0" cy="427497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502830C9-4695-46F8-900E-20506B6020D0}"/>
              </a:ext>
            </a:extLst>
          </p:cNvPr>
          <p:cNvCxnSpPr>
            <a:cxnSpLocks/>
            <a:stCxn id="29" idx="2"/>
            <a:endCxn id="7" idx="0"/>
          </p:cNvCxnSpPr>
          <p:nvPr/>
        </p:nvCxnSpPr>
        <p:spPr>
          <a:xfrm>
            <a:off x="1880100" y="3044827"/>
            <a:ext cx="13183" cy="427497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9DB2A57-8C4E-419F-9839-B2CE2873939D}"/>
              </a:ext>
            </a:extLst>
          </p:cNvPr>
          <p:cNvSpPr txBox="1"/>
          <p:nvPr/>
        </p:nvSpPr>
        <p:spPr>
          <a:xfrm>
            <a:off x="108092" y="4872668"/>
            <a:ext cx="1110439" cy="523220"/>
          </a:xfrm>
          <a:prstGeom prst="rect">
            <a:avLst/>
          </a:prstGeom>
          <a:solidFill>
            <a:srgbClr val="76717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배차를 </a:t>
            </a:r>
            <a:r>
              <a:rPr lang="ko-KR" altLang="en-US" sz="14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취소해야할</a:t>
            </a:r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경우</a:t>
            </a:r>
            <a:endParaRPr lang="en-US" altLang="ko-KR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4B6EA378-12BD-46E8-B5F9-598AFD3AAF6F}"/>
              </a:ext>
            </a:extLst>
          </p:cNvPr>
          <p:cNvCxnSpPr>
            <a:cxnSpLocks/>
            <a:stCxn id="7" idx="2"/>
            <a:endCxn id="16" idx="1"/>
          </p:cNvCxnSpPr>
          <p:nvPr/>
        </p:nvCxnSpPr>
        <p:spPr>
          <a:xfrm rot="5400000" flipH="1" flipV="1">
            <a:off x="1838609" y="1692630"/>
            <a:ext cx="2495445" cy="2386099"/>
          </a:xfrm>
          <a:prstGeom prst="bentConnector4">
            <a:avLst>
              <a:gd name="adj1" fmla="val -9161"/>
              <a:gd name="adj2" fmla="val 69107"/>
            </a:avLst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340B92B9-BB73-4BA5-95B9-E9351412A666}"/>
              </a:ext>
            </a:extLst>
          </p:cNvPr>
          <p:cNvCxnSpPr>
            <a:cxnSpLocks/>
            <a:endCxn id="9" idx="3"/>
          </p:cNvCxnSpPr>
          <p:nvPr/>
        </p:nvCxnSpPr>
        <p:spPr>
          <a:xfrm rot="5400000">
            <a:off x="2433219" y="4521545"/>
            <a:ext cx="751232" cy="455332"/>
          </a:xfrm>
          <a:prstGeom prst="bentConnector2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95334AE0-D615-4E82-8989-83F723188C3E}"/>
              </a:ext>
            </a:extLst>
          </p:cNvPr>
          <p:cNvCxnSpPr>
            <a:cxnSpLocks/>
            <a:endCxn id="12" idx="3"/>
          </p:cNvCxnSpPr>
          <p:nvPr/>
        </p:nvCxnSpPr>
        <p:spPr>
          <a:xfrm rot="5400000">
            <a:off x="1979481" y="4832607"/>
            <a:ext cx="2215005" cy="931415"/>
          </a:xfrm>
          <a:prstGeom prst="bentConnector2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60CBA738-C52A-4456-B754-F708C370F927}"/>
              </a:ext>
            </a:extLst>
          </p:cNvPr>
          <p:cNvCxnSpPr>
            <a:cxnSpLocks/>
            <a:stCxn id="74" idx="0"/>
            <a:endCxn id="29" idx="1"/>
          </p:cNvCxnSpPr>
          <p:nvPr/>
        </p:nvCxnSpPr>
        <p:spPr>
          <a:xfrm rot="5400000" flipH="1" flipV="1">
            <a:off x="-176541" y="3557203"/>
            <a:ext cx="2155319" cy="475613"/>
          </a:xfrm>
          <a:prstGeom prst="bentConnector2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2A94330E-977A-4CE7-9CD4-1E820C449944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rot="16200000" flipH="1">
            <a:off x="5286024" y="1628713"/>
            <a:ext cx="573548" cy="1253113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FC8158A9-4442-46FF-B9D9-40D912BB238C}"/>
              </a:ext>
            </a:extLst>
          </p:cNvPr>
          <p:cNvCxnSpPr>
            <a:cxnSpLocks/>
            <a:stCxn id="19" idx="2"/>
            <a:endCxn id="25" idx="0"/>
          </p:cNvCxnSpPr>
          <p:nvPr/>
        </p:nvCxnSpPr>
        <p:spPr>
          <a:xfrm rot="5400000">
            <a:off x="5395978" y="2783223"/>
            <a:ext cx="383479" cy="1223277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581D6598-BC48-489A-874B-B4AF3D0A0914}"/>
              </a:ext>
            </a:extLst>
          </p:cNvPr>
          <p:cNvCxnSpPr>
            <a:cxnSpLocks/>
            <a:stCxn id="22" idx="2"/>
            <a:endCxn id="56" idx="1"/>
          </p:cNvCxnSpPr>
          <p:nvPr/>
        </p:nvCxnSpPr>
        <p:spPr>
          <a:xfrm rot="5400000" flipH="1" flipV="1">
            <a:off x="5035517" y="2129768"/>
            <a:ext cx="2746603" cy="2898000"/>
          </a:xfrm>
          <a:prstGeom prst="bentConnector4">
            <a:avLst>
              <a:gd name="adj1" fmla="val -8323"/>
              <a:gd name="adj2" fmla="val 69303"/>
            </a:avLst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13CB1FD3-67CE-47A4-83EF-9B8554B7A6D6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4976078" y="5199464"/>
            <a:ext cx="3036856" cy="381340"/>
          </a:xfrm>
          <a:prstGeom prst="bentConnector3">
            <a:avLst>
              <a:gd name="adj1" fmla="val 65891"/>
            </a:avLst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48BFDD3E-EC6A-44ED-8436-E45F32F194FC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5882038" y="3714491"/>
            <a:ext cx="2180859" cy="1474549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64206623-959A-4153-9392-06A92BFCD3A4}"/>
              </a:ext>
            </a:extLst>
          </p:cNvPr>
          <p:cNvGrpSpPr/>
          <p:nvPr/>
        </p:nvGrpSpPr>
        <p:grpSpPr>
          <a:xfrm>
            <a:off x="9945519" y="1880301"/>
            <a:ext cx="1447690" cy="661078"/>
            <a:chOff x="10675609" y="1885471"/>
            <a:chExt cx="1447690" cy="661078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E56E0ACD-7892-4E92-8566-508F55044631}"/>
                </a:ext>
              </a:extLst>
            </p:cNvPr>
            <p:cNvSpPr txBox="1"/>
            <p:nvPr/>
          </p:nvSpPr>
          <p:spPr>
            <a:xfrm>
              <a:off x="10675609" y="1885471"/>
              <a:ext cx="1333719" cy="661078"/>
            </a:xfrm>
            <a:prstGeom prst="roundRect">
              <a:avLst/>
            </a:prstGeom>
            <a:solidFill>
              <a:schemeClr val="accent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r>
                <a:rPr lang="ko-KR" altLang="en-US" sz="14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배달완료</a:t>
              </a:r>
              <a:endPara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137" name="그림 136">
              <a:extLst>
                <a:ext uri="{FF2B5EF4-FFF2-40B4-BE49-F238E27FC236}">
                  <a16:creationId xmlns:a16="http://schemas.microsoft.com/office/drawing/2014/main" id="{695865FF-9539-4787-A555-05CF924077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186"/>
            <a:stretch/>
          </p:blipFill>
          <p:spPr>
            <a:xfrm>
              <a:off x="11449616" y="1929015"/>
              <a:ext cx="673683" cy="557901"/>
            </a:xfrm>
            <a:prstGeom prst="rect">
              <a:avLst/>
            </a:prstGeom>
            <a:effectLst/>
          </p:spPr>
        </p:pic>
      </p:grp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DA09B301-EB3A-48C3-9119-ED83E5FE1E6F}"/>
              </a:ext>
            </a:extLst>
          </p:cNvPr>
          <p:cNvCxnSpPr>
            <a:cxnSpLocks/>
            <a:stCxn id="56" idx="3"/>
            <a:endCxn id="136" idx="1"/>
          </p:cNvCxnSpPr>
          <p:nvPr/>
        </p:nvCxnSpPr>
        <p:spPr>
          <a:xfrm>
            <a:off x="9509515" y="2205466"/>
            <a:ext cx="436004" cy="537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7F77BB39-2C35-4632-9DCF-F4377DEA04CD}"/>
              </a:ext>
            </a:extLst>
          </p:cNvPr>
          <p:cNvGrpSpPr/>
          <p:nvPr/>
        </p:nvGrpSpPr>
        <p:grpSpPr>
          <a:xfrm>
            <a:off x="9876070" y="3002514"/>
            <a:ext cx="1517139" cy="654956"/>
            <a:chOff x="681143" y="502765"/>
            <a:chExt cx="1517139" cy="654956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AB96CE0-2A82-455D-814D-D196035CAB2A}"/>
                </a:ext>
              </a:extLst>
            </p:cNvPr>
            <p:cNvSpPr txBox="1"/>
            <p:nvPr/>
          </p:nvSpPr>
          <p:spPr>
            <a:xfrm>
              <a:off x="681143" y="502765"/>
              <a:ext cx="1482350" cy="65495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운행 시작</a:t>
              </a:r>
            </a:p>
          </p:txBody>
        </p:sp>
        <p:pic>
          <p:nvPicPr>
            <p:cNvPr id="147" name="그림 146">
              <a:extLst>
                <a:ext uri="{FF2B5EF4-FFF2-40B4-BE49-F238E27FC236}">
                  <a16:creationId xmlns:a16="http://schemas.microsoft.com/office/drawing/2014/main" id="{46DBF274-9620-4076-8912-8716C9344F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186"/>
            <a:stretch/>
          </p:blipFill>
          <p:spPr>
            <a:xfrm>
              <a:off x="1524599" y="566461"/>
              <a:ext cx="673683" cy="557901"/>
            </a:xfrm>
            <a:prstGeom prst="rect">
              <a:avLst/>
            </a:prstGeom>
            <a:effectLst/>
          </p:spPr>
        </p:pic>
      </p:grp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9122678A-C8E1-4674-8D60-AFC612FCDD82}"/>
              </a:ext>
            </a:extLst>
          </p:cNvPr>
          <p:cNvCxnSpPr>
            <a:cxnSpLocks/>
            <a:stCxn id="136" idx="2"/>
            <a:endCxn id="146" idx="0"/>
          </p:cNvCxnSpPr>
          <p:nvPr/>
        </p:nvCxnSpPr>
        <p:spPr>
          <a:xfrm>
            <a:off x="10612379" y="2541379"/>
            <a:ext cx="4866" cy="461135"/>
          </a:xfrm>
          <a:prstGeom prst="straightConnector1">
            <a:avLst/>
          </a:prstGeom>
          <a:ln w="38100">
            <a:solidFill>
              <a:srgbClr val="D9D9D9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타원 152">
            <a:extLst>
              <a:ext uri="{FF2B5EF4-FFF2-40B4-BE49-F238E27FC236}">
                <a16:creationId xmlns:a16="http://schemas.microsoft.com/office/drawing/2014/main" id="{C79006A7-3E0F-44CB-AC9B-C9EC414AD99D}"/>
              </a:ext>
            </a:extLst>
          </p:cNvPr>
          <p:cNvSpPr/>
          <p:nvPr/>
        </p:nvSpPr>
        <p:spPr>
          <a:xfrm>
            <a:off x="10506806" y="3807897"/>
            <a:ext cx="175999" cy="1759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9C2FF68E-9A7E-4AAF-A7C6-58BA879CAFFB}"/>
              </a:ext>
            </a:extLst>
          </p:cNvPr>
          <p:cNvSpPr/>
          <p:nvPr/>
        </p:nvSpPr>
        <p:spPr>
          <a:xfrm>
            <a:off x="10503920" y="4122418"/>
            <a:ext cx="175999" cy="1759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FF5D5800-4E86-4CFA-812A-3A2238A5B93C}"/>
              </a:ext>
            </a:extLst>
          </p:cNvPr>
          <p:cNvSpPr/>
          <p:nvPr/>
        </p:nvSpPr>
        <p:spPr>
          <a:xfrm>
            <a:off x="10503919" y="4488377"/>
            <a:ext cx="175999" cy="1759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252C49C-B452-4BC4-AC26-C7F602A0B72B}"/>
              </a:ext>
            </a:extLst>
          </p:cNvPr>
          <p:cNvSpPr txBox="1"/>
          <p:nvPr/>
        </p:nvSpPr>
        <p:spPr>
          <a:xfrm>
            <a:off x="10503919" y="5275151"/>
            <a:ext cx="1333719" cy="661078"/>
          </a:xfrm>
          <a:prstGeom prst="roundRect">
            <a:avLst/>
          </a:prstGeom>
          <a:solidFill>
            <a:schemeClr val="accent2"/>
          </a:solidFill>
          <a:effectLst/>
        </p:spPr>
        <p:txBody>
          <a:bodyPr wrap="square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음성인식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55B3765-7217-4EA1-B340-3A5C0DA7B5A0}"/>
              </a:ext>
            </a:extLst>
          </p:cNvPr>
          <p:cNvSpPr txBox="1"/>
          <p:nvPr/>
        </p:nvSpPr>
        <p:spPr>
          <a:xfrm>
            <a:off x="10503919" y="5992629"/>
            <a:ext cx="1333719" cy="66107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txBody>
          <a:bodyPr wrap="square" rtlCol="0" anchor="ctr">
            <a:noAutofit/>
          </a:bodyPr>
          <a:lstStyle/>
          <a:p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DB</a:t>
            </a:r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데이터</a:t>
            </a:r>
            <a:endParaRPr lang="en-US" altLang="ko-KR" sz="1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음성 출력</a:t>
            </a:r>
          </a:p>
        </p:txBody>
      </p:sp>
    </p:spTree>
    <p:extLst>
      <p:ext uri="{BB962C8B-B14F-4D97-AF65-F5344CB8AC3E}">
        <p14:creationId xmlns:p14="http://schemas.microsoft.com/office/powerpoint/2010/main" val="3680824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EAE3EFA7-A9CC-43B5-AEA7-C695CA970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77421"/>
              </p:ext>
            </p:extLst>
          </p:nvPr>
        </p:nvGraphicFramePr>
        <p:xfrm>
          <a:off x="1" y="12700"/>
          <a:ext cx="12300957" cy="68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243">
                  <a:extLst>
                    <a:ext uri="{9D8B030D-6E8A-4147-A177-3AD203B41FA5}">
                      <a16:colId xmlns:a16="http://schemas.microsoft.com/office/drawing/2014/main" val="3016749811"/>
                    </a:ext>
                  </a:extLst>
                </a:gridCol>
                <a:gridCol w="1949191">
                  <a:extLst>
                    <a:ext uri="{9D8B030D-6E8A-4147-A177-3AD203B41FA5}">
                      <a16:colId xmlns:a16="http://schemas.microsoft.com/office/drawing/2014/main" val="497197147"/>
                    </a:ext>
                  </a:extLst>
                </a:gridCol>
                <a:gridCol w="2033606">
                  <a:extLst>
                    <a:ext uri="{9D8B030D-6E8A-4147-A177-3AD203B41FA5}">
                      <a16:colId xmlns:a16="http://schemas.microsoft.com/office/drawing/2014/main" val="129520942"/>
                    </a:ext>
                  </a:extLst>
                </a:gridCol>
                <a:gridCol w="3241535">
                  <a:extLst>
                    <a:ext uri="{9D8B030D-6E8A-4147-A177-3AD203B41FA5}">
                      <a16:colId xmlns:a16="http://schemas.microsoft.com/office/drawing/2014/main" val="4220725889"/>
                    </a:ext>
                  </a:extLst>
                </a:gridCol>
                <a:gridCol w="1949191">
                  <a:extLst>
                    <a:ext uri="{9D8B030D-6E8A-4147-A177-3AD203B41FA5}">
                      <a16:colId xmlns:a16="http://schemas.microsoft.com/office/drawing/2014/main" val="4252829920"/>
                    </a:ext>
                  </a:extLst>
                </a:gridCol>
                <a:gridCol w="1949191">
                  <a:extLst>
                    <a:ext uri="{9D8B030D-6E8A-4147-A177-3AD203B41FA5}">
                      <a16:colId xmlns:a16="http://schemas.microsoft.com/office/drawing/2014/main" val="1239507327"/>
                    </a:ext>
                  </a:extLst>
                </a:gridCol>
              </a:tblGrid>
              <a:tr h="9133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Scenario 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Input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voice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Description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Output voice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From server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To server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673472"/>
                  </a:ext>
                </a:extLst>
              </a:tr>
              <a:tr h="11279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운행시작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“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운행시작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”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배차를 받기 위해 운행 시작 신청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＂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운행을 시작합니다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＂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운행시작 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data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201470"/>
                  </a:ext>
                </a:extLst>
              </a:tr>
              <a:tr h="14675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배차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수락할 배차 정보를 알려줌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“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배차정보</a:t>
                      </a:r>
                      <a:endParaRPr lang="en-US" altLang="ko-KR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현재부터 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 km</a:t>
                      </a:r>
                    </a:p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배달 예상 소요 시간 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 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”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주문정보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거리 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 , y 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등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886795"/>
                  </a:ext>
                </a:extLst>
              </a:tr>
              <a:tr h="11163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배차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“Yes / no”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해당 배차를 받을지 여부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“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배차를 수락합니다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＂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If yes, 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주문정보</a:t>
                      </a:r>
                      <a:endParaRPr lang="en-US" altLang="ko-KR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366929"/>
                  </a:ext>
                </a:extLst>
              </a:tr>
              <a:tr h="11163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가게 이동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“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배차 취소해줘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”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배차 취소 요청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“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배차를 취소할까요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?”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{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주문번호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}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정보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?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{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주문번호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}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주문 배차 취소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661837"/>
                  </a:ext>
                </a:extLst>
              </a:tr>
              <a:tr h="11163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가게 이동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“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가게 전화해줘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”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가게 전화하기 호출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“{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가게이름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} 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 전화합니다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.”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{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가게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} 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전화번호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062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082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EAE3EFA7-A9CC-43B5-AEA7-C695CA970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026214"/>
              </p:ext>
            </p:extLst>
          </p:nvPr>
        </p:nvGraphicFramePr>
        <p:xfrm>
          <a:off x="1" y="12700"/>
          <a:ext cx="12300957" cy="68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243">
                  <a:extLst>
                    <a:ext uri="{9D8B030D-6E8A-4147-A177-3AD203B41FA5}">
                      <a16:colId xmlns:a16="http://schemas.microsoft.com/office/drawing/2014/main" val="3016749811"/>
                    </a:ext>
                  </a:extLst>
                </a:gridCol>
                <a:gridCol w="1949191">
                  <a:extLst>
                    <a:ext uri="{9D8B030D-6E8A-4147-A177-3AD203B41FA5}">
                      <a16:colId xmlns:a16="http://schemas.microsoft.com/office/drawing/2014/main" val="497197147"/>
                    </a:ext>
                  </a:extLst>
                </a:gridCol>
                <a:gridCol w="2033606">
                  <a:extLst>
                    <a:ext uri="{9D8B030D-6E8A-4147-A177-3AD203B41FA5}">
                      <a16:colId xmlns:a16="http://schemas.microsoft.com/office/drawing/2014/main" val="129520942"/>
                    </a:ext>
                  </a:extLst>
                </a:gridCol>
                <a:gridCol w="3241535">
                  <a:extLst>
                    <a:ext uri="{9D8B030D-6E8A-4147-A177-3AD203B41FA5}">
                      <a16:colId xmlns:a16="http://schemas.microsoft.com/office/drawing/2014/main" val="4220725889"/>
                    </a:ext>
                  </a:extLst>
                </a:gridCol>
                <a:gridCol w="1949191">
                  <a:extLst>
                    <a:ext uri="{9D8B030D-6E8A-4147-A177-3AD203B41FA5}">
                      <a16:colId xmlns:a16="http://schemas.microsoft.com/office/drawing/2014/main" val="4252829920"/>
                    </a:ext>
                  </a:extLst>
                </a:gridCol>
                <a:gridCol w="1949191">
                  <a:extLst>
                    <a:ext uri="{9D8B030D-6E8A-4147-A177-3AD203B41FA5}">
                      <a16:colId xmlns:a16="http://schemas.microsoft.com/office/drawing/2014/main" val="1239507327"/>
                    </a:ext>
                  </a:extLst>
                </a:gridCol>
              </a:tblGrid>
              <a:tr h="9133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Scenario 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Input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voice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Description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Output voice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From server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To server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673472"/>
                  </a:ext>
                </a:extLst>
              </a:tr>
              <a:tr h="11279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가게도착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“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가게 도착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＂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가게 도착 신호 전송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“{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가게이름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}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 도착처리 했습니다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＂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가게도착 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data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201470"/>
                  </a:ext>
                </a:extLst>
              </a:tr>
              <a:tr h="14675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주문번호</a:t>
                      </a:r>
                      <a:endParaRPr lang="en-US" altLang="ko-KR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확인</a:t>
                      </a:r>
                      <a:endParaRPr lang="en-US" altLang="ko-KR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“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주문번호</a:t>
                      </a:r>
                      <a:endParaRPr lang="en-US" altLang="ko-KR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확인해줘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＂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“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주문번호 뒤 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자리 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TTS“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영수증 대조용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“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주문번호 뒤 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자리는</a:t>
                      </a:r>
                      <a:endParaRPr lang="en-US" altLang="ko-KR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{#,#,#,#}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입니다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”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주문번호 정보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886795"/>
                  </a:ext>
                </a:extLst>
              </a:tr>
              <a:tr h="11163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픽업완료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“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픽업 완료</a:t>
                      </a:r>
                      <a:endParaRPr lang="en-US" altLang="ko-KR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 후 도착해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＂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픽업 완료 신호 전송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“{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가게이름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} 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픽업완료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{#}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 후에 도착 처리했습니다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”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가게이름 정보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픽업완료 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data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366929"/>
                  </a:ext>
                </a:extLst>
              </a:tr>
              <a:tr h="11163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소요시간</a:t>
                      </a:r>
                      <a:endParaRPr lang="en-US" altLang="ko-KR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선택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“10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 후 도착해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＂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몇 분 후에 고객에게 도착할지 전송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“{#}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 후에 도착 처리했습니다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”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도착시간정보 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data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661837"/>
                  </a:ext>
                </a:extLst>
              </a:tr>
              <a:tr h="111637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062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075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EAE3EFA7-A9CC-43B5-AEA7-C695CA970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696323"/>
              </p:ext>
            </p:extLst>
          </p:nvPr>
        </p:nvGraphicFramePr>
        <p:xfrm>
          <a:off x="1" y="12700"/>
          <a:ext cx="12300957" cy="68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243">
                  <a:extLst>
                    <a:ext uri="{9D8B030D-6E8A-4147-A177-3AD203B41FA5}">
                      <a16:colId xmlns:a16="http://schemas.microsoft.com/office/drawing/2014/main" val="3016749811"/>
                    </a:ext>
                  </a:extLst>
                </a:gridCol>
                <a:gridCol w="1949191">
                  <a:extLst>
                    <a:ext uri="{9D8B030D-6E8A-4147-A177-3AD203B41FA5}">
                      <a16:colId xmlns:a16="http://schemas.microsoft.com/office/drawing/2014/main" val="497197147"/>
                    </a:ext>
                  </a:extLst>
                </a:gridCol>
                <a:gridCol w="2033606">
                  <a:extLst>
                    <a:ext uri="{9D8B030D-6E8A-4147-A177-3AD203B41FA5}">
                      <a16:colId xmlns:a16="http://schemas.microsoft.com/office/drawing/2014/main" val="129520942"/>
                    </a:ext>
                  </a:extLst>
                </a:gridCol>
                <a:gridCol w="3241535">
                  <a:extLst>
                    <a:ext uri="{9D8B030D-6E8A-4147-A177-3AD203B41FA5}">
                      <a16:colId xmlns:a16="http://schemas.microsoft.com/office/drawing/2014/main" val="4220725889"/>
                    </a:ext>
                  </a:extLst>
                </a:gridCol>
                <a:gridCol w="1949191">
                  <a:extLst>
                    <a:ext uri="{9D8B030D-6E8A-4147-A177-3AD203B41FA5}">
                      <a16:colId xmlns:a16="http://schemas.microsoft.com/office/drawing/2014/main" val="4252829920"/>
                    </a:ext>
                  </a:extLst>
                </a:gridCol>
                <a:gridCol w="1949191">
                  <a:extLst>
                    <a:ext uri="{9D8B030D-6E8A-4147-A177-3AD203B41FA5}">
                      <a16:colId xmlns:a16="http://schemas.microsoft.com/office/drawing/2014/main" val="1239507327"/>
                    </a:ext>
                  </a:extLst>
                </a:gridCol>
              </a:tblGrid>
              <a:tr h="9133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Scenario 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Input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voice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Description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Output voice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From server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To server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673472"/>
                  </a:ext>
                </a:extLst>
              </a:tr>
              <a:tr h="11279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배달지연</a:t>
                      </a:r>
                      <a:endParaRPr lang="en-US" altLang="ko-KR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시간입력</a:t>
                      </a:r>
                      <a:endParaRPr lang="en-US" altLang="ko-KR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“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교통정체 때문에</a:t>
                      </a:r>
                      <a:endParaRPr lang="en-US" altLang="ko-KR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 늦어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＂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배달 지연 시간 추출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“{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사유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} 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 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{#}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 배달지연 전달합니다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＂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배달 지연 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data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201470"/>
                  </a:ext>
                </a:extLst>
              </a:tr>
              <a:tr h="14675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배달지연</a:t>
                      </a:r>
                      <a:endParaRPr lang="en-US" altLang="ko-KR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사유 입력</a:t>
                      </a:r>
                      <a:endParaRPr lang="en-US" altLang="ko-KR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“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배달 교통정체때문에 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 늦어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＂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배달 지연  사유 추출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886795"/>
                  </a:ext>
                </a:extLst>
              </a:tr>
              <a:tr h="11163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고객 전화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“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고객 전화해줘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＂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배달 고객에게</a:t>
                      </a:r>
                      <a:endParaRPr lang="en-US" altLang="ko-KR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전화연결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“{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가게이름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}”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의 고객에게 연결합니다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가게이름 정보</a:t>
                      </a:r>
                      <a:endParaRPr lang="en-US" altLang="ko-KR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고객 전화번호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366929"/>
                  </a:ext>
                </a:extLst>
              </a:tr>
              <a:tr h="11163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고객 요청사항 확인</a:t>
                      </a:r>
                      <a:endParaRPr lang="en-US" altLang="ko-KR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“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요청사항</a:t>
                      </a:r>
                      <a:endParaRPr lang="en-US" altLang="ko-KR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확인해줘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＂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고객요청사항</a:t>
                      </a:r>
                      <a:endParaRPr lang="en-US" altLang="ko-KR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전달 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TTS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“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고객요청사항 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‘{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요청사항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}’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입니다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.”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요청사항 정보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661837"/>
                  </a:ext>
                </a:extLst>
              </a:tr>
              <a:tr h="11163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배달완료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“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배달완료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”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배달완료처리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“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배달 완료 처리했어요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수고하셨어요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”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배달완료 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data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062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568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371</Words>
  <Application>Microsoft Office PowerPoint</Application>
  <PresentationFormat>와이드스크린</PresentationFormat>
  <Paragraphs>143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HY헤드라인M</vt:lpstr>
      <vt:lpstr>Arial</vt:lpstr>
      <vt:lpstr>나눔스퀘어</vt:lpstr>
      <vt:lpstr>나눔스퀘어 Bold</vt:lpstr>
      <vt:lpstr>맑은 고딕</vt:lpstr>
      <vt:lpstr>배달의민족 한나체 Pro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Dong Kyu</dc:creator>
  <cp:lastModifiedBy>Lee Dong Kyu</cp:lastModifiedBy>
  <cp:revision>19</cp:revision>
  <dcterms:created xsi:type="dcterms:W3CDTF">2020-11-25T05:05:51Z</dcterms:created>
  <dcterms:modified xsi:type="dcterms:W3CDTF">2020-11-25T15:13:20Z</dcterms:modified>
</cp:coreProperties>
</file>