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4"/>
  </p:notesMasterIdLst>
  <p:sldIdLst>
    <p:sldId id="265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5" r:id="rId21"/>
    <p:sldId id="284" r:id="rId22"/>
    <p:sldId id="286" r:id="rId23"/>
    <p:sldId id="287" r:id="rId24"/>
    <p:sldId id="288" r:id="rId25"/>
    <p:sldId id="289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20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55" autoAdjust="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1B3E6-CA5E-4FBE-871C-18FB14746995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5F49F-8A00-49C4-91DD-CA9D6A990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7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20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54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74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7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77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58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21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18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39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20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1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36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312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21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08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762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85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88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654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74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13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2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9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266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3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02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471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484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444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842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125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796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5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767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031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695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459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8211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6629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469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796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978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9384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87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3860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34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89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1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21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107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5F49F-8A00-49C4-91DD-CA9D6A9900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2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" y="193925"/>
            <a:ext cx="2734374" cy="569039"/>
          </a:xfrm>
        </p:spPr>
        <p:txBody>
          <a:bodyPr/>
          <a:lstStyle>
            <a:lvl1pPr marL="0" indent="0">
              <a:buNone/>
              <a:defRPr sz="3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주제 </a:t>
            </a:r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336" y="762964"/>
            <a:ext cx="2146300" cy="1920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93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6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6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1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5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31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1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06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36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28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6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 userDrawn="1"/>
        </p:nvSpPr>
        <p:spPr>
          <a:xfrm rot="5400000">
            <a:off x="3293335" y="3777225"/>
            <a:ext cx="555961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" y="193925"/>
            <a:ext cx="2734374" cy="569039"/>
          </a:xfrm>
        </p:spPr>
        <p:txBody>
          <a:bodyPr/>
          <a:lstStyle>
            <a:lvl1pPr marL="0" indent="0">
              <a:buNone/>
              <a:defRPr sz="3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주제 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336" y="762964"/>
            <a:ext cx="2146300" cy="1920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055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08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32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56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4FE7-CB0D-4BFC-92AA-FC3967284F5D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7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8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2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9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6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8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4E97-B6CD-4E0F-8605-EC8D95EF079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4E97-B6CD-4E0F-8605-EC8D95EF079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F2B74-7944-49C3-B033-786B446CC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8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4FE7-CB0D-4BFC-92AA-FC3967284F5D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09D6A-8936-4303-B183-9EB4A72AC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2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0638" y="1727705"/>
            <a:ext cx="5144629" cy="381642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2">
                    <a:lumMod val="50000"/>
                  </a:schemeClr>
                </a:solidFill>
              </a:rPr>
              <a:t>목차</a:t>
            </a:r>
            <a:endParaRPr lang="en-US" altLang="ko-KR" sz="44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3600" b="1" dirty="0" err="1">
                <a:solidFill>
                  <a:schemeClr val="bg2">
                    <a:lumMod val="50000"/>
                  </a:schemeClr>
                </a:solidFill>
              </a:rPr>
              <a:t>딥러닝이란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? </a:t>
            </a:r>
          </a:p>
          <a:p>
            <a:pPr marL="342900" indent="-342900">
              <a:buAutoNum type="arabicPeriod"/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3600" b="1" dirty="0" err="1">
                <a:solidFill>
                  <a:schemeClr val="bg2">
                    <a:lumMod val="50000"/>
                  </a:schemeClr>
                </a:solidFill>
              </a:rPr>
              <a:t>딥러닝의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 발전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ko-KR" altLang="en-US" sz="3600" b="1" dirty="0" err="1">
                <a:solidFill>
                  <a:schemeClr val="bg2">
                    <a:lumMod val="50000"/>
                  </a:schemeClr>
                </a:solidFill>
              </a:rPr>
              <a:t>딥러닝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 기본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4. CNN</a:t>
            </a:r>
          </a:p>
          <a:p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5. RNN	</a:t>
            </a:r>
          </a:p>
        </p:txBody>
      </p:sp>
    </p:spTree>
    <p:extLst>
      <p:ext uri="{BB962C8B-B14F-4D97-AF65-F5344CB8AC3E}">
        <p14:creationId xmlns:p14="http://schemas.microsoft.com/office/powerpoint/2010/main" val="100737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0" y="1232404"/>
            <a:ext cx="4452471" cy="659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3. </a:t>
            </a:r>
            <a:r>
              <a:rPr lang="ko-KR" altLang="en-US" sz="2000" b="1" i="1" dirty="0"/>
              <a:t>멀티 레이어 </a:t>
            </a:r>
            <a:r>
              <a:rPr lang="ko-KR" altLang="en-US" sz="2000" b="1" i="1" dirty="0" err="1"/>
              <a:t>퍼셉트론</a:t>
            </a:r>
            <a:r>
              <a:rPr lang="en-US" altLang="ko-KR" sz="2000" b="1" i="1" dirty="0"/>
              <a:t>(MLP)</a:t>
            </a:r>
            <a:endParaRPr lang="ko-KR" altLang="en-US" sz="20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21856" y="2253279"/>
            <a:ext cx="5144628" cy="35394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멀티 레이어 </a:t>
            </a:r>
            <a:r>
              <a:rPr lang="ko-KR" altLang="en-US" sz="2400" b="1" dirty="0" err="1"/>
              <a:t>퍼셉트론</a:t>
            </a:r>
            <a:endParaRPr lang="en-US" altLang="ko-KR" sz="24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3. Hidden layer</a:t>
            </a:r>
            <a:r>
              <a:rPr lang="ko-KR" altLang="en-US" sz="2000" b="1" dirty="0"/>
              <a:t>가 깊어 질수록 출력 값에 대한 </a:t>
            </a:r>
            <a:br>
              <a:rPr lang="en-US" altLang="ko-KR" sz="2000" b="1" dirty="0"/>
            </a:br>
            <a:r>
              <a:rPr lang="en-US" altLang="ko-KR" sz="2000" b="1" dirty="0"/>
              <a:t>    </a:t>
            </a:r>
            <a:r>
              <a:rPr lang="ko-KR" altLang="en-US" sz="2000" b="1" dirty="0"/>
              <a:t>세분화된 분리가 가능</a:t>
            </a: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r>
              <a:rPr lang="en-US" altLang="ko-KR" sz="2000" b="1" dirty="0"/>
              <a:t>4. </a:t>
            </a:r>
            <a:r>
              <a:rPr lang="ko-KR" altLang="en-US" sz="2000" b="1" dirty="0"/>
              <a:t>단점으로는 </a:t>
            </a:r>
            <a:r>
              <a:rPr lang="en-US" altLang="ko-KR" sz="2000" b="1" dirty="0"/>
              <a:t>parameter</a:t>
            </a:r>
            <a:r>
              <a:rPr lang="ko-KR" altLang="en-US" sz="2000" b="1" dirty="0"/>
              <a:t>의 개수가 </a:t>
            </a:r>
            <a:br>
              <a:rPr lang="en-US" altLang="ko-KR" sz="2000" b="1" dirty="0"/>
            </a:br>
            <a:r>
              <a:rPr lang="en-US" altLang="ko-KR" sz="2000" b="1" dirty="0"/>
              <a:t>    </a:t>
            </a:r>
            <a:r>
              <a:rPr lang="ko-KR" altLang="en-US" sz="2000" b="1" dirty="0"/>
              <a:t>기하급수적으로 증가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5. Parameter </a:t>
            </a:r>
            <a:r>
              <a:rPr lang="ko-KR" altLang="en-US" sz="2000" b="1" dirty="0"/>
              <a:t>간 독립적이지 않으므로</a:t>
            </a:r>
            <a:br>
              <a:rPr lang="en-US" altLang="ko-KR" sz="2000" b="1" dirty="0"/>
            </a:br>
            <a:r>
              <a:rPr lang="en-US" altLang="ko-KR" sz="2000" b="1" dirty="0"/>
              <a:t>    </a:t>
            </a:r>
            <a:r>
              <a:rPr lang="ko-KR" altLang="en-US" sz="2000" b="1" dirty="0"/>
              <a:t>깊은 모델일수록 </a:t>
            </a:r>
            <a:r>
              <a:rPr lang="en-US" altLang="ko-KR" sz="2000" b="1" dirty="0"/>
              <a:t>parameter</a:t>
            </a:r>
            <a:r>
              <a:rPr lang="ko-KR" altLang="en-US" sz="2000" b="1" dirty="0"/>
              <a:t>의 계산이</a:t>
            </a:r>
            <a:br>
              <a:rPr lang="en-US" altLang="ko-KR" sz="2000" b="1" dirty="0"/>
            </a:br>
            <a:r>
              <a:rPr lang="en-US" altLang="ko-KR" sz="2000" b="1" dirty="0"/>
              <a:t>    </a:t>
            </a:r>
            <a:r>
              <a:rPr lang="ko-KR" altLang="en-US" sz="2000" b="1" dirty="0" err="1"/>
              <a:t>어려워짐</a:t>
            </a:r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82" y="2253279"/>
            <a:ext cx="5672295" cy="27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2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3317354" cy="27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4. MLP</a:t>
            </a:r>
            <a:r>
              <a:rPr lang="ko-KR" altLang="en-US" sz="2000" b="1" i="1" dirty="0"/>
              <a:t> 학습과정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1" y="2074151"/>
            <a:ext cx="5545547" cy="11159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21856" y="2253279"/>
            <a:ext cx="5144628" cy="34778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/>
              <a:t>MLP</a:t>
            </a:r>
            <a:r>
              <a:rPr lang="ko-KR" altLang="en-US" sz="2000" b="1" dirty="0"/>
              <a:t>의 학습은 </a:t>
            </a:r>
            <a:r>
              <a:rPr lang="en-US" altLang="ko-KR" sz="2000" b="1" dirty="0"/>
              <a:t>parameter</a:t>
            </a:r>
            <a:r>
              <a:rPr lang="ko-KR" altLang="en-US" sz="2000" b="1" dirty="0"/>
              <a:t> 즉 가중치의 </a:t>
            </a:r>
            <a:br>
              <a:rPr lang="en-US" altLang="ko-KR" sz="2000" b="1" dirty="0"/>
            </a:br>
            <a:r>
              <a:rPr lang="ko-KR" altLang="en-US" sz="2000" b="1" dirty="0"/>
              <a:t>값을 학습하는 과정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실제 값과 예측 값이 작아지도록 </a:t>
            </a:r>
            <a:r>
              <a:rPr lang="en-US" altLang="ko-KR" sz="2000" b="1" dirty="0"/>
              <a:t>W(new)</a:t>
            </a:r>
            <a:r>
              <a:rPr lang="ko-KR" altLang="en-US" sz="2000" b="1" dirty="0"/>
              <a:t>를</a:t>
            </a:r>
            <a:br>
              <a:rPr lang="en-US" altLang="ko-KR" sz="2000" b="1" dirty="0"/>
            </a:br>
            <a:r>
              <a:rPr lang="ko-KR" altLang="en-US" sz="2000" b="1" dirty="0"/>
              <a:t>최신화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Learning rate: </a:t>
            </a:r>
            <a:r>
              <a:rPr lang="ko-KR" altLang="en-US" sz="2000" b="1" dirty="0"/>
              <a:t>얼마나 학습할 것인지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Gradient: </a:t>
            </a:r>
            <a:r>
              <a:rPr lang="ko-KR" altLang="en-US" sz="2000" b="1" dirty="0"/>
              <a:t>방향 결정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미분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-   Cost Function: </a:t>
            </a:r>
            <a:r>
              <a:rPr lang="ko-KR" altLang="en-US" sz="2000" b="1" dirty="0"/>
              <a:t>실제 값과의 차이 계산</a:t>
            </a:r>
            <a:endParaRPr lang="en-US" altLang="ko-KR" sz="20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0840" y="3026979"/>
            <a:ext cx="1450428" cy="105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303965" y="3037490"/>
            <a:ext cx="6513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499945" y="3037490"/>
            <a:ext cx="3363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936124" y="3037490"/>
            <a:ext cx="3363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398579" y="3037490"/>
            <a:ext cx="10773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2716" y="4031003"/>
            <a:ext cx="153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가중치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08993" y="3190128"/>
            <a:ext cx="31531" cy="800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49733" y="4994342"/>
            <a:ext cx="153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가중치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2647541" y="3310759"/>
            <a:ext cx="1066" cy="1642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86067" y="3968801"/>
            <a:ext cx="153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Learning rate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652344" y="3127926"/>
            <a:ext cx="31531" cy="800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1220" y="4768991"/>
            <a:ext cx="153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Gradient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115965" y="3190128"/>
            <a:ext cx="63063" cy="1538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67293" y="5363674"/>
            <a:ext cx="17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989303" y="3190128"/>
            <a:ext cx="75798" cy="2132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3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3317354" cy="27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4. MLP</a:t>
            </a:r>
            <a:r>
              <a:rPr lang="ko-KR" altLang="en-US" sz="2000" b="1" i="1" dirty="0"/>
              <a:t> 학습과정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21856" y="2253279"/>
            <a:ext cx="5144628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/>
              <a:t>전체 </a:t>
            </a:r>
            <a:r>
              <a:rPr lang="en-US" altLang="ko-KR" sz="2000" b="1" dirty="0"/>
              <a:t>Error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Cost Function</a:t>
            </a:r>
            <a:r>
              <a:rPr lang="ko-KR" altLang="en-US" sz="2000" b="1" dirty="0"/>
              <a:t>을 통해 계산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전체 에러에 대한 현재 가중치가 얼마나 영향을 끼쳤는지 계산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Gradient</a:t>
            </a:r>
            <a:r>
              <a:rPr lang="ko-KR" altLang="en-US" sz="2000" b="1" dirty="0"/>
              <a:t>를 계산하는데 있어</a:t>
            </a:r>
            <a:br>
              <a:rPr lang="en-US" altLang="ko-KR" sz="2000" b="1" dirty="0"/>
            </a:br>
            <a:r>
              <a:rPr lang="ko-KR" altLang="en-US" sz="2000" b="1" dirty="0"/>
              <a:t>기존의 </a:t>
            </a:r>
            <a:r>
              <a:rPr lang="en-US" altLang="ko-KR" sz="2000" b="1" dirty="0"/>
              <a:t>step </a:t>
            </a:r>
            <a:r>
              <a:rPr lang="en-US" altLang="ko-KR" sz="2000" b="1" dirty="0" err="1"/>
              <a:t>funtion</a:t>
            </a:r>
            <a:r>
              <a:rPr lang="ko-KR" altLang="en-US" sz="2000" b="1" dirty="0"/>
              <a:t>은 모든 값에서 기울기가 </a:t>
            </a:r>
            <a:r>
              <a:rPr lang="en-US" altLang="ko-KR" sz="2000" b="1" dirty="0"/>
              <a:t>0</a:t>
            </a:r>
            <a:r>
              <a:rPr lang="ko-KR" altLang="en-US" sz="2000" b="1" dirty="0"/>
              <a:t>이므로 </a:t>
            </a:r>
            <a:r>
              <a:rPr lang="en-US" altLang="ko-KR" sz="2000" b="1" dirty="0"/>
              <a:t>sigmoid</a:t>
            </a:r>
            <a:r>
              <a:rPr lang="ko-KR" altLang="en-US" sz="2000" b="1" dirty="0"/>
              <a:t>와 같은 활성화 함수가 필요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20" y="2055594"/>
            <a:ext cx="5325182" cy="2358752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 flipV="1">
            <a:off x="4656084" y="2732690"/>
            <a:ext cx="3363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4829505" y="1804667"/>
            <a:ext cx="325820" cy="501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93523" y="1158336"/>
            <a:ext cx="1723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Cost Function</a:t>
            </a:r>
            <a:r>
              <a:rPr lang="ko-KR" altLang="en-US" dirty="0"/>
              <a:t>을 통해 계산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29" y="4191984"/>
            <a:ext cx="4948073" cy="25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1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4. MLP</a:t>
            </a:r>
            <a:r>
              <a:rPr lang="ko-KR" altLang="en-US" sz="2000" b="1" i="1" dirty="0"/>
              <a:t> 학습과정 </a:t>
            </a:r>
            <a:r>
              <a:rPr lang="en-US" altLang="ko-KR" sz="2000" b="1" i="1" dirty="0"/>
              <a:t>– </a:t>
            </a:r>
            <a:r>
              <a:rPr lang="ko-KR" altLang="en-US" sz="2000" b="1" i="1" dirty="0" err="1"/>
              <a:t>순전파</a:t>
            </a:r>
            <a:endParaRPr lang="ko-KR" altLang="en-US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0236"/>
            <a:ext cx="6010275" cy="3148507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479814" y="2684203"/>
            <a:ext cx="5144628" cy="2554545"/>
            <a:chOff x="6521856" y="2253279"/>
            <a:chExt cx="5144628" cy="2554545"/>
          </a:xfrm>
        </p:grpSpPr>
        <p:sp>
          <p:nvSpPr>
            <p:cNvPr id="8" name="TextBox 7"/>
            <p:cNvSpPr txBox="1"/>
            <p:nvPr/>
          </p:nvSpPr>
          <p:spPr>
            <a:xfrm>
              <a:off x="6521856" y="2253279"/>
              <a:ext cx="5144628" cy="25545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000" b="1" dirty="0" err="1"/>
                <a:t>순전파</a:t>
              </a:r>
              <a:r>
                <a:rPr lang="en-US" altLang="ko-KR" sz="2000" b="1" dirty="0"/>
                <a:t>: </a:t>
              </a:r>
              <a:r>
                <a:rPr lang="ko-KR" altLang="en-US" sz="2000" b="1" dirty="0"/>
                <a:t>단순히 현재 가중치에 따른 </a:t>
              </a:r>
              <a:r>
                <a:rPr lang="ko-KR" altLang="en-US" sz="2000" b="1" dirty="0" err="1"/>
                <a:t>예측값</a:t>
              </a:r>
              <a:br>
                <a:rPr lang="en-US" altLang="ko-KR" sz="2000" b="1" dirty="0"/>
              </a:br>
              <a:r>
                <a:rPr lang="en-US" altLang="ko-KR" sz="2000" b="1" dirty="0"/>
                <a:t>            </a:t>
              </a:r>
              <a:r>
                <a:rPr lang="ko-KR" altLang="en-US" sz="2000" b="1" dirty="0"/>
                <a:t>을 계산하는 과정</a:t>
              </a:r>
              <a:endParaRPr lang="en-US" altLang="ko-KR" sz="2000" b="1" dirty="0"/>
            </a:p>
            <a:p>
              <a:pPr marL="342900" indent="-342900">
                <a:buFontTx/>
                <a:buChar char="-"/>
              </a:pPr>
              <a:endParaRPr lang="en-US" altLang="ko-KR" sz="2000" b="1" dirty="0"/>
            </a:p>
            <a:p>
              <a:pPr marL="342900" indent="-342900">
                <a:buFontTx/>
                <a:buChar char="-"/>
              </a:pPr>
              <a:r>
                <a:rPr lang="ko-KR" altLang="en-US" sz="2000" b="1" dirty="0"/>
                <a:t>계산된 값을 통해 전체 에러를 계산 가능</a:t>
              </a:r>
              <a:endParaRPr lang="en-US" altLang="ko-KR" sz="2000" b="1" dirty="0"/>
            </a:p>
            <a:p>
              <a:r>
                <a:rPr lang="en-US" altLang="ko-KR" sz="2000" b="1" dirty="0"/>
                <a:t>Ex)</a:t>
              </a:r>
            </a:p>
            <a:p>
              <a:pPr marL="342900" indent="-342900">
                <a:buFontTx/>
                <a:buChar char="-"/>
              </a:pPr>
              <a:endParaRPr lang="en-US" altLang="ko-KR" sz="2000" b="1" dirty="0"/>
            </a:p>
            <a:p>
              <a:pPr marL="342900" indent="-342900">
                <a:buFontTx/>
                <a:buChar char="-"/>
              </a:pPr>
              <a:endParaRPr lang="en-US" altLang="ko-KR" sz="2000" b="1" dirty="0"/>
            </a:p>
            <a:p>
              <a:pPr marL="342900" indent="-342900">
                <a:buFontTx/>
                <a:buChar char="-"/>
              </a:pPr>
              <a:endParaRPr lang="en-US" altLang="ko-KR" sz="2000" b="1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2605" y="3862511"/>
              <a:ext cx="5043879" cy="593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28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4. MLP</a:t>
            </a:r>
            <a:r>
              <a:rPr lang="ko-KR" altLang="en-US" sz="2000" b="1" i="1" dirty="0"/>
              <a:t> 학습과정 </a:t>
            </a:r>
            <a:r>
              <a:rPr lang="en-US" altLang="ko-KR" sz="2000" b="1" i="1" dirty="0"/>
              <a:t>– </a:t>
            </a:r>
            <a:r>
              <a:rPr lang="ko-KR" altLang="en-US" sz="2000" b="1" i="1" dirty="0" err="1"/>
              <a:t>역전파</a:t>
            </a:r>
            <a:r>
              <a:rPr lang="en-US" altLang="ko-KR" sz="2000" b="1" i="1" dirty="0"/>
              <a:t> </a:t>
            </a:r>
            <a:endParaRPr lang="ko-KR" altLang="en-US" sz="2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426781" y="4499611"/>
            <a:ext cx="5144628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 err="1"/>
              <a:t>역전파</a:t>
            </a:r>
            <a:r>
              <a:rPr lang="en-US" altLang="ko-KR" sz="2000" b="1" dirty="0"/>
              <a:t>: output</a:t>
            </a:r>
            <a:r>
              <a:rPr lang="ko-KR" altLang="en-US" sz="2000" b="1" dirty="0"/>
              <a:t>으로 부터  </a:t>
            </a:r>
            <a:r>
              <a:rPr lang="en-US" altLang="ko-KR" sz="2000" b="1" dirty="0"/>
              <a:t>input </a:t>
            </a:r>
            <a:r>
              <a:rPr lang="ko-KR" altLang="en-US" sz="2000" b="1" dirty="0"/>
              <a:t>방향으로 </a:t>
            </a:r>
            <a:br>
              <a:rPr lang="en-US" altLang="ko-KR" sz="2000" b="1" dirty="0"/>
            </a:br>
            <a:r>
              <a:rPr lang="en-US" altLang="ko-KR" sz="2000" b="1" dirty="0"/>
              <a:t>	   </a:t>
            </a:r>
            <a:r>
              <a:rPr lang="ko-KR" altLang="en-US" sz="2000" b="1" dirty="0"/>
              <a:t>가중치를 수정해가는 과정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w10(1)</a:t>
            </a:r>
            <a:r>
              <a:rPr lang="ko-KR" altLang="en-US" sz="2000" b="1" dirty="0"/>
              <a:t>이 전체 </a:t>
            </a:r>
            <a:r>
              <a:rPr lang="en-US" altLang="ko-KR" sz="2000" b="1" dirty="0"/>
              <a:t>error</a:t>
            </a:r>
            <a:r>
              <a:rPr lang="ko-KR" altLang="en-US" sz="2000" b="1" dirty="0"/>
              <a:t>에 미치는 영향을</a:t>
            </a:r>
            <a:br>
              <a:rPr lang="en-US" altLang="ko-KR" sz="2000" b="1" dirty="0"/>
            </a:br>
            <a:r>
              <a:rPr lang="en-US" altLang="ko-KR" sz="2000" b="1" dirty="0"/>
              <a:t>   </a:t>
            </a:r>
            <a:r>
              <a:rPr lang="ko-KR" altLang="en-US" sz="2000" b="1" dirty="0"/>
              <a:t>나타낸 식</a:t>
            </a:r>
            <a:r>
              <a:rPr lang="en-US" altLang="ko-KR" sz="2000" b="1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45" r="1237"/>
          <a:stretch/>
        </p:blipFill>
        <p:spPr>
          <a:xfrm>
            <a:off x="2433176" y="1801443"/>
            <a:ext cx="7131839" cy="2420815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182040" y="4046483"/>
            <a:ext cx="26886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08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4. MLP</a:t>
            </a:r>
            <a:r>
              <a:rPr lang="ko-KR" altLang="en-US" sz="2000" b="1" i="1" dirty="0"/>
              <a:t> 학습과정 </a:t>
            </a:r>
            <a:r>
              <a:rPr lang="en-US" altLang="ko-KR" sz="2000" b="1" i="1" dirty="0"/>
              <a:t>– </a:t>
            </a:r>
            <a:r>
              <a:rPr lang="ko-KR" altLang="en-US" sz="2000" b="1" i="1" dirty="0" err="1"/>
              <a:t>역전파</a:t>
            </a:r>
            <a:endParaRPr lang="ko-KR" altLang="en-US" sz="2000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45" r="1237"/>
          <a:stretch/>
        </p:blipFill>
        <p:spPr>
          <a:xfrm>
            <a:off x="47327" y="2771296"/>
            <a:ext cx="5864773" cy="199072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867807" y="3983420"/>
            <a:ext cx="567559" cy="5780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045867" y="2520950"/>
            <a:ext cx="0" cy="500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55792" y="2586630"/>
            <a:ext cx="153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미분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458638" y="2386367"/>
            <a:ext cx="5639085" cy="2481824"/>
            <a:chOff x="6374555" y="1902892"/>
            <a:chExt cx="5639085" cy="248182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4555" y="1902892"/>
              <a:ext cx="5639085" cy="186376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0169" y="3816732"/>
              <a:ext cx="2288164" cy="567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223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4. MLP</a:t>
            </a:r>
            <a:r>
              <a:rPr lang="ko-KR" altLang="en-US" sz="2000" b="1" i="1" dirty="0"/>
              <a:t> 학습과정 </a:t>
            </a:r>
            <a:r>
              <a:rPr lang="en-US" altLang="ko-KR" sz="2000" b="1" i="1" dirty="0"/>
              <a:t>– </a:t>
            </a:r>
            <a:r>
              <a:rPr lang="ko-KR" altLang="en-US" sz="2000" b="1" i="1" dirty="0" err="1"/>
              <a:t>역전파</a:t>
            </a:r>
            <a:endParaRPr lang="ko-KR" altLang="en-US" sz="2000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45" r="1237"/>
          <a:stretch/>
        </p:blipFill>
        <p:spPr>
          <a:xfrm>
            <a:off x="47327" y="2738545"/>
            <a:ext cx="5864773" cy="199072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6659532" y="2362224"/>
            <a:ext cx="4895491" cy="1844912"/>
            <a:chOff x="443881" y="4000340"/>
            <a:chExt cx="4895491" cy="184491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881" y="4000340"/>
              <a:ext cx="4895491" cy="1844912"/>
            </a:xfrm>
            <a:prstGeom prst="rect">
              <a:avLst/>
            </a:prstGeom>
          </p:spPr>
        </p:pic>
        <p:cxnSp>
          <p:nvCxnSpPr>
            <p:cNvPr id="15" name="직선 화살표 연결선 14"/>
            <p:cNvCxnSpPr/>
            <p:nvPr/>
          </p:nvCxnSpPr>
          <p:spPr>
            <a:xfrm>
              <a:off x="2781701" y="4672449"/>
              <a:ext cx="0" cy="5006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91626" y="4738129"/>
              <a:ext cx="1532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미분</a:t>
              </a:r>
            </a:p>
          </p:txBody>
        </p:sp>
      </p:grpSp>
      <p:sp>
        <p:nvSpPr>
          <p:cNvPr id="12" name="타원 11"/>
          <p:cNvSpPr/>
          <p:nvPr/>
        </p:nvSpPr>
        <p:spPr>
          <a:xfrm>
            <a:off x="4293523" y="3911347"/>
            <a:ext cx="567559" cy="5780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633" y="4555695"/>
            <a:ext cx="2218920" cy="4048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883" y="4652605"/>
            <a:ext cx="2857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93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4. MLP</a:t>
            </a:r>
            <a:r>
              <a:rPr lang="ko-KR" altLang="en-US" sz="2000" b="1" i="1" dirty="0"/>
              <a:t> 학습과정 </a:t>
            </a:r>
            <a:r>
              <a:rPr lang="en-US" altLang="ko-KR" sz="2000" b="1" i="1" dirty="0"/>
              <a:t>– </a:t>
            </a:r>
            <a:r>
              <a:rPr lang="ko-KR" altLang="en-US" sz="2000" b="1" i="1" dirty="0" err="1"/>
              <a:t>역전파</a:t>
            </a:r>
            <a:endParaRPr lang="ko-KR" altLang="en-US" sz="2000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45" r="1237"/>
          <a:stretch/>
        </p:blipFill>
        <p:spPr>
          <a:xfrm>
            <a:off x="47327" y="2738545"/>
            <a:ext cx="5864773" cy="199072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4755978" y="3977625"/>
            <a:ext cx="567559" cy="5780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903" y="4941640"/>
            <a:ext cx="398262" cy="3584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463" y="2412570"/>
            <a:ext cx="4305300" cy="2143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5349" y="4854897"/>
            <a:ext cx="805482" cy="5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39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4. MLP</a:t>
            </a:r>
            <a:r>
              <a:rPr lang="ko-KR" altLang="en-US" sz="2000" b="1" i="1" dirty="0"/>
              <a:t> 학습과정 </a:t>
            </a:r>
            <a:r>
              <a:rPr lang="en-US" altLang="ko-KR" sz="2000" b="1" i="1" dirty="0"/>
              <a:t>– </a:t>
            </a:r>
            <a:r>
              <a:rPr lang="ko-KR" altLang="en-US" sz="2000" b="1" i="1" dirty="0" err="1"/>
              <a:t>역전파</a:t>
            </a:r>
            <a:endParaRPr lang="ko-KR" altLang="en-US" sz="2000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45" r="1237"/>
          <a:stretch/>
        </p:blipFill>
        <p:spPr>
          <a:xfrm>
            <a:off x="0" y="1700586"/>
            <a:ext cx="5864773" cy="199072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3037490" y="2858814"/>
            <a:ext cx="2233496" cy="6878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00" y="3867807"/>
            <a:ext cx="5343525" cy="27606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77462" y="5982568"/>
            <a:ext cx="1114098" cy="5233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519" y="2514600"/>
            <a:ext cx="6050633" cy="2194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80332" y="3242285"/>
            <a:ext cx="195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 err="1"/>
              <a:t>학습률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481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4. MLP</a:t>
            </a:r>
            <a:r>
              <a:rPr lang="ko-KR" altLang="en-US" sz="2000" b="1" i="1" dirty="0"/>
              <a:t> 학습과정 </a:t>
            </a:r>
            <a:r>
              <a:rPr lang="en-US" altLang="ko-KR" sz="2000" b="1" i="1" dirty="0"/>
              <a:t>– </a:t>
            </a:r>
            <a:r>
              <a:rPr lang="ko-KR" altLang="en-US" sz="2000" b="1" i="1" dirty="0" err="1"/>
              <a:t>역전파</a:t>
            </a:r>
            <a:endParaRPr lang="ko-KR" altLang="en-US" sz="2000" b="1" i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662" y="1657199"/>
            <a:ext cx="7549877" cy="4302862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3363310" y="2312276"/>
            <a:ext cx="367862" cy="346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1797" y="1680629"/>
            <a:ext cx="166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앞선 가중치를 계산하는 과정</a:t>
            </a:r>
          </a:p>
        </p:txBody>
      </p:sp>
    </p:spTree>
    <p:extLst>
      <p:ext uri="{BB962C8B-B14F-4D97-AF65-F5344CB8AC3E}">
        <p14:creationId xmlns:p14="http://schemas.microsoft.com/office/powerpoint/2010/main" val="30301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514" y="955051"/>
            <a:ext cx="9180786" cy="55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41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4. MLP</a:t>
            </a:r>
            <a:r>
              <a:rPr lang="ko-KR" altLang="en-US" sz="2000" b="1" i="1" dirty="0"/>
              <a:t> 학습과정 </a:t>
            </a:r>
            <a:r>
              <a:rPr lang="en-US" altLang="ko-KR" sz="2000" b="1" i="1" dirty="0"/>
              <a:t>– </a:t>
            </a:r>
            <a:r>
              <a:rPr lang="ko-KR" altLang="en-US" sz="2000" b="1" i="1" dirty="0" err="1"/>
              <a:t>역전파</a:t>
            </a:r>
            <a:endParaRPr lang="ko-KR" altLang="en-US" sz="2000" b="1" i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057" y="1623355"/>
            <a:ext cx="7905586" cy="48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39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4. MLP</a:t>
            </a:r>
            <a:r>
              <a:rPr lang="ko-KR" altLang="en-US" sz="2000" b="1" i="1" dirty="0"/>
              <a:t> 학습과정 </a:t>
            </a:r>
            <a:r>
              <a:rPr lang="en-US" altLang="ko-KR" sz="2000" b="1" i="1" dirty="0"/>
              <a:t>– </a:t>
            </a:r>
            <a:r>
              <a:rPr lang="ko-KR" altLang="en-US" sz="2000" b="1" i="1" dirty="0" err="1"/>
              <a:t>역전파</a:t>
            </a:r>
            <a:endParaRPr lang="ko-KR" altLang="en-US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39" y="1524090"/>
            <a:ext cx="8070139" cy="47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72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4. MLP</a:t>
            </a:r>
            <a:r>
              <a:rPr lang="ko-KR" altLang="en-US" sz="2000" b="1" i="1" dirty="0"/>
              <a:t> 학습과정 </a:t>
            </a:r>
            <a:r>
              <a:rPr lang="en-US" altLang="ko-KR" sz="2000" b="1" i="1" dirty="0"/>
              <a:t>– </a:t>
            </a:r>
            <a:r>
              <a:rPr lang="ko-KR" altLang="en-US" sz="2000" b="1" i="1" dirty="0" err="1"/>
              <a:t>역전파</a:t>
            </a:r>
            <a:endParaRPr lang="ko-KR" altLang="en-US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297" y="1524090"/>
            <a:ext cx="7706875" cy="512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06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4. MLP</a:t>
            </a:r>
            <a:r>
              <a:rPr lang="ko-KR" altLang="en-US" sz="2000" b="1" i="1" dirty="0"/>
              <a:t> 학습과정 </a:t>
            </a:r>
            <a:r>
              <a:rPr lang="en-US" altLang="ko-KR" sz="2000" b="1" i="1" dirty="0"/>
              <a:t>– </a:t>
            </a:r>
            <a:r>
              <a:rPr lang="ko-KR" altLang="en-US" sz="2000" b="1" i="1" dirty="0" err="1"/>
              <a:t>역전파</a:t>
            </a:r>
            <a:endParaRPr lang="ko-KR" altLang="en-US" sz="2000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1" y="1699240"/>
            <a:ext cx="5818816" cy="37346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054" y="2032861"/>
            <a:ext cx="5932289" cy="30673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655" y="5608998"/>
            <a:ext cx="4241503" cy="4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73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5. Vanishing Gradient</a:t>
            </a:r>
            <a:endParaRPr lang="ko-KR" altLang="en-US" sz="2000" b="1" i="1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182590" y="1655599"/>
            <a:ext cx="11488300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Vanishing Gradient: </a:t>
            </a:r>
            <a:r>
              <a:rPr lang="ko-KR" altLang="en-US" sz="2000" b="1" i="1" dirty="0" err="1"/>
              <a:t>역전파를</a:t>
            </a:r>
            <a:r>
              <a:rPr lang="ko-KR" altLang="en-US" sz="2000" b="1" i="1" dirty="0"/>
              <a:t> 통해 가중치를 업데이트하는 과정에서 </a:t>
            </a:r>
            <a:r>
              <a:rPr lang="en-US" altLang="ko-KR" sz="2000" b="1" i="1" dirty="0"/>
              <a:t>gradient</a:t>
            </a:r>
            <a:r>
              <a:rPr lang="ko-KR" altLang="en-US" sz="2000" b="1" i="1" dirty="0"/>
              <a:t> 항이 소실되는 현상</a:t>
            </a:r>
            <a:endParaRPr lang="en-US" altLang="ko-KR" sz="2000" b="1" i="1" dirty="0"/>
          </a:p>
          <a:p>
            <a:r>
              <a:rPr lang="en-US" altLang="ko-KR" sz="2000" b="1" i="1" dirty="0"/>
              <a:t>		       (0 </a:t>
            </a:r>
            <a:r>
              <a:rPr lang="ko-KR" altLang="en-US" sz="2000" b="1" i="1" dirty="0"/>
              <a:t>또는 </a:t>
            </a:r>
            <a:r>
              <a:rPr lang="en-US" altLang="ko-KR" sz="2000" b="1" i="1" dirty="0"/>
              <a:t>0</a:t>
            </a:r>
            <a:r>
              <a:rPr lang="ko-KR" altLang="en-US" sz="2000" b="1" i="1" dirty="0"/>
              <a:t>에 가까운 값으로 수렴하여 학습</a:t>
            </a:r>
            <a:r>
              <a:rPr lang="en-US" altLang="ko-KR" sz="2000" b="1" i="1" dirty="0"/>
              <a:t>X)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06216" y="2696520"/>
            <a:ext cx="4895491" cy="1844912"/>
            <a:chOff x="443881" y="4000340"/>
            <a:chExt cx="4895491" cy="18449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881" y="4000340"/>
              <a:ext cx="4895491" cy="1844912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>
              <a:off x="2781701" y="4672449"/>
              <a:ext cx="0" cy="5006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91626" y="4738129"/>
              <a:ext cx="1532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미분</a:t>
              </a:r>
            </a:p>
          </p:txBody>
        </p:sp>
      </p:grpSp>
      <p:sp>
        <p:nvSpPr>
          <p:cNvPr id="14" name="텍스트 개체 틀 2"/>
          <p:cNvSpPr txBox="1">
            <a:spLocks/>
          </p:cNvSpPr>
          <p:nvPr/>
        </p:nvSpPr>
        <p:spPr>
          <a:xfrm>
            <a:off x="310409" y="4607111"/>
            <a:ext cx="11488300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i="1" dirty="0"/>
              <a:t>위 식과 같이 </a:t>
            </a:r>
            <a:r>
              <a:rPr lang="en-US" altLang="ko-KR" sz="2000" b="1" i="1" dirty="0"/>
              <a:t>sigmoid </a:t>
            </a:r>
            <a:r>
              <a:rPr lang="ko-KR" altLang="en-US" sz="2000" b="1" i="1" dirty="0"/>
              <a:t>활성화 함수를 미분할 경우</a:t>
            </a:r>
            <a:endParaRPr lang="en-US" altLang="ko-KR" sz="2000" b="1" i="1" dirty="0"/>
          </a:p>
          <a:p>
            <a:r>
              <a:rPr lang="ko-KR" altLang="en-US" sz="2000" b="1" i="1" dirty="0" err="1"/>
              <a:t>도함수의</a:t>
            </a:r>
            <a:r>
              <a:rPr lang="ko-KR" altLang="en-US" sz="2000" b="1" i="1" dirty="0"/>
              <a:t>  최댓값이 </a:t>
            </a:r>
            <a:r>
              <a:rPr lang="en-US" altLang="ko-KR" sz="2000" b="1" i="1" dirty="0"/>
              <a:t>0.25</a:t>
            </a:r>
            <a:r>
              <a:rPr lang="ko-KR" altLang="en-US" sz="2000" b="1" i="1" dirty="0"/>
              <a:t>이기 때문에 망이 깊어 질수록</a:t>
            </a:r>
            <a:endParaRPr lang="en-US" altLang="ko-KR" sz="2000" b="1" i="1" dirty="0"/>
          </a:p>
          <a:p>
            <a:r>
              <a:rPr lang="en-US" altLang="ko-KR" sz="2000" b="1" i="1" dirty="0"/>
              <a:t>Gradient</a:t>
            </a:r>
            <a:r>
              <a:rPr lang="ko-KR" altLang="en-US" sz="2000" b="1" i="1" dirty="0"/>
              <a:t>가 </a:t>
            </a:r>
            <a:r>
              <a:rPr lang="en-US" altLang="ko-KR" sz="2000" b="1" i="1" dirty="0"/>
              <a:t>¼ </a:t>
            </a:r>
            <a:r>
              <a:rPr lang="ko-KR" altLang="en-US" sz="2000" b="1" i="1" dirty="0"/>
              <a:t>로 감소</a:t>
            </a:r>
            <a:endParaRPr lang="en-US" altLang="ko-KR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651" y="3088866"/>
            <a:ext cx="5641143" cy="246636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 flipV="1">
            <a:off x="4551149" y="4496303"/>
            <a:ext cx="364528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91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5. Vanishing Gradient</a:t>
            </a:r>
            <a:endParaRPr lang="ko-KR" altLang="en-US" sz="2000" b="1" i="1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182590" y="1655599"/>
            <a:ext cx="11488300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Vanishing Gradient: </a:t>
            </a:r>
            <a:r>
              <a:rPr lang="ko-KR" altLang="en-US" sz="2000" b="1" i="1" dirty="0" err="1"/>
              <a:t>역전파를</a:t>
            </a:r>
            <a:r>
              <a:rPr lang="ko-KR" altLang="en-US" sz="2000" b="1" i="1" dirty="0"/>
              <a:t> 통해 가중치를 업데이트하는 과정에서 </a:t>
            </a:r>
            <a:r>
              <a:rPr lang="en-US" altLang="ko-KR" sz="2000" b="1" i="1" dirty="0"/>
              <a:t>gradient</a:t>
            </a:r>
            <a:r>
              <a:rPr lang="ko-KR" altLang="en-US" sz="2000" b="1" i="1" dirty="0"/>
              <a:t> 항이 소실되는 현상</a:t>
            </a:r>
            <a:endParaRPr lang="en-US" altLang="ko-KR" sz="2000" b="1" i="1" dirty="0"/>
          </a:p>
          <a:p>
            <a:r>
              <a:rPr lang="en-US" altLang="ko-KR" sz="2000" b="1" i="1" dirty="0"/>
              <a:t>		       (0 </a:t>
            </a:r>
            <a:r>
              <a:rPr lang="ko-KR" altLang="en-US" sz="2000" b="1" i="1" dirty="0"/>
              <a:t>또는 </a:t>
            </a:r>
            <a:r>
              <a:rPr lang="en-US" altLang="ko-KR" sz="2000" b="1" i="1" dirty="0"/>
              <a:t>0</a:t>
            </a:r>
            <a:r>
              <a:rPr lang="ko-KR" altLang="en-US" sz="2000" b="1" i="1" dirty="0"/>
              <a:t>에 가까운 값으로 수렴하여 학습</a:t>
            </a:r>
            <a:r>
              <a:rPr lang="en-US" altLang="ko-KR" sz="2000" b="1" i="1" dirty="0"/>
              <a:t>X)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06216" y="2696520"/>
            <a:ext cx="4895491" cy="1844912"/>
            <a:chOff x="443881" y="4000340"/>
            <a:chExt cx="4895491" cy="18449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881" y="4000340"/>
              <a:ext cx="4895491" cy="1844912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/>
            <p:nvPr/>
          </p:nvCxnSpPr>
          <p:spPr>
            <a:xfrm>
              <a:off x="2781701" y="4672449"/>
              <a:ext cx="0" cy="5006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91626" y="4738129"/>
              <a:ext cx="1532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미분</a:t>
              </a:r>
            </a:p>
          </p:txBody>
        </p:sp>
      </p:grpSp>
      <p:sp>
        <p:nvSpPr>
          <p:cNvPr id="14" name="텍스트 개체 틀 2"/>
          <p:cNvSpPr txBox="1">
            <a:spLocks/>
          </p:cNvSpPr>
          <p:nvPr/>
        </p:nvSpPr>
        <p:spPr>
          <a:xfrm>
            <a:off x="310409" y="4607111"/>
            <a:ext cx="11488300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i="1" dirty="0"/>
              <a:t>위 식과 같이 </a:t>
            </a:r>
            <a:r>
              <a:rPr lang="en-US" altLang="ko-KR" sz="2000" b="1" i="1" dirty="0"/>
              <a:t>sigmoid </a:t>
            </a:r>
            <a:r>
              <a:rPr lang="ko-KR" altLang="en-US" sz="2000" b="1" i="1" dirty="0"/>
              <a:t>활성화 함수를 미분할 경우</a:t>
            </a:r>
            <a:endParaRPr lang="en-US" altLang="ko-KR" sz="2000" b="1" i="1" dirty="0"/>
          </a:p>
          <a:p>
            <a:r>
              <a:rPr lang="ko-KR" altLang="en-US" sz="2000" b="1" i="1" dirty="0" err="1"/>
              <a:t>도함수의</a:t>
            </a:r>
            <a:r>
              <a:rPr lang="ko-KR" altLang="en-US" sz="2000" b="1" i="1" dirty="0"/>
              <a:t>  최댓값이 </a:t>
            </a:r>
            <a:r>
              <a:rPr lang="en-US" altLang="ko-KR" sz="2000" b="1" i="1" dirty="0"/>
              <a:t>0.25</a:t>
            </a:r>
            <a:r>
              <a:rPr lang="ko-KR" altLang="en-US" sz="2000" b="1" i="1" dirty="0"/>
              <a:t>이기 때문에 망이 깊어 질수록</a:t>
            </a:r>
            <a:endParaRPr lang="en-US" altLang="ko-KR" sz="2000" b="1" i="1" dirty="0"/>
          </a:p>
          <a:p>
            <a:r>
              <a:rPr lang="en-US" altLang="ko-KR" sz="2000" b="1" i="1" dirty="0"/>
              <a:t>Gradient</a:t>
            </a:r>
            <a:r>
              <a:rPr lang="ko-KR" altLang="en-US" sz="2000" b="1" i="1" dirty="0"/>
              <a:t>가 </a:t>
            </a:r>
            <a:r>
              <a:rPr lang="en-US" altLang="ko-KR" sz="2000" b="1" i="1" dirty="0"/>
              <a:t>¼ </a:t>
            </a:r>
            <a:r>
              <a:rPr lang="ko-KR" altLang="en-US" sz="2000" b="1" i="1" dirty="0"/>
              <a:t>로 감소 </a:t>
            </a:r>
            <a:r>
              <a:rPr lang="en-US" altLang="ko-KR" sz="2000" b="1" i="1" dirty="0"/>
              <a:t>-&gt; </a:t>
            </a:r>
            <a:r>
              <a:rPr lang="ko-KR" altLang="en-US" sz="2000" b="1" i="1" dirty="0"/>
              <a:t>새로운 </a:t>
            </a:r>
            <a:r>
              <a:rPr lang="ko-KR" altLang="en-US" sz="2000" b="1" i="1" u="sng" dirty="0"/>
              <a:t>활성화 함수</a:t>
            </a:r>
            <a:r>
              <a:rPr lang="ko-KR" altLang="en-US" sz="2000" b="1" i="1" dirty="0"/>
              <a:t>의 필요성</a:t>
            </a:r>
            <a:endParaRPr lang="en-US" altLang="ko-KR" sz="2000" b="1" i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 flipV="1">
            <a:off x="4551149" y="4496303"/>
            <a:ext cx="364528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896" y="2696519"/>
            <a:ext cx="4540014" cy="348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72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6. Activation Function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0170" y="1689167"/>
            <a:ext cx="411093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err="1"/>
              <a:t>Tanh</a:t>
            </a:r>
            <a:r>
              <a:rPr lang="en-US" altLang="ko-KR" sz="2000" b="1" i="1" dirty="0"/>
              <a:t>(</a:t>
            </a:r>
            <a:r>
              <a:rPr lang="ko-KR" altLang="en-US" sz="2000" b="1" i="1" dirty="0" err="1"/>
              <a:t>하이퍼볼릭</a:t>
            </a:r>
            <a:r>
              <a:rPr lang="ko-KR" altLang="en-US" sz="2000" b="1" i="1" dirty="0"/>
              <a:t> 탄젠트 함수</a:t>
            </a:r>
            <a:r>
              <a:rPr lang="en-US" altLang="ko-KR" sz="2000" b="1" i="1" dirty="0"/>
              <a:t>)</a:t>
            </a:r>
            <a:endParaRPr lang="ko-KR" altLang="en-US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81" y="2297893"/>
            <a:ext cx="6534150" cy="2952750"/>
          </a:xfrm>
          <a:prstGeom prst="rect">
            <a:avLst/>
          </a:prstGeom>
        </p:spPr>
      </p:pic>
      <p:sp>
        <p:nvSpPr>
          <p:cNvPr id="17" name="텍스트 개체 틀 2"/>
          <p:cNvSpPr txBox="1">
            <a:spLocks/>
          </p:cNvSpPr>
          <p:nvPr/>
        </p:nvSpPr>
        <p:spPr>
          <a:xfrm>
            <a:off x="697915" y="5250643"/>
            <a:ext cx="6178882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-1 </a:t>
            </a:r>
            <a:r>
              <a:rPr lang="ko-KR" altLang="en-US" sz="2000" b="1" i="1" dirty="0"/>
              <a:t>부터 </a:t>
            </a:r>
            <a:r>
              <a:rPr lang="en-US" altLang="ko-KR" sz="2000" b="1" i="1" dirty="0"/>
              <a:t>1</a:t>
            </a:r>
            <a:r>
              <a:rPr lang="ko-KR" altLang="en-US" sz="2000" b="1" i="1" dirty="0"/>
              <a:t>까지 </a:t>
            </a:r>
            <a:r>
              <a:rPr lang="ko-KR" altLang="en-US" sz="2000" b="1" i="1" dirty="0" err="1"/>
              <a:t>출력값을</a:t>
            </a:r>
            <a:r>
              <a:rPr lang="ko-KR" altLang="en-US" sz="2000" b="1" i="1" dirty="0"/>
              <a:t> 가지며</a:t>
            </a:r>
            <a:r>
              <a:rPr lang="en-US" altLang="ko-KR" sz="2000" b="1" i="1" dirty="0"/>
              <a:t>, </a:t>
            </a:r>
            <a:r>
              <a:rPr lang="ko-KR" altLang="en-US" sz="2000" b="1" i="1" dirty="0" err="1"/>
              <a:t>도함수의</a:t>
            </a:r>
            <a:r>
              <a:rPr lang="ko-KR" altLang="en-US" sz="2000" b="1" i="1" dirty="0"/>
              <a:t> 최대값이 </a:t>
            </a:r>
            <a:r>
              <a:rPr lang="en-US" altLang="ko-KR" sz="2000" b="1" i="1" dirty="0"/>
              <a:t>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 flipV="1">
            <a:off x="5097252" y="4378317"/>
            <a:ext cx="364528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2"/>
          <p:cNvSpPr txBox="1">
            <a:spLocks/>
          </p:cNvSpPr>
          <p:nvPr/>
        </p:nvSpPr>
        <p:spPr>
          <a:xfrm>
            <a:off x="7054431" y="2994140"/>
            <a:ext cx="5137569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i="1" dirty="0"/>
              <a:t>장점</a:t>
            </a:r>
            <a:r>
              <a:rPr lang="en-US" altLang="ko-KR" sz="2000" b="1" i="1" dirty="0"/>
              <a:t>: </a:t>
            </a:r>
            <a:r>
              <a:rPr lang="ko-KR" altLang="en-US" sz="2000" b="1" i="1" dirty="0" err="1"/>
              <a:t>도함수의</a:t>
            </a:r>
            <a:r>
              <a:rPr lang="ko-KR" altLang="en-US" sz="2000" b="1" i="1" dirty="0"/>
              <a:t> 최대값이 </a:t>
            </a:r>
            <a:r>
              <a:rPr lang="en-US" altLang="ko-KR" sz="2000" b="1" i="1" dirty="0"/>
              <a:t>1</a:t>
            </a:r>
            <a:r>
              <a:rPr lang="ko-KR" altLang="en-US" sz="2000" b="1" i="1" dirty="0"/>
              <a:t>로 </a:t>
            </a:r>
            <a:endParaRPr lang="en-US" altLang="ko-KR" sz="2000" b="1" i="1" dirty="0"/>
          </a:p>
          <a:p>
            <a:r>
              <a:rPr lang="en-US" altLang="ko-KR" sz="2000" b="1" i="1" dirty="0"/>
              <a:t>        vanishing gradient </a:t>
            </a:r>
            <a:r>
              <a:rPr lang="ko-KR" altLang="en-US" sz="2000" b="1" i="1" dirty="0"/>
              <a:t>문제가 다소 완화</a:t>
            </a:r>
            <a:endParaRPr lang="en-US" altLang="ko-KR" sz="2000" b="1" i="1" dirty="0"/>
          </a:p>
          <a:p>
            <a:endParaRPr lang="en-US" altLang="ko-KR" sz="2000" b="1" i="1" dirty="0"/>
          </a:p>
          <a:p>
            <a:r>
              <a:rPr lang="ko-KR" altLang="en-US" sz="2000" b="1" i="1" dirty="0"/>
              <a:t>단점</a:t>
            </a:r>
            <a:r>
              <a:rPr lang="en-US" altLang="ko-KR" sz="2000" b="1" i="1" dirty="0"/>
              <a:t>: </a:t>
            </a:r>
            <a:r>
              <a:rPr lang="ko-KR" altLang="en-US" sz="2000" b="1" i="1" dirty="0" err="1"/>
              <a:t>시그모이드와</a:t>
            </a:r>
            <a:r>
              <a:rPr lang="ko-KR" altLang="en-US" sz="2000" b="1" i="1" dirty="0"/>
              <a:t> 마찬가지로 </a:t>
            </a:r>
            <a:r>
              <a:rPr lang="ko-KR" altLang="en-US" sz="2000" b="1" i="1" dirty="0" err="1"/>
              <a:t>도함수가</a:t>
            </a:r>
            <a:endParaRPr lang="en-US" altLang="ko-KR" sz="2000" b="1" i="1" dirty="0"/>
          </a:p>
          <a:p>
            <a:r>
              <a:rPr lang="en-US" altLang="ko-KR" sz="2000" b="1" i="1" dirty="0"/>
              <a:t>        </a:t>
            </a:r>
            <a:r>
              <a:rPr lang="ko-KR" altLang="en-US" sz="2000" b="1" i="1" dirty="0"/>
              <a:t>계산식으로 나오기 때문에 </a:t>
            </a:r>
            <a:r>
              <a:rPr lang="ko-KR" altLang="en-US" sz="2000" b="1" i="1" dirty="0" err="1"/>
              <a:t>계산량이</a:t>
            </a:r>
            <a:r>
              <a:rPr lang="ko-KR" altLang="en-US" sz="2000" b="1" i="1" dirty="0"/>
              <a:t> 크다</a:t>
            </a:r>
            <a:endParaRPr lang="en-US" altLang="ko-KR" sz="2000" b="1" i="1" dirty="0"/>
          </a:p>
        </p:txBody>
      </p:sp>
    </p:spTree>
    <p:extLst>
      <p:ext uri="{BB962C8B-B14F-4D97-AF65-F5344CB8AC3E}">
        <p14:creationId xmlns:p14="http://schemas.microsoft.com/office/powerpoint/2010/main" val="3155604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110932" cy="291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6. Activation Function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0170" y="1689167"/>
            <a:ext cx="411093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 err="1"/>
              <a:t>ReLU</a:t>
            </a:r>
            <a:r>
              <a:rPr lang="en-US" altLang="ko-KR" sz="2000" b="1" i="1" dirty="0"/>
              <a:t>(Rectified Linear Unit)</a:t>
            </a:r>
            <a:endParaRPr lang="ko-KR" altLang="en-US" sz="2000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0" y="2297893"/>
            <a:ext cx="6657975" cy="31623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 flipV="1">
            <a:off x="5097252" y="4378317"/>
            <a:ext cx="364528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97915" y="5250643"/>
            <a:ext cx="6178882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0 </a:t>
            </a:r>
            <a:r>
              <a:rPr lang="ko-KR" altLang="en-US" sz="2000" b="1" i="1" dirty="0"/>
              <a:t>이상의 값은 </a:t>
            </a:r>
            <a:r>
              <a:rPr lang="en-US" altLang="ko-KR" sz="2000" b="1" i="1" dirty="0"/>
              <a:t>x</a:t>
            </a:r>
            <a:r>
              <a:rPr lang="ko-KR" altLang="en-US" sz="2000" b="1" i="1" dirty="0"/>
              <a:t>값을 그대로 출력</a:t>
            </a:r>
            <a:r>
              <a:rPr lang="en-US" altLang="ko-KR" sz="2000" b="1" i="1" dirty="0"/>
              <a:t>, </a:t>
            </a:r>
            <a:r>
              <a:rPr lang="ko-KR" altLang="en-US" sz="2000" b="1" i="1" dirty="0" err="1"/>
              <a:t>도함수는</a:t>
            </a:r>
            <a:r>
              <a:rPr lang="ko-KR" altLang="en-US" sz="2000" b="1" i="1" dirty="0"/>
              <a:t> </a:t>
            </a:r>
            <a:r>
              <a:rPr lang="en-US" altLang="ko-KR" sz="2000" b="1" i="1" dirty="0"/>
              <a:t>0 or 1</a:t>
            </a:r>
            <a:r>
              <a:rPr lang="ko-KR" altLang="en-US" sz="2000" b="1" i="1" dirty="0"/>
              <a:t>인 </a:t>
            </a:r>
            <a:endParaRPr lang="en-US" altLang="ko-KR" sz="2000" b="1" i="1" dirty="0"/>
          </a:p>
          <a:p>
            <a:r>
              <a:rPr lang="en-US" altLang="ko-KR" sz="2000" b="1" i="1" dirty="0" err="1"/>
              <a:t>StepFunction</a:t>
            </a:r>
            <a:r>
              <a:rPr lang="en-US" altLang="ko-KR" sz="2000" b="1" i="1" dirty="0"/>
              <a:t> </a:t>
            </a:r>
            <a:r>
              <a:rPr lang="ko-KR" altLang="en-US" sz="2000" b="1" i="1" dirty="0"/>
              <a:t>형태</a:t>
            </a:r>
            <a:endParaRPr lang="en-US" altLang="ko-KR" sz="2000" b="1" i="1" dirty="0"/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7054431" y="2578533"/>
            <a:ext cx="5137569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i="1" dirty="0"/>
              <a:t>장점</a:t>
            </a:r>
            <a:r>
              <a:rPr lang="en-US" altLang="ko-KR" sz="2000" b="1" i="1" dirty="0"/>
              <a:t>:1. </a:t>
            </a:r>
            <a:r>
              <a:rPr lang="ko-KR" altLang="en-US" sz="2000" b="1" i="1" dirty="0"/>
              <a:t>출력 값이 </a:t>
            </a:r>
            <a:r>
              <a:rPr lang="en-US" altLang="ko-KR" sz="2000" b="1" i="1" dirty="0"/>
              <a:t>x</a:t>
            </a:r>
            <a:r>
              <a:rPr lang="ko-KR" altLang="en-US" sz="2000" b="1" i="1" dirty="0"/>
              <a:t>로 </a:t>
            </a:r>
            <a:r>
              <a:rPr lang="en-US" altLang="ko-KR" sz="2000" b="1" i="1" dirty="0"/>
              <a:t>1</a:t>
            </a:r>
            <a:r>
              <a:rPr lang="ko-KR" altLang="en-US" sz="2000" b="1" i="1" dirty="0"/>
              <a:t>보다 큰 값이 출력이 </a:t>
            </a:r>
            <a:br>
              <a:rPr lang="en-US" altLang="ko-KR" sz="2000" b="1" i="1" dirty="0"/>
            </a:br>
            <a:r>
              <a:rPr lang="en-US" altLang="ko-KR" sz="2000" b="1" i="1" dirty="0"/>
              <a:t>          </a:t>
            </a:r>
            <a:r>
              <a:rPr lang="ko-KR" altLang="en-US" sz="2000" b="1" i="1" dirty="0"/>
              <a:t>가능하여 빠른 학습 속도를 가짐</a:t>
            </a:r>
            <a:endParaRPr lang="en-US" altLang="ko-KR" sz="2000" b="1" i="1" dirty="0"/>
          </a:p>
          <a:p>
            <a:r>
              <a:rPr lang="en-US" altLang="ko-KR" sz="2000" b="1" i="1" dirty="0"/>
              <a:t>        2. </a:t>
            </a:r>
            <a:r>
              <a:rPr lang="ko-KR" altLang="en-US" sz="2000" b="1" i="1" dirty="0" err="1"/>
              <a:t>도함수가</a:t>
            </a:r>
            <a:r>
              <a:rPr lang="ko-KR" altLang="en-US" sz="2000" b="1" i="1" dirty="0"/>
              <a:t> </a:t>
            </a:r>
            <a:r>
              <a:rPr lang="en-US" altLang="ko-KR" sz="2000" b="1" i="1" dirty="0"/>
              <a:t>0 or 1</a:t>
            </a:r>
            <a:r>
              <a:rPr lang="ko-KR" altLang="en-US" sz="2000" b="1" i="1" dirty="0"/>
              <a:t>로 계산이 간단하여</a:t>
            </a:r>
            <a:br>
              <a:rPr lang="en-US" altLang="ko-KR" sz="2000" b="1" i="1" dirty="0"/>
            </a:br>
            <a:r>
              <a:rPr lang="en-US" altLang="ko-KR" sz="2000" b="1" i="1" dirty="0"/>
              <a:t>            </a:t>
            </a:r>
            <a:r>
              <a:rPr lang="ko-KR" altLang="en-US" sz="2000" b="1" i="1" dirty="0"/>
              <a:t>컴퓨팅 자원 면에서 매우 경제적</a:t>
            </a:r>
            <a:endParaRPr lang="en-US" altLang="ko-KR" sz="2000" b="1" i="1" dirty="0"/>
          </a:p>
          <a:p>
            <a:endParaRPr lang="en-US" altLang="ko-KR" sz="2000" b="1" i="1" dirty="0"/>
          </a:p>
          <a:p>
            <a:r>
              <a:rPr lang="ko-KR" altLang="en-US" sz="2000" b="1" i="1" dirty="0"/>
              <a:t>단점</a:t>
            </a:r>
            <a:r>
              <a:rPr lang="en-US" altLang="ko-KR" sz="2000" b="1" i="1" dirty="0"/>
              <a:t>: 0</a:t>
            </a:r>
            <a:r>
              <a:rPr lang="ko-KR" altLang="en-US" sz="2000" b="1" i="1" dirty="0"/>
              <a:t>보다 작을 경우 </a:t>
            </a:r>
            <a:r>
              <a:rPr lang="en-US" altLang="ko-KR" sz="2000" b="1" i="1" dirty="0"/>
              <a:t>0</a:t>
            </a:r>
            <a:r>
              <a:rPr lang="ko-KR" altLang="en-US" sz="2000" b="1" i="1" dirty="0"/>
              <a:t>을 반환하여 신경이 </a:t>
            </a:r>
            <a:br>
              <a:rPr lang="en-US" altLang="ko-KR" sz="2000" b="1" i="1" dirty="0"/>
            </a:br>
            <a:r>
              <a:rPr lang="en-US" altLang="ko-KR" sz="2000" b="1" i="1" dirty="0"/>
              <a:t>         </a:t>
            </a:r>
            <a:r>
              <a:rPr lang="ko-KR" altLang="en-US" sz="2000" b="1" i="1" dirty="0"/>
              <a:t>죽어버리는 현상 발생</a:t>
            </a:r>
            <a:endParaRPr lang="en-US" altLang="ko-KR" sz="2000" b="1" i="1" dirty="0"/>
          </a:p>
          <a:p>
            <a:r>
              <a:rPr lang="en-US" altLang="ko-KR" sz="2000" b="1" i="1" dirty="0"/>
              <a:t>	-&gt; </a:t>
            </a:r>
            <a:r>
              <a:rPr lang="en-US" altLang="ko-KR" sz="2000" b="1" i="1" dirty="0" err="1"/>
              <a:t>PReLU</a:t>
            </a:r>
            <a:r>
              <a:rPr lang="en-US" altLang="ko-KR" sz="2000" b="1" i="1" dirty="0"/>
              <a:t>, </a:t>
            </a:r>
            <a:r>
              <a:rPr lang="en-US" altLang="ko-KR" sz="2000" b="1" i="1" dirty="0" err="1"/>
              <a:t>LeakyReLU</a:t>
            </a:r>
            <a:r>
              <a:rPr lang="en-US" altLang="ko-KR" sz="2000" b="1" i="1" dirty="0"/>
              <a:t> </a:t>
            </a:r>
            <a:r>
              <a:rPr lang="ko-KR" altLang="en-US" sz="2000" b="1" i="1" dirty="0"/>
              <a:t>등 신경이 </a:t>
            </a:r>
            <a:br>
              <a:rPr lang="en-US" altLang="ko-KR" sz="2000" b="1" i="1" dirty="0"/>
            </a:br>
            <a:r>
              <a:rPr lang="en-US" altLang="ko-KR" sz="2000" b="1" i="1" dirty="0"/>
              <a:t>                </a:t>
            </a:r>
            <a:r>
              <a:rPr lang="ko-KR" altLang="en-US" sz="2000" b="1" i="1" dirty="0"/>
              <a:t>죽는 현상을 방지하는 활성화 함수의</a:t>
            </a:r>
            <a:br>
              <a:rPr lang="en-US" altLang="ko-KR" sz="2000" b="1" i="1" dirty="0"/>
            </a:br>
            <a:r>
              <a:rPr lang="en-US" altLang="ko-KR" sz="2000" b="1" i="1" dirty="0"/>
              <a:t>	   </a:t>
            </a:r>
            <a:r>
              <a:rPr lang="ko-KR" altLang="en-US" sz="2000" b="1" i="1" dirty="0"/>
              <a:t>연구로 이어짐</a:t>
            </a:r>
            <a:endParaRPr lang="en-US" altLang="ko-KR" sz="2000" b="1" i="1" dirty="0"/>
          </a:p>
        </p:txBody>
      </p:sp>
    </p:spTree>
    <p:extLst>
      <p:ext uri="{BB962C8B-B14F-4D97-AF65-F5344CB8AC3E}">
        <p14:creationId xmlns:p14="http://schemas.microsoft.com/office/powerpoint/2010/main" val="1871859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7. Weight Initialization(</a:t>
            </a:r>
            <a:r>
              <a:rPr lang="ko-KR" altLang="en-US" sz="2000" b="1" i="1" dirty="0"/>
              <a:t>가중치 초기화</a:t>
            </a:r>
            <a:r>
              <a:rPr lang="en-US" altLang="ko-KR" sz="2000" b="1" i="1" dirty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0169" y="1689167"/>
            <a:ext cx="5158243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i="1" dirty="0"/>
              <a:t>초기 가중치에 따라 학습 속도에 영향이 큼</a:t>
            </a:r>
            <a:endParaRPr lang="en-US" altLang="ko-KR" sz="2000" b="1" i="1" dirty="0"/>
          </a:p>
          <a:p>
            <a:r>
              <a:rPr lang="en-US" altLang="ko-KR" sz="2000" b="1" dirty="0"/>
              <a:t>1) </a:t>
            </a:r>
            <a:r>
              <a:rPr lang="ko-KR" altLang="en-US" sz="2000" b="1" dirty="0"/>
              <a:t>평균을 </a:t>
            </a:r>
            <a:r>
              <a:rPr lang="en-US" altLang="ko-KR" sz="2000" b="1" dirty="0"/>
              <a:t>0 </a:t>
            </a:r>
            <a:r>
              <a:rPr lang="ko-KR" altLang="en-US" sz="2000" b="1" dirty="0"/>
              <a:t>표준편차를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로 초기화 하는 경우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53" y="2578969"/>
            <a:ext cx="3537873" cy="427903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334232" y="2423284"/>
            <a:ext cx="7324000" cy="3161439"/>
            <a:chOff x="4546036" y="2718251"/>
            <a:chExt cx="7324000" cy="316143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036" y="2718251"/>
              <a:ext cx="7324000" cy="3161439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5293823" y="4245325"/>
              <a:ext cx="1149442" cy="579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6621177" y="3021944"/>
              <a:ext cx="1149442" cy="579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타원 16"/>
          <p:cNvSpPr/>
          <p:nvPr/>
        </p:nvSpPr>
        <p:spPr>
          <a:xfrm>
            <a:off x="1795423" y="3056719"/>
            <a:ext cx="598033" cy="10176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720329" y="3056718"/>
            <a:ext cx="598033" cy="10176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5746740" y="5370303"/>
            <a:ext cx="5137569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i="1" dirty="0" err="1"/>
              <a:t>시그모이드</a:t>
            </a:r>
            <a:r>
              <a:rPr lang="ko-KR" altLang="en-US" sz="2000" b="1" i="1" dirty="0"/>
              <a:t> 함수로 예를 들 경우 위와 같이 평균에서 멀어질수록 </a:t>
            </a:r>
            <a:r>
              <a:rPr lang="en-US" altLang="ko-KR" sz="2000" b="1" i="1" dirty="0"/>
              <a:t>0 or 1</a:t>
            </a:r>
            <a:r>
              <a:rPr lang="ko-KR" altLang="en-US" sz="2000" b="1" i="1" dirty="0"/>
              <a:t>로 수렴하는 비율이 </a:t>
            </a:r>
            <a:br>
              <a:rPr lang="en-US" altLang="ko-KR" sz="2000" b="1" i="1" dirty="0"/>
            </a:br>
            <a:r>
              <a:rPr lang="ko-KR" altLang="en-US" sz="2000" b="1" i="1" dirty="0"/>
              <a:t>높아 </a:t>
            </a:r>
            <a:r>
              <a:rPr lang="en-US" altLang="ko-KR" sz="2000" b="1" i="1" dirty="0"/>
              <a:t>vanishing gradient</a:t>
            </a:r>
            <a:r>
              <a:rPr lang="ko-KR" altLang="en-US" sz="2000" b="1" i="1" dirty="0"/>
              <a:t>로 이어짐 </a:t>
            </a:r>
            <a:endParaRPr lang="en-US" altLang="ko-KR" sz="2000" b="1" i="1" dirty="0"/>
          </a:p>
        </p:txBody>
      </p:sp>
    </p:spTree>
    <p:extLst>
      <p:ext uri="{BB962C8B-B14F-4D97-AF65-F5344CB8AC3E}">
        <p14:creationId xmlns:p14="http://schemas.microsoft.com/office/powerpoint/2010/main" val="1412348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7. Weight Initialization(</a:t>
            </a:r>
            <a:r>
              <a:rPr lang="ko-KR" altLang="en-US" sz="2000" b="1" i="1" dirty="0"/>
              <a:t>가중치 초기화</a:t>
            </a:r>
            <a:r>
              <a:rPr lang="en-US" altLang="ko-KR" sz="2000" b="1" i="1" dirty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0169" y="1689167"/>
            <a:ext cx="5158243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2) </a:t>
            </a:r>
            <a:r>
              <a:rPr lang="ko-KR" altLang="en-US" sz="2000" b="1" dirty="0"/>
              <a:t>표준편차가 작은 정규분포 이용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057" y="2297893"/>
            <a:ext cx="5381625" cy="3857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24" y="2434252"/>
            <a:ext cx="5232729" cy="3645272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5368412" y="4080387"/>
            <a:ext cx="393291" cy="3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2"/>
          <p:cNvSpPr txBox="1">
            <a:spLocks/>
          </p:cNvSpPr>
          <p:nvPr/>
        </p:nvSpPr>
        <p:spPr>
          <a:xfrm>
            <a:off x="2248777" y="6082713"/>
            <a:ext cx="1826017" cy="45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표준편차</a:t>
            </a:r>
            <a:r>
              <a:rPr lang="en-US" altLang="ko-KR" sz="2000" b="1" dirty="0"/>
              <a:t>= 1</a:t>
            </a:r>
          </a:p>
        </p:txBody>
      </p:sp>
      <p:sp>
        <p:nvSpPr>
          <p:cNvPr id="21" name="텍스트 개체 틀 2"/>
          <p:cNvSpPr txBox="1">
            <a:spLocks/>
          </p:cNvSpPr>
          <p:nvPr/>
        </p:nvSpPr>
        <p:spPr>
          <a:xfrm>
            <a:off x="7481506" y="6043383"/>
            <a:ext cx="3000971" cy="45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표준편차</a:t>
            </a:r>
            <a:r>
              <a:rPr lang="en-US" altLang="ko-KR" sz="2000" b="1" dirty="0"/>
              <a:t>= 0.01</a:t>
            </a:r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18207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90323" y="1744318"/>
            <a:ext cx="5144628" cy="403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딥러닝의</a:t>
            </a:r>
            <a:r>
              <a:rPr lang="ko-KR" altLang="en-US" sz="3200" b="1" dirty="0"/>
              <a:t> 주요 특징</a:t>
            </a:r>
            <a:endParaRPr lang="en-US" altLang="ko-KR" sz="3200" b="1" dirty="0"/>
          </a:p>
          <a:p>
            <a:endParaRPr lang="en-US" altLang="ko-KR" sz="2800" b="1" dirty="0"/>
          </a:p>
          <a:p>
            <a:r>
              <a:rPr lang="ko-KR" altLang="en-US" sz="2800" b="1" dirty="0" err="1"/>
              <a:t>인공신경망</a:t>
            </a:r>
            <a:endParaRPr lang="en-US" altLang="ko-KR" sz="2800" b="1" dirty="0"/>
          </a:p>
          <a:p>
            <a:r>
              <a:rPr lang="en-US" altLang="ko-KR" sz="2000" b="1" dirty="0"/>
              <a:t>: </a:t>
            </a:r>
            <a:r>
              <a:rPr lang="ko-KR" altLang="en-US" sz="2000" b="1" dirty="0"/>
              <a:t>생물학의 신경망에서 영감을 얻은 통계학적 학습 알고리즘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800" b="1" dirty="0" err="1"/>
              <a:t>특징추출</a:t>
            </a:r>
            <a:endParaRPr lang="en-US" altLang="ko-KR" sz="2800" b="1" dirty="0"/>
          </a:p>
          <a:p>
            <a:r>
              <a:rPr lang="en-US" altLang="ko-KR" sz="2000" b="1" dirty="0"/>
              <a:t>: </a:t>
            </a:r>
            <a:r>
              <a:rPr lang="ko-KR" altLang="en-US" sz="2000" b="1" dirty="0"/>
              <a:t>기존 </a:t>
            </a:r>
            <a:r>
              <a:rPr lang="ko-KR" altLang="en-US" sz="2000" b="1" dirty="0" err="1"/>
              <a:t>머신러닝과</a:t>
            </a:r>
            <a:r>
              <a:rPr lang="ko-KR" altLang="en-US" sz="2000" b="1" dirty="0"/>
              <a:t> 가장 큰 차이점</a:t>
            </a:r>
            <a:br>
              <a:rPr lang="en-US" altLang="ko-KR" sz="2000" b="1" dirty="0"/>
            </a:br>
            <a:r>
              <a:rPr lang="en-US" altLang="ko-KR" sz="2000" b="1" dirty="0"/>
              <a:t>  </a:t>
            </a:r>
            <a:r>
              <a:rPr lang="ko-KR" altLang="en-US" sz="2000" b="1" u="sng" dirty="0" err="1"/>
              <a:t>특성공학의</a:t>
            </a:r>
            <a:r>
              <a:rPr lang="ko-KR" altLang="en-US" sz="2000" b="1" u="sng" dirty="0"/>
              <a:t> 자동화</a:t>
            </a:r>
            <a:endParaRPr lang="en-US" altLang="ko-KR" sz="2000" b="1" u="sng" dirty="0"/>
          </a:p>
          <a:p>
            <a:r>
              <a:rPr lang="en-US" altLang="ko-KR" sz="2000" b="1" dirty="0"/>
              <a:t>-&gt; </a:t>
            </a:r>
            <a:r>
              <a:rPr lang="ko-KR" altLang="en-US" sz="2000" b="1" dirty="0" err="1"/>
              <a:t>머신러닝은</a:t>
            </a:r>
            <a:r>
              <a:rPr lang="ko-KR" altLang="en-US" sz="2000" b="1" dirty="0"/>
              <a:t> 특성을 명확히 정의해야 하지만</a:t>
            </a:r>
            <a:endParaRPr lang="en-US" altLang="ko-KR" sz="2000" b="1" dirty="0"/>
          </a:p>
          <a:p>
            <a:r>
              <a:rPr lang="en-US" altLang="ko-KR" sz="2000" b="1" dirty="0"/>
              <a:t>    </a:t>
            </a:r>
            <a:r>
              <a:rPr lang="ko-KR" altLang="en-US" sz="2000" b="1" dirty="0" err="1"/>
              <a:t>딥러닝은</a:t>
            </a:r>
            <a:r>
              <a:rPr lang="ko-KR" altLang="en-US" sz="2000" b="1" dirty="0"/>
              <a:t> 자동으로 특성을 추출</a:t>
            </a:r>
            <a:endParaRPr lang="en-US" altLang="ko-KR" sz="2800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48699" y="1827321"/>
            <a:ext cx="5258724" cy="2898413"/>
            <a:chOff x="311760" y="1648645"/>
            <a:chExt cx="5258724" cy="289841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760" y="1648645"/>
              <a:ext cx="5258724" cy="2898413"/>
            </a:xfrm>
            <a:prstGeom prst="rect">
              <a:avLst/>
            </a:prstGeom>
          </p:spPr>
        </p:pic>
        <p:cxnSp>
          <p:nvCxnSpPr>
            <p:cNvPr id="17" name="직선 연결선 16"/>
            <p:cNvCxnSpPr/>
            <p:nvPr/>
          </p:nvCxnSpPr>
          <p:spPr>
            <a:xfrm>
              <a:off x="977462" y="3097851"/>
              <a:ext cx="1502980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375338" y="3577381"/>
              <a:ext cx="1324303" cy="66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32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7. Weight Initialization(</a:t>
            </a:r>
            <a:r>
              <a:rPr lang="ko-KR" altLang="en-US" sz="2000" b="1" i="1" dirty="0"/>
              <a:t>가중치 초기화</a:t>
            </a:r>
            <a:r>
              <a:rPr lang="en-US" altLang="ko-KR" sz="2000" b="1" i="1" dirty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0169" y="1689167"/>
            <a:ext cx="5158243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3) Xavier Initialization</a:t>
            </a:r>
          </a:p>
          <a:p>
            <a:r>
              <a:rPr lang="en-US" altLang="ko-KR" sz="2000" b="1" dirty="0"/>
              <a:t>   : </a:t>
            </a:r>
            <a:r>
              <a:rPr lang="ko-KR" altLang="en-US" sz="1600" b="1" dirty="0"/>
              <a:t>표준 정규분포를 입력 개수의 표준편차로 나누어 줌</a:t>
            </a:r>
            <a:endParaRPr lang="en-US" altLang="ko-KR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7" y="2978253"/>
            <a:ext cx="5629275" cy="3143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430" y="1150557"/>
            <a:ext cx="4229254" cy="2294671"/>
          </a:xfrm>
          <a:prstGeom prst="rect">
            <a:avLst/>
          </a:prstGeom>
        </p:spPr>
      </p:pic>
      <p:sp>
        <p:nvSpPr>
          <p:cNvPr id="17" name="텍스트 개체 틀 2"/>
          <p:cNvSpPr txBox="1">
            <a:spLocks/>
          </p:cNvSpPr>
          <p:nvPr/>
        </p:nvSpPr>
        <p:spPr>
          <a:xfrm>
            <a:off x="7181629" y="766902"/>
            <a:ext cx="3000971" cy="45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Sigmoid</a:t>
            </a:r>
            <a:r>
              <a:rPr lang="ko-KR" altLang="en-US" sz="2000" b="1" dirty="0"/>
              <a:t>와 사용할 경우</a:t>
            </a:r>
            <a:endParaRPr lang="en-US" altLang="ko-KR" sz="2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544" y="3942354"/>
            <a:ext cx="3255326" cy="1736885"/>
          </a:xfrm>
          <a:prstGeom prst="rect">
            <a:avLst/>
          </a:prstGeom>
        </p:spPr>
      </p:pic>
      <p:sp>
        <p:nvSpPr>
          <p:cNvPr id="19" name="텍스트 개체 틀 2"/>
          <p:cNvSpPr txBox="1">
            <a:spLocks/>
          </p:cNvSpPr>
          <p:nvPr/>
        </p:nvSpPr>
        <p:spPr>
          <a:xfrm>
            <a:off x="6430757" y="5827344"/>
            <a:ext cx="3751843" cy="45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u="sng" dirty="0"/>
              <a:t>평균과 표준편차가 </a:t>
            </a:r>
            <a:r>
              <a:rPr lang="en-US" altLang="ko-KR" sz="2000" b="1" u="sng" dirty="0"/>
              <a:t>0</a:t>
            </a:r>
            <a:r>
              <a:rPr lang="ko-KR" altLang="en-US" sz="2000" b="1" u="sng" dirty="0"/>
              <a:t>으로 수렴</a:t>
            </a:r>
            <a:br>
              <a:rPr lang="en-US" altLang="ko-KR" sz="2000" b="1" u="sng" dirty="0"/>
            </a:br>
            <a:r>
              <a:rPr lang="ko-KR" altLang="en-US" sz="2000" b="1" u="sng" dirty="0"/>
              <a:t> </a:t>
            </a:r>
            <a:r>
              <a:rPr lang="en-US" altLang="ko-KR" sz="2000" b="1" u="sng" dirty="0"/>
              <a:t>-&gt; </a:t>
            </a:r>
            <a:r>
              <a:rPr lang="ko-KR" altLang="en-US" sz="2000" b="1" u="sng" dirty="0"/>
              <a:t>사용불가</a:t>
            </a:r>
            <a:endParaRPr lang="en-US" altLang="ko-KR" sz="2000" b="1" u="sng" dirty="0"/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7160384" y="3523198"/>
            <a:ext cx="3751843" cy="45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/>
              <a:t>ReLU</a:t>
            </a:r>
            <a:r>
              <a:rPr lang="ko-KR" altLang="en-US" sz="2000" b="1" dirty="0"/>
              <a:t>와 사용할 경우</a:t>
            </a:r>
            <a:endParaRPr lang="en-US" altLang="ko-KR" sz="20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 flipV="1">
            <a:off x="3205375" y="3626546"/>
            <a:ext cx="5581451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8960" y="4029006"/>
            <a:ext cx="2855006" cy="150212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907" y="2477480"/>
            <a:ext cx="4921588" cy="6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18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7. Weight Initialization(</a:t>
            </a:r>
            <a:r>
              <a:rPr lang="ko-KR" altLang="en-US" sz="2000" b="1" i="1" dirty="0"/>
              <a:t>가중치 초기화</a:t>
            </a:r>
            <a:r>
              <a:rPr lang="en-US" altLang="ko-KR" sz="2000" b="1" i="1" dirty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0169" y="1689167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4) He Initialization</a:t>
            </a:r>
          </a:p>
          <a:p>
            <a:r>
              <a:rPr lang="en-US" altLang="ko-KR" sz="2000" b="1" dirty="0"/>
              <a:t>   : </a:t>
            </a:r>
            <a:r>
              <a:rPr lang="ko-KR" altLang="en-US" sz="1400" b="1" dirty="0"/>
              <a:t>표준 정규분포를 </a:t>
            </a:r>
            <a:r>
              <a:rPr lang="ko-KR" altLang="en-US" sz="1400" b="1" u="sng" dirty="0"/>
              <a:t>입력 개수 절반의 제곱근 </a:t>
            </a:r>
            <a:r>
              <a:rPr lang="ko-KR" altLang="en-US" sz="1400" b="1" dirty="0"/>
              <a:t>표준편차로 나누어 줌</a:t>
            </a:r>
            <a:endParaRPr lang="en-US" altLang="ko-KR" sz="1400" b="1" dirty="0"/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7166808" y="1232403"/>
            <a:ext cx="3000971" cy="45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/>
              <a:t>ReLU</a:t>
            </a:r>
            <a:r>
              <a:rPr lang="ko-KR" altLang="en-US" sz="2000" b="1" dirty="0"/>
              <a:t>와 사용할 경우</a:t>
            </a:r>
            <a:endParaRPr lang="en-US" altLang="ko-KR" sz="2000" b="1" dirty="0"/>
          </a:p>
        </p:txBody>
      </p:sp>
      <p:sp>
        <p:nvSpPr>
          <p:cNvPr id="19" name="텍스트 개체 틀 2"/>
          <p:cNvSpPr txBox="1">
            <a:spLocks/>
          </p:cNvSpPr>
          <p:nvPr/>
        </p:nvSpPr>
        <p:spPr>
          <a:xfrm>
            <a:off x="6918756" y="4647682"/>
            <a:ext cx="3751843" cy="45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u="sng" dirty="0"/>
              <a:t>평균과 표준편차가 </a:t>
            </a:r>
            <a:r>
              <a:rPr lang="en-US" altLang="ko-KR" sz="2000" b="1" u="sng" dirty="0"/>
              <a:t>0</a:t>
            </a:r>
            <a:r>
              <a:rPr lang="ko-KR" altLang="en-US" sz="2000" b="1" u="sng" dirty="0"/>
              <a:t>으로 수렴</a:t>
            </a:r>
            <a:r>
              <a:rPr lang="en-US" altLang="ko-KR" sz="2000" b="1" u="sng" dirty="0"/>
              <a:t>X</a:t>
            </a:r>
            <a:br>
              <a:rPr lang="en-US" altLang="ko-KR" sz="2000" b="1" u="sng" dirty="0"/>
            </a:br>
            <a:endParaRPr lang="en-US" altLang="ko-KR" sz="2000" b="1" u="sng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 flipV="1">
            <a:off x="3205375" y="3626546"/>
            <a:ext cx="5581451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1" y="2405345"/>
            <a:ext cx="5410200" cy="466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79522"/>
            <a:ext cx="5695950" cy="3057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400" y="1638668"/>
            <a:ext cx="5581342" cy="2829371"/>
          </a:xfrm>
          <a:prstGeom prst="rect">
            <a:avLst/>
          </a:prstGeom>
        </p:spPr>
      </p:pic>
      <p:sp>
        <p:nvSpPr>
          <p:cNvPr id="20" name="텍스트 개체 틀 2"/>
          <p:cNvSpPr txBox="1">
            <a:spLocks/>
          </p:cNvSpPr>
          <p:nvPr/>
        </p:nvSpPr>
        <p:spPr>
          <a:xfrm>
            <a:off x="6991149" y="5409682"/>
            <a:ext cx="3751843" cy="45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u="sng" dirty="0"/>
              <a:t>Sigmoid, </a:t>
            </a:r>
            <a:r>
              <a:rPr lang="en-US" altLang="ko-KR" sz="2000" b="1" u="sng" dirty="0" err="1"/>
              <a:t>Tanh</a:t>
            </a:r>
            <a:r>
              <a:rPr lang="en-US" altLang="ko-KR" sz="2000" b="1" u="sng" dirty="0"/>
              <a:t> =&gt; Xavier</a:t>
            </a:r>
          </a:p>
          <a:p>
            <a:pPr algn="ctr"/>
            <a:r>
              <a:rPr lang="en-US" altLang="ko-KR" sz="2000" b="1" u="sng" dirty="0" err="1"/>
              <a:t>Relu</a:t>
            </a:r>
            <a:r>
              <a:rPr lang="en-US" altLang="ko-KR" sz="2000" b="1" u="sng" dirty="0"/>
              <a:t> =&gt; He </a:t>
            </a:r>
          </a:p>
          <a:p>
            <a:pPr algn="ctr"/>
            <a:r>
              <a:rPr lang="ko-KR" altLang="en-US" sz="2000" b="1" u="sng" dirty="0"/>
              <a:t>사용</a:t>
            </a:r>
            <a:br>
              <a:rPr lang="en-US" altLang="ko-KR" sz="2000" b="1" u="sng" dirty="0"/>
            </a:br>
            <a:endParaRPr lang="en-US" altLang="ko-KR" sz="2000" b="1" u="sng" dirty="0"/>
          </a:p>
        </p:txBody>
      </p:sp>
    </p:spTree>
    <p:extLst>
      <p:ext uri="{BB962C8B-B14F-4D97-AF65-F5344CB8AC3E}">
        <p14:creationId xmlns:p14="http://schemas.microsoft.com/office/powerpoint/2010/main" val="452598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8. Batch Normalization(</a:t>
            </a:r>
            <a:r>
              <a:rPr lang="ko-KR" altLang="en-US" sz="2000" b="1" i="1" dirty="0"/>
              <a:t>배치 정규화</a:t>
            </a:r>
            <a:r>
              <a:rPr lang="en-US" altLang="ko-KR" sz="2000" b="1" i="1" dirty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10169" y="1689167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/>
              <a:t>출력 값 자체를 </a:t>
            </a:r>
            <a:r>
              <a:rPr lang="ko-KR" altLang="en-US" sz="1800" b="1" dirty="0" err="1"/>
              <a:t>정규화하여</a:t>
            </a:r>
            <a:r>
              <a:rPr lang="ko-KR" altLang="en-US" sz="1800" b="1" dirty="0"/>
              <a:t> 안정화하는 방법</a:t>
            </a:r>
            <a:endParaRPr lang="en-US" altLang="ko-KR" sz="1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 flipV="1">
            <a:off x="3776396" y="4197566"/>
            <a:ext cx="4434350" cy="507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69" y="2189674"/>
            <a:ext cx="5191125" cy="4543425"/>
          </a:xfrm>
          <a:prstGeom prst="rect">
            <a:avLst/>
          </a:prstGeom>
        </p:spPr>
      </p:pic>
      <p:sp>
        <p:nvSpPr>
          <p:cNvPr id="14" name="텍스트 개체 틀 2"/>
          <p:cNvSpPr txBox="1">
            <a:spLocks/>
          </p:cNvSpPr>
          <p:nvPr/>
        </p:nvSpPr>
        <p:spPr>
          <a:xfrm>
            <a:off x="6276371" y="1993530"/>
            <a:ext cx="5458291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i="1" dirty="0"/>
              <a:t>배치 정규화</a:t>
            </a:r>
            <a:endParaRPr lang="en-US" altLang="ko-KR" sz="2000" b="1" i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각 층에서 학습할 때마다 </a:t>
            </a:r>
            <a:r>
              <a:rPr lang="en-US" altLang="ko-KR" sz="2000" b="1" dirty="0"/>
              <a:t>input</a:t>
            </a:r>
            <a:r>
              <a:rPr lang="ko-KR" altLang="en-US" sz="2000" b="1" dirty="0"/>
              <a:t>의 분포가 달라지기 때문에 안정화가 필요함</a:t>
            </a:r>
            <a:r>
              <a:rPr lang="en-US" altLang="ko-KR" dirty="0"/>
              <a:t> (‘Internal Covariance Shift’)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왼쪽 그림과 같이 깊은 신경망일수록 가중치 변화에 따라 영향이 커져 오차가 커져 안정적인 학습이 어려움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오른쪽 그림처럼 층 중간마다 배치 정규화 작업을 추가함으로써 안정적인 학습이 가능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각 </a:t>
            </a:r>
            <a:r>
              <a:rPr lang="en-US" altLang="ko-KR" sz="2000" b="1" dirty="0"/>
              <a:t>Scaler</a:t>
            </a:r>
            <a:r>
              <a:rPr lang="ko-KR" altLang="en-US" sz="2000" b="1" dirty="0"/>
              <a:t>는 </a:t>
            </a:r>
            <a:r>
              <a:rPr lang="ko-KR" altLang="en-US" sz="2000" b="1" dirty="0" err="1"/>
              <a:t>역전파</a:t>
            </a:r>
            <a:r>
              <a:rPr lang="ko-KR" altLang="en-US" sz="2000" b="1" dirty="0"/>
              <a:t> 과정에서 자동으로 학습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567364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9. Optimizer(</a:t>
            </a:r>
            <a:r>
              <a:rPr lang="ko-KR" altLang="en-US" sz="2000" b="1" i="1" dirty="0"/>
              <a:t>최적화</a:t>
            </a:r>
            <a:r>
              <a:rPr lang="en-US" altLang="ko-KR" sz="2000" b="1" i="1" dirty="0"/>
              <a:t>):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/>
              <a:t>학습 속도를 빠르고 안정적이게 하기 위한 방법</a:t>
            </a:r>
            <a:endParaRPr lang="en-US" altLang="ko-KR" sz="1800" b="1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5564" y="1691595"/>
            <a:ext cx="4481404" cy="469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1) SGD(Stochastic Gradient Descent)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436095"/>
            <a:ext cx="7000875" cy="3362325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6926611" y="2893554"/>
            <a:ext cx="5137569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GD: </a:t>
            </a:r>
            <a:r>
              <a:rPr lang="ko-KR" altLang="en-US" sz="2000" b="1" dirty="0"/>
              <a:t>전체 배치를 학습한 후 가중치를 업데이트</a:t>
            </a:r>
            <a:endParaRPr lang="en-US" altLang="ko-KR" sz="2000" b="1" dirty="0"/>
          </a:p>
          <a:p>
            <a:r>
              <a:rPr lang="en-US" altLang="ko-KR" sz="2000" b="1" dirty="0"/>
              <a:t>       -&gt; </a:t>
            </a:r>
            <a:r>
              <a:rPr lang="ko-KR" altLang="en-US" sz="2000" b="1" dirty="0" err="1"/>
              <a:t>계산량이</a:t>
            </a:r>
            <a:r>
              <a:rPr lang="ko-KR" altLang="en-US" sz="2000" b="1" dirty="0"/>
              <a:t> 매우 높고 오래 걸림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SGD: </a:t>
            </a:r>
            <a:r>
              <a:rPr lang="ko-KR" altLang="en-US" sz="2000" b="1" dirty="0"/>
              <a:t>전체 배치를 </a:t>
            </a:r>
            <a:r>
              <a:rPr lang="en-US" altLang="ko-KR" sz="2000" b="1" dirty="0"/>
              <a:t>Mini </a:t>
            </a:r>
            <a:r>
              <a:rPr lang="ko-KR" altLang="en-US" sz="2000" b="1" dirty="0"/>
              <a:t>배치로 나누어 여러 번 </a:t>
            </a:r>
            <a:endParaRPr lang="en-US" altLang="ko-KR" sz="2000" b="1" dirty="0"/>
          </a:p>
          <a:p>
            <a:r>
              <a:rPr lang="en-US" altLang="ko-KR" sz="2000" b="1" dirty="0"/>
              <a:t>         </a:t>
            </a:r>
            <a:r>
              <a:rPr lang="ko-KR" altLang="en-US" sz="2000" b="1" dirty="0"/>
              <a:t>가중치를 업데이트 하며 학습하는 방법</a:t>
            </a:r>
            <a:endParaRPr lang="en-US" altLang="ko-KR" sz="2000" b="1" dirty="0"/>
          </a:p>
          <a:p>
            <a:r>
              <a:rPr lang="en-US" altLang="ko-KR" sz="2000" b="1" dirty="0"/>
              <a:t>       -&gt; </a:t>
            </a:r>
            <a:r>
              <a:rPr lang="ko-KR" altLang="en-US" sz="2000" b="1" dirty="0"/>
              <a:t>가중치 업데이트가 빠르며</a:t>
            </a:r>
            <a:r>
              <a:rPr lang="en-US" altLang="ko-KR" sz="2000" b="1" dirty="0"/>
              <a:t>, GD</a:t>
            </a:r>
            <a:r>
              <a:rPr lang="ko-KR" altLang="en-US" sz="2000" b="1" dirty="0"/>
              <a:t>에 비해 </a:t>
            </a:r>
            <a:endParaRPr lang="en-US" altLang="ko-KR" sz="2000" b="1" dirty="0"/>
          </a:p>
          <a:p>
            <a:r>
              <a:rPr lang="en-US" altLang="ko-KR" sz="2000" b="1" dirty="0"/>
              <a:t>           local minima</a:t>
            </a:r>
            <a:r>
              <a:rPr lang="ko-KR" altLang="en-US" sz="2000" b="1" dirty="0"/>
              <a:t>에 빠질 위험이 적음  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 flipV="1">
            <a:off x="5097252" y="4378317"/>
            <a:ext cx="364528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53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9. Optimizer(</a:t>
            </a:r>
            <a:r>
              <a:rPr lang="ko-KR" altLang="en-US" sz="2000" b="1" i="1" dirty="0"/>
              <a:t>최적화</a:t>
            </a:r>
            <a:r>
              <a:rPr lang="en-US" altLang="ko-KR" sz="2000" b="1" i="1" dirty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5564" y="1691595"/>
            <a:ext cx="4481404" cy="469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2) Momentum(</a:t>
            </a:r>
            <a:r>
              <a:rPr lang="ko-KR" altLang="en-US" sz="1800" b="1" dirty="0"/>
              <a:t>관성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95524" y="4666271"/>
            <a:ext cx="5872423" cy="665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Momentum: </a:t>
            </a:r>
            <a:r>
              <a:rPr lang="ko-KR" altLang="en-US" sz="2000" b="1" dirty="0"/>
              <a:t>이전 시점의 </a:t>
            </a:r>
            <a:r>
              <a:rPr lang="en-US" altLang="ko-KR" sz="2000" b="1" dirty="0"/>
              <a:t>gradient</a:t>
            </a:r>
            <a:r>
              <a:rPr lang="ko-KR" altLang="en-US" sz="2000" b="1" dirty="0"/>
              <a:t>를 고려하여 </a:t>
            </a:r>
            <a:r>
              <a:rPr lang="en-US" altLang="ko-KR" sz="2000" b="1" dirty="0"/>
              <a:t>	</a:t>
            </a:r>
            <a:r>
              <a:rPr lang="ko-KR" altLang="en-US" sz="2000" b="1" dirty="0"/>
              <a:t>추가적으로 이동하므로 </a:t>
            </a:r>
            <a:r>
              <a:rPr lang="en-US" altLang="ko-KR" sz="2000" b="1" dirty="0" err="1"/>
              <a:t>oscilation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현상에서 </a:t>
            </a:r>
            <a:r>
              <a:rPr lang="en-US" altLang="ko-KR" sz="2000" b="1" dirty="0"/>
              <a:t>	</a:t>
            </a:r>
            <a:r>
              <a:rPr lang="ko-KR" altLang="en-US" sz="2000" b="1" dirty="0"/>
              <a:t>빠르게 학습 가능</a:t>
            </a:r>
            <a:endParaRPr lang="en-US" altLang="ko-KR" sz="2000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단점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이전의 </a:t>
            </a:r>
            <a:r>
              <a:rPr lang="ko-KR" altLang="en-US" sz="2000" b="1" dirty="0" err="1"/>
              <a:t>이동량을</a:t>
            </a:r>
            <a:r>
              <a:rPr lang="ko-KR" altLang="en-US" sz="2000" b="1" dirty="0"/>
              <a:t> 변수로 저장해야하기 </a:t>
            </a:r>
            <a:r>
              <a:rPr lang="en-US" altLang="ko-KR" sz="2000" b="1" dirty="0"/>
              <a:t>	        </a:t>
            </a:r>
            <a:r>
              <a:rPr lang="ko-KR" altLang="en-US" sz="2000" b="1" dirty="0"/>
              <a:t>때문에 메모리를 많이 소비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>
            <a:off x="4822184" y="4057529"/>
            <a:ext cx="428686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591" y="2353727"/>
            <a:ext cx="6489473" cy="2130427"/>
            <a:chOff x="182591" y="2369679"/>
            <a:chExt cx="6489473" cy="213042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591" y="2369679"/>
              <a:ext cx="3939548" cy="13979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564" y="3890506"/>
              <a:ext cx="6286500" cy="609600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1382225" y="3554386"/>
              <a:ext cx="3286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58525" y="3561313"/>
              <a:ext cx="228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i="1" dirty="0"/>
                <a:t>새로운 가중치</a:t>
              </a: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1353597" y="2892064"/>
              <a:ext cx="647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42284" y="2906544"/>
              <a:ext cx="3111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i="1" dirty="0" err="1"/>
                <a:t>학습률</a:t>
              </a:r>
              <a:r>
                <a:rPr lang="ko-KR" altLang="en-US" sz="1400" b="1" i="1" dirty="0"/>
                <a:t>  </a:t>
              </a:r>
              <a:r>
                <a:rPr lang="en-US" altLang="ko-KR" sz="1400" b="1" i="1" dirty="0"/>
                <a:t>X  t-1</a:t>
              </a:r>
              <a:r>
                <a:rPr lang="ko-KR" altLang="en-US" sz="1400" b="1" i="1" dirty="0"/>
                <a:t>시점 </a:t>
              </a:r>
              <a:r>
                <a:rPr lang="ko-KR" altLang="en-US" sz="1400" b="1" i="1" dirty="0" err="1"/>
                <a:t>그레디언트</a:t>
              </a:r>
              <a:endParaRPr lang="ko-KR" altLang="en-US" sz="1400" b="1" i="1" dirty="0"/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940" y="1602639"/>
            <a:ext cx="4450562" cy="188440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873" y="3808335"/>
            <a:ext cx="4928818" cy="1990637"/>
          </a:xfrm>
          <a:prstGeom prst="rect">
            <a:avLst/>
          </a:prstGeom>
        </p:spPr>
      </p:pic>
      <p:sp>
        <p:nvSpPr>
          <p:cNvPr id="28" name="텍스트 개체 틀 2"/>
          <p:cNvSpPr txBox="1">
            <a:spLocks/>
          </p:cNvSpPr>
          <p:nvPr/>
        </p:nvSpPr>
        <p:spPr>
          <a:xfrm>
            <a:off x="9215786" y="3418941"/>
            <a:ext cx="1904499" cy="332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/>
              <a:t>SGD</a:t>
            </a:r>
            <a:endParaRPr lang="en-US" altLang="ko-KR" sz="2000" b="1" dirty="0"/>
          </a:p>
        </p:txBody>
      </p:sp>
      <p:sp>
        <p:nvSpPr>
          <p:cNvPr id="30" name="텍스트 개체 틀 2"/>
          <p:cNvSpPr txBox="1">
            <a:spLocks/>
          </p:cNvSpPr>
          <p:nvPr/>
        </p:nvSpPr>
        <p:spPr>
          <a:xfrm>
            <a:off x="8762421" y="5798972"/>
            <a:ext cx="1904499" cy="332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Momentum</a:t>
            </a:r>
          </a:p>
        </p:txBody>
      </p:sp>
    </p:spTree>
    <p:extLst>
      <p:ext uri="{BB962C8B-B14F-4D97-AF65-F5344CB8AC3E}">
        <p14:creationId xmlns:p14="http://schemas.microsoft.com/office/powerpoint/2010/main" val="2313143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9. Optimizer(</a:t>
            </a:r>
            <a:r>
              <a:rPr lang="ko-KR" altLang="en-US" sz="2000" b="1" i="1" dirty="0"/>
              <a:t>최적화</a:t>
            </a:r>
            <a:r>
              <a:rPr lang="en-US" altLang="ko-KR" sz="2000" b="1" i="1" dirty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5564" y="1691595"/>
            <a:ext cx="4481404" cy="469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2) Momentum(</a:t>
            </a:r>
            <a:r>
              <a:rPr lang="ko-KR" altLang="en-US" sz="1800" b="1" dirty="0"/>
              <a:t>관성</a:t>
            </a:r>
            <a:r>
              <a:rPr lang="en-US" altLang="ko-KR" sz="1800" b="1" dirty="0"/>
              <a:t>)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95524" y="4666271"/>
            <a:ext cx="5872423" cy="665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Momentum: </a:t>
            </a:r>
            <a:r>
              <a:rPr lang="ko-KR" altLang="en-US" sz="2000" b="1" dirty="0"/>
              <a:t>이전 시점의 </a:t>
            </a:r>
            <a:r>
              <a:rPr lang="en-US" altLang="ko-KR" sz="2000" b="1" dirty="0"/>
              <a:t>gradient</a:t>
            </a:r>
            <a:r>
              <a:rPr lang="ko-KR" altLang="en-US" sz="2000" b="1" dirty="0"/>
              <a:t>를 고려하여 </a:t>
            </a:r>
            <a:r>
              <a:rPr lang="en-US" altLang="ko-KR" sz="2000" b="1" dirty="0"/>
              <a:t>	</a:t>
            </a:r>
            <a:r>
              <a:rPr lang="ko-KR" altLang="en-US" sz="2000" b="1" dirty="0"/>
              <a:t>추가적으로 이동하므로 </a:t>
            </a:r>
            <a:r>
              <a:rPr lang="en-US" altLang="ko-KR" sz="2000" b="1" dirty="0" err="1"/>
              <a:t>oscilation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현상에서 </a:t>
            </a:r>
            <a:r>
              <a:rPr lang="en-US" altLang="ko-KR" sz="2000" b="1" dirty="0"/>
              <a:t>	</a:t>
            </a:r>
            <a:r>
              <a:rPr lang="ko-KR" altLang="en-US" sz="2000" b="1" dirty="0"/>
              <a:t>빠르게 학습 가능</a:t>
            </a:r>
            <a:endParaRPr lang="en-US" altLang="ko-KR" sz="2000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단점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이전의 </a:t>
            </a:r>
            <a:r>
              <a:rPr lang="ko-KR" altLang="en-US" sz="2000" b="1" dirty="0" err="1"/>
              <a:t>이동량을</a:t>
            </a:r>
            <a:r>
              <a:rPr lang="ko-KR" altLang="en-US" sz="2000" b="1" dirty="0"/>
              <a:t> 변수로 저장해야하기 </a:t>
            </a:r>
            <a:r>
              <a:rPr lang="en-US" altLang="ko-KR" sz="2000" b="1" dirty="0"/>
              <a:t>	        </a:t>
            </a:r>
            <a:r>
              <a:rPr lang="ko-KR" altLang="en-US" sz="2000" b="1" dirty="0"/>
              <a:t>때문에 메모리를 많이 소비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>
            <a:off x="4822184" y="4057529"/>
            <a:ext cx="428686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591" y="2353727"/>
            <a:ext cx="6489473" cy="2130427"/>
            <a:chOff x="182591" y="2369679"/>
            <a:chExt cx="6489473" cy="213042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591" y="2369679"/>
              <a:ext cx="3939548" cy="13979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564" y="3890506"/>
              <a:ext cx="6286500" cy="609600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1382225" y="3554386"/>
              <a:ext cx="3286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58525" y="3561313"/>
              <a:ext cx="228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i="1" dirty="0"/>
                <a:t>새로운 가중치</a:t>
              </a: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1353597" y="2892064"/>
              <a:ext cx="647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42284" y="2906544"/>
              <a:ext cx="3111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i="1" dirty="0" err="1"/>
                <a:t>학습률</a:t>
              </a:r>
              <a:r>
                <a:rPr lang="ko-KR" altLang="en-US" sz="1400" b="1" i="1" dirty="0"/>
                <a:t>  </a:t>
              </a:r>
              <a:r>
                <a:rPr lang="en-US" altLang="ko-KR" sz="1400" b="1" i="1" dirty="0"/>
                <a:t>X  t-1</a:t>
              </a:r>
              <a:r>
                <a:rPr lang="ko-KR" altLang="en-US" sz="1400" b="1" i="1" dirty="0"/>
                <a:t>시점 </a:t>
              </a:r>
              <a:r>
                <a:rPr lang="ko-KR" altLang="en-US" sz="1400" b="1" i="1" dirty="0" err="1"/>
                <a:t>그레디언트</a:t>
              </a:r>
              <a:endParaRPr lang="ko-KR" altLang="en-US" sz="1400" b="1" i="1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4750" t="-253" r="-4750" b="253"/>
          <a:stretch/>
        </p:blipFill>
        <p:spPr>
          <a:xfrm>
            <a:off x="7008078" y="2192528"/>
            <a:ext cx="5020864" cy="33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4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9. Optimizer(</a:t>
            </a:r>
            <a:r>
              <a:rPr lang="ko-KR" altLang="en-US" sz="2000" b="1" i="1" dirty="0"/>
              <a:t>최적화</a:t>
            </a:r>
            <a:r>
              <a:rPr lang="en-US" altLang="ko-KR" sz="2000" b="1" i="1" dirty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5564" y="1691595"/>
            <a:ext cx="4481404" cy="469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3) </a:t>
            </a:r>
            <a:r>
              <a:rPr lang="en-US" altLang="ko-KR" sz="1800" b="1" dirty="0" err="1"/>
              <a:t>Nesterov</a:t>
            </a:r>
            <a:r>
              <a:rPr lang="en-US" altLang="ko-KR" sz="1800" b="1" dirty="0"/>
              <a:t> Accelerated Gradient (NAG)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01" y="5339756"/>
            <a:ext cx="3810000" cy="1238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486" y="2033215"/>
            <a:ext cx="9525000" cy="3114675"/>
          </a:xfrm>
          <a:prstGeom prst="rect">
            <a:avLst/>
          </a:prstGeom>
        </p:spPr>
      </p:pic>
      <p:sp>
        <p:nvSpPr>
          <p:cNvPr id="19" name="텍스트 개체 틀 2"/>
          <p:cNvSpPr txBox="1">
            <a:spLocks/>
          </p:cNvSpPr>
          <p:nvPr/>
        </p:nvSpPr>
        <p:spPr>
          <a:xfrm>
            <a:off x="5496306" y="5333034"/>
            <a:ext cx="5872423" cy="665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momentum step</a:t>
            </a:r>
            <a:r>
              <a:rPr lang="ko-KR" altLang="en-US" sz="2000" b="1" dirty="0"/>
              <a:t>을 먼저 고려하여</a:t>
            </a:r>
            <a:r>
              <a:rPr lang="en-US" altLang="ko-KR" sz="2000" b="1" dirty="0"/>
              <a:t>, momentum step</a:t>
            </a:r>
            <a:r>
              <a:rPr lang="ko-KR" altLang="en-US" sz="2000" b="1" dirty="0"/>
              <a:t>을 먼저 이동했다고 생각한 후 그 자리에서의 </a:t>
            </a:r>
            <a:r>
              <a:rPr lang="en-US" altLang="ko-KR" sz="2000" b="1" dirty="0"/>
              <a:t>gradient</a:t>
            </a:r>
            <a:r>
              <a:rPr lang="ko-KR" altLang="en-US" sz="2000" b="1" dirty="0"/>
              <a:t>를 구해서 </a:t>
            </a:r>
            <a:r>
              <a:rPr lang="en-US" altLang="ko-KR" sz="2000" b="1" dirty="0"/>
              <a:t>gradient step</a:t>
            </a:r>
            <a:r>
              <a:rPr lang="ko-KR" altLang="en-US" sz="2000" b="1" dirty="0"/>
              <a:t>을 이동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116255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9. Optimizer(</a:t>
            </a:r>
            <a:r>
              <a:rPr lang="ko-KR" altLang="en-US" sz="2000" b="1" i="1" dirty="0"/>
              <a:t>최적화</a:t>
            </a:r>
            <a:r>
              <a:rPr lang="en-US" altLang="ko-KR" sz="2000" b="1" i="1" dirty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5564" y="1691595"/>
            <a:ext cx="4481404" cy="469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4) </a:t>
            </a:r>
            <a:r>
              <a:rPr lang="en-US" altLang="ko-KR" sz="1800" b="1" dirty="0" err="1"/>
              <a:t>Adagrad</a:t>
            </a:r>
            <a:endParaRPr lang="en-US" altLang="ko-KR" sz="1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" y="2288853"/>
            <a:ext cx="4314825" cy="1628775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6344990" y="1711894"/>
            <a:ext cx="5458291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/>
              <a:t>Adagrad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/>
              <a:t>변수들을 </a:t>
            </a:r>
            <a:r>
              <a:rPr lang="en-US" altLang="ko-KR" sz="2000" b="1" dirty="0"/>
              <a:t>update</a:t>
            </a:r>
            <a:r>
              <a:rPr lang="ko-KR" altLang="en-US" sz="2000" b="1" dirty="0"/>
              <a:t>할 때 각각의 </a:t>
            </a:r>
            <a:r>
              <a:rPr lang="ko-KR" altLang="en-US" sz="2000" b="1" dirty="0" err="1"/>
              <a:t>변수마다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step size</a:t>
            </a:r>
            <a:r>
              <a:rPr lang="ko-KR" altLang="en-US" sz="2000" b="1" dirty="0"/>
              <a:t>를 다르게 설정해서 이동하는 방식</a:t>
            </a:r>
            <a:endParaRPr lang="en-US" altLang="ko-KR" sz="2000" b="1" dirty="0"/>
          </a:p>
          <a:p>
            <a:r>
              <a:rPr lang="en-US" altLang="ko-KR" sz="2000" b="1" dirty="0"/>
              <a:t> 	    </a:t>
            </a:r>
            <a:r>
              <a:rPr lang="ko-KR" altLang="en-US" sz="1800" b="1" dirty="0" err="1"/>
              <a:t>변화량이</a:t>
            </a:r>
            <a:r>
              <a:rPr lang="ko-KR" altLang="en-US" sz="1800" b="1" dirty="0"/>
              <a:t> 큰 변수</a:t>
            </a:r>
            <a:r>
              <a:rPr lang="en-US" altLang="ko-KR" sz="1800" b="1" dirty="0"/>
              <a:t>: step size </a:t>
            </a:r>
            <a:r>
              <a:rPr lang="ko-KR" altLang="en-US" sz="1800" b="1" dirty="0"/>
              <a:t>적게</a:t>
            </a:r>
            <a:endParaRPr lang="en-US" altLang="ko-KR" sz="1800" b="1" dirty="0"/>
          </a:p>
          <a:p>
            <a:r>
              <a:rPr lang="en-US" altLang="ko-KR" sz="2000" b="1" dirty="0"/>
              <a:t>	    </a:t>
            </a:r>
            <a:r>
              <a:rPr lang="ko-KR" altLang="en-US" sz="1800" b="1" dirty="0" err="1"/>
              <a:t>변화량이</a:t>
            </a:r>
            <a:r>
              <a:rPr lang="ko-KR" altLang="en-US" sz="1800" b="1" dirty="0"/>
              <a:t> 작은 변수</a:t>
            </a:r>
            <a:r>
              <a:rPr lang="en-US" altLang="ko-KR" sz="1800" b="1" dirty="0"/>
              <a:t>: step size </a:t>
            </a:r>
            <a:r>
              <a:rPr lang="ko-KR" altLang="en-US" sz="1800" b="1" dirty="0"/>
              <a:t>크게</a:t>
            </a:r>
            <a:endParaRPr lang="en-US" altLang="ko-KR" sz="1800" b="1" dirty="0"/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1800" b="1" dirty="0"/>
              <a:t>많이 이동한 변수는 </a:t>
            </a:r>
            <a:r>
              <a:rPr lang="en-US" altLang="ko-KR" sz="1800" b="1" dirty="0"/>
              <a:t>optimum</a:t>
            </a:r>
            <a:r>
              <a:rPr lang="ko-KR" altLang="en-US" sz="1800" b="1" dirty="0"/>
              <a:t>에 도달했을 </a:t>
            </a:r>
            <a:endParaRPr lang="en-US" altLang="ko-KR" sz="1800" b="1" dirty="0"/>
          </a:p>
          <a:p>
            <a:r>
              <a:rPr lang="en-US" altLang="ko-KR" sz="1800" b="1" dirty="0"/>
              <a:t>     </a:t>
            </a:r>
            <a:r>
              <a:rPr lang="ko-KR" altLang="en-US" sz="1800" b="1" dirty="0"/>
              <a:t>가능성이 크고 적게 이동한 변수는 </a:t>
            </a:r>
            <a:r>
              <a:rPr lang="en-US" altLang="ko-KR" sz="1800" b="1" dirty="0"/>
              <a:t>optimum</a:t>
            </a:r>
          </a:p>
          <a:p>
            <a:r>
              <a:rPr lang="en-US" altLang="ko-KR" sz="1800" b="1" dirty="0"/>
              <a:t>     </a:t>
            </a:r>
            <a:r>
              <a:rPr lang="ko-KR" altLang="en-US" sz="1800" b="1" dirty="0"/>
              <a:t>에 도달하기 위해 많이 이동해야 한다는 아이디어</a:t>
            </a:r>
            <a:endParaRPr lang="en-US" altLang="ko-KR" sz="1800" b="1" dirty="0"/>
          </a:p>
          <a:p>
            <a:endParaRPr lang="en-US" altLang="ko-KR" sz="1800" b="1" dirty="0"/>
          </a:p>
          <a:p>
            <a:pPr marL="342900" indent="-342900">
              <a:buFontTx/>
              <a:buChar char="-"/>
            </a:pPr>
            <a:r>
              <a:rPr lang="ko-KR" altLang="en-US" sz="1800" b="1" u="sng" dirty="0"/>
              <a:t>단점으로는 </a:t>
            </a:r>
            <a:r>
              <a:rPr lang="en-US" altLang="ko-KR" sz="1800" b="1" u="sng" dirty="0"/>
              <a:t>Gt</a:t>
            </a:r>
            <a:r>
              <a:rPr lang="ko-KR" altLang="en-US" sz="1800" b="1" u="sng" dirty="0"/>
              <a:t>에 계속해서 </a:t>
            </a:r>
            <a:r>
              <a:rPr lang="ko-KR" altLang="en-US" sz="1800" b="1" u="sng" dirty="0" err="1"/>
              <a:t>제곱값이</a:t>
            </a:r>
            <a:r>
              <a:rPr lang="ko-KR" altLang="en-US" sz="1800" b="1" u="sng" dirty="0"/>
              <a:t> 더해지므로 </a:t>
            </a:r>
            <a:r>
              <a:rPr lang="en-US" altLang="ko-KR" sz="1800" b="1" u="sng" dirty="0"/>
              <a:t>Gt</a:t>
            </a:r>
            <a:r>
              <a:rPr lang="ko-KR" altLang="en-US" sz="1800" b="1" u="sng" dirty="0"/>
              <a:t>가 계속 커져 </a:t>
            </a:r>
            <a:r>
              <a:rPr lang="en-US" altLang="ko-KR" sz="1800" b="1" u="sng" dirty="0"/>
              <a:t>step size</a:t>
            </a:r>
            <a:r>
              <a:rPr lang="ko-KR" altLang="en-US" sz="1800" b="1" u="sng" dirty="0"/>
              <a:t>가 매우 적어질 수 있다</a:t>
            </a:r>
            <a:r>
              <a:rPr lang="en-US" altLang="ko-KR" sz="1800" b="1" u="sng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>
            <a:off x="3603644" y="3979095"/>
            <a:ext cx="4876353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6815147" y="3103240"/>
            <a:ext cx="65876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513651" y="4222955"/>
            <a:ext cx="5316878" cy="2305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1800" b="1" dirty="0"/>
              <a:t>Gt </a:t>
            </a:r>
            <a:r>
              <a:rPr lang="ko-KR" altLang="en-US" sz="1800" b="1" dirty="0"/>
              <a:t>는</a:t>
            </a:r>
            <a:r>
              <a:rPr lang="en-US" altLang="ko-KR" sz="1800" b="1" dirty="0"/>
              <a:t> k</a:t>
            </a:r>
            <a:r>
              <a:rPr lang="ko-KR" altLang="en-US" sz="1800" b="1" dirty="0"/>
              <a:t>차원 벡터로서 ‘</a:t>
            </a:r>
            <a:r>
              <a:rPr lang="en-US" altLang="ko-KR" sz="1800" b="1" dirty="0"/>
              <a:t>time step t</a:t>
            </a:r>
            <a:r>
              <a:rPr lang="ko-KR" altLang="en-US" sz="1800" b="1" dirty="0"/>
              <a:t>까지 각 변수가 이동한 </a:t>
            </a:r>
            <a:r>
              <a:rPr lang="en-US" altLang="ko-KR" sz="1800" b="1" dirty="0"/>
              <a:t>gradient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sum of squares’ </a:t>
            </a:r>
            <a:r>
              <a:rPr lang="ko-KR" altLang="en-US" sz="1800" b="1" dirty="0"/>
              <a:t>를 저장</a:t>
            </a: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en-US" altLang="ko-KR" sz="1800" b="1" dirty="0"/>
              <a:t> θ </a:t>
            </a:r>
            <a:r>
              <a:rPr lang="ko-KR" altLang="en-US" sz="1800" b="1" dirty="0"/>
              <a:t>를 업데이트하는 상황에서는 기존 </a:t>
            </a:r>
            <a:r>
              <a:rPr lang="en-US" altLang="ko-KR" sz="1800" b="1" dirty="0"/>
              <a:t>step size η</a:t>
            </a:r>
            <a:r>
              <a:rPr lang="ko-KR" altLang="en-US" sz="1800" b="1" dirty="0"/>
              <a:t>에 </a:t>
            </a:r>
            <a:r>
              <a:rPr lang="en-US" altLang="ko-KR" sz="1800" b="1" dirty="0"/>
              <a:t>Gt</a:t>
            </a:r>
            <a:r>
              <a:rPr lang="ko-KR" altLang="en-US" sz="1800" b="1" dirty="0"/>
              <a:t>의 </a:t>
            </a:r>
            <a:r>
              <a:rPr lang="ko-KR" altLang="en-US" sz="1800" b="1" dirty="0" err="1"/>
              <a:t>루트값에</a:t>
            </a:r>
            <a:r>
              <a:rPr lang="ko-KR" altLang="en-US" sz="1800" b="1" dirty="0"/>
              <a:t> 반비례한 크기로 이동</a:t>
            </a: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ko-KR" altLang="en-US" sz="1800" b="1" dirty="0"/>
              <a:t> </a:t>
            </a:r>
            <a:r>
              <a:rPr lang="en-US" altLang="ko-KR" sz="1800" b="1" dirty="0"/>
              <a:t>ϵ</a:t>
            </a:r>
            <a:r>
              <a:rPr lang="ko-KR" altLang="en-US" sz="1800" b="1" dirty="0"/>
              <a:t>은 </a:t>
            </a:r>
            <a:r>
              <a:rPr lang="en-US" altLang="ko-KR" sz="1800" b="1" dirty="0"/>
              <a:t>10−4 ~ 10−8 </a:t>
            </a:r>
            <a:r>
              <a:rPr lang="ko-KR" altLang="en-US" sz="1800" b="1" dirty="0"/>
              <a:t>정도의 작은 값으로서 </a:t>
            </a:r>
            <a:r>
              <a:rPr lang="en-US" altLang="ko-KR" sz="1800" b="1" dirty="0"/>
              <a:t>0</a:t>
            </a:r>
            <a:r>
              <a:rPr lang="ko-KR" altLang="en-US" sz="1800" b="1" dirty="0"/>
              <a:t>으로 나누는 것을 방지하기 위한 작은 값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054792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9. Optimizer(</a:t>
            </a:r>
            <a:r>
              <a:rPr lang="ko-KR" altLang="en-US" sz="2000" b="1" i="1" dirty="0"/>
              <a:t>최적화</a:t>
            </a:r>
            <a:r>
              <a:rPr lang="en-US" altLang="ko-KR" sz="2000" b="1" i="1" dirty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5564" y="1691595"/>
            <a:ext cx="4481404" cy="469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5) </a:t>
            </a:r>
            <a:r>
              <a:rPr lang="en-US" altLang="ko-KR" sz="1800" b="1" dirty="0" err="1"/>
              <a:t>RMSProp</a:t>
            </a:r>
            <a:endParaRPr lang="en-US" altLang="ko-KR" sz="1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>
            <a:off x="3603644" y="3979095"/>
            <a:ext cx="4876353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64" y="2759091"/>
            <a:ext cx="5602141" cy="1871902"/>
          </a:xfrm>
          <a:prstGeom prst="rect">
            <a:avLst/>
          </a:prstGeom>
        </p:spPr>
      </p:pic>
      <p:sp>
        <p:nvSpPr>
          <p:cNvPr id="14" name="텍스트 개체 틀 2"/>
          <p:cNvSpPr txBox="1">
            <a:spLocks/>
          </p:cNvSpPr>
          <p:nvPr/>
        </p:nvSpPr>
        <p:spPr>
          <a:xfrm>
            <a:off x="6442503" y="2759091"/>
            <a:ext cx="5316878" cy="2305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/>
          </a:p>
        </p:txBody>
      </p:sp>
      <p:sp>
        <p:nvSpPr>
          <p:cNvPr id="7" name="직사각형 6"/>
          <p:cNvSpPr/>
          <p:nvPr/>
        </p:nvSpPr>
        <p:spPr>
          <a:xfrm>
            <a:off x="6204155" y="2109992"/>
            <a:ext cx="52602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RMSProp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 err="1"/>
              <a:t>RMSProp</a:t>
            </a:r>
            <a:r>
              <a:rPr lang="ko-KR" altLang="en-US" dirty="0"/>
              <a:t>은 </a:t>
            </a:r>
            <a:r>
              <a:rPr lang="ko-KR" altLang="en-US" dirty="0" err="1"/>
              <a:t>딥러닝의</a:t>
            </a:r>
            <a:r>
              <a:rPr lang="ko-KR" altLang="en-US" dirty="0"/>
              <a:t> 대가 </a:t>
            </a:r>
            <a:r>
              <a:rPr lang="ko-KR" altLang="en-US" dirty="0" err="1"/>
              <a:t>제프리</a:t>
            </a:r>
            <a:r>
              <a:rPr lang="ko-KR" altLang="en-US" dirty="0"/>
              <a:t> </a:t>
            </a:r>
            <a:r>
              <a:rPr lang="ko-KR" altLang="en-US" dirty="0" err="1"/>
              <a:t>힌톤이</a:t>
            </a:r>
            <a:r>
              <a:rPr lang="ko-KR" altLang="en-US" dirty="0"/>
              <a:t> 제안한 방법으로서</a:t>
            </a:r>
            <a:r>
              <a:rPr lang="en-US" altLang="ko-KR" dirty="0"/>
              <a:t>, </a:t>
            </a:r>
            <a:r>
              <a:rPr lang="en-US" altLang="ko-KR" dirty="0" err="1"/>
              <a:t>Adagrad</a:t>
            </a:r>
            <a:r>
              <a:rPr lang="ko-KR" altLang="en-US" dirty="0"/>
              <a:t>의 단점을 해결하기 위한 방법이다</a:t>
            </a:r>
            <a:r>
              <a:rPr lang="en-US" altLang="ko-KR" dirty="0"/>
              <a:t>. </a:t>
            </a:r>
            <a:r>
              <a:rPr lang="en-US" altLang="ko-KR" dirty="0" err="1"/>
              <a:t>Adagrad</a:t>
            </a:r>
            <a:r>
              <a:rPr lang="ko-KR" altLang="en-US" dirty="0"/>
              <a:t>의 식에서 </a:t>
            </a:r>
            <a:r>
              <a:rPr lang="en-US" altLang="ko-KR" dirty="0"/>
              <a:t>gradient</a:t>
            </a:r>
            <a:r>
              <a:rPr lang="ko-KR" altLang="en-US" dirty="0"/>
              <a:t>의 </a:t>
            </a:r>
            <a:r>
              <a:rPr lang="ko-KR" altLang="en-US" dirty="0" err="1"/>
              <a:t>제곱값을</a:t>
            </a:r>
            <a:r>
              <a:rPr lang="ko-KR" altLang="en-US" dirty="0"/>
              <a:t> </a:t>
            </a:r>
            <a:r>
              <a:rPr lang="ko-KR" altLang="en-US" dirty="0" err="1"/>
              <a:t>더해나가면서</a:t>
            </a:r>
            <a:r>
              <a:rPr lang="ko-KR" altLang="en-US" dirty="0"/>
              <a:t> 구한 </a:t>
            </a:r>
            <a:r>
              <a:rPr lang="en-US" altLang="ko-KR" dirty="0"/>
              <a:t>Gt </a:t>
            </a:r>
            <a:r>
              <a:rPr lang="ko-KR" altLang="en-US" dirty="0"/>
              <a:t>부분을 합이 아니라 </a:t>
            </a:r>
            <a:r>
              <a:rPr lang="ko-KR" altLang="en-US" b="1" dirty="0"/>
              <a:t>지수평균</a:t>
            </a:r>
            <a:r>
              <a:rPr lang="ko-KR" altLang="en-US" dirty="0"/>
              <a:t>으로 바꾸어서 대체한 방법이다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이 경우 </a:t>
            </a:r>
            <a:r>
              <a:rPr lang="en-US" altLang="ko-KR" dirty="0" err="1"/>
              <a:t>Adagrad</a:t>
            </a:r>
            <a:r>
              <a:rPr lang="ko-KR" altLang="en-US" dirty="0"/>
              <a:t>처럼 </a:t>
            </a:r>
            <a:r>
              <a:rPr lang="en-US" altLang="ko-KR" dirty="0"/>
              <a:t>Gt</a:t>
            </a:r>
            <a:r>
              <a:rPr lang="ko-KR" altLang="en-US" dirty="0"/>
              <a:t>가 무한정 커지지는 않으면서 최근 </a:t>
            </a:r>
            <a:r>
              <a:rPr lang="ko-KR" altLang="en-US" dirty="0" err="1"/>
              <a:t>변화량의</a:t>
            </a:r>
            <a:r>
              <a:rPr lang="ko-KR" altLang="en-US" dirty="0"/>
              <a:t> 변수간 상대적인 크기 차이는 유지할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834988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9. Optimizer(</a:t>
            </a:r>
            <a:r>
              <a:rPr lang="ko-KR" altLang="en-US" sz="2000" b="1" i="1" dirty="0"/>
              <a:t>최적화</a:t>
            </a:r>
            <a:r>
              <a:rPr lang="en-US" altLang="ko-KR" sz="2000" b="1" i="1" dirty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5564" y="1691595"/>
            <a:ext cx="4481404" cy="469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6) Adam(Adaptive Moment Estimation)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>
            <a:off x="3603644" y="3979095"/>
            <a:ext cx="4876353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6442503" y="2759091"/>
            <a:ext cx="5316878" cy="2305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63" y="2288852"/>
            <a:ext cx="5401827" cy="14572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811" y="3911923"/>
            <a:ext cx="2914650" cy="2667000"/>
          </a:xfrm>
          <a:prstGeom prst="rect">
            <a:avLst/>
          </a:prstGeom>
        </p:spPr>
      </p:pic>
      <p:sp>
        <p:nvSpPr>
          <p:cNvPr id="15" name="텍스트 개체 틀 2"/>
          <p:cNvSpPr txBox="1">
            <a:spLocks/>
          </p:cNvSpPr>
          <p:nvPr/>
        </p:nvSpPr>
        <p:spPr>
          <a:xfrm>
            <a:off x="6296251" y="2465570"/>
            <a:ext cx="5458291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Adam</a:t>
            </a:r>
          </a:p>
          <a:p>
            <a:pPr marL="342900" indent="-342900">
              <a:buFontTx/>
              <a:buChar char="-"/>
            </a:pPr>
            <a:r>
              <a:rPr lang="en-US" altLang="ko-KR" sz="1800" b="1" dirty="0" err="1"/>
              <a:t>RMSProp</a:t>
            </a:r>
            <a:r>
              <a:rPr lang="ko-KR" altLang="en-US" sz="1800" b="1" dirty="0"/>
              <a:t>과 </a:t>
            </a:r>
            <a:r>
              <a:rPr lang="en-US" altLang="ko-KR" sz="1800" b="1" dirty="0"/>
              <a:t>Momentum </a:t>
            </a:r>
            <a:r>
              <a:rPr lang="ko-KR" altLang="en-US" sz="1800" b="1" dirty="0"/>
              <a:t>방식을 합친 것 같은 알고리즘</a:t>
            </a:r>
            <a:endParaRPr lang="en-US" altLang="ko-KR" sz="1800" b="1" dirty="0"/>
          </a:p>
          <a:p>
            <a:pPr marL="342900" indent="-342900">
              <a:buFontTx/>
              <a:buChar char="-"/>
            </a:pPr>
            <a:endParaRPr lang="en-US" altLang="ko-KR" sz="1800" b="1" dirty="0"/>
          </a:p>
          <a:p>
            <a:pPr marL="342900" indent="-342900">
              <a:buFontTx/>
              <a:buChar char="-"/>
            </a:pPr>
            <a:r>
              <a:rPr lang="en-US" altLang="ko-KR" sz="1800" b="1" dirty="0"/>
              <a:t>1. Momentum </a:t>
            </a:r>
            <a:r>
              <a:rPr lang="ko-KR" altLang="en-US" sz="1800" b="1" dirty="0"/>
              <a:t>방식과 유사하게 지금까지 계산해온 기울기의 </a:t>
            </a:r>
            <a:r>
              <a:rPr lang="ko-KR" altLang="en-US" sz="1800" b="1" dirty="0" err="1"/>
              <a:t>지수평균을</a:t>
            </a:r>
            <a:r>
              <a:rPr lang="ko-KR" altLang="en-US" sz="1800" b="1" dirty="0"/>
              <a:t> 저장</a:t>
            </a:r>
            <a:endParaRPr lang="en-US" altLang="ko-KR" sz="1800" b="1" dirty="0"/>
          </a:p>
          <a:p>
            <a:pPr marL="342900" indent="-342900">
              <a:buFontTx/>
              <a:buChar char="-"/>
            </a:pPr>
            <a:endParaRPr lang="en-US" altLang="ko-KR" sz="1800" b="1" dirty="0"/>
          </a:p>
          <a:p>
            <a:pPr marL="342900" indent="-342900">
              <a:buFontTx/>
              <a:buChar char="-"/>
            </a:pPr>
            <a:r>
              <a:rPr lang="en-US" altLang="ko-KR" sz="1800" b="1" dirty="0"/>
              <a:t>2. </a:t>
            </a:r>
            <a:r>
              <a:rPr lang="en-US" altLang="ko-KR" sz="1800" b="1" dirty="0" err="1"/>
              <a:t>RMSProp</a:t>
            </a:r>
            <a:r>
              <a:rPr lang="ko-KR" altLang="en-US" sz="1800" b="1" dirty="0"/>
              <a:t>과 유사하게 기울기의 </a:t>
            </a:r>
            <a:r>
              <a:rPr lang="ko-KR" altLang="en-US" sz="1800" b="1" dirty="0" err="1"/>
              <a:t>제곱값의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지수평균을</a:t>
            </a:r>
            <a:r>
              <a:rPr lang="ko-KR" altLang="en-US" sz="1800" b="1" dirty="0"/>
              <a:t> 저장</a:t>
            </a:r>
            <a:endParaRPr lang="en-US" altLang="ko-KR" sz="1800" b="1" dirty="0"/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871839" y="4138707"/>
            <a:ext cx="3114452" cy="15584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Adam</a:t>
            </a:r>
            <a:r>
              <a:rPr lang="ko-KR" altLang="en-US" sz="1800" b="1" dirty="0"/>
              <a:t>에서 처음엔 </a:t>
            </a:r>
            <a:r>
              <a:rPr lang="en-US" altLang="ko-KR" sz="1800" b="1" dirty="0"/>
              <a:t>m</a:t>
            </a:r>
            <a:r>
              <a:rPr lang="ko-KR" altLang="en-US" sz="1800" b="1" dirty="0"/>
              <a:t>과 </a:t>
            </a:r>
            <a:r>
              <a:rPr lang="en-US" altLang="ko-KR" sz="1800" b="1" dirty="0"/>
              <a:t>v</a:t>
            </a:r>
            <a:r>
              <a:rPr lang="ko-KR" altLang="en-US" sz="1800" b="1" dirty="0"/>
              <a:t>가</a:t>
            </a:r>
            <a:br>
              <a:rPr lang="en-US" altLang="ko-KR" sz="1800" b="1" dirty="0"/>
            </a:br>
            <a:r>
              <a:rPr lang="en-US" altLang="ko-KR" sz="1800" b="1" dirty="0"/>
              <a:t>0</a:t>
            </a:r>
            <a:r>
              <a:rPr lang="ko-KR" altLang="en-US" sz="1800" b="1" dirty="0"/>
              <a:t>으로 초기화 되어 있기 때문에 학습의 초반부에서는 </a:t>
            </a:r>
            <a:r>
              <a:rPr lang="en-US" altLang="ko-KR" sz="1800" b="1" dirty="0" err="1"/>
              <a:t>mt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vt</a:t>
            </a:r>
            <a:r>
              <a:rPr lang="ko-KR" altLang="en-US" sz="1800" b="1" dirty="0"/>
              <a:t>가 </a:t>
            </a:r>
            <a:r>
              <a:rPr lang="en-US" altLang="ko-KR" sz="1800" b="1" dirty="0"/>
              <a:t>0</a:t>
            </a:r>
            <a:r>
              <a:rPr lang="ko-KR" altLang="en-US" sz="1800" b="1" dirty="0"/>
              <a:t>에 가깝게 </a:t>
            </a:r>
            <a:r>
              <a:rPr lang="en-US" altLang="ko-KR" sz="1800" b="1" dirty="0"/>
              <a:t>bias </a:t>
            </a:r>
            <a:r>
              <a:rPr lang="ko-KR" altLang="en-US" sz="1800" b="1" dirty="0"/>
              <a:t>되어있을 것이라고 판단하여 이를 </a:t>
            </a:r>
            <a:r>
              <a:rPr lang="en-US" altLang="ko-KR" sz="1800" b="1" dirty="0"/>
              <a:t>unbiased </a:t>
            </a:r>
            <a:r>
              <a:rPr lang="ko-KR" altLang="en-US" sz="1800" b="1" dirty="0"/>
              <a:t>하게 만들어주는 작업</a:t>
            </a:r>
            <a:r>
              <a:rPr lang="en-US" altLang="ko-KR" sz="1800" b="1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2327759" y="4678528"/>
            <a:ext cx="410058" cy="239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1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D2A656F-D70E-402D-8855-221B3276D3BB}"/>
              </a:ext>
            </a:extLst>
          </p:cNvPr>
          <p:cNvSpPr txBox="1">
            <a:spLocks/>
          </p:cNvSpPr>
          <p:nvPr/>
        </p:nvSpPr>
        <p:spPr>
          <a:xfrm>
            <a:off x="428128" y="968032"/>
            <a:ext cx="2115375" cy="9658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2400" dirty="0" err="1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인공신경망</a:t>
            </a:r>
            <a:endParaRPr lang="ko-KR" altLang="en-US" sz="24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539" y="1946885"/>
            <a:ext cx="3190219" cy="38449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" y="2428173"/>
            <a:ext cx="3674764" cy="213621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2A656F-D70E-402D-8855-221B3276D3BB}"/>
              </a:ext>
            </a:extLst>
          </p:cNvPr>
          <p:cNvSpPr txBox="1">
            <a:spLocks/>
          </p:cNvSpPr>
          <p:nvPr/>
        </p:nvSpPr>
        <p:spPr>
          <a:xfrm>
            <a:off x="1485815" y="4908329"/>
            <a:ext cx="2101753" cy="494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24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신경망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D2A656F-D70E-402D-8855-221B3276D3BB}"/>
              </a:ext>
            </a:extLst>
          </p:cNvPr>
          <p:cNvSpPr txBox="1">
            <a:spLocks/>
          </p:cNvSpPr>
          <p:nvPr/>
        </p:nvSpPr>
        <p:spPr>
          <a:xfrm>
            <a:off x="8047269" y="1103826"/>
            <a:ext cx="3724318" cy="46032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ko-KR" altLang="en-US" sz="2400" dirty="0" err="1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퍼셉트론</a:t>
            </a:r>
            <a:endParaRPr lang="en-US" altLang="ko-KR" sz="24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다수의 신호</a:t>
            </a:r>
            <a: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(input)</a:t>
            </a:r>
            <a:r>
              <a:rPr lang="ko-KR" altLang="en-US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입력</a:t>
            </a:r>
            <a:b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X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각 입력 신호의 세기에 따라 </a:t>
            </a:r>
            <a:b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가중치 부여</a:t>
            </a:r>
            <a: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(hidden)</a:t>
            </a:r>
            <a:b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 X + weight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ko-KR" altLang="en-US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고유방식으로 처리</a:t>
            </a:r>
            <a: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(hidden)</a:t>
            </a:r>
            <a:b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X + weight + bias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일정 </a:t>
            </a:r>
            <a:r>
              <a:rPr lang="ko-KR" altLang="en-US" sz="1800" dirty="0" err="1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임계점을</a:t>
            </a:r>
            <a:r>
              <a:rPr lang="ko-KR" altLang="en-US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초과할 경우</a:t>
            </a:r>
            <a:b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다음 층으로 값을 전달</a:t>
            </a:r>
            <a: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(output)</a:t>
            </a:r>
            <a:b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IF (X + weight + bias) &gt; </a:t>
            </a:r>
            <a:r>
              <a:rPr lang="en-US" altLang="ko-KR" sz="1800" dirty="0" err="1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Treshold</a:t>
            </a:r>
            <a:endParaRPr lang="en-US" altLang="ko-KR" sz="18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Hidden </a:t>
            </a:r>
            <a:r>
              <a:rPr lang="ko-KR" altLang="en-US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층이 다수일 경우 </a:t>
            </a:r>
            <a: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MLP</a:t>
            </a:r>
            <a:b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-&gt; </a:t>
            </a:r>
            <a:r>
              <a:rPr lang="ko-KR" altLang="en-US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일반적으로 </a:t>
            </a:r>
            <a: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MLP</a:t>
            </a:r>
            <a:r>
              <a:rPr lang="ko-KR" altLang="en-US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와 같이</a:t>
            </a:r>
            <a:b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깊은 신경망 구조를 </a:t>
            </a:r>
            <a:r>
              <a:rPr lang="ko-KR" altLang="en-US" sz="1800" b="1" dirty="0" err="1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딥러닝</a:t>
            </a:r>
            <a:r>
              <a:rPr lang="ko-KR" altLang="en-US" sz="1800" dirty="0" err="1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으로</a:t>
            </a:r>
            <a:br>
              <a:rPr lang="en-US" altLang="ko-KR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18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통칭</a:t>
            </a:r>
            <a:endParaRPr lang="en-US" altLang="ko-KR" sz="18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110000"/>
              </a:lnSpc>
              <a:buAutoNum type="arabicPeriod"/>
            </a:pPr>
            <a:endParaRPr lang="en-US" altLang="ko-KR" sz="18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0960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9. Optimizer(</a:t>
            </a:r>
            <a:r>
              <a:rPr lang="ko-KR" altLang="en-US" sz="2000" b="1" i="1" dirty="0"/>
              <a:t>최적화</a:t>
            </a:r>
            <a:r>
              <a:rPr lang="en-US" altLang="ko-KR" sz="2000" b="1" i="1" dirty="0"/>
              <a:t>)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5564" y="1691595"/>
            <a:ext cx="4481404" cy="469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7) Optimizer </a:t>
            </a:r>
            <a:r>
              <a:rPr lang="ko-KR" altLang="en-US" sz="1800" b="1" dirty="0"/>
              <a:t>정리</a:t>
            </a:r>
            <a:endParaRPr lang="en-US" altLang="ko-KR" sz="1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63" y="2033215"/>
            <a:ext cx="8422479" cy="468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12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10. </a:t>
            </a:r>
            <a:r>
              <a:rPr lang="ko-KR" altLang="en-US" sz="2000" b="1" i="1" dirty="0" err="1"/>
              <a:t>드롭아웃</a:t>
            </a:r>
            <a:r>
              <a:rPr lang="ko-KR" altLang="en-US" sz="2000" b="1" i="1" dirty="0"/>
              <a:t> </a:t>
            </a:r>
            <a:r>
              <a:rPr lang="en-US" altLang="ko-KR" sz="2000" b="1" i="1" dirty="0"/>
              <a:t>Dropout</a:t>
            </a:r>
            <a:endParaRPr lang="ko-KR" altLang="en-US" sz="2000" b="1" i="1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D11A64-12BE-4AC7-AD3B-D972414F6BE2}"/>
              </a:ext>
            </a:extLst>
          </p:cNvPr>
          <p:cNvSpPr/>
          <p:nvPr/>
        </p:nvSpPr>
        <p:spPr>
          <a:xfrm rot="5400000">
            <a:off x="4873950" y="3813406"/>
            <a:ext cx="4876353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668888" y="2660603"/>
            <a:ext cx="3849982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Dropout</a:t>
            </a:r>
          </a:p>
          <a:p>
            <a:r>
              <a:rPr lang="en-US" altLang="ko-KR" sz="1800" b="1" dirty="0"/>
              <a:t> 1. </a:t>
            </a:r>
            <a:r>
              <a:rPr lang="ko-KR" altLang="en-US" sz="1800" b="1" dirty="0"/>
              <a:t>뉴런의 연결을 임의로 삭제하는 것</a:t>
            </a:r>
            <a:br>
              <a:rPr lang="en-US" altLang="ko-KR" sz="1800" b="1" dirty="0"/>
            </a:br>
            <a:r>
              <a:rPr lang="en-US" altLang="ko-KR" sz="1800" b="1" dirty="0"/>
              <a:t>   </a:t>
            </a:r>
            <a:r>
              <a:rPr lang="ko-KR" altLang="en-US" sz="1800" b="1" dirty="0"/>
              <a:t>이다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훈련할 때 임의의 뉴런을 골라 </a:t>
            </a:r>
            <a:r>
              <a:rPr lang="en-US" altLang="ko-KR" sz="1800" b="1" dirty="0"/>
              <a:t>   </a:t>
            </a:r>
            <a:br>
              <a:rPr lang="en-US" altLang="ko-KR" sz="1800" b="1" dirty="0"/>
            </a:br>
            <a:r>
              <a:rPr lang="en-US" altLang="ko-KR" sz="1800" b="1" dirty="0"/>
              <a:t>   </a:t>
            </a:r>
            <a:r>
              <a:rPr lang="ko-KR" altLang="en-US" sz="1800" b="1" dirty="0"/>
              <a:t>삭제하여 신호를 전달하지 않게 한다</a:t>
            </a:r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  <a:p>
            <a:r>
              <a:rPr lang="en-US" altLang="ko-KR" sz="1800" b="1" dirty="0"/>
              <a:t>2.  </a:t>
            </a:r>
            <a:r>
              <a:rPr lang="ko-KR" altLang="en-US" sz="1800" b="1" dirty="0"/>
              <a:t>테스트할 때는 모든 뉴런을 사용</a:t>
            </a:r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1" y="1672730"/>
            <a:ext cx="6772774" cy="2833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60" y="5026667"/>
            <a:ext cx="2209800" cy="1247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332" y="5026667"/>
            <a:ext cx="3314700" cy="847725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988060" y="5422667"/>
            <a:ext cx="211893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8" idx="1"/>
          </p:cNvCxnSpPr>
          <p:nvPr/>
        </p:nvCxnSpPr>
        <p:spPr>
          <a:xfrm>
            <a:off x="3197860" y="5299587"/>
            <a:ext cx="558472" cy="1509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05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11. LOSS </a:t>
            </a:r>
            <a:r>
              <a:rPr lang="ko-KR" altLang="en-US" sz="2000" b="1" i="1" dirty="0"/>
              <a:t>함수 및 </a:t>
            </a:r>
            <a:r>
              <a:rPr lang="ko-KR" altLang="en-US" sz="2000" b="1" i="1" dirty="0" err="1"/>
              <a:t>출력층</a:t>
            </a:r>
            <a:r>
              <a:rPr lang="ko-KR" altLang="en-US" sz="2000" b="1" i="1" dirty="0"/>
              <a:t> 함수</a:t>
            </a: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625" y="3719862"/>
            <a:ext cx="8491581" cy="2228653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607625" y="1660807"/>
            <a:ext cx="8643886" cy="3562963"/>
            <a:chOff x="628437" y="2350683"/>
            <a:chExt cx="6887556" cy="32080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l="2038" t="49994" r="-2038" b="-49994"/>
            <a:stretch/>
          </p:blipFill>
          <p:spPr>
            <a:xfrm>
              <a:off x="762768" y="2825037"/>
              <a:ext cx="6753225" cy="27336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b="82648"/>
            <a:stretch/>
          </p:blipFill>
          <p:spPr>
            <a:xfrm>
              <a:off x="628437" y="2350683"/>
              <a:ext cx="6753225" cy="474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409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/>
              <a:t>Convolution Neural Network</a:t>
            </a:r>
            <a:endParaRPr lang="ko-KR" altLang="en-US" dirty="0"/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628018" y="1232623"/>
            <a:ext cx="5500602" cy="608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1" dirty="0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1. </a:t>
            </a:r>
            <a:r>
              <a:rPr lang="ko-KR" altLang="en-US" sz="2000" b="1" i="1" dirty="0"/>
              <a:t>이미지 처리와 </a:t>
            </a:r>
            <a:r>
              <a:rPr lang="ko-KR" altLang="en-US" sz="2000" b="1" i="1" dirty="0" err="1"/>
              <a:t>필터링</a:t>
            </a:r>
            <a:r>
              <a:rPr lang="ko-KR" altLang="en-US" sz="2000" b="1" i="1" dirty="0"/>
              <a:t> 기법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40555" y="1830199"/>
            <a:ext cx="5981700" cy="1396539"/>
            <a:chOff x="0" y="1841128"/>
            <a:chExt cx="5981700" cy="139653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41128"/>
              <a:ext cx="5981700" cy="971550"/>
            </a:xfrm>
            <a:prstGeom prst="rect">
              <a:avLst/>
            </a:prstGeom>
          </p:spPr>
        </p:pic>
        <p:cxnSp>
          <p:nvCxnSpPr>
            <p:cNvPr id="12" name="직선 연결선 11"/>
            <p:cNvCxnSpPr/>
            <p:nvPr/>
          </p:nvCxnSpPr>
          <p:spPr>
            <a:xfrm flipV="1">
              <a:off x="1101212" y="2617535"/>
              <a:ext cx="142567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395" y="2942392"/>
              <a:ext cx="4591050" cy="295275"/>
            </a:xfrm>
            <a:prstGeom prst="rect">
              <a:avLst/>
            </a:prstGeom>
          </p:spPr>
        </p:pic>
        <p:cxnSp>
          <p:nvCxnSpPr>
            <p:cNvPr id="17" name="직선 화살표 연결선 16"/>
            <p:cNvCxnSpPr/>
            <p:nvPr/>
          </p:nvCxnSpPr>
          <p:spPr>
            <a:xfrm>
              <a:off x="1614867" y="2661735"/>
              <a:ext cx="199184" cy="2806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555" y="766516"/>
            <a:ext cx="4619814" cy="571293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82591" y="4378688"/>
            <a:ext cx="6219825" cy="1065431"/>
            <a:chOff x="140555" y="5155436"/>
            <a:chExt cx="6219825" cy="1065431"/>
          </a:xfrm>
        </p:grpSpPr>
        <p:sp>
          <p:nvSpPr>
            <p:cNvPr id="20" name="직사각형 19"/>
            <p:cNvSpPr/>
            <p:nvPr/>
          </p:nvSpPr>
          <p:spPr>
            <a:xfrm>
              <a:off x="140555" y="5574536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dirty="0">
                  <a:solidFill>
                    <a:srgbClr val="000000"/>
                  </a:solidFill>
                  <a:latin typeface="Spoqa Han Sans"/>
                </a:rPr>
                <a:t> </a:t>
              </a:r>
              <a:r>
                <a:rPr lang="en-US" altLang="ko-KR" dirty="0">
                  <a:solidFill>
                    <a:srgbClr val="000000"/>
                  </a:solidFill>
                  <a:latin typeface="Spoqa Han Sans"/>
                </a:rPr>
                <a:t>"</a:t>
              </a:r>
              <a:r>
                <a:rPr lang="ko-KR" altLang="en-US" dirty="0">
                  <a:solidFill>
                    <a:srgbClr val="000000"/>
                  </a:solidFill>
                  <a:latin typeface="Spoqa Han Sans"/>
                </a:rPr>
                <a:t>행렬로 표현된 필터의 각 요소가 데이터 처리에 적합하도록 자동으로 학습되게 하자</a:t>
              </a:r>
              <a:r>
                <a:rPr lang="en-US" altLang="ko-KR" dirty="0">
                  <a:solidFill>
                    <a:srgbClr val="000000"/>
                  </a:solidFill>
                  <a:latin typeface="Spoqa Han Sans"/>
                </a:rPr>
                <a:t>"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555" y="5155436"/>
              <a:ext cx="6219825" cy="419100"/>
            </a:xfrm>
            <a:prstGeom prst="rect">
              <a:avLst/>
            </a:prstGeom>
          </p:spPr>
        </p:pic>
      </p:grpSp>
      <p:cxnSp>
        <p:nvCxnSpPr>
          <p:cNvPr id="22" name="직선 화살표 연결선 21"/>
          <p:cNvCxnSpPr/>
          <p:nvPr/>
        </p:nvCxnSpPr>
        <p:spPr>
          <a:xfrm>
            <a:off x="3119211" y="3676111"/>
            <a:ext cx="12194" cy="314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8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/>
              <a:t>Convolution Neural Network</a:t>
            </a:r>
            <a:endParaRPr lang="ko-KR" altLang="en-US" dirty="0"/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2. </a:t>
            </a:r>
            <a:r>
              <a:rPr lang="ko-KR" altLang="en-US" sz="2000" b="1" i="1" dirty="0" err="1"/>
              <a:t>합성곱</a:t>
            </a:r>
            <a:r>
              <a:rPr lang="ko-KR" altLang="en-US" sz="2000" b="1" i="1" dirty="0"/>
              <a:t> 신경망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648" y="1673980"/>
            <a:ext cx="8667750" cy="2095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735" y="3769480"/>
            <a:ext cx="9553575" cy="2371725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 flipV="1">
            <a:off x="2693209" y="5673840"/>
            <a:ext cx="4150042" cy="66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563715" y="5834855"/>
            <a:ext cx="18117" cy="306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2"/>
          <p:cNvSpPr txBox="1">
            <a:spLocks/>
          </p:cNvSpPr>
          <p:nvPr/>
        </p:nvSpPr>
        <p:spPr>
          <a:xfrm>
            <a:off x="3905363" y="6141205"/>
            <a:ext cx="1316703" cy="3972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/>
              <a:t>이미지 처리</a:t>
            </a:r>
            <a:endParaRPr lang="en-US" altLang="ko-KR" sz="1800" b="1" dirty="0"/>
          </a:p>
        </p:txBody>
      </p:sp>
      <p:sp>
        <p:nvSpPr>
          <p:cNvPr id="28" name="텍스트 개체 틀 2"/>
          <p:cNvSpPr txBox="1">
            <a:spLocks/>
          </p:cNvSpPr>
          <p:nvPr/>
        </p:nvSpPr>
        <p:spPr>
          <a:xfrm>
            <a:off x="8003315" y="6141205"/>
            <a:ext cx="1514311" cy="3972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/>
              <a:t>분류 및 예측</a:t>
            </a:r>
            <a:endParaRPr lang="en-US" altLang="ko-KR" sz="1800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141599" y="5639887"/>
            <a:ext cx="28247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569653" y="5754347"/>
            <a:ext cx="18117" cy="306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863" y="1177268"/>
            <a:ext cx="92487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35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/>
              <a:t>Convolution Neural Network</a:t>
            </a:r>
            <a:endParaRPr lang="ko-KR" altLang="en-US" dirty="0"/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3. </a:t>
            </a:r>
            <a:r>
              <a:rPr lang="ko-KR" altLang="en-US" sz="2000" b="1" i="1" dirty="0" err="1"/>
              <a:t>합성곱</a:t>
            </a:r>
            <a:r>
              <a:rPr lang="ko-KR" altLang="en-US" sz="2000" b="1" i="1" dirty="0"/>
              <a:t> 신경망의 구성요소 </a:t>
            </a:r>
            <a:r>
              <a:rPr lang="en-US" altLang="ko-KR" sz="2000" b="1" i="1" dirty="0"/>
              <a:t>– </a:t>
            </a:r>
            <a:r>
              <a:rPr lang="en-US" altLang="ko-KR" sz="2000" b="1" i="1" dirty="0" err="1"/>
              <a:t>Conv</a:t>
            </a:r>
            <a:r>
              <a:rPr lang="en-US" altLang="ko-KR" sz="2000" b="1" i="1" dirty="0"/>
              <a:t> Layer</a:t>
            </a:r>
            <a:endParaRPr lang="ko-KR" altLang="en-US" sz="2000" b="1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138" y="1727358"/>
            <a:ext cx="4496662" cy="2033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021" y="3924835"/>
            <a:ext cx="6728895" cy="27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57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/>
              <a:t>Convolution Neural Network</a:t>
            </a:r>
            <a:endParaRPr lang="ko-KR" altLang="en-US" dirty="0"/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3. </a:t>
            </a:r>
            <a:r>
              <a:rPr lang="ko-KR" altLang="en-US" sz="2000" b="1" i="1" dirty="0" err="1"/>
              <a:t>합성곱</a:t>
            </a:r>
            <a:r>
              <a:rPr lang="ko-KR" altLang="en-US" sz="2000" b="1" i="1" dirty="0"/>
              <a:t> 신경망의 구성요소 </a:t>
            </a:r>
            <a:r>
              <a:rPr lang="en-US" altLang="ko-KR" sz="2000" b="1" i="1" dirty="0"/>
              <a:t>– stride</a:t>
            </a:r>
            <a:endParaRPr lang="ko-KR" altLang="en-US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96" y="2033215"/>
            <a:ext cx="9963150" cy="2495550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628018" y="4718810"/>
            <a:ext cx="7284883" cy="1200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/>
              <a:t>Stride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필터의 </a:t>
            </a:r>
            <a:r>
              <a:rPr lang="ko-KR" altLang="en-US" sz="1800" b="1" dirty="0" err="1"/>
              <a:t>이동량을</a:t>
            </a:r>
            <a:r>
              <a:rPr lang="ko-KR" altLang="en-US" sz="1800" b="1" dirty="0"/>
              <a:t> 의미</a:t>
            </a:r>
            <a:endParaRPr lang="en-US" altLang="ko-KR" sz="1800" b="1" dirty="0"/>
          </a:p>
          <a:p>
            <a:pPr algn="ctr"/>
            <a:r>
              <a:rPr lang="ko-KR" altLang="en-US" sz="1800" b="1" dirty="0"/>
              <a:t>일반적으로 </a:t>
            </a:r>
            <a:r>
              <a:rPr lang="en-US" altLang="ko-KR" sz="1800" b="1" dirty="0"/>
              <a:t>stride</a:t>
            </a:r>
            <a:r>
              <a:rPr lang="ko-KR" altLang="en-US" sz="1800" b="1" dirty="0"/>
              <a:t>를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을 이용하며 큰 값으로 설정할수록 </a:t>
            </a:r>
            <a:endParaRPr lang="en-US" altLang="ko-KR" sz="1800" b="1" dirty="0"/>
          </a:p>
          <a:p>
            <a:pPr algn="ctr"/>
            <a:r>
              <a:rPr lang="ko-KR" altLang="en-US" sz="1800" b="1" dirty="0" err="1"/>
              <a:t>계산량이</a:t>
            </a:r>
            <a:r>
              <a:rPr lang="ko-KR" altLang="en-US" sz="1800" b="1" dirty="0"/>
              <a:t>  줄어들고 이미지를 간단하게 표현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828964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/>
              <a:t>Convolution Neural Network</a:t>
            </a:r>
            <a:endParaRPr lang="ko-KR" altLang="en-US" dirty="0"/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3. </a:t>
            </a:r>
            <a:r>
              <a:rPr lang="ko-KR" altLang="en-US" sz="2000" b="1" i="1" dirty="0" err="1"/>
              <a:t>합성곱</a:t>
            </a:r>
            <a:r>
              <a:rPr lang="ko-KR" altLang="en-US" sz="2000" b="1" i="1" dirty="0"/>
              <a:t> 신경망의 구성요소 </a:t>
            </a:r>
            <a:r>
              <a:rPr lang="en-US" altLang="ko-KR" sz="2000" b="1" i="1" dirty="0"/>
              <a:t>– padding</a:t>
            </a:r>
            <a:endParaRPr lang="ko-KR" altLang="en-US" sz="2000" b="1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68" y="1841128"/>
            <a:ext cx="9601200" cy="2638425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628018" y="4718810"/>
            <a:ext cx="7284883" cy="1593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/>
              <a:t>Padding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이미지의 가장자리에 </a:t>
            </a:r>
            <a:r>
              <a:rPr lang="en-US" altLang="ko-KR" sz="1800" b="1" dirty="0"/>
              <a:t>0</a:t>
            </a:r>
            <a:r>
              <a:rPr lang="ko-KR" altLang="en-US" sz="1800" b="1" dirty="0"/>
              <a:t>을 추가하는 기법</a:t>
            </a:r>
            <a:r>
              <a:rPr lang="en-US" altLang="ko-KR" sz="1800" b="1" dirty="0"/>
              <a:t>(Zero Padding)</a:t>
            </a:r>
          </a:p>
          <a:p>
            <a:pPr algn="ctr"/>
            <a:r>
              <a:rPr lang="ko-KR" altLang="en-US" sz="1800" b="1" dirty="0"/>
              <a:t>패딩을 적용하지 않을 경우 </a:t>
            </a:r>
            <a:r>
              <a:rPr lang="ko-KR" altLang="en-US" sz="1800" b="1" dirty="0" err="1"/>
              <a:t>합성곱</a:t>
            </a:r>
            <a:r>
              <a:rPr lang="ko-KR" altLang="en-US" sz="1800" b="1" dirty="0"/>
              <a:t> 계층을 지날수록 이미지가</a:t>
            </a:r>
            <a:endParaRPr lang="en-US" altLang="ko-KR" sz="1800" b="1" dirty="0"/>
          </a:p>
          <a:p>
            <a:pPr algn="ctr"/>
            <a:r>
              <a:rPr lang="ko-KR" altLang="en-US" sz="1800" b="1" dirty="0"/>
              <a:t>작아지며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이로 인해 가장자리의 픽셀 정보를 손실하게 된다</a:t>
            </a:r>
            <a:r>
              <a:rPr lang="en-US" altLang="ko-KR" sz="1800" b="1" dirty="0"/>
              <a:t>.</a:t>
            </a:r>
          </a:p>
          <a:p>
            <a:pPr algn="ctr"/>
            <a:r>
              <a:rPr lang="ko-KR" altLang="en-US" sz="1800" b="1" dirty="0"/>
              <a:t>이를 방지하기 위해 다음과 같이 </a:t>
            </a:r>
            <a:r>
              <a:rPr lang="en-US" altLang="ko-KR" sz="1800" b="1" dirty="0"/>
              <a:t>Zero Padding</a:t>
            </a:r>
            <a:r>
              <a:rPr lang="ko-KR" altLang="en-US" sz="1800" b="1" dirty="0"/>
              <a:t>을 추가하여 정보를 보존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593894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/>
              <a:t>Convolution Neural Network</a:t>
            </a:r>
            <a:endParaRPr lang="ko-KR" altLang="en-US" dirty="0"/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3. </a:t>
            </a:r>
            <a:r>
              <a:rPr lang="ko-KR" altLang="en-US" sz="2000" b="1" i="1" dirty="0" err="1"/>
              <a:t>합성곱</a:t>
            </a:r>
            <a:r>
              <a:rPr lang="ko-KR" altLang="en-US" sz="2000" b="1" i="1" dirty="0"/>
              <a:t> 신경망의 구성요소 </a:t>
            </a:r>
            <a:r>
              <a:rPr lang="en-US" altLang="ko-KR" sz="2000" b="1" i="1" dirty="0"/>
              <a:t>– Polling layer</a:t>
            </a:r>
            <a:endParaRPr lang="ko-KR" altLang="en-US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5" y="2033215"/>
            <a:ext cx="6800850" cy="38004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102760" y="5210101"/>
            <a:ext cx="18117" cy="306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2"/>
          <p:cNvSpPr txBox="1">
            <a:spLocks/>
          </p:cNvSpPr>
          <p:nvPr/>
        </p:nvSpPr>
        <p:spPr>
          <a:xfrm>
            <a:off x="462525" y="5664747"/>
            <a:ext cx="1651410" cy="6383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/>
              <a:t>국소영역에서 대표 값을 설정</a:t>
            </a:r>
            <a:endParaRPr lang="en-US" altLang="ko-KR" sz="1800" b="1" dirty="0"/>
          </a:p>
        </p:txBody>
      </p:sp>
      <p:sp>
        <p:nvSpPr>
          <p:cNvPr id="5" name="타원 4"/>
          <p:cNvSpPr/>
          <p:nvPr/>
        </p:nvSpPr>
        <p:spPr>
          <a:xfrm>
            <a:off x="786581" y="4462665"/>
            <a:ext cx="836879" cy="7177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7717915" y="2042373"/>
            <a:ext cx="3703955" cy="37565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Polling: </a:t>
            </a:r>
            <a:r>
              <a:rPr lang="ko-KR" altLang="en-US" sz="2000" b="1" dirty="0"/>
              <a:t>이미지를 압축하는 기법</a:t>
            </a: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1800" b="1" dirty="0"/>
              <a:t>이미지의 경우 이전 픽셀 간 </a:t>
            </a:r>
            <a:r>
              <a:rPr lang="ko-KR" altLang="en-US" sz="1800" b="1" dirty="0" err="1"/>
              <a:t>유사도가</a:t>
            </a:r>
            <a:r>
              <a:rPr lang="ko-KR" altLang="en-US" sz="1800" b="1" dirty="0"/>
              <a:t> 매우 높기 때문에 특정 속성을 갖는 국소영역으로 표현 가능</a:t>
            </a: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ko-KR" altLang="en-US" sz="1800" b="1" dirty="0"/>
              <a:t>일반적으로 </a:t>
            </a:r>
            <a:r>
              <a:rPr lang="en-US" altLang="ko-KR" sz="1800" b="1" dirty="0"/>
              <a:t>Max-polling</a:t>
            </a:r>
            <a:r>
              <a:rPr lang="ko-KR" altLang="en-US" sz="1800" b="1" dirty="0"/>
              <a:t>을 이용하여 국소 영역내 가장 큰 값을 선택</a:t>
            </a: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ko-KR" altLang="en-US" sz="1800" b="1" dirty="0"/>
              <a:t>이미지가 크게 줄어들어 </a:t>
            </a:r>
            <a:r>
              <a:rPr lang="en-US" altLang="ko-KR" sz="1800" b="1" dirty="0"/>
              <a:t>model parameter</a:t>
            </a:r>
            <a:r>
              <a:rPr lang="ko-KR" altLang="en-US" sz="1800" b="1" dirty="0"/>
              <a:t>가 크게 감소</a:t>
            </a:r>
            <a:endParaRPr lang="en-US" altLang="ko-KR" sz="1800" b="1" dirty="0"/>
          </a:p>
          <a:p>
            <a:r>
              <a:rPr lang="en-US" altLang="ko-KR" sz="1800" b="1" dirty="0"/>
              <a:t>     -&gt; </a:t>
            </a:r>
            <a:r>
              <a:rPr lang="ko-KR" altLang="en-US" sz="1800" b="1" dirty="0"/>
              <a:t>학습시간이 줄어들고</a:t>
            </a:r>
            <a:endParaRPr lang="en-US" altLang="ko-KR" sz="1800" b="1" dirty="0"/>
          </a:p>
          <a:p>
            <a:r>
              <a:rPr lang="en-US" altLang="ko-KR" sz="1800" b="1" dirty="0"/>
              <a:t>          </a:t>
            </a:r>
            <a:r>
              <a:rPr lang="ko-KR" altLang="en-US" sz="1800" b="1" dirty="0" err="1"/>
              <a:t>오버피팅</a:t>
            </a:r>
            <a:r>
              <a:rPr lang="ko-KR" altLang="en-US" sz="1800" b="1" dirty="0"/>
              <a:t> 방지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967460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/>
              <a:t>Convolution Neural Network</a:t>
            </a:r>
            <a:endParaRPr lang="ko-KR" altLang="en-US" dirty="0"/>
          </a:p>
        </p:txBody>
      </p:sp>
      <p:sp>
        <p:nvSpPr>
          <p:cNvPr id="23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4. </a:t>
            </a:r>
            <a:r>
              <a:rPr lang="ko-KR" altLang="en-US" sz="2000" b="1" i="1" dirty="0"/>
              <a:t>이미지 처리에서 </a:t>
            </a:r>
            <a:r>
              <a:rPr lang="en-US" altLang="ko-KR" sz="2000" b="1" i="1" dirty="0"/>
              <a:t>CNN</a:t>
            </a:r>
            <a:r>
              <a:rPr lang="ko-KR" altLang="en-US" sz="2000" b="1" i="1" dirty="0"/>
              <a:t>의 강점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307" y="1563776"/>
            <a:ext cx="7595153" cy="3225134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2378577" y="4885958"/>
            <a:ext cx="7284883" cy="1593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/>
              <a:t>일반적인 신경망을 사용할 경우 위와 같이 이미지를 </a:t>
            </a:r>
            <a:r>
              <a:rPr lang="en-US" altLang="ko-KR" sz="1800" b="1" dirty="0"/>
              <a:t>vector</a:t>
            </a:r>
            <a:r>
              <a:rPr lang="ko-KR" altLang="en-US" sz="1800" b="1" dirty="0"/>
              <a:t>화 해야한다</a:t>
            </a:r>
            <a:r>
              <a:rPr lang="en-US" altLang="ko-KR" sz="1800" b="1" dirty="0"/>
              <a:t>.</a:t>
            </a:r>
          </a:p>
          <a:p>
            <a:pPr algn="ctr"/>
            <a:r>
              <a:rPr lang="ko-KR" altLang="en-US" sz="1800" b="1" dirty="0"/>
              <a:t>이 경우 이미지는 인접 픽셀 간의 높은 상관관계를 갖고 있음에도 </a:t>
            </a:r>
            <a:r>
              <a:rPr lang="en-US" altLang="ko-KR" sz="1800" b="1" dirty="0"/>
              <a:t>vector</a:t>
            </a:r>
            <a:r>
              <a:rPr lang="ko-KR" altLang="en-US" sz="1800" b="1" dirty="0"/>
              <a:t>로</a:t>
            </a:r>
            <a:endParaRPr lang="en-US" altLang="ko-KR" sz="1800" b="1" dirty="0"/>
          </a:p>
          <a:p>
            <a:pPr algn="ctr"/>
            <a:r>
              <a:rPr lang="ko-KR" altLang="en-US" sz="1800" b="1" dirty="0"/>
              <a:t>표현하면서 막대한 정보 손실을 갖게 된다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반면 </a:t>
            </a:r>
            <a:r>
              <a:rPr lang="en-US" altLang="ko-KR" sz="1800" b="1" dirty="0"/>
              <a:t>CNN</a:t>
            </a:r>
            <a:r>
              <a:rPr lang="ko-KR" altLang="en-US" sz="1800" b="1" dirty="0"/>
              <a:t>은 </a:t>
            </a:r>
            <a:r>
              <a:rPr lang="ko-KR" altLang="en-US" sz="1800" b="1" dirty="0" err="1"/>
              <a:t>행렬곱으로</a:t>
            </a:r>
            <a:endParaRPr lang="en-US" altLang="ko-KR" sz="1800" b="1" dirty="0"/>
          </a:p>
          <a:p>
            <a:pPr algn="ctr"/>
            <a:r>
              <a:rPr lang="ko-KR" altLang="en-US" sz="1800" b="1" dirty="0"/>
              <a:t> 계산함으로써 이미지를 보존하면서 처리 가능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4847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D2A656F-D70E-402D-8855-221B3276D3BB}"/>
              </a:ext>
            </a:extLst>
          </p:cNvPr>
          <p:cNvSpPr txBox="1">
            <a:spLocks/>
          </p:cNvSpPr>
          <p:nvPr/>
        </p:nvSpPr>
        <p:spPr>
          <a:xfrm>
            <a:off x="428128" y="968032"/>
            <a:ext cx="2115375" cy="9658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2400" dirty="0" err="1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특징추출</a:t>
            </a:r>
            <a:endParaRPr lang="ko-KR" altLang="en-US" sz="24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022" y="1933904"/>
            <a:ext cx="5144628" cy="4154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기존 </a:t>
            </a:r>
            <a:r>
              <a:rPr lang="ko-KR" altLang="en-US" sz="2800" b="1" dirty="0" err="1"/>
              <a:t>머신러닝</a:t>
            </a:r>
            <a:r>
              <a:rPr lang="ko-KR" altLang="en-US" sz="2800" b="1" dirty="0"/>
              <a:t> 기법</a:t>
            </a:r>
            <a:endParaRPr lang="en-US" altLang="ko-KR" sz="28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기존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기법의 경우 특성을 정의해야  </a:t>
            </a:r>
            <a:br>
              <a:rPr lang="en-US" altLang="ko-KR" sz="2000" dirty="0"/>
            </a:br>
            <a:r>
              <a:rPr lang="ko-KR" altLang="en-US" sz="2000" dirty="0"/>
              <a:t> 하지만 사람</a:t>
            </a:r>
            <a:r>
              <a:rPr lang="en-US" altLang="ko-KR" sz="2000" dirty="0"/>
              <a:t>, </a:t>
            </a:r>
            <a:r>
              <a:rPr lang="ko-KR" altLang="en-US" sz="2000" dirty="0"/>
              <a:t>사물의 이미지와 같은 데이터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ko-KR" altLang="en-US" sz="2000" dirty="0"/>
              <a:t>에서 특성을 정의하기가 어려움</a:t>
            </a:r>
            <a:endParaRPr lang="en-US" altLang="ko-KR" sz="2000" dirty="0"/>
          </a:p>
          <a:p>
            <a:r>
              <a:rPr lang="en-US" altLang="ko-KR" sz="2000" dirty="0"/>
              <a:t>  Ex) </a:t>
            </a:r>
            <a:r>
              <a:rPr lang="ko-KR" altLang="en-US" sz="2000" dirty="0"/>
              <a:t>사람의 얼굴형</a:t>
            </a:r>
            <a:r>
              <a:rPr lang="en-US" altLang="ko-KR" sz="2000" dirty="0"/>
              <a:t>, </a:t>
            </a:r>
            <a:r>
              <a:rPr lang="ko-KR" altLang="en-US" sz="2000" dirty="0"/>
              <a:t>눈썹의 각도</a:t>
            </a:r>
            <a:r>
              <a:rPr lang="en-US" altLang="ko-KR" sz="2000" dirty="0"/>
              <a:t>, </a:t>
            </a:r>
            <a:r>
              <a:rPr lang="ko-KR" altLang="en-US" sz="2000" dirty="0"/>
              <a:t>눈 크기 등</a:t>
            </a:r>
            <a:endParaRPr lang="en-US" altLang="ko-KR" sz="2000" dirty="0"/>
          </a:p>
          <a:p>
            <a:endParaRPr lang="en-US" altLang="ko-KR" sz="2800" b="1" dirty="0"/>
          </a:p>
          <a:p>
            <a:r>
              <a:rPr lang="ko-KR" altLang="en-US" sz="2800" b="1" dirty="0" err="1"/>
              <a:t>딥러닝</a:t>
            </a:r>
            <a:endParaRPr lang="en-US" altLang="ko-KR" sz="28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오른쪽 그림과 같이 각 층에서 </a:t>
            </a:r>
            <a:r>
              <a:rPr lang="ko-KR" altLang="en-US" sz="2000" dirty="0" err="1"/>
              <a:t>저차원</a:t>
            </a:r>
            <a:r>
              <a:rPr lang="ko-KR" altLang="en-US" sz="2000" dirty="0"/>
              <a:t> 특성과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ko-KR" altLang="en-US" sz="2000" dirty="0"/>
              <a:t>고차원 특성을 추출함으로써 최종적으로 </a:t>
            </a:r>
            <a:br>
              <a:rPr lang="en-US" altLang="ko-KR" sz="2000" dirty="0"/>
            </a:br>
            <a:r>
              <a:rPr lang="en-US" altLang="ko-KR" sz="2000" dirty="0"/>
              <a:t> 4</a:t>
            </a:r>
            <a:r>
              <a:rPr lang="ko-KR" altLang="en-US" sz="2000" dirty="0"/>
              <a:t>라는 결과값을 출력</a:t>
            </a:r>
            <a:endParaRPr lang="en-US" altLang="ko-KR" sz="2000" dirty="0"/>
          </a:p>
          <a:p>
            <a:endParaRPr lang="en-US" altLang="ko-KR" sz="2000" b="1" dirty="0"/>
          </a:p>
          <a:p>
            <a:endParaRPr lang="en-US" altLang="ko-KR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75" y="2322786"/>
            <a:ext cx="5487493" cy="301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581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/>
              <a:t>Recurrent Neural Network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1" y="1666299"/>
            <a:ext cx="8058150" cy="4486275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8052346" y="1962513"/>
            <a:ext cx="3849982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RNN</a:t>
            </a:r>
          </a:p>
          <a:p>
            <a:r>
              <a:rPr lang="en-US" altLang="ko-KR" sz="1800" b="1" dirty="0"/>
              <a:t>1.</a:t>
            </a:r>
            <a:r>
              <a:rPr lang="ko-KR" altLang="en-US" sz="1800" b="1" dirty="0"/>
              <a:t> 자연어나 </a:t>
            </a:r>
            <a:r>
              <a:rPr lang="ko-KR" altLang="en-US" sz="1800" b="1" dirty="0" err="1"/>
              <a:t>음성신호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주식과 같은 연속적인</a:t>
            </a:r>
            <a:r>
              <a:rPr lang="en-US" altLang="ko-KR" sz="1800" b="1" dirty="0"/>
              <a:t>(sequential) </a:t>
            </a:r>
            <a:r>
              <a:rPr lang="ko-KR" altLang="en-US" sz="1800" b="1" dirty="0" err="1"/>
              <a:t>시계열</a:t>
            </a:r>
            <a:r>
              <a:rPr lang="ko-KR" altLang="en-US" sz="1800" b="1" dirty="0"/>
              <a:t> 데이터에 적합한 모델</a:t>
            </a:r>
          </a:p>
          <a:p>
            <a:endParaRPr lang="en-US" altLang="ko-KR" sz="1800" b="1" dirty="0"/>
          </a:p>
          <a:p>
            <a:r>
              <a:rPr lang="en-US" altLang="ko-KR" sz="1800" b="1" dirty="0"/>
              <a:t>2. </a:t>
            </a:r>
            <a:r>
              <a:rPr lang="ko-KR" altLang="en-US" sz="1800" b="1" dirty="0" err="1"/>
              <a:t>피드포워드</a:t>
            </a:r>
            <a:r>
              <a:rPr lang="ko-KR" altLang="en-US" sz="1800" b="1" dirty="0"/>
              <a:t> 신경망과 비슷하지만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이전 시점의 출력이 다시 입력 값으로 사용</a:t>
            </a: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1. RNN?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399177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19335" y="762964"/>
            <a:ext cx="2662365" cy="192087"/>
          </a:xfrm>
        </p:spPr>
        <p:txBody>
          <a:bodyPr/>
          <a:lstStyle/>
          <a:p>
            <a:r>
              <a:rPr lang="en-US" altLang="ko-KR" dirty="0"/>
              <a:t>Recurrent Neural Network </a:t>
            </a:r>
            <a:endParaRPr lang="ko-KR" altLang="en-US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8052346" y="1962513"/>
            <a:ext cx="3849982" cy="42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RNN</a:t>
            </a:r>
          </a:p>
          <a:p>
            <a:r>
              <a:rPr lang="en-US" altLang="ko-KR" sz="1800" b="1" dirty="0"/>
              <a:t>1.</a:t>
            </a:r>
            <a:r>
              <a:rPr lang="ko-KR" altLang="en-US" sz="1800" b="1" dirty="0"/>
              <a:t> 자연어나 </a:t>
            </a:r>
            <a:r>
              <a:rPr lang="ko-KR" altLang="en-US" sz="1800" b="1" dirty="0" err="1"/>
              <a:t>음성신호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주식과 같은 연속적인</a:t>
            </a:r>
            <a:r>
              <a:rPr lang="en-US" altLang="ko-KR" sz="1800" b="1" dirty="0"/>
              <a:t>(sequential) </a:t>
            </a:r>
            <a:r>
              <a:rPr lang="ko-KR" altLang="en-US" sz="1800" b="1" dirty="0" err="1"/>
              <a:t>시계열</a:t>
            </a:r>
            <a:r>
              <a:rPr lang="ko-KR" altLang="en-US" sz="1800" b="1" dirty="0"/>
              <a:t> 데이터에 적합한 모델</a:t>
            </a:r>
          </a:p>
          <a:p>
            <a:endParaRPr lang="en-US" altLang="ko-KR" sz="1800" b="1" dirty="0"/>
          </a:p>
          <a:p>
            <a:r>
              <a:rPr lang="en-US" altLang="ko-KR" sz="1800" b="1" dirty="0"/>
              <a:t>2. </a:t>
            </a:r>
            <a:r>
              <a:rPr lang="ko-KR" altLang="en-US" sz="1800" b="1" dirty="0" err="1"/>
              <a:t>피드포워드</a:t>
            </a:r>
            <a:r>
              <a:rPr lang="ko-KR" altLang="en-US" sz="1800" b="1" dirty="0"/>
              <a:t> 신경망과 비슷하지만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이전 시점의 출력이 다시 입력 값으로 사용</a:t>
            </a: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3"/>
            <a:ext cx="4890854" cy="3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1. RNN?</a:t>
            </a:r>
            <a:endParaRPr lang="ko-KR" altLang="en-US" sz="2000" b="1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5" y="1682238"/>
            <a:ext cx="116586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발전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D2A656F-D70E-402D-8855-221B3276D3BB}"/>
              </a:ext>
            </a:extLst>
          </p:cNvPr>
          <p:cNvSpPr txBox="1">
            <a:spLocks/>
          </p:cNvSpPr>
          <p:nvPr/>
        </p:nvSpPr>
        <p:spPr>
          <a:xfrm>
            <a:off x="428128" y="968032"/>
            <a:ext cx="3954686" cy="9658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24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초기 </a:t>
            </a:r>
            <a:r>
              <a:rPr lang="ko-KR" altLang="en-US" sz="2400" dirty="0" err="1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딥러닝의</a:t>
            </a:r>
            <a:r>
              <a:rPr lang="ko-KR" altLang="en-US" sz="2400" dirty="0">
                <a:solidFill>
                  <a:schemeClr val="tx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한계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7468" y="2225774"/>
            <a:ext cx="5144628" cy="3293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800" b="1" dirty="0"/>
          </a:p>
          <a:p>
            <a:pPr marL="457200" indent="-457200">
              <a:buAutoNum type="arabicPeriod"/>
            </a:pPr>
            <a:r>
              <a:rPr lang="ko-KR" altLang="en-US" sz="2000" dirty="0"/>
              <a:t>단순 </a:t>
            </a:r>
            <a:r>
              <a:rPr lang="ko-KR" altLang="en-US" sz="2000" dirty="0" err="1"/>
              <a:t>퍼셉트론으로는</a:t>
            </a:r>
            <a:r>
              <a:rPr lang="ko-KR" altLang="en-US" sz="2000" dirty="0"/>
              <a:t> 해결할 수 없는 </a:t>
            </a:r>
            <a:r>
              <a:rPr lang="en-US" altLang="ko-KR" sz="2000" dirty="0"/>
              <a:t>XOR </a:t>
            </a:r>
            <a:r>
              <a:rPr lang="ko-KR" altLang="en-US" sz="2000" dirty="0"/>
              <a:t>문제를 해결하기 위해 </a:t>
            </a:r>
            <a:r>
              <a:rPr lang="en-US" altLang="ko-KR" sz="2000" dirty="0"/>
              <a:t>MLP</a:t>
            </a:r>
            <a:r>
              <a:rPr lang="ko-KR" altLang="en-US" sz="2000" dirty="0"/>
              <a:t>개념을 </a:t>
            </a:r>
            <a:br>
              <a:rPr lang="en-US" altLang="ko-KR" sz="2000" dirty="0"/>
            </a:br>
            <a:r>
              <a:rPr lang="ko-KR" altLang="en-US" sz="2000" dirty="0"/>
              <a:t>도입했지만</a:t>
            </a:r>
            <a:r>
              <a:rPr lang="en-US" altLang="ko-KR" sz="2000" dirty="0"/>
              <a:t>, </a:t>
            </a:r>
            <a:r>
              <a:rPr lang="ko-KR" altLang="en-US" sz="2000" dirty="0"/>
              <a:t>가중치를 계산할 방법 </a:t>
            </a:r>
            <a:r>
              <a:rPr lang="en-US" altLang="ko-KR" sz="2000" dirty="0"/>
              <a:t>X</a:t>
            </a:r>
            <a:br>
              <a:rPr lang="en-US" altLang="ko-KR" sz="2000" dirty="0"/>
            </a:br>
            <a:r>
              <a:rPr lang="en-US" altLang="ko-KR" sz="2000" dirty="0"/>
              <a:t>-&gt; </a:t>
            </a:r>
            <a:r>
              <a:rPr lang="ko-KR" altLang="en-US" sz="2000" dirty="0"/>
              <a:t>역전파알고리즘 및 다양한 기법의 발전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충분한 데이터의 부재는 물론 이를 계산할 수 있는 </a:t>
            </a:r>
            <a:r>
              <a:rPr lang="en-US" altLang="ko-KR" sz="2000" dirty="0"/>
              <a:t>HW</a:t>
            </a:r>
            <a:r>
              <a:rPr lang="ko-KR" altLang="en-US" sz="2000" dirty="0"/>
              <a:t>의 부재 </a:t>
            </a:r>
            <a:br>
              <a:rPr lang="en-US" altLang="ko-KR" sz="2000" dirty="0"/>
            </a:br>
            <a:r>
              <a:rPr lang="en-US" altLang="ko-KR" sz="2000" dirty="0"/>
              <a:t>-&gt; </a:t>
            </a:r>
            <a:r>
              <a:rPr lang="ko-KR" altLang="en-US" sz="2000" dirty="0"/>
              <a:t>기술의 발전으로 해결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28" y="2225774"/>
            <a:ext cx="5473754" cy="30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3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1856" y="2253279"/>
            <a:ext cx="5144628" cy="29238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퍼셉트론</a:t>
            </a:r>
            <a:endParaRPr lang="en-US" altLang="ko-KR" sz="24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1. </a:t>
            </a:r>
            <a:r>
              <a:rPr lang="ko-KR" altLang="en-US" sz="2000" b="1" dirty="0"/>
              <a:t>여러 </a:t>
            </a:r>
            <a:r>
              <a:rPr lang="en-US" altLang="ko-KR" sz="2000" b="1" dirty="0"/>
              <a:t>Input </a:t>
            </a:r>
            <a:r>
              <a:rPr lang="ko-KR" altLang="en-US" sz="2000" b="1" dirty="0"/>
              <a:t>값들과 가중치의 조합으로 </a:t>
            </a:r>
            <a:br>
              <a:rPr lang="en-US" altLang="ko-KR" sz="2000" b="1" dirty="0"/>
            </a:br>
            <a:r>
              <a:rPr lang="en-US" altLang="ko-KR" sz="2000" b="1" dirty="0"/>
              <a:t>    </a:t>
            </a:r>
            <a:r>
              <a:rPr lang="ko-KR" altLang="en-US" sz="2000" b="1" dirty="0"/>
              <a:t>값 계산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2. Activation Function</a:t>
            </a:r>
            <a:r>
              <a:rPr lang="ko-KR" altLang="en-US" sz="2000" b="1" dirty="0"/>
              <a:t>을 통해 출력 값을 결정</a:t>
            </a:r>
            <a:br>
              <a:rPr lang="en-US" altLang="ko-KR" sz="2000" b="1" dirty="0"/>
            </a:br>
            <a:r>
              <a:rPr lang="en-US" altLang="ko-KR" sz="2000" b="1" dirty="0"/>
              <a:t>    </a:t>
            </a:r>
            <a:r>
              <a:rPr lang="ko-KR" altLang="en-US" sz="2000" b="1" dirty="0"/>
              <a:t>왼쪽 예제의 경우 </a:t>
            </a:r>
            <a:r>
              <a:rPr lang="en-US" altLang="ko-KR" sz="2000" b="1" dirty="0"/>
              <a:t>Step Function</a:t>
            </a:r>
            <a:r>
              <a:rPr lang="ko-KR" altLang="en-US" sz="2000" b="1" dirty="0"/>
              <a:t>을</a:t>
            </a:r>
            <a:br>
              <a:rPr lang="en-US" altLang="ko-KR" sz="2000" b="1" dirty="0"/>
            </a:br>
            <a:r>
              <a:rPr lang="en-US" altLang="ko-KR" sz="2000" b="1" dirty="0"/>
              <a:t>    </a:t>
            </a:r>
            <a:r>
              <a:rPr lang="ko-KR" altLang="en-US" sz="2000" b="1" dirty="0"/>
              <a:t>이용하였으며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기준점에 따라 </a:t>
            </a:r>
            <a:r>
              <a:rPr lang="en-US" altLang="ko-KR" sz="2000" b="1" dirty="0"/>
              <a:t>0 or 1</a:t>
            </a:r>
            <a:r>
              <a:rPr lang="ko-KR" altLang="en-US" sz="2000" b="1" dirty="0"/>
              <a:t>을 출력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1" y="1701845"/>
            <a:ext cx="5514187" cy="25276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643" t="-15015" r="-643" b="15015"/>
          <a:stretch/>
        </p:blipFill>
        <p:spPr>
          <a:xfrm>
            <a:off x="529373" y="3698376"/>
            <a:ext cx="3270271" cy="2939941"/>
          </a:xfrm>
          <a:prstGeom prst="rect">
            <a:avLst/>
          </a:prstGeom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3317354" cy="27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1. </a:t>
            </a:r>
            <a:r>
              <a:rPr lang="ko-KR" altLang="en-US" sz="2000" b="1" i="1" dirty="0" err="1"/>
              <a:t>퍼셉트론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89546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63898" y="2205473"/>
            <a:ext cx="5144628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단일 </a:t>
            </a:r>
            <a:r>
              <a:rPr lang="ko-KR" altLang="en-US" sz="2000" b="1" dirty="0" err="1"/>
              <a:t>퍼셉트론의</a:t>
            </a:r>
            <a:r>
              <a:rPr lang="ko-KR" altLang="en-US" sz="2000" b="1" dirty="0"/>
              <a:t> 경우 왼쪽 그림처럼 기준이 하나이므로 </a:t>
            </a:r>
            <a:r>
              <a:rPr lang="en-US" altLang="ko-KR" sz="2000" b="1" dirty="0" err="1"/>
              <a:t>xor</a:t>
            </a:r>
            <a:r>
              <a:rPr lang="ko-KR" altLang="en-US" sz="2000" b="1" dirty="0"/>
              <a:t>문제를 해결하는데 한계가 있음</a:t>
            </a:r>
            <a:endParaRPr lang="en-US" altLang="ko-KR" sz="2000" b="1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3317354" cy="277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2. </a:t>
            </a:r>
            <a:r>
              <a:rPr lang="ko-KR" altLang="en-US" sz="2000" b="1" i="1" dirty="0"/>
              <a:t>단일 </a:t>
            </a:r>
            <a:r>
              <a:rPr lang="ko-KR" altLang="en-US" sz="2000" b="1" i="1" dirty="0" err="1"/>
              <a:t>퍼셉트론의</a:t>
            </a:r>
            <a:r>
              <a:rPr lang="ko-KR" altLang="en-US" sz="2000" b="1" i="1" dirty="0"/>
              <a:t> 한계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37" y="1700976"/>
            <a:ext cx="4231728" cy="4786815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8744607" y="3229450"/>
            <a:ext cx="630621" cy="1177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63898" y="4722701"/>
            <a:ext cx="5144628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Multi layer perceptron</a:t>
            </a:r>
            <a:r>
              <a:rPr lang="ko-KR" altLang="en-US" sz="2000" b="1" dirty="0"/>
              <a:t>을 통해 해결 가능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94392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기본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Deep Learning theory</a:t>
            </a:r>
            <a:endParaRPr lang="ko-KR" altLang="en-US" dirty="0"/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82591" y="1232404"/>
            <a:ext cx="4736250" cy="9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i="1" dirty="0"/>
              <a:t>3. </a:t>
            </a:r>
            <a:r>
              <a:rPr lang="ko-KR" altLang="en-US" sz="2000" b="1" i="1" dirty="0"/>
              <a:t>멀티 레이어 </a:t>
            </a:r>
            <a:r>
              <a:rPr lang="ko-KR" altLang="en-US" sz="2000" b="1" i="1" dirty="0" err="1"/>
              <a:t>퍼셉트론</a:t>
            </a:r>
            <a:r>
              <a:rPr lang="en-US" altLang="ko-KR" sz="2000" b="1" i="1" dirty="0"/>
              <a:t>(MLP)</a:t>
            </a:r>
            <a:endParaRPr lang="ko-KR" altLang="en-US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17" y="1688370"/>
            <a:ext cx="4304424" cy="26309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95" y="4319337"/>
            <a:ext cx="4343245" cy="25195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1856" y="2253279"/>
            <a:ext cx="5144628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멀티 레이어 </a:t>
            </a:r>
            <a:r>
              <a:rPr lang="ko-KR" altLang="en-US" sz="2400" b="1" dirty="0" err="1"/>
              <a:t>퍼셉트론</a:t>
            </a:r>
            <a:endParaRPr lang="en-US" altLang="ko-KR" sz="24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1. </a:t>
            </a:r>
            <a:r>
              <a:rPr lang="ko-KR" altLang="en-US" sz="2000" b="1" dirty="0"/>
              <a:t>두개 이상의 </a:t>
            </a:r>
            <a:r>
              <a:rPr lang="ko-KR" altLang="en-US" sz="2000" b="1" dirty="0" err="1"/>
              <a:t>퍼셉트론을</a:t>
            </a:r>
            <a:r>
              <a:rPr lang="ko-KR" altLang="en-US" sz="2000" b="1" dirty="0"/>
              <a:t> 연결하여</a:t>
            </a:r>
            <a:br>
              <a:rPr lang="en-US" altLang="ko-KR" sz="2000" b="1" dirty="0"/>
            </a:br>
            <a:r>
              <a:rPr lang="en-US" altLang="ko-KR" sz="2000" b="1" dirty="0"/>
              <a:t>    hidden layer</a:t>
            </a:r>
            <a:r>
              <a:rPr lang="ko-KR" altLang="en-US" sz="2000" b="1" dirty="0"/>
              <a:t>를 형성</a:t>
            </a: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각각의 </a:t>
            </a:r>
            <a:r>
              <a:rPr lang="ko-KR" altLang="en-US" sz="2000" b="1" dirty="0" err="1"/>
              <a:t>퍼셉트론이</a:t>
            </a:r>
            <a:r>
              <a:rPr lang="ko-KR" altLang="en-US" sz="2000" b="1" dirty="0"/>
              <a:t> 다른 기준선을 형성</a:t>
            </a:r>
            <a:br>
              <a:rPr lang="en-US" altLang="ko-KR" sz="2000" b="1" dirty="0"/>
            </a:br>
            <a:r>
              <a:rPr lang="en-US" altLang="ko-KR" sz="2000" b="1" dirty="0"/>
              <a:t>    Activation Function</a:t>
            </a:r>
            <a:r>
              <a:rPr lang="ko-KR" altLang="en-US" sz="2000" b="1" dirty="0"/>
              <a:t>을 통해 출력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81574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15860</TotalTime>
  <Words>2188</Words>
  <Application>Microsoft Office PowerPoint</Application>
  <PresentationFormat>와이드스크린</PresentationFormat>
  <Paragraphs>428</Paragraphs>
  <Slides>51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Spoqa Han Sans</vt:lpstr>
      <vt:lpstr>나눔고딕</vt:lpstr>
      <vt:lpstr>맑은 고딕</vt:lpstr>
      <vt:lpstr>-윤고딕330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주제 선정</dc:title>
  <dc:creator>Song</dc:creator>
  <cp:lastModifiedBy>Lee Dong Kyu</cp:lastModifiedBy>
  <cp:revision>89</cp:revision>
  <dcterms:created xsi:type="dcterms:W3CDTF">2020-08-05T13:22:10Z</dcterms:created>
  <dcterms:modified xsi:type="dcterms:W3CDTF">2020-11-03T08:50:42Z</dcterms:modified>
</cp:coreProperties>
</file>