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7" r:id="rId5"/>
    <p:sldId id="270" r:id="rId6"/>
    <p:sldId id="269" r:id="rId7"/>
    <p:sldId id="271" r:id="rId8"/>
    <p:sldId id="275" r:id="rId9"/>
    <p:sldId id="260" r:id="rId10"/>
    <p:sldId id="272" r:id="rId11"/>
    <p:sldId id="281" r:id="rId12"/>
    <p:sldId id="278" r:id="rId13"/>
    <p:sldId id="282" r:id="rId14"/>
    <p:sldId id="279" r:id="rId15"/>
    <p:sldId id="273" r:id="rId16"/>
    <p:sldId id="280" r:id="rId17"/>
    <p:sldId id="283" r:id="rId18"/>
    <p:sldId id="274" r:id="rId19"/>
    <p:sldId id="277" r:id="rId20"/>
    <p:sldId id="265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36ED-0C8B-4448-8DFB-34E5E04FD3DF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05AB-D963-4CD2-AD8C-D6D18B33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36ED-0C8B-4448-8DFB-34E5E04FD3DF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05AB-D963-4CD2-AD8C-D6D18B33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36ED-0C8B-4448-8DFB-34E5E04FD3DF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05AB-D963-4CD2-AD8C-D6D18B33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36ED-0C8B-4448-8DFB-34E5E04FD3DF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05AB-D963-4CD2-AD8C-D6D18B33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9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36ED-0C8B-4448-8DFB-34E5E04FD3DF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05AB-D963-4CD2-AD8C-D6D18B33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0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36ED-0C8B-4448-8DFB-34E5E04FD3DF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05AB-D963-4CD2-AD8C-D6D18B33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36ED-0C8B-4448-8DFB-34E5E04FD3DF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05AB-D963-4CD2-AD8C-D6D18B33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36ED-0C8B-4448-8DFB-34E5E04FD3DF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05AB-D963-4CD2-AD8C-D6D18B33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36ED-0C8B-4448-8DFB-34E5E04FD3DF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05AB-D963-4CD2-AD8C-D6D18B33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36ED-0C8B-4448-8DFB-34E5E04FD3DF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05AB-D963-4CD2-AD8C-D6D18B33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6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36ED-0C8B-4448-8DFB-34E5E04FD3DF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05AB-D963-4CD2-AD8C-D6D18B33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8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36ED-0C8B-4448-8DFB-34E5E04FD3DF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05AB-D963-4CD2-AD8C-D6D18B33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2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3363838"/>
            <a:ext cx="1080120" cy="360040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陈浩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1600" y="3723878"/>
            <a:ext cx="1368152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2016.9.12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552" y="2715766"/>
            <a:ext cx="37444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Android Touch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2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07504" y="787744"/>
            <a:ext cx="302374" cy="199830"/>
            <a:chOff x="4644008" y="2875976"/>
            <a:chExt cx="988181" cy="653060"/>
          </a:xfrm>
        </p:grpSpPr>
        <p:sp>
          <p:nvSpPr>
            <p:cNvPr id="20" name="任意多边形 19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3779912" y="772992"/>
            <a:ext cx="302374" cy="199830"/>
            <a:chOff x="4644008" y="2875976"/>
            <a:chExt cx="988181" cy="653060"/>
          </a:xfrm>
        </p:grpSpPr>
        <p:sp>
          <p:nvSpPr>
            <p:cNvPr id="25" name="任意多边形 24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9279" y="610390"/>
            <a:ext cx="378665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二，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层的传递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5795" y="1101324"/>
            <a:ext cx="3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.Touch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ViewGroup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的传递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1605380"/>
            <a:ext cx="82610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Down</a:t>
            </a:r>
            <a:r>
              <a:rPr lang="zh-CN" altLang="en-US" dirty="0" smtClean="0"/>
              <a:t>信号：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）先把消费者清空，把各标志复位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）先看子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是否允许我拦截，如果允许，看自己是否拦截，通过看</a:t>
            </a:r>
            <a:endParaRPr lang="en-US" altLang="zh-CN" dirty="0" smtClean="0"/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        </a:t>
            </a:r>
            <a:r>
              <a:rPr lang="en-US" altLang="zh-CN" dirty="0" err="1" smtClean="0">
                <a:solidFill>
                  <a:prstClr val="black"/>
                </a:solidFill>
              </a:rPr>
              <a:t>onInterceptTouchEvent</a:t>
            </a:r>
            <a:r>
              <a:rPr lang="en-US" altLang="zh-CN" dirty="0" smtClean="0">
                <a:solidFill>
                  <a:prstClr val="black"/>
                </a:solidFill>
              </a:rPr>
              <a:t>()</a:t>
            </a:r>
            <a:r>
              <a:rPr lang="zh-CN" altLang="en-US" dirty="0" smtClean="0">
                <a:solidFill>
                  <a:prstClr val="black"/>
                </a:solidFill>
              </a:rPr>
              <a:t>的返回值，若拦截，调到自己父类（</a:t>
            </a:r>
            <a:r>
              <a:rPr lang="en-US" altLang="zh-CN" dirty="0" smtClean="0">
                <a:solidFill>
                  <a:prstClr val="black"/>
                </a:solidFill>
              </a:rPr>
              <a:t>View</a:t>
            </a:r>
            <a:r>
              <a:rPr lang="zh-CN" altLang="en-US" dirty="0" smtClean="0">
                <a:solidFill>
                  <a:prstClr val="black"/>
                </a:solidFill>
              </a:rPr>
              <a:t>）的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        </a:t>
            </a:r>
            <a:r>
              <a:rPr lang="en-US" altLang="zh-CN" dirty="0" err="1" smtClean="0">
                <a:solidFill>
                  <a:prstClr val="black"/>
                </a:solidFill>
              </a:rPr>
              <a:t>dispatchTouchEvent</a:t>
            </a:r>
            <a:r>
              <a:rPr lang="en-US" altLang="zh-CN" dirty="0" smtClean="0">
                <a:solidFill>
                  <a:prstClr val="black"/>
                </a:solidFill>
              </a:rPr>
              <a:t>(),</a:t>
            </a:r>
            <a:r>
              <a:rPr lang="zh-CN" altLang="en-US" dirty="0" smtClean="0">
                <a:solidFill>
                  <a:prstClr val="black"/>
                </a:solidFill>
              </a:rPr>
              <a:t>看自己是否有能力</a:t>
            </a:r>
            <a:r>
              <a:rPr lang="zh-CN" altLang="en-US" b="1" u="sng" dirty="0" smtClean="0">
                <a:solidFill>
                  <a:prstClr val="black"/>
                </a:solidFill>
              </a:rPr>
              <a:t>消费</a:t>
            </a:r>
            <a:endParaRPr lang="en-US" altLang="zh-CN" b="1" u="sng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DecorView</a:t>
            </a:r>
            <a:r>
              <a:rPr lang="zh-CN" altLang="en-US" dirty="0" smtClean="0"/>
              <a:t>作为</a:t>
            </a:r>
            <a:r>
              <a:rPr lang="en-US" altLang="zh-CN" dirty="0" err="1" smtClean="0"/>
              <a:t>ViewTree</a:t>
            </a:r>
            <a:r>
              <a:rPr lang="zh-CN" altLang="en-US" dirty="0" smtClean="0"/>
              <a:t>的根节点 开始查找自己的子节点哪个能消费</a:t>
            </a:r>
            <a:r>
              <a:rPr lang="en-US" altLang="zh-CN" dirty="0" smtClean="0"/>
              <a:t>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递归查找  先筛选（是否窗口遮挡，是否可见，点击是否在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内），依次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child.dispatchTouchEvent</a:t>
            </a:r>
            <a:r>
              <a:rPr lang="en-US" altLang="zh-CN" dirty="0" smtClean="0"/>
              <a:t>(),</a:t>
            </a:r>
            <a:r>
              <a:rPr lang="zh-CN" altLang="en-US" dirty="0" smtClean="0"/>
              <a:t>若找到消费者，把消费者记录下来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7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75656" y="113159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691680" y="156363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475656" y="1977315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331640" y="2409363"/>
            <a:ext cx="338393" cy="52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85652" y="293179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907704" y="293179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9" idx="4"/>
            <a:endCxn id="13" idx="0"/>
          </p:cNvCxnSpPr>
          <p:nvPr/>
        </p:nvCxnSpPr>
        <p:spPr>
          <a:xfrm>
            <a:off x="1691680" y="2409363"/>
            <a:ext cx="432048" cy="52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43608" y="3867894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2" idx="4"/>
            <a:endCxn id="17" idx="0"/>
          </p:cNvCxnSpPr>
          <p:nvPr/>
        </p:nvCxnSpPr>
        <p:spPr>
          <a:xfrm flipH="1">
            <a:off x="1259632" y="3363838"/>
            <a:ext cx="420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07504" y="353970"/>
            <a:ext cx="302374" cy="199830"/>
            <a:chOff x="4644008" y="2875976"/>
            <a:chExt cx="988181" cy="653060"/>
          </a:xfrm>
        </p:grpSpPr>
        <p:sp>
          <p:nvSpPr>
            <p:cNvPr id="23" name="任意多边形 22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flipH="1">
            <a:off x="1484516" y="362912"/>
            <a:ext cx="302374" cy="199830"/>
            <a:chOff x="4644008" y="2875976"/>
            <a:chExt cx="988181" cy="653060"/>
          </a:xfrm>
        </p:grpSpPr>
        <p:sp>
          <p:nvSpPr>
            <p:cNvPr id="28" name="任意多边形 27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19407" y="267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举个</a:t>
            </a:r>
            <a:r>
              <a:rPr lang="zh-CN" altLang="en-US" dirty="0"/>
              <a:t>例</a:t>
            </a:r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23928" y="1040998"/>
            <a:ext cx="2422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层级关系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E&gt;C/D&gt;B&gt;A</a:t>
            </a:r>
          </a:p>
          <a:p>
            <a:endParaRPr lang="en-US" altLang="zh-CN" dirty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下有两节点：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盖住</a:t>
            </a:r>
            <a:r>
              <a:rPr lang="en-US" altLang="zh-CN" dirty="0" smtClean="0"/>
              <a:t>D</a:t>
            </a:r>
          </a:p>
          <a:p>
            <a:endParaRPr lang="en-US" altLang="zh-CN" dirty="0"/>
          </a:p>
          <a:p>
            <a:r>
              <a:rPr lang="zh-CN" altLang="en-US" dirty="0" smtClean="0"/>
              <a:t>树的后序遍历</a:t>
            </a:r>
            <a:endParaRPr lang="en-US" altLang="zh-CN" dirty="0" smtClean="0"/>
          </a:p>
          <a:p>
            <a:r>
              <a:rPr lang="en-US" altLang="zh-CN" dirty="0" smtClean="0"/>
              <a:t>E-&gt;C-&gt;D-&gt;B-&gt;A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2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07504" y="787744"/>
            <a:ext cx="302374" cy="199830"/>
            <a:chOff x="4644008" y="2875976"/>
            <a:chExt cx="988181" cy="653060"/>
          </a:xfrm>
        </p:grpSpPr>
        <p:sp>
          <p:nvSpPr>
            <p:cNvPr id="20" name="任意多边形 19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3779912" y="772992"/>
            <a:ext cx="302374" cy="199830"/>
            <a:chOff x="4644008" y="2875976"/>
            <a:chExt cx="988181" cy="653060"/>
          </a:xfrm>
        </p:grpSpPr>
        <p:sp>
          <p:nvSpPr>
            <p:cNvPr id="25" name="任意多边形 24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9279" y="610390"/>
            <a:ext cx="378665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二，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层的传递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5795" y="1101324"/>
            <a:ext cx="3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.Touch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ViewGroup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的传递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1491630"/>
            <a:ext cx="815204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Move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Pointer_down</a:t>
            </a:r>
            <a:r>
              <a:rPr lang="zh-CN" altLang="en-US" dirty="0" smtClean="0"/>
              <a:t>（仅响应一个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Pointer_up</a:t>
            </a:r>
            <a:r>
              <a:rPr lang="zh-CN" altLang="en-US" dirty="0" smtClean="0"/>
              <a:t>等）信号：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</a:t>
            </a:r>
            <a:r>
              <a:rPr lang="zh-CN" altLang="en-US" dirty="0"/>
              <a:t>看子</a:t>
            </a:r>
            <a:r>
              <a:rPr lang="en-US" altLang="zh-CN" dirty="0"/>
              <a:t>View</a:t>
            </a:r>
            <a:r>
              <a:rPr lang="zh-CN" altLang="en-US" dirty="0"/>
              <a:t>是否允许我拦截，如果允许，看自己是否拦截，通过看</a:t>
            </a:r>
            <a:endParaRPr lang="en-US" altLang="zh-CN" dirty="0"/>
          </a:p>
          <a:p>
            <a:r>
              <a:rPr lang="en-US" altLang="zh-CN" dirty="0">
                <a:solidFill>
                  <a:prstClr val="black"/>
                </a:solidFill>
              </a:rPr>
              <a:t>            </a:t>
            </a:r>
            <a:r>
              <a:rPr lang="en-US" altLang="zh-CN" dirty="0" err="1">
                <a:solidFill>
                  <a:prstClr val="black"/>
                </a:solidFill>
              </a:rPr>
              <a:t>onInterceptTouchEvent</a:t>
            </a:r>
            <a:r>
              <a:rPr lang="en-US" altLang="zh-CN" dirty="0">
                <a:solidFill>
                  <a:prstClr val="black"/>
                </a:solidFill>
              </a:rPr>
              <a:t>()</a:t>
            </a:r>
            <a:r>
              <a:rPr lang="zh-CN" altLang="en-US" dirty="0">
                <a:solidFill>
                  <a:prstClr val="black"/>
                </a:solidFill>
              </a:rPr>
              <a:t>的返回值，若拦截，调到自己父类（</a:t>
            </a:r>
            <a:r>
              <a:rPr lang="en-US" altLang="zh-CN" dirty="0">
                <a:solidFill>
                  <a:prstClr val="black"/>
                </a:solidFill>
              </a:rPr>
              <a:t>View</a:t>
            </a:r>
            <a:r>
              <a:rPr lang="zh-CN" altLang="en-US" dirty="0">
                <a:solidFill>
                  <a:prstClr val="black"/>
                </a:solidFill>
              </a:rPr>
              <a:t>）的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          </a:t>
            </a:r>
            <a:r>
              <a:rPr lang="en-US" altLang="zh-CN" dirty="0" err="1">
                <a:solidFill>
                  <a:prstClr val="black"/>
                </a:solidFill>
              </a:rPr>
              <a:t>dispatchTouchEvent</a:t>
            </a:r>
            <a:r>
              <a:rPr lang="en-US" altLang="zh-CN" dirty="0">
                <a:solidFill>
                  <a:prstClr val="black"/>
                </a:solidFill>
              </a:rPr>
              <a:t>(),</a:t>
            </a:r>
            <a:r>
              <a:rPr lang="zh-CN" altLang="en-US" dirty="0">
                <a:solidFill>
                  <a:prstClr val="black"/>
                </a:solidFill>
              </a:rPr>
              <a:t>看自己是否有能力</a:t>
            </a:r>
            <a:r>
              <a:rPr lang="zh-CN" altLang="en-US" b="1" u="sng" dirty="0">
                <a:solidFill>
                  <a:prstClr val="black"/>
                </a:solidFill>
              </a:rPr>
              <a:t>消费</a:t>
            </a:r>
            <a:endParaRPr lang="en-US" altLang="zh-CN" b="1" u="sng" dirty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）不拦截的话，我已经知道谁是消费者了，就直接沿着消费者走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）如果父容器允许容器内多个子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响应，消费者其实维护的是一个链表，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sz="1600" dirty="0" smtClean="0"/>
              <a:t>新下发了</a:t>
            </a:r>
            <a:r>
              <a:rPr lang="en-US" altLang="zh-CN" sz="1600" dirty="0" err="1" smtClean="0"/>
              <a:t>Pointer_down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如果在链表内，只增加一个触碰点，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如果</a:t>
            </a:r>
            <a:r>
              <a:rPr lang="zh-CN" altLang="en-US" sz="1600" dirty="0"/>
              <a:t>是</a:t>
            </a:r>
            <a:r>
              <a:rPr lang="zh-CN" altLang="en-US" sz="1600" dirty="0" smtClean="0"/>
              <a:t>不在链表内的</a:t>
            </a:r>
            <a:r>
              <a:rPr lang="en-US" altLang="zh-CN" sz="1600" dirty="0" smtClean="0"/>
              <a:t>View,</a:t>
            </a:r>
            <a:r>
              <a:rPr lang="zh-CN" altLang="en-US" sz="1600" dirty="0" smtClean="0"/>
              <a:t>新加上它，把他设置成第一触碰目标，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若没点到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，增加一个触碰点信息（在屏幕外）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08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7504" y="704718"/>
            <a:ext cx="302374" cy="199830"/>
            <a:chOff x="4644008" y="2875976"/>
            <a:chExt cx="988181" cy="653060"/>
          </a:xfrm>
        </p:grpSpPr>
        <p:sp>
          <p:nvSpPr>
            <p:cNvPr id="5" name="任意多边形 4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2123728" y="713660"/>
            <a:ext cx="302374" cy="199830"/>
            <a:chOff x="4644008" y="2875976"/>
            <a:chExt cx="988181" cy="653060"/>
          </a:xfrm>
        </p:grpSpPr>
        <p:sp>
          <p:nvSpPr>
            <p:cNvPr id="10" name="任意多边形 9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96564" y="618242"/>
            <a:ext cx="157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6687" y="1131590"/>
            <a:ext cx="2952328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6687" y="1139144"/>
            <a:ext cx="1527001" cy="28007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63688" y="1130785"/>
            <a:ext cx="1425327" cy="28091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95275" y="504536"/>
            <a:ext cx="2167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过程：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）手指</a:t>
            </a:r>
            <a:r>
              <a:rPr lang="en-US" altLang="zh-CN" dirty="0" smtClean="0"/>
              <a:t>1</a:t>
            </a:r>
            <a:r>
              <a:rPr lang="zh-CN" altLang="en-US" dirty="0" smtClean="0"/>
              <a:t>按在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）手指</a:t>
            </a:r>
            <a:r>
              <a:rPr lang="en-US" altLang="zh-CN" dirty="0" smtClean="0"/>
              <a:t>2</a:t>
            </a:r>
            <a:r>
              <a:rPr lang="zh-CN" altLang="en-US" dirty="0" smtClean="0"/>
              <a:t>按在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）手指</a:t>
            </a:r>
            <a:r>
              <a:rPr lang="en-US" altLang="zh-CN" dirty="0"/>
              <a:t>2</a:t>
            </a:r>
            <a:r>
              <a:rPr lang="zh-CN" altLang="en-US" dirty="0" smtClean="0"/>
              <a:t>抬起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）手指</a:t>
            </a:r>
            <a:r>
              <a:rPr lang="en-US" altLang="zh-CN" dirty="0" smtClean="0"/>
              <a:t>1</a:t>
            </a:r>
            <a:r>
              <a:rPr lang="zh-CN" altLang="en-US" dirty="0" smtClean="0"/>
              <a:t>抬起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632225" y="300379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3632225" y="2169665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核心：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消费者</a:t>
            </a:r>
            <a:r>
              <a:rPr lang="zh-CN" altLang="en-US" dirty="0"/>
              <a:t>变成</a:t>
            </a:r>
            <a:r>
              <a:rPr lang="zh-CN" altLang="en-US" dirty="0" smtClean="0"/>
              <a:t>了链表</a:t>
            </a:r>
            <a:endParaRPr lang="en-US" altLang="zh-CN" dirty="0" smtClean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431710"/>
              </p:ext>
            </p:extLst>
          </p:nvPr>
        </p:nvGraphicFramePr>
        <p:xfrm>
          <a:off x="4299122" y="3373130"/>
          <a:ext cx="1390544" cy="566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包装程序外壳对象" showAsIcon="1" r:id="rId3" imgW="961920" imgH="392040" progId="Package">
                  <p:embed/>
                </p:oleObj>
              </mc:Choice>
              <mc:Fallback>
                <p:oleObj name="包装程序外壳对象" showAsIcon="1" r:id="rId3" imgW="961920" imgH="392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9122" y="3373130"/>
                        <a:ext cx="1390544" cy="566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9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07504" y="787744"/>
            <a:ext cx="302374" cy="199830"/>
            <a:chOff x="4644008" y="2875976"/>
            <a:chExt cx="988181" cy="653060"/>
          </a:xfrm>
        </p:grpSpPr>
        <p:sp>
          <p:nvSpPr>
            <p:cNvPr id="20" name="任意多边形 19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3779912" y="772992"/>
            <a:ext cx="302374" cy="199830"/>
            <a:chOff x="4644008" y="2875976"/>
            <a:chExt cx="988181" cy="653060"/>
          </a:xfrm>
        </p:grpSpPr>
        <p:sp>
          <p:nvSpPr>
            <p:cNvPr id="25" name="任意多边形 24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9279" y="610390"/>
            <a:ext cx="378665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二，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层的传递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5795" y="1101324"/>
            <a:ext cx="3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.Touch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ViewGroup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的传递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1605380"/>
            <a:ext cx="77536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Up</a:t>
            </a:r>
            <a:r>
              <a:rPr lang="zh-CN" altLang="en-US" dirty="0" smtClean="0"/>
              <a:t>信号：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</a:t>
            </a:r>
            <a:r>
              <a:rPr lang="zh-CN" altLang="en-US" dirty="0"/>
              <a:t>看子</a:t>
            </a:r>
            <a:r>
              <a:rPr lang="en-US" altLang="zh-CN" dirty="0"/>
              <a:t>View</a:t>
            </a:r>
            <a:r>
              <a:rPr lang="zh-CN" altLang="en-US" dirty="0"/>
              <a:t>是否允许我拦截，如果允许，看自己是否拦截，通过看</a:t>
            </a:r>
            <a:endParaRPr lang="en-US" altLang="zh-CN" dirty="0"/>
          </a:p>
          <a:p>
            <a:r>
              <a:rPr lang="en-US" altLang="zh-CN" dirty="0">
                <a:solidFill>
                  <a:prstClr val="black"/>
                </a:solidFill>
              </a:rPr>
              <a:t>            </a:t>
            </a:r>
            <a:r>
              <a:rPr lang="en-US" altLang="zh-CN" dirty="0" err="1">
                <a:solidFill>
                  <a:prstClr val="black"/>
                </a:solidFill>
              </a:rPr>
              <a:t>onInterceptTouchEvent</a:t>
            </a:r>
            <a:r>
              <a:rPr lang="en-US" altLang="zh-CN" dirty="0">
                <a:solidFill>
                  <a:prstClr val="black"/>
                </a:solidFill>
              </a:rPr>
              <a:t>()</a:t>
            </a:r>
            <a:r>
              <a:rPr lang="zh-CN" altLang="en-US" dirty="0">
                <a:solidFill>
                  <a:prstClr val="black"/>
                </a:solidFill>
              </a:rPr>
              <a:t>的返回值，若拦截，调到自己父类（</a:t>
            </a:r>
            <a:r>
              <a:rPr lang="en-US" altLang="zh-CN" dirty="0">
                <a:solidFill>
                  <a:prstClr val="black"/>
                </a:solidFill>
              </a:rPr>
              <a:t>View</a:t>
            </a:r>
            <a:r>
              <a:rPr lang="zh-CN" altLang="en-US" dirty="0">
                <a:solidFill>
                  <a:prstClr val="black"/>
                </a:solidFill>
              </a:rPr>
              <a:t>）的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          </a:t>
            </a:r>
            <a:r>
              <a:rPr lang="en-US" altLang="zh-CN" dirty="0" err="1">
                <a:solidFill>
                  <a:prstClr val="black"/>
                </a:solidFill>
              </a:rPr>
              <a:t>dispatchTouchEvent</a:t>
            </a:r>
            <a:r>
              <a:rPr lang="en-US" altLang="zh-CN" dirty="0">
                <a:solidFill>
                  <a:prstClr val="black"/>
                </a:solidFill>
              </a:rPr>
              <a:t>(),</a:t>
            </a:r>
            <a:r>
              <a:rPr lang="zh-CN" altLang="en-US" dirty="0">
                <a:solidFill>
                  <a:prstClr val="black"/>
                </a:solidFill>
              </a:rPr>
              <a:t>看自己是否有能力</a:t>
            </a:r>
            <a:r>
              <a:rPr lang="zh-CN" altLang="en-US" b="1" u="sng" dirty="0">
                <a:solidFill>
                  <a:prstClr val="black"/>
                </a:solidFill>
              </a:rPr>
              <a:t>消费</a:t>
            </a:r>
            <a:endParaRPr lang="en-US" altLang="zh-CN" b="1" u="sng" dirty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）不拦截的话，我已经知道谁是消费者了，就直接沿着消费者走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）消除工作现场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77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07504" y="787744"/>
            <a:ext cx="302374" cy="199830"/>
            <a:chOff x="4644008" y="2875976"/>
            <a:chExt cx="988181" cy="653060"/>
          </a:xfrm>
        </p:grpSpPr>
        <p:sp>
          <p:nvSpPr>
            <p:cNvPr id="20" name="任意多边形 19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3779912" y="772992"/>
            <a:ext cx="302374" cy="199830"/>
            <a:chOff x="4644008" y="2875976"/>
            <a:chExt cx="988181" cy="653060"/>
          </a:xfrm>
        </p:grpSpPr>
        <p:sp>
          <p:nvSpPr>
            <p:cNvPr id="25" name="任意多边形 24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9279" y="610390"/>
            <a:ext cx="378665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二，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层的传递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3480" y="1096124"/>
            <a:ext cx="3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.Touch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的传递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635646"/>
            <a:ext cx="78470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dispatchTouchEvent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）看能否获取焦点，不能的话直接不消费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）检查是否窗口遮住，遮住直接不消费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）看是否设置了</a:t>
            </a:r>
            <a:r>
              <a:rPr lang="en-US" altLang="zh-CN" dirty="0" err="1" smtClean="0"/>
              <a:t>onTouchListener</a:t>
            </a:r>
            <a:r>
              <a:rPr lang="zh-CN" altLang="en-US" dirty="0" smtClean="0"/>
              <a:t>，没设置的话，直接不消费，设置的话看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listener</a:t>
            </a:r>
            <a:r>
              <a:rPr lang="zh-CN" altLang="en-US" dirty="0" smtClean="0"/>
              <a:t>是否消费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）看</a:t>
            </a:r>
            <a:r>
              <a:rPr lang="en-US" altLang="zh-CN" dirty="0" err="1" smtClean="0"/>
              <a:t>onTouchEvent</a:t>
            </a:r>
            <a:r>
              <a:rPr lang="zh-CN" altLang="en-US" dirty="0" smtClean="0"/>
              <a:t>是否消费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1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07504" y="787744"/>
            <a:ext cx="302374" cy="199830"/>
            <a:chOff x="4644008" y="2875976"/>
            <a:chExt cx="988181" cy="653060"/>
          </a:xfrm>
        </p:grpSpPr>
        <p:sp>
          <p:nvSpPr>
            <p:cNvPr id="20" name="任意多边形 19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3779912" y="772992"/>
            <a:ext cx="302374" cy="199830"/>
            <a:chOff x="4644008" y="2875976"/>
            <a:chExt cx="988181" cy="653060"/>
          </a:xfrm>
        </p:grpSpPr>
        <p:sp>
          <p:nvSpPr>
            <p:cNvPr id="25" name="任意多边形 24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9279" y="610390"/>
            <a:ext cx="378665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二，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层的传递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3480" y="1096124"/>
            <a:ext cx="3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.Touch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的传递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471683"/>
            <a:ext cx="6696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on</a:t>
            </a:r>
            <a:r>
              <a:rPr lang="en-US" altLang="zh-CN" dirty="0" err="1" smtClean="0"/>
              <a:t>TouchEvent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）看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是否为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，若绑定事件，不响应事件，但消费。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）检查是否设置了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代理，看代理是否消费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）分不同的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分别处理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</a:t>
            </a:r>
          </a:p>
          <a:p>
            <a:r>
              <a:rPr lang="en-US" altLang="zh-CN" dirty="0" smtClean="0"/>
              <a:t> DOWN</a:t>
            </a:r>
            <a:r>
              <a:rPr lang="zh-CN" altLang="en-US" dirty="0" smtClean="0"/>
              <a:t>信号：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a.</a:t>
            </a:r>
            <a:r>
              <a:rPr lang="zh-CN" altLang="en-US" dirty="0" smtClean="0"/>
              <a:t>看该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是否在可滑动的容器内，</a:t>
            </a:r>
            <a:r>
              <a:rPr lang="zh-CN" altLang="en-US" dirty="0"/>
              <a:t>若</a:t>
            </a:r>
            <a:r>
              <a:rPr lang="zh-CN" altLang="en-US" dirty="0" smtClean="0"/>
              <a:t>在，延迟</a:t>
            </a:r>
            <a:r>
              <a:rPr lang="en-US" altLang="zh-CN" dirty="0" smtClean="0"/>
              <a:t>100ms</a:t>
            </a:r>
          </a:p>
          <a:p>
            <a:r>
              <a:rPr lang="en-US" altLang="zh-CN" dirty="0" smtClean="0"/>
              <a:t> b.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pressed</a:t>
            </a:r>
            <a:r>
              <a:rPr lang="zh-CN" altLang="en-US" dirty="0" smtClean="0"/>
              <a:t>态，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延迟</a:t>
            </a:r>
            <a:r>
              <a:rPr lang="en-US" altLang="zh-CN" dirty="0" smtClean="0"/>
              <a:t>500</a:t>
            </a:r>
            <a:r>
              <a:rPr lang="zh-CN" altLang="en-US" dirty="0" smtClean="0"/>
              <a:t>的长按事件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143500"/>
            <a:ext cx="6972356" cy="99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07504" y="787744"/>
            <a:ext cx="302374" cy="199830"/>
            <a:chOff x="4644008" y="2875976"/>
            <a:chExt cx="988181" cy="653060"/>
          </a:xfrm>
        </p:grpSpPr>
        <p:sp>
          <p:nvSpPr>
            <p:cNvPr id="20" name="任意多边形 19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3779912" y="772992"/>
            <a:ext cx="302374" cy="199830"/>
            <a:chOff x="4644008" y="2875976"/>
            <a:chExt cx="988181" cy="653060"/>
          </a:xfrm>
        </p:grpSpPr>
        <p:sp>
          <p:nvSpPr>
            <p:cNvPr id="25" name="任意多边形 24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9279" y="610390"/>
            <a:ext cx="378665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二，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层的传递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3480" y="1096124"/>
            <a:ext cx="3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.Touch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的传递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471683"/>
            <a:ext cx="66967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MOVE</a:t>
            </a:r>
            <a:r>
              <a:rPr lang="zh-CN" altLang="en-US" dirty="0" smtClean="0"/>
              <a:t>信号：</a:t>
            </a:r>
            <a:endParaRPr lang="en-US" altLang="zh-CN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a.</a:t>
            </a:r>
            <a:r>
              <a:rPr lang="zh-CN" altLang="en-US" sz="1600" dirty="0" smtClean="0"/>
              <a:t>根据</a:t>
            </a:r>
            <a:r>
              <a:rPr lang="en-US" altLang="zh-CN" sz="1600" dirty="0" err="1" smtClean="0"/>
              <a:t>x,y</a:t>
            </a:r>
            <a:r>
              <a:rPr lang="zh-CN" altLang="en-US" sz="1600" dirty="0" smtClean="0"/>
              <a:t>的值改变背景</a:t>
            </a:r>
            <a:endParaRPr lang="en-US" altLang="zh-CN" sz="1600" dirty="0" smtClean="0"/>
          </a:p>
          <a:p>
            <a:r>
              <a:rPr lang="en-US" altLang="zh-CN" sz="1600" dirty="0" smtClean="0"/>
              <a:t> b.</a:t>
            </a:r>
            <a:r>
              <a:rPr lang="zh-CN" altLang="en-US" sz="1600" dirty="0" smtClean="0"/>
              <a:t>如果移出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，取消各种</a:t>
            </a:r>
            <a:r>
              <a:rPr lang="en-US" altLang="zh-CN" sz="1600" dirty="0" smtClean="0"/>
              <a:t>runnable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信号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a.</a:t>
            </a:r>
            <a:r>
              <a:rPr lang="zh-CN" altLang="en-US" sz="1600" dirty="0" smtClean="0"/>
              <a:t>设为未按状态，</a:t>
            </a:r>
            <a:r>
              <a:rPr lang="zh-CN" altLang="en-US" sz="1600" dirty="0"/>
              <a:t>取消各种</a:t>
            </a:r>
            <a:r>
              <a:rPr lang="en-US" altLang="zh-CN" sz="1600" dirty="0"/>
              <a:t>runnable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UP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r>
              <a:rPr lang="en-US" altLang="zh-CN" sz="1600" dirty="0" smtClean="0"/>
              <a:t>a.</a:t>
            </a:r>
            <a:r>
              <a:rPr lang="zh-CN" altLang="en-US" sz="1600" dirty="0" smtClean="0"/>
              <a:t>需要获取焦点的话，先获取焦点</a:t>
            </a:r>
            <a:endParaRPr lang="en-US" altLang="zh-CN" sz="1600" dirty="0" smtClean="0"/>
          </a:p>
          <a:p>
            <a:r>
              <a:rPr lang="en-US" altLang="zh-CN" sz="1600" dirty="0" smtClean="0"/>
              <a:t>b.</a:t>
            </a:r>
            <a:r>
              <a:rPr lang="zh-CN" altLang="en-US" sz="1600" dirty="0" smtClean="0"/>
              <a:t>若长按处理了，直接复位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的状态</a:t>
            </a:r>
            <a:r>
              <a:rPr lang="zh-CN" altLang="en-US" sz="1600" dirty="0"/>
              <a:t>和</a:t>
            </a:r>
            <a:r>
              <a:rPr lang="zh-CN" altLang="en-US" sz="1600" dirty="0" smtClean="0"/>
              <a:t>标志</a:t>
            </a:r>
            <a:endParaRPr lang="en-US" altLang="zh-CN" sz="1600" dirty="0"/>
          </a:p>
          <a:p>
            <a:r>
              <a:rPr lang="en-US" altLang="zh-CN" sz="1600" dirty="0" smtClean="0"/>
              <a:t>c.</a:t>
            </a:r>
            <a:r>
              <a:rPr lang="zh-CN" altLang="en-US" sz="1600" dirty="0" smtClean="0"/>
              <a:t>若长按未处理，取消长按</a:t>
            </a:r>
            <a:r>
              <a:rPr lang="en-US" altLang="zh-CN" sz="1600" dirty="0" smtClean="0"/>
              <a:t>runnable</a:t>
            </a:r>
            <a:r>
              <a:rPr lang="zh-CN" altLang="en-US" sz="1600" dirty="0" smtClean="0"/>
              <a:t>，执行设置的</a:t>
            </a:r>
            <a:r>
              <a:rPr lang="en-US" altLang="zh-CN" sz="1600" dirty="0" err="1" smtClean="0"/>
              <a:t>onClickListener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再复位</a:t>
            </a:r>
            <a:r>
              <a:rPr lang="en-US" altLang="zh-CN" sz="1600" dirty="0"/>
              <a:t>view</a:t>
            </a:r>
            <a:r>
              <a:rPr lang="zh-CN" altLang="en-US" sz="1600" dirty="0"/>
              <a:t>的状态和</a:t>
            </a:r>
            <a:r>
              <a:rPr lang="zh-CN" altLang="en-US" sz="1600" dirty="0" smtClean="0"/>
              <a:t>标志</a:t>
            </a:r>
            <a:endParaRPr lang="en-US" altLang="zh-CN" sz="1600" dirty="0" smtClean="0"/>
          </a:p>
          <a:p>
            <a:r>
              <a:rPr lang="zh-CN" altLang="en-US" sz="1600" dirty="0" smtClean="0"/>
              <a:t>注：只要该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是可以点击，可长</a:t>
            </a:r>
            <a:r>
              <a:rPr lang="zh-CN" altLang="en-US" sz="1600" dirty="0" smtClean="0"/>
              <a:t>按，就消费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4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7504" y="353970"/>
            <a:ext cx="302374" cy="199830"/>
            <a:chOff x="4644008" y="2875976"/>
            <a:chExt cx="988181" cy="653060"/>
          </a:xfrm>
        </p:grpSpPr>
        <p:sp>
          <p:nvSpPr>
            <p:cNvPr id="6" name="任意多边形 5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flipH="1">
            <a:off x="1484516" y="362912"/>
            <a:ext cx="302374" cy="199830"/>
            <a:chOff x="4644008" y="2875976"/>
            <a:chExt cx="988181" cy="653060"/>
          </a:xfrm>
        </p:grpSpPr>
        <p:sp>
          <p:nvSpPr>
            <p:cNvPr id="11" name="任意多边形 10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19407" y="267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举个</a:t>
            </a:r>
            <a:r>
              <a:rPr lang="zh-CN" altLang="en-US" dirty="0"/>
              <a:t>例</a:t>
            </a:r>
            <a:r>
              <a:rPr lang="zh-CN" altLang="en-US" dirty="0" smtClean="0"/>
              <a:t>子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259611" y="972374"/>
            <a:ext cx="2147343" cy="3744416"/>
            <a:chOff x="409878" y="1059582"/>
            <a:chExt cx="2592288" cy="3384376"/>
          </a:xfrm>
        </p:grpSpPr>
        <p:sp>
          <p:nvSpPr>
            <p:cNvPr id="16" name="矩形 15"/>
            <p:cNvSpPr/>
            <p:nvPr/>
          </p:nvSpPr>
          <p:spPr>
            <a:xfrm>
              <a:off x="409878" y="1059582"/>
              <a:ext cx="2592288" cy="33843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08156" y="1170164"/>
              <a:ext cx="69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Panel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11811" y="1547879"/>
              <a:ext cx="1938040" cy="2759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81018" y="1559836"/>
              <a:ext cx="810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Layout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85942" y="2009229"/>
              <a:ext cx="1440160" cy="19480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53948" y="2743039"/>
              <a:ext cx="759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Image</a:t>
              </a:r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347864" y="195486"/>
            <a:ext cx="4069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前提：</a:t>
            </a:r>
            <a:r>
              <a:rPr lang="en-US" altLang="zh-CN" sz="1600" dirty="0" smtClean="0"/>
              <a:t>Panel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Layout</a:t>
            </a:r>
            <a:r>
              <a:rPr lang="zh-CN" altLang="en-US" sz="1600" dirty="0" smtClean="0"/>
              <a:t>不拦截事件，三层关系</a:t>
            </a:r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3347864" y="483518"/>
            <a:ext cx="3489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仅</a:t>
            </a:r>
            <a:r>
              <a:rPr lang="en-US" altLang="zh-CN" sz="1600" dirty="0" smtClean="0"/>
              <a:t>Layout</a:t>
            </a:r>
            <a:r>
              <a:rPr lang="zh-CN" altLang="en-US" sz="1600" dirty="0" smtClean="0"/>
              <a:t>都有</a:t>
            </a:r>
            <a:r>
              <a:rPr lang="en-US" altLang="zh-CN" sz="1600" dirty="0" smtClean="0"/>
              <a:t>Touch</a:t>
            </a:r>
            <a:r>
              <a:rPr lang="zh-CN" altLang="en-US" sz="1600" dirty="0" smtClean="0"/>
              <a:t>事件，如何传递？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3419872" y="1275321"/>
            <a:ext cx="1512168" cy="600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Panel </a:t>
            </a:r>
            <a:r>
              <a:rPr lang="en-US" altLang="zh-CN" sz="1200" dirty="0" err="1" smtClean="0"/>
              <a:t>dispatchTouchEvent</a:t>
            </a:r>
            <a:endParaRPr lang="zh-CN" altLang="en-US" sz="12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932040" y="1267071"/>
            <a:ext cx="1985026" cy="600206"/>
            <a:chOff x="4932040" y="1747270"/>
            <a:chExt cx="1985026" cy="600206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4932040" y="2031766"/>
              <a:ext cx="360040" cy="12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5292080" y="1747270"/>
              <a:ext cx="1624986" cy="600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Layout </a:t>
              </a:r>
              <a:r>
                <a:rPr lang="en-US" altLang="zh-CN" sz="1400" dirty="0" err="1" smtClean="0"/>
                <a:t>dispatchTouchEvent</a:t>
              </a:r>
              <a:endParaRPr lang="zh-CN" altLang="en-US" sz="14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07454" y="1267071"/>
            <a:ext cx="1995696" cy="600206"/>
            <a:chOff x="4932040" y="1739020"/>
            <a:chExt cx="1995696" cy="600206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4932040" y="2055623"/>
              <a:ext cx="360040" cy="12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302750" y="1739020"/>
              <a:ext cx="1624986" cy="600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Image </a:t>
              </a:r>
              <a:r>
                <a:rPr lang="en-US" altLang="zh-CN" sz="1400" dirty="0" err="1" smtClean="0"/>
                <a:t>dispatchTouchEvent</a:t>
              </a:r>
              <a:endParaRPr lang="zh-CN" altLang="en-US" sz="1400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267494" y="1867277"/>
            <a:ext cx="1624986" cy="1040504"/>
            <a:chOff x="7267494" y="1867277"/>
            <a:chExt cx="1624986" cy="1040504"/>
          </a:xfrm>
        </p:grpSpPr>
        <p:cxnSp>
          <p:nvCxnSpPr>
            <p:cNvPr id="31" name="直接箭头连接符 30"/>
            <p:cNvCxnSpPr>
              <a:stCxn id="29" idx="2"/>
            </p:cNvCxnSpPr>
            <p:nvPr/>
          </p:nvCxnSpPr>
          <p:spPr>
            <a:xfrm>
              <a:off x="8090657" y="1867277"/>
              <a:ext cx="0" cy="440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7267494" y="2307575"/>
              <a:ext cx="1624986" cy="600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Image</a:t>
              </a:r>
            </a:p>
            <a:p>
              <a:pPr algn="ctr"/>
              <a:r>
                <a:rPr lang="en-US" altLang="zh-CN" sz="1400" dirty="0" err="1"/>
                <a:t>on</a:t>
              </a:r>
              <a:r>
                <a:rPr lang="en-US" altLang="zh-CN" sz="1400" dirty="0" err="1" smtClean="0"/>
                <a:t>TouchEvent</a:t>
              </a:r>
              <a:endParaRPr lang="zh-CN" altLang="en-US" sz="14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204473" y="2307575"/>
            <a:ext cx="2063021" cy="600206"/>
            <a:chOff x="5204473" y="2307575"/>
            <a:chExt cx="2063021" cy="600206"/>
          </a:xfrm>
        </p:grpSpPr>
        <p:cxnSp>
          <p:nvCxnSpPr>
            <p:cNvPr id="33" name="直接箭头连接符 32"/>
            <p:cNvCxnSpPr>
              <a:stCxn id="32" idx="1"/>
              <a:endCxn id="37" idx="3"/>
            </p:cNvCxnSpPr>
            <p:nvPr/>
          </p:nvCxnSpPr>
          <p:spPr>
            <a:xfrm flipH="1">
              <a:off x="7004672" y="2607678"/>
              <a:ext cx="262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204473" y="2307575"/>
              <a:ext cx="1800199" cy="600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Layout</a:t>
              </a:r>
              <a:endParaRPr lang="en-US" altLang="zh-CN" sz="1200" dirty="0" smtClean="0"/>
            </a:p>
            <a:p>
              <a:pPr algn="ctr"/>
              <a:r>
                <a:rPr lang="en-US" altLang="zh-CN" sz="1200" dirty="0" err="1" smtClean="0"/>
                <a:t>Super.dispatchTouchEvent</a:t>
              </a:r>
              <a:endParaRPr lang="en-US" altLang="zh-CN" sz="1200" dirty="0" smtClean="0"/>
            </a:p>
            <a:p>
              <a:pPr algn="ctr"/>
              <a:r>
                <a:rPr lang="en-US" altLang="zh-CN" sz="1200" dirty="0" err="1" smtClean="0"/>
                <a:t>onTouchEvent</a:t>
              </a:r>
              <a:endParaRPr lang="zh-CN" altLang="en-US" sz="1200" dirty="0"/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5004048" y="1059582"/>
            <a:ext cx="0" cy="367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164288" y="1059582"/>
            <a:ext cx="0" cy="367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809253" y="84320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panel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648476" y="827323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58508" y="787708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lmage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632819" y="1360826"/>
            <a:ext cx="9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Down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602661" y="321053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other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347864" y="3123672"/>
            <a:ext cx="1512168" cy="600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Panel </a:t>
            </a:r>
            <a:r>
              <a:rPr lang="en-US" altLang="zh-CN" sz="1200" dirty="0" err="1" smtClean="0"/>
              <a:t>dispatchTouchEvent</a:t>
            </a:r>
            <a:endParaRPr lang="zh-CN" altLang="en-US" sz="12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4860032" y="3147814"/>
            <a:ext cx="1985026" cy="600206"/>
            <a:chOff x="4932040" y="1747270"/>
            <a:chExt cx="1985026" cy="600206"/>
          </a:xfrm>
        </p:grpSpPr>
        <p:cxnSp>
          <p:nvCxnSpPr>
            <p:cNvPr id="51" name="直接箭头连接符 50"/>
            <p:cNvCxnSpPr/>
            <p:nvPr/>
          </p:nvCxnSpPr>
          <p:spPr>
            <a:xfrm>
              <a:off x="4932040" y="2031766"/>
              <a:ext cx="360040" cy="12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5292080" y="1747270"/>
              <a:ext cx="1624986" cy="600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Layout </a:t>
              </a:r>
              <a:r>
                <a:rPr lang="en-US" altLang="zh-CN" sz="1400" dirty="0" err="1" smtClean="0"/>
                <a:t>dispatchTouchEvent</a:t>
              </a:r>
              <a:endParaRPr lang="zh-CN" altLang="en-US" sz="14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148064" y="3748020"/>
            <a:ext cx="1800199" cy="911962"/>
            <a:chOff x="5204473" y="1995819"/>
            <a:chExt cx="1800199" cy="911962"/>
          </a:xfrm>
        </p:grpSpPr>
        <p:cxnSp>
          <p:nvCxnSpPr>
            <p:cNvPr id="59" name="直接箭头连接符 58"/>
            <p:cNvCxnSpPr/>
            <p:nvPr/>
          </p:nvCxnSpPr>
          <p:spPr>
            <a:xfrm flipH="1">
              <a:off x="6136034" y="1995819"/>
              <a:ext cx="4543" cy="263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5204473" y="2307575"/>
              <a:ext cx="1800199" cy="600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Layout</a:t>
              </a:r>
              <a:endParaRPr lang="en-US" altLang="zh-CN" sz="1200" dirty="0" smtClean="0"/>
            </a:p>
            <a:p>
              <a:pPr algn="ctr"/>
              <a:r>
                <a:rPr lang="en-US" altLang="zh-CN" sz="1200" dirty="0" err="1" smtClean="0"/>
                <a:t>Super.dispatchTouchEvent</a:t>
              </a:r>
              <a:endParaRPr lang="en-US" altLang="zh-CN" sz="1200" dirty="0" smtClean="0"/>
            </a:p>
            <a:p>
              <a:pPr algn="ctr"/>
              <a:r>
                <a:rPr lang="en-US" altLang="zh-CN" sz="1200" dirty="0" err="1" smtClean="0"/>
                <a:t>onTouchEvent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968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/>
      <p:bldP spid="44" grpId="0"/>
      <p:bldP spid="45" grpId="0"/>
      <p:bldP spid="47" grpId="0"/>
      <p:bldP spid="48" grpId="0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7504" y="787744"/>
            <a:ext cx="302374" cy="199830"/>
            <a:chOff x="4644008" y="2875976"/>
            <a:chExt cx="988181" cy="653060"/>
          </a:xfrm>
        </p:grpSpPr>
        <p:sp>
          <p:nvSpPr>
            <p:cNvPr id="5" name="任意多边形 4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2181394" y="787744"/>
            <a:ext cx="302374" cy="199830"/>
            <a:chOff x="4644008" y="2875976"/>
            <a:chExt cx="988181" cy="653060"/>
          </a:xfrm>
        </p:grpSpPr>
        <p:sp>
          <p:nvSpPr>
            <p:cNvPr id="10" name="任意多边形 9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09279" y="610390"/>
            <a:ext cx="227448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，其他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1750" y="2859782"/>
            <a:ext cx="32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）手势（放大缩小）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2628" y="3291830"/>
            <a:ext cx="24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）滑动操作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2628" y="1140835"/>
            <a:ext cx="6575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MotionEvent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封装的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Gesture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实现了双击，滚动，滑动的基本手势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通过返回的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motionEvent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自己判断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9552" y="3786594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时机：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  设置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onTouchListener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b.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onTouchEvent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上复写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c.touchDelegate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8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044624" y="4467972"/>
            <a:ext cx="302374" cy="199830"/>
            <a:chOff x="4644008" y="2875976"/>
            <a:chExt cx="988181" cy="653060"/>
          </a:xfrm>
          <a:solidFill>
            <a:schemeClr val="bg1"/>
          </a:solidFill>
        </p:grpSpPr>
        <p:sp>
          <p:nvSpPr>
            <p:cNvPr id="6" name="任意多边形 5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62753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事件从何而来？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8025" y="221171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物理触摸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电平信号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03205" y="2921628"/>
            <a:ext cx="364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Framework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层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SDK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层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用户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7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275856" y="1995686"/>
            <a:ext cx="2767314" cy="1334891"/>
            <a:chOff x="3073905" y="1831285"/>
            <a:chExt cx="2767314" cy="1334891"/>
          </a:xfrm>
        </p:grpSpPr>
        <p:sp>
          <p:nvSpPr>
            <p:cNvPr id="4" name="TextBox 3"/>
            <p:cNvSpPr txBox="1"/>
            <p:nvPr/>
          </p:nvSpPr>
          <p:spPr>
            <a:xfrm>
              <a:off x="3073905" y="1929828"/>
              <a:ext cx="27673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solidFill>
                    <a:schemeClr val="bg1">
                      <a:lumMod val="50000"/>
                    </a:schemeClr>
                  </a:solidFill>
                </a:rPr>
                <a:t>THANKS!</a:t>
              </a:r>
              <a:endParaRPr lang="zh-CN" altLang="en-US" sz="4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479867" y="1831285"/>
              <a:ext cx="216024" cy="216024"/>
            </a:xfrm>
            <a:prstGeom prst="ellipse">
              <a:avLst/>
            </a:pr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040052" y="1831285"/>
              <a:ext cx="216024" cy="216024"/>
            </a:xfrm>
            <a:prstGeom prst="ellipse">
              <a:avLst/>
            </a:pr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655929" y="2571751"/>
              <a:ext cx="1457147" cy="594425"/>
            </a:xfrm>
            <a:custGeom>
              <a:avLst/>
              <a:gdLst/>
              <a:ahLst/>
              <a:cxnLst/>
              <a:rect l="l" t="t" r="r" b="b"/>
              <a:pathLst>
                <a:path w="1763036" h="719209">
                  <a:moveTo>
                    <a:pt x="0" y="0"/>
                  </a:moveTo>
                  <a:lnTo>
                    <a:pt x="159075" y="0"/>
                  </a:lnTo>
                  <a:cubicBezTo>
                    <a:pt x="237906" y="330475"/>
                    <a:pt x="535689" y="575192"/>
                    <a:pt x="890628" y="575192"/>
                  </a:cubicBezTo>
                  <a:cubicBezTo>
                    <a:pt x="1245567" y="575192"/>
                    <a:pt x="1543350" y="330475"/>
                    <a:pt x="1622181" y="0"/>
                  </a:cubicBezTo>
                  <a:lnTo>
                    <a:pt x="1763036" y="0"/>
                  </a:lnTo>
                  <a:cubicBezTo>
                    <a:pt x="1679516" y="410394"/>
                    <a:pt x="1316581" y="719209"/>
                    <a:pt x="881518" y="719209"/>
                  </a:cubicBezTo>
                  <a:cubicBezTo>
                    <a:pt x="446456" y="719209"/>
                    <a:pt x="83521" y="410394"/>
                    <a:pt x="0" y="0"/>
                  </a:cubicBezTo>
                  <a:close/>
                </a:path>
              </a:pathLst>
            </a:custGeom>
            <a:solidFill>
              <a:srgbClr val="EC6C00"/>
            </a:solidFill>
            <a:ln>
              <a:solidFill>
                <a:srgbClr val="EC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50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2251064"/>
            <a:ext cx="1440160" cy="864096"/>
          </a:xfrm>
          <a:prstGeom prst="rect">
            <a:avLst/>
          </a:prstGeom>
          <a:solidFill>
            <a:srgbClr val="EC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2268760" y="872576"/>
            <a:ext cx="1290919" cy="1365090"/>
            <a:chOff x="6230796" y="915566"/>
            <a:chExt cx="1290919" cy="136509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60" t="26226" r="32558" b="59738"/>
            <a:stretch/>
          </p:blipFill>
          <p:spPr bwMode="auto">
            <a:xfrm>
              <a:off x="6230796" y="915566"/>
              <a:ext cx="1290919" cy="43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71" t="53402" r="35271" b="28461"/>
            <a:stretch/>
          </p:blipFill>
          <p:spPr bwMode="auto">
            <a:xfrm>
              <a:off x="6250007" y="1722389"/>
              <a:ext cx="1183342" cy="558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2483768" y="1951810"/>
            <a:ext cx="302374" cy="199830"/>
            <a:chOff x="4644008" y="2875976"/>
            <a:chExt cx="988181" cy="653060"/>
          </a:xfrm>
        </p:grpSpPr>
        <p:sp>
          <p:nvSpPr>
            <p:cNvPr id="6" name="任意多边形 5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43808" y="1851670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Framework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层的传递（简单介绍）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83768" y="2492271"/>
            <a:ext cx="5976664" cy="707886"/>
            <a:chOff x="4834626" y="1971930"/>
            <a:chExt cx="5976664" cy="707886"/>
          </a:xfrm>
        </p:grpSpPr>
        <p:grpSp>
          <p:nvGrpSpPr>
            <p:cNvPr id="20" name="组合 19"/>
            <p:cNvGrpSpPr/>
            <p:nvPr/>
          </p:nvGrpSpPr>
          <p:grpSpPr>
            <a:xfrm>
              <a:off x="4834626" y="2072070"/>
              <a:ext cx="302374" cy="199830"/>
              <a:chOff x="4644008" y="2875976"/>
              <a:chExt cx="988181" cy="653060"/>
            </a:xfrm>
          </p:grpSpPr>
          <p:sp>
            <p:nvSpPr>
              <p:cNvPr id="21" name="任意多边形 20"/>
              <p:cNvSpPr/>
              <p:nvPr/>
            </p:nvSpPr>
            <p:spPr>
              <a:xfrm>
                <a:off x="4728899" y="2875976"/>
                <a:ext cx="580498" cy="653060"/>
              </a:xfrm>
              <a:custGeom>
                <a:avLst/>
                <a:gdLst>
                  <a:gd name="connsiteX0" fmla="*/ 0 w 220458"/>
                  <a:gd name="connsiteY0" fmla="*/ 0 h 248015"/>
                  <a:gd name="connsiteX1" fmla="*/ 100208 w 220458"/>
                  <a:gd name="connsiteY1" fmla="*/ 0 h 248015"/>
                  <a:gd name="connsiteX2" fmla="*/ 220458 w 220458"/>
                  <a:gd name="connsiteY2" fmla="*/ 122755 h 248015"/>
                  <a:gd name="connsiteX3" fmla="*/ 105219 w 220458"/>
                  <a:gd name="connsiteY3" fmla="*/ 248015 h 248015"/>
                  <a:gd name="connsiteX4" fmla="*/ 5010 w 220458"/>
                  <a:gd name="connsiteY4" fmla="*/ 248015 h 248015"/>
                  <a:gd name="connsiteX5" fmla="*/ 115239 w 220458"/>
                  <a:gd name="connsiteY5" fmla="*/ 125260 h 248015"/>
                  <a:gd name="connsiteX6" fmla="*/ 0 w 220458"/>
                  <a:gd name="connsiteY6" fmla="*/ 0 h 24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458" h="248015">
                    <a:moveTo>
                      <a:pt x="0" y="0"/>
                    </a:moveTo>
                    <a:lnTo>
                      <a:pt x="100208" y="0"/>
                    </a:lnTo>
                    <a:lnTo>
                      <a:pt x="220458" y="122755"/>
                    </a:lnTo>
                    <a:lnTo>
                      <a:pt x="105219" y="248015"/>
                    </a:lnTo>
                    <a:lnTo>
                      <a:pt x="5010" y="248015"/>
                    </a:lnTo>
                    <a:lnTo>
                      <a:pt x="115239" y="1252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6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矩形 7"/>
              <p:cNvSpPr/>
              <p:nvPr/>
            </p:nvSpPr>
            <p:spPr>
              <a:xfrm>
                <a:off x="4644008" y="3202506"/>
                <a:ext cx="346609" cy="272620"/>
              </a:xfrm>
              <a:custGeom>
                <a:avLst/>
                <a:gdLst>
                  <a:gd name="connsiteX0" fmla="*/ 0 w 45719"/>
                  <a:gd name="connsiteY0" fmla="*/ 0 h 144016"/>
                  <a:gd name="connsiteX1" fmla="*/ 45719 w 45719"/>
                  <a:gd name="connsiteY1" fmla="*/ 0 h 144016"/>
                  <a:gd name="connsiteX2" fmla="*/ 45719 w 45719"/>
                  <a:gd name="connsiteY2" fmla="*/ 144016 h 144016"/>
                  <a:gd name="connsiteX3" fmla="*/ 0 w 45719"/>
                  <a:gd name="connsiteY3" fmla="*/ 144016 h 144016"/>
                  <a:gd name="connsiteX4" fmla="*/ 0 w 45719"/>
                  <a:gd name="connsiteY4" fmla="*/ 0 h 144016"/>
                  <a:gd name="connsiteX0" fmla="*/ 0 w 95823"/>
                  <a:gd name="connsiteY0" fmla="*/ 0 h 144016"/>
                  <a:gd name="connsiteX1" fmla="*/ 95823 w 95823"/>
                  <a:gd name="connsiteY1" fmla="*/ 0 h 144016"/>
                  <a:gd name="connsiteX2" fmla="*/ 45719 w 95823"/>
                  <a:gd name="connsiteY2" fmla="*/ 144016 h 144016"/>
                  <a:gd name="connsiteX3" fmla="*/ 0 w 95823"/>
                  <a:gd name="connsiteY3" fmla="*/ 144016 h 144016"/>
                  <a:gd name="connsiteX4" fmla="*/ 0 w 95823"/>
                  <a:gd name="connsiteY4" fmla="*/ 0 h 144016"/>
                  <a:gd name="connsiteX0" fmla="*/ 50105 w 95823"/>
                  <a:gd name="connsiteY0" fmla="*/ 2506 h 144016"/>
                  <a:gd name="connsiteX1" fmla="*/ 95823 w 95823"/>
                  <a:gd name="connsiteY1" fmla="*/ 0 h 144016"/>
                  <a:gd name="connsiteX2" fmla="*/ 45719 w 95823"/>
                  <a:gd name="connsiteY2" fmla="*/ 144016 h 144016"/>
                  <a:gd name="connsiteX3" fmla="*/ 0 w 95823"/>
                  <a:gd name="connsiteY3" fmla="*/ 144016 h 144016"/>
                  <a:gd name="connsiteX4" fmla="*/ 50105 w 95823"/>
                  <a:gd name="connsiteY4" fmla="*/ 2506 h 144016"/>
                  <a:gd name="connsiteX0" fmla="*/ 50105 w 133923"/>
                  <a:gd name="connsiteY0" fmla="*/ 0 h 141510"/>
                  <a:gd name="connsiteX1" fmla="*/ 133923 w 133923"/>
                  <a:gd name="connsiteY1" fmla="*/ 37976 h 141510"/>
                  <a:gd name="connsiteX2" fmla="*/ 45719 w 133923"/>
                  <a:gd name="connsiteY2" fmla="*/ 141510 h 141510"/>
                  <a:gd name="connsiteX3" fmla="*/ 0 w 133923"/>
                  <a:gd name="connsiteY3" fmla="*/ 141510 h 141510"/>
                  <a:gd name="connsiteX4" fmla="*/ 50105 w 133923"/>
                  <a:gd name="connsiteY4" fmla="*/ 0 h 141510"/>
                  <a:gd name="connsiteX0" fmla="*/ 95348 w 133923"/>
                  <a:gd name="connsiteY0" fmla="*/ 124 h 103534"/>
                  <a:gd name="connsiteX1" fmla="*/ 133923 w 133923"/>
                  <a:gd name="connsiteY1" fmla="*/ 0 h 103534"/>
                  <a:gd name="connsiteX2" fmla="*/ 45719 w 133923"/>
                  <a:gd name="connsiteY2" fmla="*/ 103534 h 103534"/>
                  <a:gd name="connsiteX3" fmla="*/ 0 w 133923"/>
                  <a:gd name="connsiteY3" fmla="*/ 103534 h 103534"/>
                  <a:gd name="connsiteX4" fmla="*/ 95348 w 133923"/>
                  <a:gd name="connsiteY4" fmla="*/ 124 h 103534"/>
                  <a:gd name="connsiteX0" fmla="*/ 85823 w 124398"/>
                  <a:gd name="connsiteY0" fmla="*/ 124 h 103534"/>
                  <a:gd name="connsiteX1" fmla="*/ 124398 w 124398"/>
                  <a:gd name="connsiteY1" fmla="*/ 0 h 103534"/>
                  <a:gd name="connsiteX2" fmla="*/ 36194 w 124398"/>
                  <a:gd name="connsiteY2" fmla="*/ 103534 h 103534"/>
                  <a:gd name="connsiteX3" fmla="*/ 0 w 124398"/>
                  <a:gd name="connsiteY3" fmla="*/ 103534 h 103534"/>
                  <a:gd name="connsiteX4" fmla="*/ 85823 w 124398"/>
                  <a:gd name="connsiteY4" fmla="*/ 124 h 103534"/>
                  <a:gd name="connsiteX0" fmla="*/ 85823 w 131633"/>
                  <a:gd name="connsiteY0" fmla="*/ 124 h 103534"/>
                  <a:gd name="connsiteX1" fmla="*/ 131633 w 131633"/>
                  <a:gd name="connsiteY1" fmla="*/ 0 h 103534"/>
                  <a:gd name="connsiteX2" fmla="*/ 36194 w 131633"/>
                  <a:gd name="connsiteY2" fmla="*/ 103534 h 103534"/>
                  <a:gd name="connsiteX3" fmla="*/ 0 w 131633"/>
                  <a:gd name="connsiteY3" fmla="*/ 103534 h 103534"/>
                  <a:gd name="connsiteX4" fmla="*/ 85823 w 131633"/>
                  <a:gd name="connsiteY4" fmla="*/ 124 h 103534"/>
                  <a:gd name="connsiteX0" fmla="*/ 99388 w 131633"/>
                  <a:gd name="connsiteY0" fmla="*/ 124 h 103534"/>
                  <a:gd name="connsiteX1" fmla="*/ 131633 w 131633"/>
                  <a:gd name="connsiteY1" fmla="*/ 0 h 103534"/>
                  <a:gd name="connsiteX2" fmla="*/ 36194 w 131633"/>
                  <a:gd name="connsiteY2" fmla="*/ 103534 h 103534"/>
                  <a:gd name="connsiteX3" fmla="*/ 0 w 131633"/>
                  <a:gd name="connsiteY3" fmla="*/ 103534 h 103534"/>
                  <a:gd name="connsiteX4" fmla="*/ 99388 w 131633"/>
                  <a:gd name="connsiteY4" fmla="*/ 124 h 103534"/>
                  <a:gd name="connsiteX0" fmla="*/ 95771 w 131633"/>
                  <a:gd name="connsiteY0" fmla="*/ 124 h 103534"/>
                  <a:gd name="connsiteX1" fmla="*/ 131633 w 131633"/>
                  <a:gd name="connsiteY1" fmla="*/ 0 h 103534"/>
                  <a:gd name="connsiteX2" fmla="*/ 36194 w 131633"/>
                  <a:gd name="connsiteY2" fmla="*/ 103534 h 103534"/>
                  <a:gd name="connsiteX3" fmla="*/ 0 w 131633"/>
                  <a:gd name="connsiteY3" fmla="*/ 103534 h 103534"/>
                  <a:gd name="connsiteX4" fmla="*/ 95771 w 131633"/>
                  <a:gd name="connsiteY4" fmla="*/ 124 h 10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633" h="103534">
                    <a:moveTo>
                      <a:pt x="95771" y="124"/>
                    </a:moveTo>
                    <a:lnTo>
                      <a:pt x="131633" y="0"/>
                    </a:lnTo>
                    <a:lnTo>
                      <a:pt x="36194" y="103534"/>
                    </a:lnTo>
                    <a:lnTo>
                      <a:pt x="0" y="103534"/>
                    </a:lnTo>
                    <a:lnTo>
                      <a:pt x="95771" y="124"/>
                    </a:lnTo>
                    <a:close/>
                  </a:path>
                </a:pathLst>
              </a:custGeom>
              <a:solidFill>
                <a:srgbClr val="EC6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066188" y="2905199"/>
                <a:ext cx="421282" cy="597246"/>
              </a:xfrm>
              <a:custGeom>
                <a:avLst/>
                <a:gdLst/>
                <a:ahLst/>
                <a:cxnLst/>
                <a:rect l="l" t="t" r="r" b="b"/>
                <a:pathLst>
                  <a:path w="460652" h="653060">
                    <a:moveTo>
                      <a:pt x="0" y="0"/>
                    </a:moveTo>
                    <a:lnTo>
                      <a:pt x="144016" y="0"/>
                    </a:lnTo>
                    <a:lnTo>
                      <a:pt x="460652" y="323232"/>
                    </a:lnTo>
                    <a:lnTo>
                      <a:pt x="157211" y="653060"/>
                    </a:lnTo>
                    <a:lnTo>
                      <a:pt x="13195" y="653060"/>
                    </a:lnTo>
                    <a:lnTo>
                      <a:pt x="316636" y="323232"/>
                    </a:lnTo>
                    <a:close/>
                  </a:path>
                </a:pathLst>
              </a:custGeom>
              <a:solidFill>
                <a:srgbClr val="EC6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矩形 7"/>
              <p:cNvSpPr/>
              <p:nvPr/>
            </p:nvSpPr>
            <p:spPr>
              <a:xfrm flipH="1">
                <a:off x="5242049" y="2905199"/>
                <a:ext cx="390140" cy="291671"/>
              </a:xfrm>
              <a:custGeom>
                <a:avLst/>
                <a:gdLst>
                  <a:gd name="connsiteX0" fmla="*/ 0 w 45719"/>
                  <a:gd name="connsiteY0" fmla="*/ 0 h 144016"/>
                  <a:gd name="connsiteX1" fmla="*/ 45719 w 45719"/>
                  <a:gd name="connsiteY1" fmla="*/ 0 h 144016"/>
                  <a:gd name="connsiteX2" fmla="*/ 45719 w 45719"/>
                  <a:gd name="connsiteY2" fmla="*/ 144016 h 144016"/>
                  <a:gd name="connsiteX3" fmla="*/ 0 w 45719"/>
                  <a:gd name="connsiteY3" fmla="*/ 144016 h 144016"/>
                  <a:gd name="connsiteX4" fmla="*/ 0 w 45719"/>
                  <a:gd name="connsiteY4" fmla="*/ 0 h 144016"/>
                  <a:gd name="connsiteX0" fmla="*/ 0 w 95823"/>
                  <a:gd name="connsiteY0" fmla="*/ 0 h 144016"/>
                  <a:gd name="connsiteX1" fmla="*/ 95823 w 95823"/>
                  <a:gd name="connsiteY1" fmla="*/ 0 h 144016"/>
                  <a:gd name="connsiteX2" fmla="*/ 45719 w 95823"/>
                  <a:gd name="connsiteY2" fmla="*/ 144016 h 144016"/>
                  <a:gd name="connsiteX3" fmla="*/ 0 w 95823"/>
                  <a:gd name="connsiteY3" fmla="*/ 144016 h 144016"/>
                  <a:gd name="connsiteX4" fmla="*/ 0 w 95823"/>
                  <a:gd name="connsiteY4" fmla="*/ 0 h 144016"/>
                  <a:gd name="connsiteX0" fmla="*/ 50105 w 95823"/>
                  <a:gd name="connsiteY0" fmla="*/ 2506 h 144016"/>
                  <a:gd name="connsiteX1" fmla="*/ 95823 w 95823"/>
                  <a:gd name="connsiteY1" fmla="*/ 0 h 144016"/>
                  <a:gd name="connsiteX2" fmla="*/ 45719 w 95823"/>
                  <a:gd name="connsiteY2" fmla="*/ 144016 h 144016"/>
                  <a:gd name="connsiteX3" fmla="*/ 0 w 95823"/>
                  <a:gd name="connsiteY3" fmla="*/ 144016 h 144016"/>
                  <a:gd name="connsiteX4" fmla="*/ 50105 w 95823"/>
                  <a:gd name="connsiteY4" fmla="*/ 2506 h 144016"/>
                  <a:gd name="connsiteX0" fmla="*/ 50105 w 133923"/>
                  <a:gd name="connsiteY0" fmla="*/ 0 h 141510"/>
                  <a:gd name="connsiteX1" fmla="*/ 133923 w 133923"/>
                  <a:gd name="connsiteY1" fmla="*/ 37976 h 141510"/>
                  <a:gd name="connsiteX2" fmla="*/ 45719 w 133923"/>
                  <a:gd name="connsiteY2" fmla="*/ 141510 h 141510"/>
                  <a:gd name="connsiteX3" fmla="*/ 0 w 133923"/>
                  <a:gd name="connsiteY3" fmla="*/ 141510 h 141510"/>
                  <a:gd name="connsiteX4" fmla="*/ 50105 w 133923"/>
                  <a:gd name="connsiteY4" fmla="*/ 0 h 141510"/>
                  <a:gd name="connsiteX0" fmla="*/ 95348 w 133923"/>
                  <a:gd name="connsiteY0" fmla="*/ 124 h 103534"/>
                  <a:gd name="connsiteX1" fmla="*/ 133923 w 133923"/>
                  <a:gd name="connsiteY1" fmla="*/ 0 h 103534"/>
                  <a:gd name="connsiteX2" fmla="*/ 45719 w 133923"/>
                  <a:gd name="connsiteY2" fmla="*/ 103534 h 103534"/>
                  <a:gd name="connsiteX3" fmla="*/ 0 w 133923"/>
                  <a:gd name="connsiteY3" fmla="*/ 103534 h 103534"/>
                  <a:gd name="connsiteX4" fmla="*/ 95348 w 133923"/>
                  <a:gd name="connsiteY4" fmla="*/ 124 h 103534"/>
                  <a:gd name="connsiteX0" fmla="*/ 85823 w 124398"/>
                  <a:gd name="connsiteY0" fmla="*/ 124 h 103534"/>
                  <a:gd name="connsiteX1" fmla="*/ 124398 w 124398"/>
                  <a:gd name="connsiteY1" fmla="*/ 0 h 103534"/>
                  <a:gd name="connsiteX2" fmla="*/ 36194 w 124398"/>
                  <a:gd name="connsiteY2" fmla="*/ 103534 h 103534"/>
                  <a:gd name="connsiteX3" fmla="*/ 0 w 124398"/>
                  <a:gd name="connsiteY3" fmla="*/ 103534 h 103534"/>
                  <a:gd name="connsiteX4" fmla="*/ 85823 w 124398"/>
                  <a:gd name="connsiteY4" fmla="*/ 124 h 103534"/>
                  <a:gd name="connsiteX0" fmla="*/ 85823 w 131633"/>
                  <a:gd name="connsiteY0" fmla="*/ 124 h 103534"/>
                  <a:gd name="connsiteX1" fmla="*/ 131633 w 131633"/>
                  <a:gd name="connsiteY1" fmla="*/ 0 h 103534"/>
                  <a:gd name="connsiteX2" fmla="*/ 36194 w 131633"/>
                  <a:gd name="connsiteY2" fmla="*/ 103534 h 103534"/>
                  <a:gd name="connsiteX3" fmla="*/ 0 w 131633"/>
                  <a:gd name="connsiteY3" fmla="*/ 103534 h 103534"/>
                  <a:gd name="connsiteX4" fmla="*/ 85823 w 131633"/>
                  <a:gd name="connsiteY4" fmla="*/ 124 h 103534"/>
                  <a:gd name="connsiteX0" fmla="*/ 99388 w 131633"/>
                  <a:gd name="connsiteY0" fmla="*/ 124 h 103534"/>
                  <a:gd name="connsiteX1" fmla="*/ 131633 w 131633"/>
                  <a:gd name="connsiteY1" fmla="*/ 0 h 103534"/>
                  <a:gd name="connsiteX2" fmla="*/ 36194 w 131633"/>
                  <a:gd name="connsiteY2" fmla="*/ 103534 h 103534"/>
                  <a:gd name="connsiteX3" fmla="*/ 0 w 131633"/>
                  <a:gd name="connsiteY3" fmla="*/ 103534 h 103534"/>
                  <a:gd name="connsiteX4" fmla="*/ 99388 w 131633"/>
                  <a:gd name="connsiteY4" fmla="*/ 124 h 103534"/>
                  <a:gd name="connsiteX0" fmla="*/ 95771 w 131633"/>
                  <a:gd name="connsiteY0" fmla="*/ 124 h 103534"/>
                  <a:gd name="connsiteX1" fmla="*/ 131633 w 131633"/>
                  <a:gd name="connsiteY1" fmla="*/ 0 h 103534"/>
                  <a:gd name="connsiteX2" fmla="*/ 36194 w 131633"/>
                  <a:gd name="connsiteY2" fmla="*/ 103534 h 103534"/>
                  <a:gd name="connsiteX3" fmla="*/ 0 w 131633"/>
                  <a:gd name="connsiteY3" fmla="*/ 103534 h 103534"/>
                  <a:gd name="connsiteX4" fmla="*/ 95771 w 131633"/>
                  <a:gd name="connsiteY4" fmla="*/ 124 h 103534"/>
                  <a:gd name="connsiteX0" fmla="*/ 95771 w 131633"/>
                  <a:gd name="connsiteY0" fmla="*/ 124 h 110769"/>
                  <a:gd name="connsiteX1" fmla="*/ 131633 w 131633"/>
                  <a:gd name="connsiteY1" fmla="*/ 0 h 110769"/>
                  <a:gd name="connsiteX2" fmla="*/ 32837 w 131633"/>
                  <a:gd name="connsiteY2" fmla="*/ 110769 h 110769"/>
                  <a:gd name="connsiteX3" fmla="*/ 0 w 131633"/>
                  <a:gd name="connsiteY3" fmla="*/ 103534 h 110769"/>
                  <a:gd name="connsiteX4" fmla="*/ 95771 w 131633"/>
                  <a:gd name="connsiteY4" fmla="*/ 124 h 110769"/>
                  <a:gd name="connsiteX0" fmla="*/ 101646 w 137508"/>
                  <a:gd name="connsiteY0" fmla="*/ 124 h 110769"/>
                  <a:gd name="connsiteX1" fmla="*/ 137508 w 137508"/>
                  <a:gd name="connsiteY1" fmla="*/ 0 h 110769"/>
                  <a:gd name="connsiteX2" fmla="*/ 38712 w 137508"/>
                  <a:gd name="connsiteY2" fmla="*/ 110769 h 110769"/>
                  <a:gd name="connsiteX3" fmla="*/ 0 w 137508"/>
                  <a:gd name="connsiteY3" fmla="*/ 110769 h 110769"/>
                  <a:gd name="connsiteX4" fmla="*/ 101646 w 137508"/>
                  <a:gd name="connsiteY4" fmla="*/ 124 h 110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508" h="110769">
                    <a:moveTo>
                      <a:pt x="101646" y="124"/>
                    </a:moveTo>
                    <a:lnTo>
                      <a:pt x="137508" y="0"/>
                    </a:lnTo>
                    <a:lnTo>
                      <a:pt x="38712" y="110769"/>
                    </a:lnTo>
                    <a:lnTo>
                      <a:pt x="0" y="110769"/>
                    </a:lnTo>
                    <a:lnTo>
                      <a:pt x="101646" y="124"/>
                    </a:lnTo>
                    <a:close/>
                  </a:path>
                </a:pathLst>
              </a:custGeom>
              <a:solidFill>
                <a:srgbClr val="EC6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194666" y="1971930"/>
              <a:ext cx="561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二、</a:t>
              </a:r>
              <a:r>
                <a:rPr lang="en-US" altLang="zh-CN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Touch</a:t>
              </a:r>
              <a:r>
                <a:rPr lang="zh-CN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事件在</a:t>
              </a:r>
              <a:r>
                <a:rPr lang="en-US" altLang="zh-CN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SDK</a:t>
              </a:r>
              <a:r>
                <a:rPr lang="zh-CN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层的传递</a:t>
              </a:r>
              <a:endPara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83768" y="3132873"/>
            <a:ext cx="5112568" cy="400110"/>
            <a:chOff x="4834626" y="1971930"/>
            <a:chExt cx="5112568" cy="400110"/>
          </a:xfrm>
        </p:grpSpPr>
        <p:grpSp>
          <p:nvGrpSpPr>
            <p:cNvPr id="29" name="组合 28"/>
            <p:cNvGrpSpPr/>
            <p:nvPr/>
          </p:nvGrpSpPr>
          <p:grpSpPr>
            <a:xfrm>
              <a:off x="4834626" y="2072070"/>
              <a:ext cx="302374" cy="199830"/>
              <a:chOff x="4644008" y="2875976"/>
              <a:chExt cx="988181" cy="65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4728899" y="2875976"/>
                <a:ext cx="580498" cy="653060"/>
              </a:xfrm>
              <a:custGeom>
                <a:avLst/>
                <a:gdLst>
                  <a:gd name="connsiteX0" fmla="*/ 0 w 220458"/>
                  <a:gd name="connsiteY0" fmla="*/ 0 h 248015"/>
                  <a:gd name="connsiteX1" fmla="*/ 100208 w 220458"/>
                  <a:gd name="connsiteY1" fmla="*/ 0 h 248015"/>
                  <a:gd name="connsiteX2" fmla="*/ 220458 w 220458"/>
                  <a:gd name="connsiteY2" fmla="*/ 122755 h 248015"/>
                  <a:gd name="connsiteX3" fmla="*/ 105219 w 220458"/>
                  <a:gd name="connsiteY3" fmla="*/ 248015 h 248015"/>
                  <a:gd name="connsiteX4" fmla="*/ 5010 w 220458"/>
                  <a:gd name="connsiteY4" fmla="*/ 248015 h 248015"/>
                  <a:gd name="connsiteX5" fmla="*/ 115239 w 220458"/>
                  <a:gd name="connsiteY5" fmla="*/ 125260 h 248015"/>
                  <a:gd name="connsiteX6" fmla="*/ 0 w 220458"/>
                  <a:gd name="connsiteY6" fmla="*/ 0 h 24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458" h="248015">
                    <a:moveTo>
                      <a:pt x="0" y="0"/>
                    </a:moveTo>
                    <a:lnTo>
                      <a:pt x="100208" y="0"/>
                    </a:lnTo>
                    <a:lnTo>
                      <a:pt x="220458" y="122755"/>
                    </a:lnTo>
                    <a:lnTo>
                      <a:pt x="105219" y="248015"/>
                    </a:lnTo>
                    <a:lnTo>
                      <a:pt x="5010" y="248015"/>
                    </a:lnTo>
                    <a:lnTo>
                      <a:pt x="115239" y="1252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6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矩形 7"/>
              <p:cNvSpPr/>
              <p:nvPr/>
            </p:nvSpPr>
            <p:spPr>
              <a:xfrm>
                <a:off x="4644008" y="3202506"/>
                <a:ext cx="346609" cy="272620"/>
              </a:xfrm>
              <a:custGeom>
                <a:avLst/>
                <a:gdLst>
                  <a:gd name="connsiteX0" fmla="*/ 0 w 45719"/>
                  <a:gd name="connsiteY0" fmla="*/ 0 h 144016"/>
                  <a:gd name="connsiteX1" fmla="*/ 45719 w 45719"/>
                  <a:gd name="connsiteY1" fmla="*/ 0 h 144016"/>
                  <a:gd name="connsiteX2" fmla="*/ 45719 w 45719"/>
                  <a:gd name="connsiteY2" fmla="*/ 144016 h 144016"/>
                  <a:gd name="connsiteX3" fmla="*/ 0 w 45719"/>
                  <a:gd name="connsiteY3" fmla="*/ 144016 h 144016"/>
                  <a:gd name="connsiteX4" fmla="*/ 0 w 45719"/>
                  <a:gd name="connsiteY4" fmla="*/ 0 h 144016"/>
                  <a:gd name="connsiteX0" fmla="*/ 0 w 95823"/>
                  <a:gd name="connsiteY0" fmla="*/ 0 h 144016"/>
                  <a:gd name="connsiteX1" fmla="*/ 95823 w 95823"/>
                  <a:gd name="connsiteY1" fmla="*/ 0 h 144016"/>
                  <a:gd name="connsiteX2" fmla="*/ 45719 w 95823"/>
                  <a:gd name="connsiteY2" fmla="*/ 144016 h 144016"/>
                  <a:gd name="connsiteX3" fmla="*/ 0 w 95823"/>
                  <a:gd name="connsiteY3" fmla="*/ 144016 h 144016"/>
                  <a:gd name="connsiteX4" fmla="*/ 0 w 95823"/>
                  <a:gd name="connsiteY4" fmla="*/ 0 h 144016"/>
                  <a:gd name="connsiteX0" fmla="*/ 50105 w 95823"/>
                  <a:gd name="connsiteY0" fmla="*/ 2506 h 144016"/>
                  <a:gd name="connsiteX1" fmla="*/ 95823 w 95823"/>
                  <a:gd name="connsiteY1" fmla="*/ 0 h 144016"/>
                  <a:gd name="connsiteX2" fmla="*/ 45719 w 95823"/>
                  <a:gd name="connsiteY2" fmla="*/ 144016 h 144016"/>
                  <a:gd name="connsiteX3" fmla="*/ 0 w 95823"/>
                  <a:gd name="connsiteY3" fmla="*/ 144016 h 144016"/>
                  <a:gd name="connsiteX4" fmla="*/ 50105 w 95823"/>
                  <a:gd name="connsiteY4" fmla="*/ 2506 h 144016"/>
                  <a:gd name="connsiteX0" fmla="*/ 50105 w 133923"/>
                  <a:gd name="connsiteY0" fmla="*/ 0 h 141510"/>
                  <a:gd name="connsiteX1" fmla="*/ 133923 w 133923"/>
                  <a:gd name="connsiteY1" fmla="*/ 37976 h 141510"/>
                  <a:gd name="connsiteX2" fmla="*/ 45719 w 133923"/>
                  <a:gd name="connsiteY2" fmla="*/ 141510 h 141510"/>
                  <a:gd name="connsiteX3" fmla="*/ 0 w 133923"/>
                  <a:gd name="connsiteY3" fmla="*/ 141510 h 141510"/>
                  <a:gd name="connsiteX4" fmla="*/ 50105 w 133923"/>
                  <a:gd name="connsiteY4" fmla="*/ 0 h 141510"/>
                  <a:gd name="connsiteX0" fmla="*/ 95348 w 133923"/>
                  <a:gd name="connsiteY0" fmla="*/ 124 h 103534"/>
                  <a:gd name="connsiteX1" fmla="*/ 133923 w 133923"/>
                  <a:gd name="connsiteY1" fmla="*/ 0 h 103534"/>
                  <a:gd name="connsiteX2" fmla="*/ 45719 w 133923"/>
                  <a:gd name="connsiteY2" fmla="*/ 103534 h 103534"/>
                  <a:gd name="connsiteX3" fmla="*/ 0 w 133923"/>
                  <a:gd name="connsiteY3" fmla="*/ 103534 h 103534"/>
                  <a:gd name="connsiteX4" fmla="*/ 95348 w 133923"/>
                  <a:gd name="connsiteY4" fmla="*/ 124 h 103534"/>
                  <a:gd name="connsiteX0" fmla="*/ 85823 w 124398"/>
                  <a:gd name="connsiteY0" fmla="*/ 124 h 103534"/>
                  <a:gd name="connsiteX1" fmla="*/ 124398 w 124398"/>
                  <a:gd name="connsiteY1" fmla="*/ 0 h 103534"/>
                  <a:gd name="connsiteX2" fmla="*/ 36194 w 124398"/>
                  <a:gd name="connsiteY2" fmla="*/ 103534 h 103534"/>
                  <a:gd name="connsiteX3" fmla="*/ 0 w 124398"/>
                  <a:gd name="connsiteY3" fmla="*/ 103534 h 103534"/>
                  <a:gd name="connsiteX4" fmla="*/ 85823 w 124398"/>
                  <a:gd name="connsiteY4" fmla="*/ 124 h 103534"/>
                  <a:gd name="connsiteX0" fmla="*/ 85823 w 131633"/>
                  <a:gd name="connsiteY0" fmla="*/ 124 h 103534"/>
                  <a:gd name="connsiteX1" fmla="*/ 131633 w 131633"/>
                  <a:gd name="connsiteY1" fmla="*/ 0 h 103534"/>
                  <a:gd name="connsiteX2" fmla="*/ 36194 w 131633"/>
                  <a:gd name="connsiteY2" fmla="*/ 103534 h 103534"/>
                  <a:gd name="connsiteX3" fmla="*/ 0 w 131633"/>
                  <a:gd name="connsiteY3" fmla="*/ 103534 h 103534"/>
                  <a:gd name="connsiteX4" fmla="*/ 85823 w 131633"/>
                  <a:gd name="connsiteY4" fmla="*/ 124 h 103534"/>
                  <a:gd name="connsiteX0" fmla="*/ 99388 w 131633"/>
                  <a:gd name="connsiteY0" fmla="*/ 124 h 103534"/>
                  <a:gd name="connsiteX1" fmla="*/ 131633 w 131633"/>
                  <a:gd name="connsiteY1" fmla="*/ 0 h 103534"/>
                  <a:gd name="connsiteX2" fmla="*/ 36194 w 131633"/>
                  <a:gd name="connsiteY2" fmla="*/ 103534 h 103534"/>
                  <a:gd name="connsiteX3" fmla="*/ 0 w 131633"/>
                  <a:gd name="connsiteY3" fmla="*/ 103534 h 103534"/>
                  <a:gd name="connsiteX4" fmla="*/ 99388 w 131633"/>
                  <a:gd name="connsiteY4" fmla="*/ 124 h 103534"/>
                  <a:gd name="connsiteX0" fmla="*/ 95771 w 131633"/>
                  <a:gd name="connsiteY0" fmla="*/ 124 h 103534"/>
                  <a:gd name="connsiteX1" fmla="*/ 131633 w 131633"/>
                  <a:gd name="connsiteY1" fmla="*/ 0 h 103534"/>
                  <a:gd name="connsiteX2" fmla="*/ 36194 w 131633"/>
                  <a:gd name="connsiteY2" fmla="*/ 103534 h 103534"/>
                  <a:gd name="connsiteX3" fmla="*/ 0 w 131633"/>
                  <a:gd name="connsiteY3" fmla="*/ 103534 h 103534"/>
                  <a:gd name="connsiteX4" fmla="*/ 95771 w 131633"/>
                  <a:gd name="connsiteY4" fmla="*/ 124 h 10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633" h="103534">
                    <a:moveTo>
                      <a:pt x="95771" y="124"/>
                    </a:moveTo>
                    <a:lnTo>
                      <a:pt x="131633" y="0"/>
                    </a:lnTo>
                    <a:lnTo>
                      <a:pt x="36194" y="103534"/>
                    </a:lnTo>
                    <a:lnTo>
                      <a:pt x="0" y="103534"/>
                    </a:lnTo>
                    <a:lnTo>
                      <a:pt x="95771" y="124"/>
                    </a:lnTo>
                    <a:close/>
                  </a:path>
                </a:pathLst>
              </a:custGeom>
              <a:solidFill>
                <a:srgbClr val="EC6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5066188" y="2905199"/>
                <a:ext cx="421282" cy="597246"/>
              </a:xfrm>
              <a:custGeom>
                <a:avLst/>
                <a:gdLst/>
                <a:ahLst/>
                <a:cxnLst/>
                <a:rect l="l" t="t" r="r" b="b"/>
                <a:pathLst>
                  <a:path w="460652" h="653060">
                    <a:moveTo>
                      <a:pt x="0" y="0"/>
                    </a:moveTo>
                    <a:lnTo>
                      <a:pt x="144016" y="0"/>
                    </a:lnTo>
                    <a:lnTo>
                      <a:pt x="460652" y="323232"/>
                    </a:lnTo>
                    <a:lnTo>
                      <a:pt x="157211" y="653060"/>
                    </a:lnTo>
                    <a:lnTo>
                      <a:pt x="13195" y="653060"/>
                    </a:lnTo>
                    <a:lnTo>
                      <a:pt x="316636" y="323232"/>
                    </a:lnTo>
                    <a:close/>
                  </a:path>
                </a:pathLst>
              </a:custGeom>
              <a:solidFill>
                <a:srgbClr val="EC6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矩形 7"/>
              <p:cNvSpPr/>
              <p:nvPr/>
            </p:nvSpPr>
            <p:spPr>
              <a:xfrm flipH="1">
                <a:off x="5242049" y="2905199"/>
                <a:ext cx="390140" cy="291671"/>
              </a:xfrm>
              <a:custGeom>
                <a:avLst/>
                <a:gdLst>
                  <a:gd name="connsiteX0" fmla="*/ 0 w 45719"/>
                  <a:gd name="connsiteY0" fmla="*/ 0 h 144016"/>
                  <a:gd name="connsiteX1" fmla="*/ 45719 w 45719"/>
                  <a:gd name="connsiteY1" fmla="*/ 0 h 144016"/>
                  <a:gd name="connsiteX2" fmla="*/ 45719 w 45719"/>
                  <a:gd name="connsiteY2" fmla="*/ 144016 h 144016"/>
                  <a:gd name="connsiteX3" fmla="*/ 0 w 45719"/>
                  <a:gd name="connsiteY3" fmla="*/ 144016 h 144016"/>
                  <a:gd name="connsiteX4" fmla="*/ 0 w 45719"/>
                  <a:gd name="connsiteY4" fmla="*/ 0 h 144016"/>
                  <a:gd name="connsiteX0" fmla="*/ 0 w 95823"/>
                  <a:gd name="connsiteY0" fmla="*/ 0 h 144016"/>
                  <a:gd name="connsiteX1" fmla="*/ 95823 w 95823"/>
                  <a:gd name="connsiteY1" fmla="*/ 0 h 144016"/>
                  <a:gd name="connsiteX2" fmla="*/ 45719 w 95823"/>
                  <a:gd name="connsiteY2" fmla="*/ 144016 h 144016"/>
                  <a:gd name="connsiteX3" fmla="*/ 0 w 95823"/>
                  <a:gd name="connsiteY3" fmla="*/ 144016 h 144016"/>
                  <a:gd name="connsiteX4" fmla="*/ 0 w 95823"/>
                  <a:gd name="connsiteY4" fmla="*/ 0 h 144016"/>
                  <a:gd name="connsiteX0" fmla="*/ 50105 w 95823"/>
                  <a:gd name="connsiteY0" fmla="*/ 2506 h 144016"/>
                  <a:gd name="connsiteX1" fmla="*/ 95823 w 95823"/>
                  <a:gd name="connsiteY1" fmla="*/ 0 h 144016"/>
                  <a:gd name="connsiteX2" fmla="*/ 45719 w 95823"/>
                  <a:gd name="connsiteY2" fmla="*/ 144016 h 144016"/>
                  <a:gd name="connsiteX3" fmla="*/ 0 w 95823"/>
                  <a:gd name="connsiteY3" fmla="*/ 144016 h 144016"/>
                  <a:gd name="connsiteX4" fmla="*/ 50105 w 95823"/>
                  <a:gd name="connsiteY4" fmla="*/ 2506 h 144016"/>
                  <a:gd name="connsiteX0" fmla="*/ 50105 w 133923"/>
                  <a:gd name="connsiteY0" fmla="*/ 0 h 141510"/>
                  <a:gd name="connsiteX1" fmla="*/ 133923 w 133923"/>
                  <a:gd name="connsiteY1" fmla="*/ 37976 h 141510"/>
                  <a:gd name="connsiteX2" fmla="*/ 45719 w 133923"/>
                  <a:gd name="connsiteY2" fmla="*/ 141510 h 141510"/>
                  <a:gd name="connsiteX3" fmla="*/ 0 w 133923"/>
                  <a:gd name="connsiteY3" fmla="*/ 141510 h 141510"/>
                  <a:gd name="connsiteX4" fmla="*/ 50105 w 133923"/>
                  <a:gd name="connsiteY4" fmla="*/ 0 h 141510"/>
                  <a:gd name="connsiteX0" fmla="*/ 95348 w 133923"/>
                  <a:gd name="connsiteY0" fmla="*/ 124 h 103534"/>
                  <a:gd name="connsiteX1" fmla="*/ 133923 w 133923"/>
                  <a:gd name="connsiteY1" fmla="*/ 0 h 103534"/>
                  <a:gd name="connsiteX2" fmla="*/ 45719 w 133923"/>
                  <a:gd name="connsiteY2" fmla="*/ 103534 h 103534"/>
                  <a:gd name="connsiteX3" fmla="*/ 0 w 133923"/>
                  <a:gd name="connsiteY3" fmla="*/ 103534 h 103534"/>
                  <a:gd name="connsiteX4" fmla="*/ 95348 w 133923"/>
                  <a:gd name="connsiteY4" fmla="*/ 124 h 103534"/>
                  <a:gd name="connsiteX0" fmla="*/ 85823 w 124398"/>
                  <a:gd name="connsiteY0" fmla="*/ 124 h 103534"/>
                  <a:gd name="connsiteX1" fmla="*/ 124398 w 124398"/>
                  <a:gd name="connsiteY1" fmla="*/ 0 h 103534"/>
                  <a:gd name="connsiteX2" fmla="*/ 36194 w 124398"/>
                  <a:gd name="connsiteY2" fmla="*/ 103534 h 103534"/>
                  <a:gd name="connsiteX3" fmla="*/ 0 w 124398"/>
                  <a:gd name="connsiteY3" fmla="*/ 103534 h 103534"/>
                  <a:gd name="connsiteX4" fmla="*/ 85823 w 124398"/>
                  <a:gd name="connsiteY4" fmla="*/ 124 h 103534"/>
                  <a:gd name="connsiteX0" fmla="*/ 85823 w 131633"/>
                  <a:gd name="connsiteY0" fmla="*/ 124 h 103534"/>
                  <a:gd name="connsiteX1" fmla="*/ 131633 w 131633"/>
                  <a:gd name="connsiteY1" fmla="*/ 0 h 103534"/>
                  <a:gd name="connsiteX2" fmla="*/ 36194 w 131633"/>
                  <a:gd name="connsiteY2" fmla="*/ 103534 h 103534"/>
                  <a:gd name="connsiteX3" fmla="*/ 0 w 131633"/>
                  <a:gd name="connsiteY3" fmla="*/ 103534 h 103534"/>
                  <a:gd name="connsiteX4" fmla="*/ 85823 w 131633"/>
                  <a:gd name="connsiteY4" fmla="*/ 124 h 103534"/>
                  <a:gd name="connsiteX0" fmla="*/ 99388 w 131633"/>
                  <a:gd name="connsiteY0" fmla="*/ 124 h 103534"/>
                  <a:gd name="connsiteX1" fmla="*/ 131633 w 131633"/>
                  <a:gd name="connsiteY1" fmla="*/ 0 h 103534"/>
                  <a:gd name="connsiteX2" fmla="*/ 36194 w 131633"/>
                  <a:gd name="connsiteY2" fmla="*/ 103534 h 103534"/>
                  <a:gd name="connsiteX3" fmla="*/ 0 w 131633"/>
                  <a:gd name="connsiteY3" fmla="*/ 103534 h 103534"/>
                  <a:gd name="connsiteX4" fmla="*/ 99388 w 131633"/>
                  <a:gd name="connsiteY4" fmla="*/ 124 h 103534"/>
                  <a:gd name="connsiteX0" fmla="*/ 95771 w 131633"/>
                  <a:gd name="connsiteY0" fmla="*/ 124 h 103534"/>
                  <a:gd name="connsiteX1" fmla="*/ 131633 w 131633"/>
                  <a:gd name="connsiteY1" fmla="*/ 0 h 103534"/>
                  <a:gd name="connsiteX2" fmla="*/ 36194 w 131633"/>
                  <a:gd name="connsiteY2" fmla="*/ 103534 h 103534"/>
                  <a:gd name="connsiteX3" fmla="*/ 0 w 131633"/>
                  <a:gd name="connsiteY3" fmla="*/ 103534 h 103534"/>
                  <a:gd name="connsiteX4" fmla="*/ 95771 w 131633"/>
                  <a:gd name="connsiteY4" fmla="*/ 124 h 103534"/>
                  <a:gd name="connsiteX0" fmla="*/ 95771 w 131633"/>
                  <a:gd name="connsiteY0" fmla="*/ 124 h 110769"/>
                  <a:gd name="connsiteX1" fmla="*/ 131633 w 131633"/>
                  <a:gd name="connsiteY1" fmla="*/ 0 h 110769"/>
                  <a:gd name="connsiteX2" fmla="*/ 32837 w 131633"/>
                  <a:gd name="connsiteY2" fmla="*/ 110769 h 110769"/>
                  <a:gd name="connsiteX3" fmla="*/ 0 w 131633"/>
                  <a:gd name="connsiteY3" fmla="*/ 103534 h 110769"/>
                  <a:gd name="connsiteX4" fmla="*/ 95771 w 131633"/>
                  <a:gd name="connsiteY4" fmla="*/ 124 h 110769"/>
                  <a:gd name="connsiteX0" fmla="*/ 101646 w 137508"/>
                  <a:gd name="connsiteY0" fmla="*/ 124 h 110769"/>
                  <a:gd name="connsiteX1" fmla="*/ 137508 w 137508"/>
                  <a:gd name="connsiteY1" fmla="*/ 0 h 110769"/>
                  <a:gd name="connsiteX2" fmla="*/ 38712 w 137508"/>
                  <a:gd name="connsiteY2" fmla="*/ 110769 h 110769"/>
                  <a:gd name="connsiteX3" fmla="*/ 0 w 137508"/>
                  <a:gd name="connsiteY3" fmla="*/ 110769 h 110769"/>
                  <a:gd name="connsiteX4" fmla="*/ 101646 w 137508"/>
                  <a:gd name="connsiteY4" fmla="*/ 124 h 110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508" h="110769">
                    <a:moveTo>
                      <a:pt x="101646" y="124"/>
                    </a:moveTo>
                    <a:lnTo>
                      <a:pt x="137508" y="0"/>
                    </a:lnTo>
                    <a:lnTo>
                      <a:pt x="38712" y="110769"/>
                    </a:lnTo>
                    <a:lnTo>
                      <a:pt x="0" y="110769"/>
                    </a:lnTo>
                    <a:lnTo>
                      <a:pt x="101646" y="124"/>
                    </a:lnTo>
                    <a:close/>
                  </a:path>
                </a:pathLst>
              </a:custGeom>
              <a:solidFill>
                <a:srgbClr val="EC6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194666" y="1971930"/>
              <a:ext cx="4752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三、除</a:t>
              </a:r>
              <a:r>
                <a:rPr lang="en-US" altLang="zh-CN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Touch</a:t>
              </a:r>
              <a:r>
                <a:rPr lang="zh-CN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外其他的手势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0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787744"/>
            <a:ext cx="302374" cy="199830"/>
            <a:chOff x="4644008" y="2875976"/>
            <a:chExt cx="988181" cy="653060"/>
          </a:xfrm>
        </p:grpSpPr>
        <p:sp>
          <p:nvSpPr>
            <p:cNvPr id="9" name="任意多边形 8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4629666" y="772992"/>
            <a:ext cx="302374" cy="199830"/>
            <a:chOff x="4644008" y="2875976"/>
            <a:chExt cx="988181" cy="653060"/>
          </a:xfrm>
        </p:grpSpPr>
        <p:sp>
          <p:nvSpPr>
            <p:cNvPr id="15" name="任意多边形 14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324544" y="610390"/>
            <a:ext cx="43194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一，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Framework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层的传递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0263" y="2211710"/>
            <a:ext cx="180020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2555776" y="1743658"/>
            <a:ext cx="360040" cy="1800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13649" y="1347614"/>
            <a:ext cx="5618791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InputDeviceReader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线程：调用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方法从输入设备读取用户输入消息（键盘，触屏）到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QueueEvent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40061" y="3219822"/>
            <a:ext cx="5952419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InputDispatcherThread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线程：从上面的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QueueEvent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队列中读取用户消息，加工，发送给应用窗口，窗口对应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decorView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传递给顶层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7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45" y="1419622"/>
            <a:ext cx="5400675" cy="3248025"/>
          </a:xfrm>
        </p:spPr>
      </p:pic>
      <p:grpSp>
        <p:nvGrpSpPr>
          <p:cNvPr id="5" name="组合 4"/>
          <p:cNvGrpSpPr/>
          <p:nvPr/>
        </p:nvGrpSpPr>
        <p:grpSpPr>
          <a:xfrm>
            <a:off x="107504" y="787744"/>
            <a:ext cx="302374" cy="199830"/>
            <a:chOff x="4644008" y="2875976"/>
            <a:chExt cx="988181" cy="653060"/>
          </a:xfrm>
        </p:grpSpPr>
        <p:sp>
          <p:nvSpPr>
            <p:cNvPr id="6" name="任意多边形 5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flipH="1">
            <a:off x="4572000" y="772992"/>
            <a:ext cx="302374" cy="199830"/>
            <a:chOff x="4644008" y="2875976"/>
            <a:chExt cx="988181" cy="653060"/>
          </a:xfrm>
        </p:grpSpPr>
        <p:sp>
          <p:nvSpPr>
            <p:cNvPr id="11" name="任意多边形 10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09279" y="610390"/>
            <a:ext cx="43194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一，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Framework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层的传递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552" y="127560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生产者消费者模型：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2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787744"/>
            <a:ext cx="302374" cy="199830"/>
            <a:chOff x="4644008" y="2875976"/>
            <a:chExt cx="988181" cy="653060"/>
          </a:xfrm>
        </p:grpSpPr>
        <p:sp>
          <p:nvSpPr>
            <p:cNvPr id="9" name="任意多边形 8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3779912" y="772992"/>
            <a:ext cx="302374" cy="199830"/>
            <a:chOff x="4644008" y="2875976"/>
            <a:chExt cx="988181" cy="653060"/>
          </a:xfrm>
        </p:grpSpPr>
        <p:sp>
          <p:nvSpPr>
            <p:cNvPr id="15" name="任意多边形 14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09279" y="610390"/>
            <a:ext cx="378665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二，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层的传递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3480" y="1214361"/>
            <a:ext cx="14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0532" y="1625814"/>
            <a:ext cx="534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5576" y="2197267"/>
            <a:ext cx="3123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Activity</a:t>
            </a:r>
            <a:r>
              <a:rPr lang="en-US" altLang="zh-CN" dirty="0" smtClean="0"/>
              <a:t>:</a:t>
            </a:r>
            <a:r>
              <a:rPr lang="zh-CN" altLang="en-US" dirty="0"/>
              <a:t>应用程序组件，提供一个屏幕，可交互。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dispatchTouchEvent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onTouchEvent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683568" y="3148143"/>
            <a:ext cx="117727" cy="4317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491630"/>
            <a:ext cx="3956890" cy="278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787744"/>
            <a:ext cx="302374" cy="199830"/>
            <a:chOff x="4644008" y="2875976"/>
            <a:chExt cx="988181" cy="653060"/>
          </a:xfrm>
        </p:grpSpPr>
        <p:sp>
          <p:nvSpPr>
            <p:cNvPr id="9" name="任意多边形 8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3779912" y="772992"/>
            <a:ext cx="302374" cy="199830"/>
            <a:chOff x="4644008" y="2875976"/>
            <a:chExt cx="988181" cy="653060"/>
          </a:xfrm>
        </p:grpSpPr>
        <p:sp>
          <p:nvSpPr>
            <p:cNvPr id="15" name="任意多边形 14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09279" y="610390"/>
            <a:ext cx="378665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二，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层的传递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3480" y="1214361"/>
            <a:ext cx="14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0532" y="1625814"/>
            <a:ext cx="534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ViewGroup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4008" y="2117319"/>
            <a:ext cx="26702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ViewGroup:Layouts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zh-CN" altLang="en-US" dirty="0">
                <a:solidFill>
                  <a:prstClr val="black"/>
                </a:solidFill>
              </a:rPr>
              <a:t>布局</a:t>
            </a:r>
            <a:r>
              <a:rPr lang="en-US" altLang="zh-CN" dirty="0" smtClean="0">
                <a:solidFill>
                  <a:prstClr val="black"/>
                </a:solidFill>
              </a:rPr>
              <a:t>) </a:t>
            </a:r>
          </a:p>
          <a:p>
            <a:r>
              <a:rPr lang="en-US" altLang="zh-CN" dirty="0" err="1" smtClean="0">
                <a:solidFill>
                  <a:prstClr val="black"/>
                </a:solidFill>
              </a:rPr>
              <a:t>Panel,Layout</a:t>
            </a:r>
            <a:r>
              <a:rPr lang="zh-CN" altLang="en-US" dirty="0" smtClean="0">
                <a:solidFill>
                  <a:prstClr val="black"/>
                </a:solidFill>
              </a:rPr>
              <a:t>等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err="1" smtClean="0">
                <a:solidFill>
                  <a:prstClr val="black"/>
                </a:solidFill>
              </a:rPr>
              <a:t>dispatchTouchEvent</a:t>
            </a:r>
            <a:r>
              <a:rPr lang="en-US" altLang="zh-CN" dirty="0" smtClean="0">
                <a:solidFill>
                  <a:prstClr val="black"/>
                </a:solidFill>
              </a:rPr>
              <a:t>()</a:t>
            </a:r>
          </a:p>
          <a:p>
            <a:r>
              <a:rPr lang="en-US" altLang="zh-CN" dirty="0" err="1" smtClean="0">
                <a:solidFill>
                  <a:prstClr val="black"/>
                </a:solidFill>
              </a:rPr>
              <a:t>onInterceptTouchEvent</a:t>
            </a:r>
            <a:r>
              <a:rPr lang="en-US" altLang="zh-CN" dirty="0" smtClean="0">
                <a:solidFill>
                  <a:prstClr val="black"/>
                </a:solidFill>
              </a:rPr>
              <a:t>()</a:t>
            </a:r>
          </a:p>
          <a:p>
            <a:r>
              <a:rPr lang="en-US" altLang="zh-CN" dirty="0" err="1" smtClean="0">
                <a:solidFill>
                  <a:prstClr val="black"/>
                </a:solidFill>
              </a:rPr>
              <a:t>onTouchEvent</a:t>
            </a:r>
            <a:r>
              <a:rPr lang="en-US" altLang="zh-CN" dirty="0">
                <a:solidFill>
                  <a:prstClr val="black"/>
                </a:solidFill>
              </a:rPr>
              <a:t>()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39952" y="2067694"/>
            <a:ext cx="0" cy="2160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55576" y="2197267"/>
            <a:ext cx="21900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View:widgets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zh-CN" altLang="en-US" dirty="0">
                <a:solidFill>
                  <a:prstClr val="black"/>
                </a:solidFill>
              </a:rPr>
              <a:t>空间</a:t>
            </a:r>
            <a:r>
              <a:rPr lang="en-US" altLang="zh-CN" dirty="0" smtClean="0">
                <a:solidFill>
                  <a:prstClr val="black"/>
                </a:solidFill>
              </a:rPr>
              <a:t>) </a:t>
            </a:r>
          </a:p>
          <a:p>
            <a:r>
              <a:rPr lang="en-US" altLang="zh-CN" dirty="0" err="1" smtClean="0">
                <a:solidFill>
                  <a:prstClr val="black"/>
                </a:solidFill>
              </a:rPr>
              <a:t>label,image</a:t>
            </a:r>
            <a:r>
              <a:rPr lang="zh-CN" altLang="en-US" dirty="0" smtClean="0">
                <a:solidFill>
                  <a:prstClr val="black"/>
                </a:solidFill>
              </a:rPr>
              <a:t>等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err="1" smtClean="0">
                <a:solidFill>
                  <a:prstClr val="black"/>
                </a:solidFill>
              </a:rPr>
              <a:t>dispatchTouchEvent</a:t>
            </a:r>
            <a:r>
              <a:rPr lang="en-US" altLang="zh-CN" dirty="0" smtClean="0">
                <a:solidFill>
                  <a:prstClr val="black"/>
                </a:solidFill>
              </a:rPr>
              <a:t>()</a:t>
            </a:r>
          </a:p>
          <a:p>
            <a:r>
              <a:rPr lang="en-US" altLang="zh-CN" dirty="0" err="1" smtClean="0">
                <a:solidFill>
                  <a:prstClr val="black"/>
                </a:solidFill>
              </a:rPr>
              <a:t>onTouchEvent</a:t>
            </a:r>
            <a:r>
              <a:rPr lang="en-US" altLang="zh-CN" dirty="0">
                <a:solidFill>
                  <a:prstClr val="black"/>
                </a:solidFill>
              </a:rPr>
              <a:t>()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83568" y="3148143"/>
            <a:ext cx="117727" cy="4317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4504598" y="3082450"/>
            <a:ext cx="139410" cy="7134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3522" y="394411"/>
            <a:ext cx="302374" cy="199830"/>
            <a:chOff x="4644008" y="2875976"/>
            <a:chExt cx="988181" cy="653060"/>
          </a:xfrm>
        </p:grpSpPr>
        <p:sp>
          <p:nvSpPr>
            <p:cNvPr id="9" name="任意多边形 8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3884203" y="377915"/>
            <a:ext cx="302374" cy="199830"/>
            <a:chOff x="4644008" y="2875976"/>
            <a:chExt cx="988181" cy="653060"/>
          </a:xfrm>
        </p:grpSpPr>
        <p:sp>
          <p:nvSpPr>
            <p:cNvPr id="15" name="任意多边形 14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74709" y="242298"/>
            <a:ext cx="378665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二，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层的传递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3480" y="771550"/>
            <a:ext cx="14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3378" y="1158335"/>
            <a:ext cx="534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MotionEvent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8126" y="1615907"/>
            <a:ext cx="367863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endParaRPr lang="en-US" altLang="zh-CN" sz="14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ACTION_DOWN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第一只手指按下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ACTION_MOVE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手指移动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ACTION_UP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最后一只手指抬起</a:t>
            </a:r>
            <a:endParaRPr lang="zh-CN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>
              <a:latin typeface="Arial Unicode MS" panose="020B0604020202020204" pitchFamily="34" charset="-122"/>
              <a:ea typeface="Menlo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8126" y="2637024"/>
            <a:ext cx="39431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多点操作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ACTION_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POINTER_DOWN    </a:t>
            </a:r>
          </a:p>
          <a:p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已经有一个触摸点的情况下，新出现一个触摸点。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_POINTER</a:t>
            </a:r>
            <a:r>
              <a:rPr lang="zh-CN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_UP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非最后一个触碰点离开屏幕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ACTION_CANCEL: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表示手势被取消了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ACTION_OUTSIDE: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表示用户触碰超出了正常的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352" y="-2453"/>
            <a:ext cx="2891876" cy="51435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18126" y="4391350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包含的信息：</a:t>
            </a:r>
            <a:endParaRPr lang="en-US" altLang="zh-CN" sz="14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事件的类型，多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个手指的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位置（相对于父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，屏幕左上角），时间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Button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是否按下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6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07504" y="787744"/>
            <a:ext cx="302374" cy="199830"/>
            <a:chOff x="4644008" y="2875976"/>
            <a:chExt cx="988181" cy="653060"/>
          </a:xfrm>
        </p:grpSpPr>
        <p:sp>
          <p:nvSpPr>
            <p:cNvPr id="20" name="任意多边形 19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3779912" y="772992"/>
            <a:ext cx="302374" cy="199830"/>
            <a:chOff x="4644008" y="2875976"/>
            <a:chExt cx="988181" cy="653060"/>
          </a:xfrm>
        </p:grpSpPr>
        <p:sp>
          <p:nvSpPr>
            <p:cNvPr id="25" name="任意多边形 24"/>
            <p:cNvSpPr/>
            <p:nvPr/>
          </p:nvSpPr>
          <p:spPr>
            <a:xfrm>
              <a:off x="4728899" y="2875976"/>
              <a:ext cx="580498" cy="653060"/>
            </a:xfrm>
            <a:custGeom>
              <a:avLst/>
              <a:gdLst>
                <a:gd name="connsiteX0" fmla="*/ 0 w 220458"/>
                <a:gd name="connsiteY0" fmla="*/ 0 h 248015"/>
                <a:gd name="connsiteX1" fmla="*/ 100208 w 220458"/>
                <a:gd name="connsiteY1" fmla="*/ 0 h 248015"/>
                <a:gd name="connsiteX2" fmla="*/ 220458 w 220458"/>
                <a:gd name="connsiteY2" fmla="*/ 122755 h 248015"/>
                <a:gd name="connsiteX3" fmla="*/ 105219 w 220458"/>
                <a:gd name="connsiteY3" fmla="*/ 248015 h 248015"/>
                <a:gd name="connsiteX4" fmla="*/ 5010 w 220458"/>
                <a:gd name="connsiteY4" fmla="*/ 248015 h 248015"/>
                <a:gd name="connsiteX5" fmla="*/ 115239 w 220458"/>
                <a:gd name="connsiteY5" fmla="*/ 125260 h 248015"/>
                <a:gd name="connsiteX6" fmla="*/ 0 w 220458"/>
                <a:gd name="connsiteY6" fmla="*/ 0 h 2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58" h="248015">
                  <a:moveTo>
                    <a:pt x="0" y="0"/>
                  </a:moveTo>
                  <a:lnTo>
                    <a:pt x="100208" y="0"/>
                  </a:lnTo>
                  <a:lnTo>
                    <a:pt x="220458" y="122755"/>
                  </a:lnTo>
                  <a:lnTo>
                    <a:pt x="105219" y="248015"/>
                  </a:lnTo>
                  <a:lnTo>
                    <a:pt x="5010" y="248015"/>
                  </a:lnTo>
                  <a:lnTo>
                    <a:pt x="115239" y="12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7"/>
            <p:cNvSpPr/>
            <p:nvPr/>
          </p:nvSpPr>
          <p:spPr>
            <a:xfrm>
              <a:off x="4644008" y="3202506"/>
              <a:ext cx="346609" cy="272620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33" h="103534">
                  <a:moveTo>
                    <a:pt x="95771" y="124"/>
                  </a:moveTo>
                  <a:lnTo>
                    <a:pt x="131633" y="0"/>
                  </a:lnTo>
                  <a:lnTo>
                    <a:pt x="36194" y="103534"/>
                  </a:lnTo>
                  <a:lnTo>
                    <a:pt x="0" y="103534"/>
                  </a:lnTo>
                  <a:lnTo>
                    <a:pt x="95771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066188" y="2905199"/>
              <a:ext cx="421282" cy="597246"/>
            </a:xfrm>
            <a:custGeom>
              <a:avLst/>
              <a:gdLst/>
              <a:ahLst/>
              <a:cxnLst/>
              <a:rect l="l" t="t" r="r" b="b"/>
              <a:pathLst>
                <a:path w="460652" h="653060">
                  <a:moveTo>
                    <a:pt x="0" y="0"/>
                  </a:moveTo>
                  <a:lnTo>
                    <a:pt x="144016" y="0"/>
                  </a:lnTo>
                  <a:lnTo>
                    <a:pt x="460652" y="323232"/>
                  </a:lnTo>
                  <a:lnTo>
                    <a:pt x="157211" y="653060"/>
                  </a:lnTo>
                  <a:lnTo>
                    <a:pt x="13195" y="653060"/>
                  </a:lnTo>
                  <a:lnTo>
                    <a:pt x="316636" y="323232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7"/>
            <p:cNvSpPr/>
            <p:nvPr/>
          </p:nvSpPr>
          <p:spPr>
            <a:xfrm flipH="1">
              <a:off x="5242049" y="2905199"/>
              <a:ext cx="390140" cy="291671"/>
            </a:xfrm>
            <a:custGeom>
              <a:avLst/>
              <a:gdLst>
                <a:gd name="connsiteX0" fmla="*/ 0 w 45719"/>
                <a:gd name="connsiteY0" fmla="*/ 0 h 144016"/>
                <a:gd name="connsiteX1" fmla="*/ 45719 w 45719"/>
                <a:gd name="connsiteY1" fmla="*/ 0 h 144016"/>
                <a:gd name="connsiteX2" fmla="*/ 45719 w 45719"/>
                <a:gd name="connsiteY2" fmla="*/ 144016 h 144016"/>
                <a:gd name="connsiteX3" fmla="*/ 0 w 45719"/>
                <a:gd name="connsiteY3" fmla="*/ 144016 h 144016"/>
                <a:gd name="connsiteX4" fmla="*/ 0 w 45719"/>
                <a:gd name="connsiteY4" fmla="*/ 0 h 144016"/>
                <a:gd name="connsiteX0" fmla="*/ 0 w 95823"/>
                <a:gd name="connsiteY0" fmla="*/ 0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0 w 95823"/>
                <a:gd name="connsiteY4" fmla="*/ 0 h 144016"/>
                <a:gd name="connsiteX0" fmla="*/ 50105 w 95823"/>
                <a:gd name="connsiteY0" fmla="*/ 2506 h 144016"/>
                <a:gd name="connsiteX1" fmla="*/ 95823 w 95823"/>
                <a:gd name="connsiteY1" fmla="*/ 0 h 144016"/>
                <a:gd name="connsiteX2" fmla="*/ 45719 w 95823"/>
                <a:gd name="connsiteY2" fmla="*/ 144016 h 144016"/>
                <a:gd name="connsiteX3" fmla="*/ 0 w 95823"/>
                <a:gd name="connsiteY3" fmla="*/ 144016 h 144016"/>
                <a:gd name="connsiteX4" fmla="*/ 50105 w 95823"/>
                <a:gd name="connsiteY4" fmla="*/ 2506 h 144016"/>
                <a:gd name="connsiteX0" fmla="*/ 50105 w 133923"/>
                <a:gd name="connsiteY0" fmla="*/ 0 h 141510"/>
                <a:gd name="connsiteX1" fmla="*/ 133923 w 133923"/>
                <a:gd name="connsiteY1" fmla="*/ 37976 h 141510"/>
                <a:gd name="connsiteX2" fmla="*/ 45719 w 133923"/>
                <a:gd name="connsiteY2" fmla="*/ 141510 h 141510"/>
                <a:gd name="connsiteX3" fmla="*/ 0 w 133923"/>
                <a:gd name="connsiteY3" fmla="*/ 141510 h 141510"/>
                <a:gd name="connsiteX4" fmla="*/ 50105 w 133923"/>
                <a:gd name="connsiteY4" fmla="*/ 0 h 141510"/>
                <a:gd name="connsiteX0" fmla="*/ 95348 w 133923"/>
                <a:gd name="connsiteY0" fmla="*/ 124 h 103534"/>
                <a:gd name="connsiteX1" fmla="*/ 133923 w 133923"/>
                <a:gd name="connsiteY1" fmla="*/ 0 h 103534"/>
                <a:gd name="connsiteX2" fmla="*/ 45719 w 133923"/>
                <a:gd name="connsiteY2" fmla="*/ 103534 h 103534"/>
                <a:gd name="connsiteX3" fmla="*/ 0 w 133923"/>
                <a:gd name="connsiteY3" fmla="*/ 103534 h 103534"/>
                <a:gd name="connsiteX4" fmla="*/ 95348 w 133923"/>
                <a:gd name="connsiteY4" fmla="*/ 124 h 103534"/>
                <a:gd name="connsiteX0" fmla="*/ 85823 w 124398"/>
                <a:gd name="connsiteY0" fmla="*/ 124 h 103534"/>
                <a:gd name="connsiteX1" fmla="*/ 124398 w 124398"/>
                <a:gd name="connsiteY1" fmla="*/ 0 h 103534"/>
                <a:gd name="connsiteX2" fmla="*/ 36194 w 124398"/>
                <a:gd name="connsiteY2" fmla="*/ 103534 h 103534"/>
                <a:gd name="connsiteX3" fmla="*/ 0 w 124398"/>
                <a:gd name="connsiteY3" fmla="*/ 103534 h 103534"/>
                <a:gd name="connsiteX4" fmla="*/ 85823 w 124398"/>
                <a:gd name="connsiteY4" fmla="*/ 124 h 103534"/>
                <a:gd name="connsiteX0" fmla="*/ 85823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85823 w 131633"/>
                <a:gd name="connsiteY4" fmla="*/ 124 h 103534"/>
                <a:gd name="connsiteX0" fmla="*/ 99388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9388 w 131633"/>
                <a:gd name="connsiteY4" fmla="*/ 124 h 103534"/>
                <a:gd name="connsiteX0" fmla="*/ 95771 w 131633"/>
                <a:gd name="connsiteY0" fmla="*/ 124 h 103534"/>
                <a:gd name="connsiteX1" fmla="*/ 131633 w 131633"/>
                <a:gd name="connsiteY1" fmla="*/ 0 h 103534"/>
                <a:gd name="connsiteX2" fmla="*/ 36194 w 131633"/>
                <a:gd name="connsiteY2" fmla="*/ 103534 h 103534"/>
                <a:gd name="connsiteX3" fmla="*/ 0 w 131633"/>
                <a:gd name="connsiteY3" fmla="*/ 103534 h 103534"/>
                <a:gd name="connsiteX4" fmla="*/ 95771 w 131633"/>
                <a:gd name="connsiteY4" fmla="*/ 124 h 103534"/>
                <a:gd name="connsiteX0" fmla="*/ 95771 w 131633"/>
                <a:gd name="connsiteY0" fmla="*/ 124 h 110769"/>
                <a:gd name="connsiteX1" fmla="*/ 131633 w 131633"/>
                <a:gd name="connsiteY1" fmla="*/ 0 h 110769"/>
                <a:gd name="connsiteX2" fmla="*/ 32837 w 131633"/>
                <a:gd name="connsiteY2" fmla="*/ 110769 h 110769"/>
                <a:gd name="connsiteX3" fmla="*/ 0 w 131633"/>
                <a:gd name="connsiteY3" fmla="*/ 103534 h 110769"/>
                <a:gd name="connsiteX4" fmla="*/ 95771 w 131633"/>
                <a:gd name="connsiteY4" fmla="*/ 124 h 110769"/>
                <a:gd name="connsiteX0" fmla="*/ 101646 w 137508"/>
                <a:gd name="connsiteY0" fmla="*/ 124 h 110769"/>
                <a:gd name="connsiteX1" fmla="*/ 137508 w 137508"/>
                <a:gd name="connsiteY1" fmla="*/ 0 h 110769"/>
                <a:gd name="connsiteX2" fmla="*/ 38712 w 137508"/>
                <a:gd name="connsiteY2" fmla="*/ 110769 h 110769"/>
                <a:gd name="connsiteX3" fmla="*/ 0 w 137508"/>
                <a:gd name="connsiteY3" fmla="*/ 110769 h 110769"/>
                <a:gd name="connsiteX4" fmla="*/ 101646 w 137508"/>
                <a:gd name="connsiteY4" fmla="*/ 124 h 11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08" h="110769">
                  <a:moveTo>
                    <a:pt x="101646" y="124"/>
                  </a:moveTo>
                  <a:lnTo>
                    <a:pt x="137508" y="0"/>
                  </a:lnTo>
                  <a:lnTo>
                    <a:pt x="38712" y="110769"/>
                  </a:lnTo>
                  <a:lnTo>
                    <a:pt x="0" y="110769"/>
                  </a:lnTo>
                  <a:lnTo>
                    <a:pt x="101646" y="124"/>
                  </a:lnTo>
                  <a:close/>
                </a:path>
              </a:pathLst>
            </a:cu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9279" y="610390"/>
            <a:ext cx="378665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二，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层的传递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768" y="125838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流程：类似于责任链模式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33480" y="1779662"/>
            <a:ext cx="3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1.Touch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的传递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618" y="2307525"/>
            <a:ext cx="811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事件调用</a:t>
            </a:r>
            <a:r>
              <a:rPr lang="en-US" altLang="zh-CN" dirty="0" err="1" smtClean="0"/>
              <a:t>onUserInteraction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）看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dispatchTouchEvent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是否消费，不消费自己处理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的</a:t>
            </a:r>
            <a:r>
              <a:rPr lang="en-US" altLang="zh-CN" dirty="0" err="1"/>
              <a:t>dispatchTouchEvent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仅调用了</a:t>
            </a:r>
            <a:r>
              <a:rPr lang="en-US" altLang="zh-CN" dirty="0" err="1" smtClean="0"/>
              <a:t>mDecorView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dispatchTouchEvent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487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1198</Words>
  <Application>Microsoft Office PowerPoint</Application>
  <PresentationFormat>全屏显示(16:9)</PresentationFormat>
  <Paragraphs>201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 Unicode MS</vt:lpstr>
      <vt:lpstr>Menlo</vt:lpstr>
      <vt:lpstr>方正兰亭超细黑简体</vt:lpstr>
      <vt:lpstr>宋体</vt:lpstr>
      <vt:lpstr>微软雅黑</vt:lpstr>
      <vt:lpstr>Arial</vt:lpstr>
      <vt:lpstr>Calibri</vt:lpstr>
      <vt:lpstr>Wingdings</vt:lpstr>
      <vt:lpstr>Office 主题​​</vt:lpstr>
      <vt:lpstr>程序包</vt:lpstr>
      <vt:lpstr>陈浩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UCWEB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俞永福</dc:title>
  <dc:creator>UCUser</dc:creator>
  <cp:lastModifiedBy>陈浩</cp:lastModifiedBy>
  <cp:revision>135</cp:revision>
  <dcterms:created xsi:type="dcterms:W3CDTF">2014-11-26T01:58:07Z</dcterms:created>
  <dcterms:modified xsi:type="dcterms:W3CDTF">2016-09-12T13:37:36Z</dcterms:modified>
</cp:coreProperties>
</file>