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7" r:id="rId3"/>
    <p:sldId id="278" r:id="rId4"/>
    <p:sldId id="279" r:id="rId5"/>
    <p:sldId id="286" r:id="rId6"/>
    <p:sldId id="290" r:id="rId7"/>
    <p:sldId id="265" r:id="rId8"/>
    <p:sldId id="274" r:id="rId9"/>
    <p:sldId id="287" r:id="rId10"/>
    <p:sldId id="266" r:id="rId11"/>
    <p:sldId id="292" r:id="rId12"/>
    <p:sldId id="293" r:id="rId13"/>
    <p:sldId id="291" r:id="rId14"/>
    <p:sldId id="289" r:id="rId15"/>
    <p:sldId id="280" r:id="rId16"/>
    <p:sldId id="282" r:id="rId17"/>
    <p:sldId id="283" r:id="rId18"/>
    <p:sldId id="260" r:id="rId19"/>
    <p:sldId id="294" r:id="rId20"/>
    <p:sldId id="271" r:id="rId21"/>
    <p:sldId id="295" r:id="rId22"/>
    <p:sldId id="298" r:id="rId23"/>
    <p:sldId id="299" r:id="rId24"/>
    <p:sldId id="297" r:id="rId25"/>
    <p:sldId id="288" r:id="rId26"/>
    <p:sldId id="264" r:id="rId27"/>
    <p:sldId id="270" r:id="rId28"/>
    <p:sldId id="277" r:id="rId29"/>
    <p:sldId id="273" r:id="rId30"/>
    <p:sldId id="26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7" autoAdjust="0"/>
    <p:restoredTop sz="94660"/>
  </p:normalViewPr>
  <p:slideViewPr>
    <p:cSldViewPr snapToGrid="0">
      <p:cViewPr varScale="1">
        <p:scale>
          <a:sx n="110" d="100"/>
          <a:sy n="110" d="100"/>
        </p:scale>
        <p:origin x="165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7FC2B2-AB0D-4FED-96D4-6269B3CD720D}"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339444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C2B2-AB0D-4FED-96D4-6269B3CD720D}"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32389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C2B2-AB0D-4FED-96D4-6269B3CD720D}"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44448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C2B2-AB0D-4FED-96D4-6269B3CD720D}"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143808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7FC2B2-AB0D-4FED-96D4-6269B3CD720D}"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174462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7FC2B2-AB0D-4FED-96D4-6269B3CD720D}"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259818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7FC2B2-AB0D-4FED-96D4-6269B3CD720D}" type="datetimeFigureOut">
              <a:rPr lang="en-US" smtClean="0"/>
              <a:t>11/19/2017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76364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FC2B2-AB0D-4FED-96D4-6269B3CD720D}" type="datetimeFigureOut">
              <a:rPr lang="en-US" smtClean="0"/>
              <a:t>11/19/2017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10195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FC2B2-AB0D-4FED-96D4-6269B3CD720D}" type="datetimeFigureOut">
              <a:rPr lang="en-US" smtClean="0"/>
              <a:t>11/19/2017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237785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C2B2-AB0D-4FED-96D4-6269B3CD720D}"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204184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C2B2-AB0D-4FED-96D4-6269B3CD720D}"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131496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FC2B2-AB0D-4FED-96D4-6269B3CD720D}" type="datetimeFigureOut">
              <a:rPr lang="en-US" smtClean="0"/>
              <a:t>11/19/2017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76A07-8228-42B0-9887-C6EB103A7975}" type="slidenum">
              <a:rPr lang="en-US" smtClean="0"/>
              <a:t>‹#›</a:t>
            </a:fld>
            <a:endParaRPr lang="en-US"/>
          </a:p>
        </p:txBody>
      </p:sp>
    </p:spTree>
    <p:extLst>
      <p:ext uri="{BB962C8B-B14F-4D97-AF65-F5344CB8AC3E}">
        <p14:creationId xmlns:p14="http://schemas.microsoft.com/office/powerpoint/2010/main" val="2771702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kathyfriedrichwebpages/_/rsrc/1449556700107/home/quilts-3rd-set/Q19.JPG" TargetMode="External"/><Relationship Id="rId2" Type="http://schemas.openxmlformats.org/officeDocument/2006/relationships/hyperlink" Target="http://www.csharp-station.com/Tutorials/Lesson14.aspx" TargetMode="External"/><Relationship Id="rId1" Type="http://schemas.openxmlformats.org/officeDocument/2006/relationships/slideLayout" Target="../slideLayouts/slideLayout1.xml"/><Relationship Id="rId4" Type="http://schemas.openxmlformats.org/officeDocument/2006/relationships/hyperlink" Target="https://sites.google.com/site/kathyfriedrichwebpages/_/rsrc/1449556722544/home/quilts-3rd-set/Q22.JP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codeproject.com/Articles/426120/Calling-a-method-in-Csharp-asynchronously-using-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fontScale="90000"/>
          </a:bodyPr>
          <a:lstStyle/>
          <a:p>
            <a:r>
              <a:rPr lang="en-US" altLang="en-US" dirty="0" smtClean="0"/>
              <a:t>Passing a Method to a Method</a:t>
            </a:r>
            <a:br>
              <a:rPr lang="en-US" altLang="en-US" dirty="0" smtClean="0"/>
            </a:br>
            <a:r>
              <a:rPr lang="en-US" altLang="en-US" dirty="0" smtClean="0"/>
              <a:t>(big </a:t>
            </a:r>
            <a:r>
              <a:rPr lang="en-US" altLang="en-US" dirty="0"/>
              <a:t>concept</a:t>
            </a:r>
            <a:r>
              <a:rPr lang="en-US" altLang="en-US" dirty="0" smtClean="0"/>
              <a:t>)</a:t>
            </a:r>
            <a:br>
              <a:rPr lang="en-US" altLang="en-US" dirty="0" smtClean="0"/>
            </a:br>
            <a:r>
              <a:rPr lang="en-US" altLang="en-US" dirty="0" smtClean="0"/>
              <a:t>and Delegates (simple concept)</a:t>
            </a:r>
          </a:p>
        </p:txBody>
      </p:sp>
      <p:sp>
        <p:nvSpPr>
          <p:cNvPr id="3075" name="Rectangle 3"/>
          <p:cNvSpPr>
            <a:spLocks noGrp="1" noChangeArrowheads="1"/>
          </p:cNvSpPr>
          <p:nvPr>
            <p:ph type="subTitle" idx="1"/>
          </p:nvPr>
        </p:nvSpPr>
        <p:spPr/>
        <p:txBody>
          <a:bodyPr/>
          <a:lstStyle/>
          <a:p>
            <a:r>
              <a:rPr lang="en-US" dirty="0" smtClean="0">
                <a:hlinkClick r:id="rId2"/>
              </a:rPr>
              <a:t>http://www.csharp-station.com/Tutorials/Lesson14.aspx</a:t>
            </a:r>
            <a:endParaRPr lang="en-US" dirty="0" smtClean="0"/>
          </a:p>
          <a:p>
            <a:pPr eaLnBrk="1" hangingPunct="1"/>
            <a:endParaRPr lang="en-US" altLang="en-US" dirty="0" smtClean="0"/>
          </a:p>
        </p:txBody>
      </p:sp>
      <p:sp>
        <p:nvSpPr>
          <p:cNvPr id="2" name="TextBox 1"/>
          <p:cNvSpPr txBox="1"/>
          <p:nvPr/>
        </p:nvSpPr>
        <p:spPr>
          <a:xfrm>
            <a:off x="383177" y="722811"/>
            <a:ext cx="8084073" cy="1169551"/>
          </a:xfrm>
          <a:prstGeom prst="rect">
            <a:avLst/>
          </a:prstGeom>
          <a:noFill/>
        </p:spPr>
        <p:txBody>
          <a:bodyPr wrap="none" rtlCol="0">
            <a:spAutoFit/>
          </a:bodyPr>
          <a:lstStyle/>
          <a:p>
            <a:r>
              <a:rPr lang="en-US" sz="1400" dirty="0">
                <a:hlinkClick r:id="rId3"/>
              </a:rPr>
              <a:t>https://sites.google.com/site/kathyfriedrichwebpages/_/</a:t>
            </a:r>
            <a:r>
              <a:rPr lang="en-US" sz="1400" dirty="0" smtClean="0">
                <a:hlinkClick r:id="rId3"/>
              </a:rPr>
              <a:t>rsrc/1449556700107/home/quilts-3rd-set/Q19.JPG</a:t>
            </a:r>
            <a:endParaRPr lang="en-US" sz="1400" dirty="0" smtClean="0"/>
          </a:p>
          <a:p>
            <a:endParaRPr lang="en-US" sz="1400" dirty="0" smtClean="0"/>
          </a:p>
          <a:p>
            <a:endParaRPr lang="en-US" sz="1400" dirty="0"/>
          </a:p>
          <a:p>
            <a:r>
              <a:rPr lang="en-US" sz="1400" dirty="0">
                <a:hlinkClick r:id="rId4"/>
              </a:rPr>
              <a:t>https://sites.google.com/site/kathyfriedrichwebpages/_/</a:t>
            </a:r>
            <a:r>
              <a:rPr lang="en-US" sz="1400" dirty="0" smtClean="0">
                <a:hlinkClick r:id="rId4"/>
              </a:rPr>
              <a:t>rsrc/1449556722544/home/quilts-3rd-set/Q22.JPG</a:t>
            </a:r>
            <a:endParaRPr lang="en-US" sz="1400" dirty="0" smtClean="0"/>
          </a:p>
          <a:p>
            <a:endParaRPr lang="en-US" sz="1400" dirty="0"/>
          </a:p>
        </p:txBody>
      </p:sp>
    </p:spTree>
    <p:extLst>
      <p:ext uri="{BB962C8B-B14F-4D97-AF65-F5344CB8AC3E}">
        <p14:creationId xmlns:p14="http://schemas.microsoft.com/office/powerpoint/2010/main" val="487241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600" i="1" dirty="0" smtClean="0"/>
              <a:t>But why?</a:t>
            </a:r>
            <a:endParaRPr lang="en-US" sz="3600" i="1" dirty="0"/>
          </a:p>
        </p:txBody>
      </p:sp>
      <p:sp>
        <p:nvSpPr>
          <p:cNvPr id="3" name="Content Placeholder 2"/>
          <p:cNvSpPr>
            <a:spLocks noGrp="1"/>
          </p:cNvSpPr>
          <p:nvPr>
            <p:ph idx="1"/>
          </p:nvPr>
        </p:nvSpPr>
        <p:spPr>
          <a:xfrm>
            <a:off x="457200" y="762000"/>
            <a:ext cx="8229600" cy="4983163"/>
          </a:xfrm>
        </p:spPr>
        <p:txBody>
          <a:bodyPr>
            <a:noAutofit/>
          </a:bodyPr>
          <a:lstStyle/>
          <a:p>
            <a:r>
              <a:rPr lang="en-US" sz="2400" dirty="0" smtClean="0">
                <a:solidFill>
                  <a:srgbClr val="000000"/>
                </a:solidFill>
                <a:highlight>
                  <a:srgbClr val="FFFFFF"/>
                </a:highlight>
              </a:rPr>
              <a:t>Several reasons, but the biggest is:</a:t>
            </a:r>
          </a:p>
          <a:p>
            <a:r>
              <a:rPr lang="en-US" sz="2400" dirty="0" smtClean="0">
                <a:solidFill>
                  <a:srgbClr val="000000"/>
                </a:solidFill>
                <a:highlight>
                  <a:srgbClr val="FFFFFF"/>
                </a:highlight>
              </a:rPr>
              <a:t>Just as you can pass an </a:t>
            </a:r>
            <a:r>
              <a:rPr lang="en-US" sz="2400" b="1" i="1" dirty="0" smtClean="0">
                <a:solidFill>
                  <a:srgbClr val="000000"/>
                </a:solidFill>
                <a:highlight>
                  <a:srgbClr val="FFFFFF"/>
                </a:highlight>
              </a:rPr>
              <a:t>object</a:t>
            </a:r>
            <a:r>
              <a:rPr lang="en-US" sz="2400" dirty="0" smtClean="0">
                <a:solidFill>
                  <a:srgbClr val="000000"/>
                </a:solidFill>
                <a:highlight>
                  <a:srgbClr val="FFFFFF"/>
                </a:highlight>
              </a:rPr>
              <a:t> into an object’s method, </a:t>
            </a:r>
          </a:p>
          <a:p>
            <a:pPr lvl="1"/>
            <a:r>
              <a:rPr lang="en-US" sz="2000" dirty="0" err="1" smtClean="0">
                <a:solidFill>
                  <a:srgbClr val="000000"/>
                </a:solidFill>
                <a:highlight>
                  <a:srgbClr val="FFFFFF"/>
                </a:highlight>
                <a:latin typeface="Consolas" panose="020B0609020204030204" pitchFamily="49" charset="0"/>
              </a:rPr>
              <a:t>myFruitList.Add</a:t>
            </a:r>
            <a:r>
              <a:rPr lang="en-US" sz="2000" dirty="0" smtClean="0">
                <a:solidFill>
                  <a:srgbClr val="000000"/>
                </a:solidFill>
                <a:highlight>
                  <a:srgbClr val="FFFFFF"/>
                </a:highlight>
                <a:latin typeface="Consolas" panose="020B0609020204030204" pitchFamily="49" charset="0"/>
              </a:rPr>
              <a:t>(</a:t>
            </a:r>
            <a:r>
              <a:rPr lang="en-US" sz="2000" b="1" i="1" dirty="0" smtClean="0">
                <a:solidFill>
                  <a:srgbClr val="000000"/>
                </a:solidFill>
                <a:highlight>
                  <a:srgbClr val="FFFFFF"/>
                </a:highlight>
                <a:latin typeface="Consolas" panose="020B0609020204030204" pitchFamily="49" charset="0"/>
              </a:rPr>
              <a:t>myApple1</a:t>
            </a:r>
            <a:r>
              <a:rPr lang="en-US" sz="2000" dirty="0">
                <a:solidFill>
                  <a:srgbClr val="000000"/>
                </a:solidFill>
                <a:highlight>
                  <a:srgbClr val="FFFFFF"/>
                </a:highlight>
                <a:latin typeface="Consolas" panose="020B0609020204030204" pitchFamily="49" charset="0"/>
              </a:rPr>
              <a:t>);</a:t>
            </a:r>
            <a:endParaRPr lang="en-US" sz="2000" dirty="0" smtClean="0">
              <a:solidFill>
                <a:srgbClr val="000000"/>
              </a:solidFill>
              <a:highlight>
                <a:srgbClr val="FFFFFF"/>
              </a:highlight>
            </a:endParaRPr>
          </a:p>
          <a:p>
            <a:pPr lvl="1"/>
            <a:r>
              <a:rPr lang="en-US" sz="2000" dirty="0" smtClean="0">
                <a:solidFill>
                  <a:srgbClr val="000000"/>
                </a:solidFill>
                <a:highlight>
                  <a:srgbClr val="FFFFFF"/>
                </a:highlight>
              </a:rPr>
              <a:t>with delegates, you can pass a </a:t>
            </a:r>
            <a:r>
              <a:rPr lang="en-US" sz="2000" b="1" i="1" dirty="0" smtClean="0">
                <a:solidFill>
                  <a:srgbClr val="000000"/>
                </a:solidFill>
                <a:highlight>
                  <a:srgbClr val="FFFFFF"/>
                </a:highlight>
              </a:rPr>
              <a:t>method</a:t>
            </a:r>
            <a:r>
              <a:rPr lang="en-US" sz="2000" dirty="0" smtClean="0">
                <a:solidFill>
                  <a:srgbClr val="000000"/>
                </a:solidFill>
                <a:highlight>
                  <a:srgbClr val="FFFFFF"/>
                </a:highlight>
              </a:rPr>
              <a:t> into another object's method.</a:t>
            </a:r>
          </a:p>
          <a:p>
            <a:r>
              <a:rPr lang="en-US" sz="2400" dirty="0" smtClean="0">
                <a:solidFill>
                  <a:srgbClr val="000000"/>
                </a:solidFill>
                <a:highlight>
                  <a:srgbClr val="FFFFFF"/>
                </a:highlight>
              </a:rPr>
              <a:t>This lets you write a Class that is more general, so</a:t>
            </a:r>
          </a:p>
          <a:p>
            <a:pPr lvl="1"/>
            <a:r>
              <a:rPr lang="en-US" sz="2000" dirty="0" smtClean="0">
                <a:solidFill>
                  <a:srgbClr val="000000"/>
                </a:solidFill>
                <a:highlight>
                  <a:srgbClr val="FFFFFF"/>
                </a:highlight>
              </a:rPr>
              <a:t>You can write lots of common code, that applies to all situations, but using that same general method, give it “special directions” to handle one aspect of the general method uniquely</a:t>
            </a:r>
          </a:p>
          <a:p>
            <a:pPr lvl="1"/>
            <a:r>
              <a:rPr lang="en-US" sz="2000" dirty="0" smtClean="0">
                <a:solidFill>
                  <a:srgbClr val="000000"/>
                </a:solidFill>
                <a:highlight>
                  <a:srgbClr val="FFFFFF"/>
                </a:highlight>
              </a:rPr>
              <a:t>Remember the quilt machine, lots of instructions to move the machinery back and forth across the machine, this is done for all quilts, but to tell it what pattern to use for this particular call to the quilt method, we pass in the name of a method that knows how to make the special pattern we want for this call.</a:t>
            </a:r>
          </a:p>
          <a:p>
            <a:r>
              <a:rPr lang="en-US" sz="2400" dirty="0" smtClean="0">
                <a:solidFill>
                  <a:srgbClr val="000000"/>
                </a:solidFill>
                <a:highlight>
                  <a:srgbClr val="FFFFFF"/>
                </a:highlight>
              </a:rPr>
              <a:t>Also widely used for a general method that operates on different data types, so the user calls the method and then passes in the code that can process THAT data type</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991378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2013"/>
          </a:xfrm>
        </p:spPr>
        <p:txBody>
          <a:bodyPr>
            <a:normAutofit/>
          </a:bodyPr>
          <a:lstStyle/>
          <a:p>
            <a:r>
              <a:rPr lang="en-US" sz="3600" dirty="0" smtClean="0"/>
              <a:t>A use:</a:t>
            </a:r>
            <a:endParaRPr lang="en-US" sz="3600" dirty="0"/>
          </a:p>
        </p:txBody>
      </p:sp>
      <p:sp>
        <p:nvSpPr>
          <p:cNvPr id="3" name="Content Placeholder 2"/>
          <p:cNvSpPr>
            <a:spLocks noGrp="1"/>
          </p:cNvSpPr>
          <p:nvPr>
            <p:ph idx="1"/>
          </p:nvPr>
        </p:nvSpPr>
        <p:spPr>
          <a:xfrm>
            <a:off x="457200" y="966651"/>
            <a:ext cx="8229600" cy="4525963"/>
          </a:xfrm>
        </p:spPr>
        <p:txBody>
          <a:bodyPr>
            <a:noAutofit/>
          </a:bodyPr>
          <a:lstStyle/>
          <a:p>
            <a:r>
              <a:rPr lang="en-US" sz="2000" dirty="0" smtClean="0"/>
              <a:t>Think about how you use methods right now. </a:t>
            </a:r>
          </a:p>
          <a:p>
            <a:pPr lvl="1"/>
            <a:r>
              <a:rPr lang="en-US" sz="2000" dirty="0" smtClean="0"/>
              <a:t>You write an algorithm that does its thing by manipulating the values of variables and executing its pre-written methods directly by name. </a:t>
            </a:r>
          </a:p>
          <a:p>
            <a:r>
              <a:rPr lang="en-US" sz="2000" dirty="0" smtClean="0"/>
              <a:t>What if you wanted an algorithm that was very flexible, reusable, and allowed you to implement different functionality as the need arises? </a:t>
            </a:r>
          </a:p>
          <a:p>
            <a:r>
              <a:rPr lang="en-US" sz="2000" dirty="0" smtClean="0"/>
              <a:t>Let's say that this was an algorithm that supported some type of data </a:t>
            </a:r>
            <a:r>
              <a:rPr lang="en-US" sz="2000" dirty="0" smtClean="0"/>
              <a:t>structure (int) and did something very useful with a List&lt;int&gt;.</a:t>
            </a:r>
          </a:p>
          <a:p>
            <a:r>
              <a:rPr lang="en-US" sz="2000" dirty="0" smtClean="0"/>
              <a:t>But you want to make in general, so it can work on List&lt;T&gt; of type </a:t>
            </a:r>
            <a:r>
              <a:rPr lang="en-US" sz="2000" dirty="0" smtClean="0"/>
              <a:t> float, enum Temperature, enum Direction, struct Student, etc.  </a:t>
            </a:r>
            <a:endParaRPr lang="en-US" sz="2000" dirty="0" smtClean="0"/>
          </a:p>
          <a:p>
            <a:pPr lvl="1"/>
            <a:r>
              <a:rPr lang="en-US" sz="2000" dirty="0" smtClean="0"/>
              <a:t>If you don't know what all the types are when you write this method, how could you decide </a:t>
            </a:r>
            <a:r>
              <a:rPr lang="en-US" sz="2000" dirty="0" smtClean="0"/>
              <a:t>how to deal with whatever data type was passed in?</a:t>
            </a:r>
            <a:endParaRPr lang="en-US" sz="2000" dirty="0"/>
          </a:p>
        </p:txBody>
      </p:sp>
    </p:spTree>
    <p:extLst>
      <p:ext uri="{BB962C8B-B14F-4D97-AF65-F5344CB8AC3E}">
        <p14:creationId xmlns:p14="http://schemas.microsoft.com/office/powerpoint/2010/main" val="156963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lnSpcReduction="10000"/>
          </a:bodyPr>
          <a:lstStyle/>
          <a:p>
            <a:r>
              <a:rPr lang="en-US" sz="2400" dirty="0"/>
              <a:t>Y</a:t>
            </a:r>
            <a:r>
              <a:rPr lang="en-US" sz="2400" dirty="0" smtClean="0"/>
              <a:t>ou could implement an </a:t>
            </a:r>
            <a:r>
              <a:rPr lang="en-US" sz="2400" i="1" dirty="0" smtClean="0"/>
              <a:t>if/then/else</a:t>
            </a:r>
            <a:r>
              <a:rPr lang="en-US" sz="2400" dirty="0" smtClean="0"/>
              <a:t> or </a:t>
            </a:r>
            <a:r>
              <a:rPr lang="en-US" sz="2400" i="1" dirty="0" smtClean="0"/>
              <a:t>switch</a:t>
            </a:r>
            <a:r>
              <a:rPr lang="en-US" sz="2400" dirty="0" smtClean="0"/>
              <a:t> statement to handle well-known types, but </a:t>
            </a:r>
          </a:p>
          <a:p>
            <a:pPr lvl="1"/>
            <a:r>
              <a:rPr lang="en-US" sz="2000" dirty="0" smtClean="0"/>
              <a:t>this would be limiting to the types you know about the day you write this method</a:t>
            </a:r>
          </a:p>
          <a:p>
            <a:pPr lvl="1"/>
            <a:r>
              <a:rPr lang="en-US" sz="2000" dirty="0" smtClean="0"/>
              <a:t>plus there is the  overhead to determine the type, going thru the switch or if statements</a:t>
            </a:r>
          </a:p>
          <a:p>
            <a:endParaRPr lang="en-US" sz="2400" dirty="0" smtClean="0"/>
          </a:p>
          <a:p>
            <a:r>
              <a:rPr lang="en-US" sz="2400" dirty="0" smtClean="0"/>
              <a:t>Instead </a:t>
            </a:r>
          </a:p>
          <a:p>
            <a:pPr lvl="1"/>
            <a:r>
              <a:rPr lang="en-US" sz="2000" dirty="0" smtClean="0"/>
              <a:t>Pass in the </a:t>
            </a:r>
            <a:r>
              <a:rPr lang="en-US" sz="2000" b="1" dirty="0" smtClean="0"/>
              <a:t>type-specific </a:t>
            </a:r>
            <a:r>
              <a:rPr lang="en-US" sz="2000" b="1" dirty="0" smtClean="0"/>
              <a:t>code </a:t>
            </a:r>
            <a:r>
              <a:rPr lang="en-US" sz="2000" dirty="0" smtClean="0"/>
              <a:t>using a </a:t>
            </a:r>
            <a:r>
              <a:rPr lang="en-US" sz="2000" i="1" dirty="0" smtClean="0"/>
              <a:t>delegate</a:t>
            </a:r>
            <a:r>
              <a:rPr lang="en-US" sz="2000" dirty="0" smtClean="0"/>
              <a:t> </a:t>
            </a:r>
            <a:r>
              <a:rPr lang="en-US" sz="2000" dirty="0" smtClean="0"/>
              <a:t>method within your cool </a:t>
            </a:r>
            <a:r>
              <a:rPr lang="en-US" sz="2000" dirty="0" smtClean="0"/>
              <a:t>method</a:t>
            </a:r>
          </a:p>
          <a:p>
            <a:pPr lvl="1"/>
            <a:r>
              <a:rPr lang="en-US" sz="2000" dirty="0" smtClean="0"/>
              <a:t>letting the method that is pointed to by the </a:t>
            </a:r>
            <a:r>
              <a:rPr lang="en-US" sz="2000" i="1" dirty="0" smtClean="0"/>
              <a:t>delegate</a:t>
            </a:r>
            <a:r>
              <a:rPr lang="en-US" sz="2000" dirty="0" smtClean="0"/>
              <a:t>, perform the appropriate </a:t>
            </a:r>
            <a:r>
              <a:rPr lang="en-US" sz="2000" dirty="0" smtClean="0"/>
              <a:t>operations</a:t>
            </a:r>
            <a:endParaRPr lang="en-US" sz="2000" dirty="0" smtClean="0"/>
          </a:p>
          <a:p>
            <a:pPr lvl="1"/>
            <a:r>
              <a:rPr lang="en-US" sz="2000" dirty="0" smtClean="0"/>
              <a:t>You are passing in code to the method that you want it to run.</a:t>
            </a:r>
            <a:endParaRPr lang="en-US" sz="2000" dirty="0"/>
          </a:p>
        </p:txBody>
      </p:sp>
    </p:spTree>
    <p:extLst>
      <p:ext uri="{BB962C8B-B14F-4D97-AF65-F5344CB8AC3E}">
        <p14:creationId xmlns:p14="http://schemas.microsoft.com/office/powerpoint/2010/main" val="3056919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program</a:t>
            </a:r>
            <a:endParaRPr lang="en-US" dirty="0"/>
          </a:p>
        </p:txBody>
      </p:sp>
      <p:sp>
        <p:nvSpPr>
          <p:cNvPr id="3" name="Content Placeholder 2"/>
          <p:cNvSpPr>
            <a:spLocks noGrp="1"/>
          </p:cNvSpPr>
          <p:nvPr>
            <p:ph idx="1"/>
          </p:nvPr>
        </p:nvSpPr>
        <p:spPr/>
        <p:txBody>
          <a:bodyPr/>
          <a:lstStyle/>
          <a:p>
            <a:r>
              <a:rPr lang="en-US" dirty="0"/>
              <a:t>1</a:t>
            </a:r>
            <a:r>
              <a:rPr lang="en-US" dirty="0" smtClean="0"/>
              <a:t>-PassMethodNoDelegate</a:t>
            </a:r>
            <a:endParaRPr lang="en-US" dirty="0"/>
          </a:p>
        </p:txBody>
      </p:sp>
    </p:spTree>
    <p:extLst>
      <p:ext uri="{BB962C8B-B14F-4D97-AF65-F5344CB8AC3E}">
        <p14:creationId xmlns:p14="http://schemas.microsoft.com/office/powerpoint/2010/main" val="345569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it’s a bit more complicated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you created a new data type, an </a:t>
            </a:r>
            <a:r>
              <a:rPr lang="en-US" dirty="0" smtClean="0">
                <a:solidFill>
                  <a:schemeClr val="accent6">
                    <a:lumMod val="75000"/>
                  </a:schemeClr>
                </a:solidFill>
              </a:rPr>
              <a:t>enum</a:t>
            </a:r>
            <a:r>
              <a:rPr lang="en-US" dirty="0" smtClean="0"/>
              <a:t>, you did not say </a:t>
            </a:r>
            <a:r>
              <a:rPr lang="en-US" dirty="0" err="1" smtClean="0">
                <a:solidFill>
                  <a:schemeClr val="accent6">
                    <a:lumMod val="75000"/>
                  </a:schemeClr>
                </a:solidFill>
              </a:rPr>
              <a:t>enum</a:t>
            </a:r>
            <a:r>
              <a:rPr lang="en-US" dirty="0" err="1" smtClean="0"/>
              <a:t>.heart</a:t>
            </a:r>
            <a:endParaRPr lang="en-US" dirty="0" smtClean="0"/>
          </a:p>
          <a:p>
            <a:r>
              <a:rPr lang="en-US" dirty="0" smtClean="0"/>
              <a:t>You defined a new </a:t>
            </a:r>
            <a:r>
              <a:rPr lang="en-US" b="1" dirty="0" smtClean="0"/>
              <a:t>data type </a:t>
            </a:r>
            <a:r>
              <a:rPr lang="en-US" dirty="0" smtClean="0"/>
              <a:t>in the </a:t>
            </a:r>
            <a:r>
              <a:rPr lang="en-US" dirty="0" smtClean="0">
                <a:solidFill>
                  <a:schemeClr val="accent6">
                    <a:lumMod val="75000"/>
                  </a:schemeClr>
                </a:solidFill>
              </a:rPr>
              <a:t>enum</a:t>
            </a:r>
            <a:r>
              <a:rPr lang="en-US" dirty="0" smtClean="0"/>
              <a:t> family first, </a:t>
            </a:r>
            <a:r>
              <a:rPr lang="en-US" dirty="0" smtClean="0">
                <a:solidFill>
                  <a:srgbClr val="00B0F0"/>
                </a:solidFill>
              </a:rPr>
              <a:t>Suit</a:t>
            </a:r>
          </a:p>
          <a:p>
            <a:r>
              <a:rPr lang="en-US" dirty="0" smtClean="0"/>
              <a:t>Then using that new type </a:t>
            </a:r>
            <a:r>
              <a:rPr lang="en-US" dirty="0" smtClean="0">
                <a:solidFill>
                  <a:srgbClr val="00B0F0"/>
                </a:solidFill>
              </a:rPr>
              <a:t>Suit</a:t>
            </a:r>
            <a:r>
              <a:rPr lang="en-US" dirty="0" smtClean="0"/>
              <a:t>, you can say </a:t>
            </a:r>
            <a:r>
              <a:rPr lang="en-US" dirty="0" err="1" smtClean="0">
                <a:solidFill>
                  <a:srgbClr val="00B0F0"/>
                </a:solidFill>
              </a:rPr>
              <a:t>Suit</a:t>
            </a:r>
            <a:r>
              <a:rPr lang="en-US" dirty="0" err="1" smtClean="0"/>
              <a:t>.heart</a:t>
            </a:r>
            <a:endParaRPr lang="en-US" dirty="0" smtClean="0"/>
          </a:p>
          <a:p>
            <a:r>
              <a:rPr lang="en-US" dirty="0" smtClean="0"/>
              <a:t>Delegates work that way, first your define a new member of this family, a new </a:t>
            </a:r>
            <a:r>
              <a:rPr lang="en-US" dirty="0" smtClean="0">
                <a:solidFill>
                  <a:srgbClr val="00B0F0"/>
                </a:solidFill>
              </a:rPr>
              <a:t>type</a:t>
            </a:r>
            <a:r>
              <a:rPr lang="en-US" dirty="0" smtClean="0"/>
              <a:t> of </a:t>
            </a:r>
            <a:r>
              <a:rPr lang="en-US" dirty="0" smtClean="0">
                <a:solidFill>
                  <a:schemeClr val="accent6">
                    <a:lumMod val="75000"/>
                  </a:schemeClr>
                </a:solidFill>
              </a:rPr>
              <a:t>delegate</a:t>
            </a:r>
            <a:r>
              <a:rPr lang="en-US" dirty="0" smtClean="0"/>
              <a:t>, giving that your own name (e.g. </a:t>
            </a:r>
            <a:r>
              <a:rPr lang="en-US" dirty="0" err="1" smtClean="0">
                <a:solidFill>
                  <a:srgbClr val="00B0F0"/>
                </a:solidFill>
              </a:rPr>
              <a:t>TriMethods</a:t>
            </a:r>
            <a:r>
              <a:rPr lang="en-US" dirty="0" smtClean="0"/>
              <a:t>) and then when you want to define a delegate method name, you use that “type”.  See next slide.</a:t>
            </a:r>
          </a:p>
        </p:txBody>
      </p:sp>
    </p:spTree>
    <p:extLst>
      <p:ext uri="{BB962C8B-B14F-4D97-AF65-F5344CB8AC3E}">
        <p14:creationId xmlns:p14="http://schemas.microsoft.com/office/powerpoint/2010/main" val="222366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381000"/>
            <a:ext cx="8420100" cy="5745163"/>
          </a:xfrm>
        </p:spPr>
        <p:txBody>
          <a:bodyPr>
            <a:normAutofit lnSpcReduction="10000"/>
          </a:bodyPr>
          <a:lstStyle/>
          <a:p>
            <a:r>
              <a:rPr lang="en-US" sz="2400" dirty="0" smtClean="0">
                <a:solidFill>
                  <a:srgbClr val="0070C0"/>
                </a:solidFill>
              </a:rPr>
              <a:t>Delegate</a:t>
            </a:r>
            <a:r>
              <a:rPr lang="en-US" sz="2400" dirty="0" smtClean="0"/>
              <a:t>: a new </a:t>
            </a:r>
            <a:r>
              <a:rPr lang="en-US" sz="2400" b="1" dirty="0" smtClean="0"/>
              <a:t>data type</a:t>
            </a:r>
            <a:r>
              <a:rPr lang="en-US" sz="2400" dirty="0" smtClean="0"/>
              <a:t>, which is a specification of a method signature</a:t>
            </a:r>
          </a:p>
          <a:p>
            <a:pPr lvl="1"/>
            <a:r>
              <a:rPr lang="en-US" sz="2000" dirty="0">
                <a:solidFill>
                  <a:srgbClr val="0000FF"/>
                </a:solidFill>
                <a:highlight>
                  <a:srgbClr val="FFFFFF"/>
                </a:highlight>
                <a:latin typeface="Consolas"/>
              </a:rPr>
              <a:t>public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delegate</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QuiltPattern</a:t>
            </a:r>
            <a:r>
              <a:rPr lang="en-US" sz="2000" dirty="0" smtClean="0">
                <a:solidFill>
                  <a:srgbClr val="000000"/>
                </a:solidFill>
                <a:highlight>
                  <a:srgbClr val="FFFFFF"/>
                </a:highlight>
                <a:latin typeface="Consolas"/>
              </a:rPr>
              <a:t>(</a:t>
            </a:r>
            <a:r>
              <a:rPr lang="en-US" sz="2000" dirty="0" smtClean="0">
                <a:solidFill>
                  <a:srgbClr val="0000FF"/>
                </a:solidFill>
                <a:highlight>
                  <a:srgbClr val="FFFFFF"/>
                </a:highlight>
                <a:latin typeface="Consolas"/>
              </a:rPr>
              <a:t>int</a:t>
            </a:r>
            <a:r>
              <a:rPr lang="en-US" sz="2000" dirty="0" smtClean="0">
                <a:solidFill>
                  <a:srgbClr val="000000"/>
                </a:solidFill>
                <a:highlight>
                  <a:srgbClr val="FFFFFF"/>
                </a:highlight>
                <a:latin typeface="Consolas"/>
              </a:rPr>
              <a:t> width);</a:t>
            </a:r>
            <a:endParaRPr lang="en-US" sz="2000" dirty="0" smtClean="0"/>
          </a:p>
          <a:p>
            <a:r>
              <a:rPr lang="en-US" sz="2400" dirty="0" smtClean="0">
                <a:solidFill>
                  <a:schemeClr val="accent6">
                    <a:lumMod val="75000"/>
                  </a:schemeClr>
                </a:solidFill>
              </a:rPr>
              <a:t>Delegate variable</a:t>
            </a:r>
            <a:r>
              <a:rPr lang="en-US" sz="2400" dirty="0" smtClean="0"/>
              <a:t>:  just a variable of “type” your-delegate, with any name you like. </a:t>
            </a:r>
            <a:r>
              <a:rPr lang="en-US" sz="2000" dirty="0" err="1" smtClean="0">
                <a:solidFill>
                  <a:srgbClr val="2B91AF"/>
                </a:solidFill>
                <a:highlight>
                  <a:srgbClr val="FFFFFF"/>
                </a:highlight>
                <a:latin typeface="Consolas"/>
              </a:rPr>
              <a:t>QuiltPattern</a:t>
            </a:r>
            <a:r>
              <a:rPr lang="en-US" sz="2000" dirty="0">
                <a:solidFill>
                  <a:srgbClr val="000000"/>
                </a:solidFill>
                <a:highlight>
                  <a:srgbClr val="FFFFFF"/>
                </a:highlight>
                <a:latin typeface="Consolas"/>
              </a:rPr>
              <a:t> </a:t>
            </a:r>
            <a:r>
              <a:rPr lang="en-US" sz="2000" dirty="0" err="1" smtClean="0">
                <a:solidFill>
                  <a:schemeClr val="accent6">
                    <a:lumMod val="75000"/>
                  </a:schemeClr>
                </a:solidFill>
                <a:highlight>
                  <a:srgbClr val="FFFFFF"/>
                </a:highlight>
                <a:latin typeface="Consolas"/>
              </a:rPr>
              <a:t>myPattern</a:t>
            </a:r>
            <a:r>
              <a:rPr lang="en-US" sz="2000" dirty="0" smtClean="0">
                <a:solidFill>
                  <a:srgbClr val="000000"/>
                </a:solidFill>
                <a:highlight>
                  <a:srgbClr val="FFFFFF"/>
                </a:highlight>
                <a:latin typeface="Consolas"/>
              </a:rPr>
              <a:t>;</a:t>
            </a:r>
            <a:endParaRPr lang="en-US" sz="2000" dirty="0" smtClean="0"/>
          </a:p>
          <a:p>
            <a:r>
              <a:rPr lang="en-US" sz="2400" dirty="0" smtClean="0"/>
              <a:t>Your “here’s the code I want you to execute”, which is a normal method definition, with any name you like, but whose signature must match the </a:t>
            </a:r>
            <a:r>
              <a:rPr lang="en-US" sz="2400" dirty="0" smtClean="0">
                <a:solidFill>
                  <a:srgbClr val="0070C0"/>
                </a:solidFill>
              </a:rPr>
              <a:t>Delegate</a:t>
            </a:r>
            <a:r>
              <a:rPr lang="en-US" sz="2400" dirty="0" smtClean="0"/>
              <a:t> definition.  (you can have more than one method defined that meet the spec.)</a:t>
            </a:r>
          </a:p>
          <a:p>
            <a:pPr marL="457200" lvl="1" indent="0">
              <a:buNone/>
            </a:pPr>
            <a:r>
              <a:rPr lang="en-US" sz="2000" dirty="0" smtClean="0"/>
              <a:t> </a:t>
            </a:r>
            <a:r>
              <a:rPr lang="en-US" sz="2000" dirty="0">
                <a:solidFill>
                  <a:srgbClr val="0000FF"/>
                </a:solidFill>
                <a:highlight>
                  <a:srgbClr val="FFFFFF"/>
                </a:highlight>
                <a:latin typeface="Consolas"/>
              </a:rPr>
              <a:t>public</a:t>
            </a:r>
            <a:r>
              <a:rPr lang="en-US" sz="2000" dirty="0">
                <a:solidFill>
                  <a:srgbClr val="000000"/>
                </a:solidFill>
                <a:highlight>
                  <a:srgbClr val="FFFFFF"/>
                </a:highlight>
                <a:latin typeface="Consolas"/>
              </a:rPr>
              <a:t> </a:t>
            </a:r>
            <a:r>
              <a:rPr lang="en-US" sz="2000" dirty="0" smtClean="0">
                <a:solidFill>
                  <a:srgbClr val="0000FF"/>
                </a:solidFill>
                <a:highlight>
                  <a:srgbClr val="FFFFFF"/>
                </a:highlight>
                <a:latin typeface="Consolas"/>
              </a:rPr>
              <a:t>void</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StarPattern</a:t>
            </a:r>
            <a:r>
              <a:rPr lang="en-US" sz="2000" dirty="0" smtClean="0">
                <a:solidFill>
                  <a:srgbClr val="000000"/>
                </a:solidFill>
                <a:highlight>
                  <a:srgbClr val="FFFFFF"/>
                </a:highlight>
                <a:latin typeface="Consolas"/>
              </a:rPr>
              <a:t>(</a:t>
            </a:r>
            <a:r>
              <a:rPr lang="en-US" sz="2000" dirty="0" smtClean="0">
                <a:solidFill>
                  <a:srgbClr val="0000FF"/>
                </a:solidFill>
                <a:highlight>
                  <a:srgbClr val="FFFFFF"/>
                </a:highlight>
                <a:latin typeface="Consolas"/>
              </a:rPr>
              <a:t>int</a:t>
            </a:r>
            <a:r>
              <a:rPr lang="en-US" sz="2000" dirty="0" smtClean="0">
                <a:solidFill>
                  <a:srgbClr val="000000"/>
                </a:solidFill>
                <a:highlight>
                  <a:srgbClr val="FFFFFF"/>
                </a:highlight>
                <a:latin typeface="Consolas"/>
              </a:rPr>
              <a:t> width) </a:t>
            </a:r>
            <a:endParaRPr lang="en-US" sz="2000" dirty="0" smtClean="0">
              <a:solidFill>
                <a:srgbClr val="000000"/>
              </a:solidFill>
              <a:highlight>
                <a:srgbClr val="FFFFFF"/>
              </a:highlight>
              <a:latin typeface="Consolas"/>
            </a:endParaRPr>
          </a:p>
          <a:p>
            <a:pPr marL="457200" lvl="1" indent="0">
              <a:buNone/>
            </a:pPr>
            <a:r>
              <a:rPr lang="en-US" sz="2000" dirty="0" smtClean="0">
                <a:solidFill>
                  <a:srgbClr val="000000"/>
                </a:solidFill>
                <a:highlight>
                  <a:srgbClr val="FFFFFF"/>
                </a:highlight>
                <a:latin typeface="Consolas"/>
              </a:rPr>
              <a:t>{  code  }</a:t>
            </a:r>
            <a:endParaRPr lang="en-US" sz="2000" dirty="0" smtClean="0"/>
          </a:p>
          <a:p>
            <a:r>
              <a:rPr lang="en-US" sz="2400" dirty="0" smtClean="0"/>
              <a:t>Assign a value to </a:t>
            </a:r>
            <a:r>
              <a:rPr lang="en-US" sz="2400" dirty="0"/>
              <a:t>your Delegate variable </a:t>
            </a:r>
            <a:r>
              <a:rPr lang="en-US" sz="2400" dirty="0" smtClean="0"/>
              <a:t>, similar to</a:t>
            </a:r>
          </a:p>
          <a:p>
            <a:pPr lvl="1"/>
            <a:r>
              <a:rPr lang="en-US" sz="2000" dirty="0" smtClean="0"/>
              <a:t>String </a:t>
            </a:r>
            <a:r>
              <a:rPr lang="en-US" sz="2000" dirty="0" err="1" smtClean="0"/>
              <a:t>myName</a:t>
            </a:r>
            <a:r>
              <a:rPr lang="en-US" sz="2000" dirty="0" smtClean="0"/>
              <a:t>;</a:t>
            </a:r>
          </a:p>
          <a:p>
            <a:pPr lvl="1"/>
            <a:r>
              <a:rPr lang="en-US" sz="2000" dirty="0" smtClean="0"/>
              <a:t> </a:t>
            </a:r>
            <a:r>
              <a:rPr lang="en-US" sz="2000" dirty="0" err="1" smtClean="0"/>
              <a:t>myName</a:t>
            </a:r>
            <a:r>
              <a:rPr lang="en-US" sz="2000" dirty="0" smtClean="0"/>
              <a:t> = “Kurt”;</a:t>
            </a:r>
          </a:p>
          <a:p>
            <a:pPr lvl="1"/>
            <a:r>
              <a:rPr lang="en-US" sz="2000" dirty="0" err="1">
                <a:solidFill>
                  <a:srgbClr val="2B91AF"/>
                </a:solidFill>
                <a:highlight>
                  <a:srgbClr val="FFFFFF"/>
                </a:highlight>
                <a:latin typeface="Consolas"/>
              </a:rPr>
              <a:t>QuiltPattern</a:t>
            </a:r>
            <a:r>
              <a:rPr lang="en-US" sz="2000" dirty="0">
                <a:solidFill>
                  <a:srgbClr val="000000"/>
                </a:solidFill>
                <a:highlight>
                  <a:srgbClr val="FFFFFF"/>
                </a:highlight>
                <a:latin typeface="Consolas"/>
              </a:rPr>
              <a:t> </a:t>
            </a:r>
            <a:r>
              <a:rPr lang="en-US" sz="2000" dirty="0" err="1">
                <a:solidFill>
                  <a:schemeClr val="accent6">
                    <a:lumMod val="75000"/>
                  </a:schemeClr>
                </a:solidFill>
                <a:highlight>
                  <a:srgbClr val="FFFFFF"/>
                </a:highlight>
                <a:latin typeface="Consolas"/>
              </a:rPr>
              <a:t>myPattern</a:t>
            </a:r>
            <a:r>
              <a:rPr lang="en-US" sz="2000" dirty="0">
                <a:solidFill>
                  <a:srgbClr val="000000"/>
                </a:solidFill>
                <a:highlight>
                  <a:srgbClr val="FFFFFF"/>
                </a:highlight>
                <a:latin typeface="Consolas"/>
              </a:rPr>
              <a:t>;</a:t>
            </a:r>
            <a:endParaRPr lang="en-US" sz="2000" dirty="0"/>
          </a:p>
          <a:p>
            <a:pPr lvl="1"/>
            <a:r>
              <a:rPr lang="en-US" sz="2000" dirty="0" err="1" smtClean="0">
                <a:solidFill>
                  <a:schemeClr val="accent6">
                    <a:lumMod val="75000"/>
                  </a:schemeClr>
                </a:solidFill>
                <a:highlight>
                  <a:srgbClr val="FFFFFF"/>
                </a:highlight>
                <a:latin typeface="Consolas"/>
              </a:rPr>
              <a:t>myPattern</a:t>
            </a:r>
            <a:r>
              <a:rPr lang="en-US" sz="2000" dirty="0" smtClean="0">
                <a:solidFill>
                  <a:schemeClr val="accent6">
                    <a:lumMod val="75000"/>
                  </a:schemeClr>
                </a:solidFill>
                <a:highlight>
                  <a:srgbClr val="FFFFFF"/>
                </a:highlight>
                <a:latin typeface="Consolas"/>
              </a:rPr>
              <a:t> </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StarPattern</a:t>
            </a:r>
            <a:r>
              <a:rPr lang="en-US" sz="2000" dirty="0" smtClean="0">
                <a:solidFill>
                  <a:srgbClr val="000000"/>
                </a:solidFill>
                <a:highlight>
                  <a:srgbClr val="FFFFFF"/>
                </a:highlight>
                <a:latin typeface="Consolas"/>
              </a:rPr>
              <a:t>; </a:t>
            </a:r>
            <a:r>
              <a:rPr lang="en-US" sz="2000" dirty="0" smtClean="0">
                <a:solidFill>
                  <a:srgbClr val="008000"/>
                </a:solidFill>
                <a:highlight>
                  <a:srgbClr val="FFFFFF"/>
                </a:highlight>
                <a:latin typeface="Consolas" panose="020B0609020204030204" pitchFamily="49" charset="0"/>
              </a:rPr>
              <a:t>//new name for your </a:t>
            </a:r>
            <a:r>
              <a:rPr lang="en-US" sz="2000" dirty="0" smtClean="0">
                <a:solidFill>
                  <a:srgbClr val="008000"/>
                </a:solidFill>
                <a:highlight>
                  <a:srgbClr val="FFFFFF"/>
                </a:highlight>
                <a:latin typeface="Consolas" panose="020B0609020204030204" pitchFamily="49" charset="0"/>
              </a:rPr>
              <a:t>method</a:t>
            </a:r>
            <a:endParaRPr lang="en-US" sz="2000" dirty="0" smtClean="0"/>
          </a:p>
          <a:p>
            <a:pPr lvl="1"/>
            <a:endParaRPr lang="en-US" sz="2000" dirty="0"/>
          </a:p>
        </p:txBody>
      </p:sp>
      <p:cxnSp>
        <p:nvCxnSpPr>
          <p:cNvPr id="5" name="Straight Arrow Connector 4"/>
          <p:cNvCxnSpPr/>
          <p:nvPr/>
        </p:nvCxnSpPr>
        <p:spPr>
          <a:xfrm>
            <a:off x="3781425" y="733425"/>
            <a:ext cx="409575" cy="4286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2760617" y="1741714"/>
            <a:ext cx="2107474" cy="1741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58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699" y="219075"/>
            <a:ext cx="8582025" cy="6305549"/>
          </a:xfrm>
        </p:spPr>
        <p:txBody>
          <a:bodyPr>
            <a:normAutofit lnSpcReduction="10000"/>
          </a:bodyPr>
          <a:lstStyle/>
          <a:p>
            <a:pPr marL="0" indent="0" algn="ctr">
              <a:buNone/>
            </a:pPr>
            <a:r>
              <a:rPr lang="en-US" sz="2800" dirty="0" smtClean="0">
                <a:solidFill>
                  <a:schemeClr val="tx1">
                    <a:lumMod val="95000"/>
                    <a:lumOff val="5000"/>
                  </a:schemeClr>
                </a:solidFill>
              </a:rPr>
              <a:t>That was one half of the story;</a:t>
            </a:r>
          </a:p>
          <a:p>
            <a:pPr marL="0" indent="0" algn="ctr">
              <a:buNone/>
            </a:pPr>
            <a:endParaRPr lang="en-US" sz="900" dirty="0" smtClean="0">
              <a:solidFill>
                <a:schemeClr val="tx1">
                  <a:lumMod val="95000"/>
                  <a:lumOff val="5000"/>
                </a:schemeClr>
              </a:solidFill>
            </a:endParaRPr>
          </a:p>
          <a:p>
            <a:r>
              <a:rPr lang="en-US" sz="2400" dirty="0" smtClean="0"/>
              <a:t>The normal use is, you use that Delegate variable </a:t>
            </a:r>
            <a:r>
              <a:rPr lang="en-US" sz="2000" dirty="0" err="1">
                <a:solidFill>
                  <a:srgbClr val="000000"/>
                </a:solidFill>
                <a:highlight>
                  <a:srgbClr val="FFFFFF"/>
                </a:highlight>
                <a:latin typeface="Consolas"/>
              </a:rPr>
              <a:t>myPattern</a:t>
            </a:r>
            <a:r>
              <a:rPr lang="en-US" sz="2000" dirty="0">
                <a:solidFill>
                  <a:srgbClr val="000000"/>
                </a:solidFill>
                <a:highlight>
                  <a:srgbClr val="FFFFFF"/>
                </a:highlight>
                <a:latin typeface="Consolas"/>
              </a:rPr>
              <a:t> </a:t>
            </a:r>
            <a:r>
              <a:rPr lang="en-US" sz="2000" dirty="0" smtClean="0">
                <a:solidFill>
                  <a:srgbClr val="000000"/>
                </a:solidFill>
                <a:highlight>
                  <a:srgbClr val="FFFFFF"/>
                </a:highlight>
              </a:rPr>
              <a:t>(which is a pointer to some real method you wrote)</a:t>
            </a:r>
            <a:endParaRPr lang="en-US" sz="2000" dirty="0" smtClean="0"/>
          </a:p>
          <a:p>
            <a:r>
              <a:rPr lang="en-US" sz="2400" dirty="0" smtClean="0"/>
              <a:t>And you pass that in as an parameter to some other method.  This other method will then, at some point in its code path, call your method</a:t>
            </a:r>
          </a:p>
          <a:p>
            <a:pPr lvl="1"/>
            <a:r>
              <a:rPr lang="en-US" sz="2000" dirty="0" smtClean="0"/>
              <a:t> </a:t>
            </a:r>
            <a:r>
              <a:rPr lang="en-US" sz="2000" dirty="0" err="1" smtClean="0">
                <a:solidFill>
                  <a:srgbClr val="000000"/>
                </a:solidFill>
                <a:highlight>
                  <a:srgbClr val="FFFFFF"/>
                </a:highlight>
                <a:latin typeface="Consolas" panose="020B0609020204030204" pitchFamily="49" charset="0"/>
              </a:rPr>
              <a:t>ExecuteQuiltPattern</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A31515"/>
                </a:solidFill>
                <a:highlight>
                  <a:srgbClr val="FFFFFF"/>
                </a:highlight>
                <a:latin typeface="Consolas" panose="020B0609020204030204" pitchFamily="49" charset="0"/>
              </a:rPr>
              <a:t>“red"</a:t>
            </a:r>
            <a:r>
              <a:rPr lang="en-US" sz="2000" dirty="0" smtClean="0">
                <a:solidFill>
                  <a:srgbClr val="000000"/>
                </a:solidFill>
                <a:highlight>
                  <a:srgbClr val="FFFFFF"/>
                </a:highlight>
                <a:latin typeface="Consolas" panose="020B0609020204030204" pitchFamily="49" charset="0"/>
              </a:rPr>
              <a:t>, 34, </a:t>
            </a:r>
            <a:r>
              <a:rPr lang="en-US" sz="2000" dirty="0" err="1" smtClean="0">
                <a:solidFill>
                  <a:srgbClr val="000000"/>
                </a:solidFill>
                <a:highlight>
                  <a:srgbClr val="FFFFFF"/>
                </a:highlight>
                <a:latin typeface="Consolas"/>
              </a:rPr>
              <a:t>myPattern</a:t>
            </a:r>
            <a:r>
              <a:rPr lang="en-US" sz="2000" dirty="0" smtClean="0">
                <a:solidFill>
                  <a:srgbClr val="000000"/>
                </a:solidFill>
                <a:highlight>
                  <a:srgbClr val="FFFFFF"/>
                </a:highlight>
                <a:latin typeface="Consolas" panose="020B0609020204030204" pitchFamily="49" charset="0"/>
              </a:rPr>
              <a:t>); </a:t>
            </a:r>
          </a:p>
          <a:p>
            <a:endParaRPr lang="en-US" sz="2400" dirty="0" smtClean="0"/>
          </a:p>
          <a:p>
            <a:r>
              <a:rPr lang="en-US" sz="2400" dirty="0" smtClean="0"/>
              <a:t>Then the code in the </a:t>
            </a:r>
            <a:r>
              <a:rPr lang="en-US" sz="2400" dirty="0" err="1" smtClean="0"/>
              <a:t>ExecuteQuiltPattern</a:t>
            </a:r>
            <a:r>
              <a:rPr lang="en-US" sz="2400" dirty="0" smtClean="0"/>
              <a:t> …</a:t>
            </a:r>
          </a:p>
          <a:p>
            <a:pPr marL="0" indent="0">
              <a:buNone/>
            </a:pP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smtClean="0">
                <a:solidFill>
                  <a:srgbClr val="000000"/>
                </a:solidFill>
                <a:highlight>
                  <a:srgbClr val="FFFFFF"/>
                </a:highlight>
                <a:latin typeface="Consolas" panose="020B0609020204030204" pitchFamily="49" charset="0"/>
              </a:rPr>
              <a:t>ExecuteQuiltPattern</a:t>
            </a:r>
            <a:r>
              <a:rPr lang="en-US" sz="2000" dirty="0" smtClean="0">
                <a:solidFill>
                  <a:schemeClr val="tx1">
                    <a:lumMod val="95000"/>
                    <a:lumOff val="5000"/>
                  </a:schemeClr>
                </a:solidFill>
                <a:highlight>
                  <a:srgbClr val="FFFFFF"/>
                </a:highlight>
                <a:latin typeface="Consolas" panose="020B0609020204030204" pitchFamily="49" charset="0"/>
              </a:rPr>
              <a:t>(string color, int size</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2B91AF"/>
                </a:solidFill>
                <a:highlight>
                  <a:srgbClr val="FFFFFF"/>
                </a:highlight>
                <a:latin typeface="Consolas"/>
              </a:rPr>
              <a:t>QuiltPattern</a:t>
            </a:r>
            <a:r>
              <a:rPr lang="en-US" sz="2000" dirty="0" smtClean="0">
                <a:solidFill>
                  <a:srgbClr val="2B91AF"/>
                </a:solidFill>
                <a:highlight>
                  <a:srgbClr val="FFFFFF"/>
                </a:highlight>
                <a:latin typeface="Consolas"/>
              </a:rPr>
              <a:t> </a:t>
            </a:r>
            <a:r>
              <a:rPr lang="en-US" sz="2000" dirty="0" err="1" smtClean="0">
                <a:solidFill>
                  <a:srgbClr val="000000"/>
                </a:solidFill>
                <a:highlight>
                  <a:srgbClr val="FFFFFF"/>
                </a:highlight>
                <a:latin typeface="Consolas"/>
              </a:rPr>
              <a:t>passedInMethod</a:t>
            </a:r>
            <a:r>
              <a:rPr lang="en-US" sz="2000" dirty="0" smtClean="0">
                <a:solidFill>
                  <a:srgbClr val="000000"/>
                </a:solidFill>
                <a:highlight>
                  <a:srgbClr val="FFFFFF"/>
                </a:highlight>
                <a:latin typeface="Consolas" panose="020B0609020204030204" pitchFamily="49" charset="0"/>
              </a:rPr>
              <a:t>)</a:t>
            </a:r>
          </a:p>
          <a:p>
            <a:pPr marL="0" indent="0">
              <a:buNone/>
            </a:pPr>
            <a:r>
              <a:rPr lang="en-US" sz="2000" dirty="0" smtClean="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code …</a:t>
            </a:r>
          </a:p>
          <a:p>
            <a:pPr marL="0" indent="0">
              <a:buNone/>
            </a:pP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passedInMethod</a:t>
            </a:r>
            <a:r>
              <a:rPr lang="en-US" sz="2000" dirty="0" smtClean="0">
                <a:solidFill>
                  <a:srgbClr val="000000"/>
                </a:solidFill>
                <a:highlight>
                  <a:srgbClr val="FFFFFF"/>
                </a:highlight>
                <a:latin typeface="Consolas"/>
              </a:rPr>
              <a:t>(size); </a:t>
            </a:r>
            <a:r>
              <a:rPr lang="en-US" sz="2000" dirty="0" smtClean="0">
                <a:solidFill>
                  <a:srgbClr val="008000"/>
                </a:solidFill>
                <a:highlight>
                  <a:srgbClr val="FFFFFF"/>
                </a:highlight>
                <a:latin typeface="Consolas" panose="020B0609020204030204" pitchFamily="49" charset="0"/>
              </a:rPr>
              <a:t>//call back to your defined method</a:t>
            </a:r>
            <a:endParaRPr lang="en-US" sz="2000" dirty="0" smtClean="0">
              <a:solidFill>
                <a:srgbClr val="000000"/>
              </a:solidFill>
              <a:highlight>
                <a:srgbClr val="FFFFFF"/>
              </a:highlight>
              <a:latin typeface="Consolas" panose="020B0609020204030204" pitchFamily="49" charset="0"/>
            </a:endParaRPr>
          </a:p>
          <a:p>
            <a:pPr marL="0" indent="0">
              <a:buNone/>
            </a:pPr>
            <a:r>
              <a:rPr lang="en-US" sz="2000" dirty="0" smtClean="0">
                <a:solidFill>
                  <a:srgbClr val="000000"/>
                </a:solidFill>
                <a:highlight>
                  <a:srgbClr val="FFFFFF"/>
                </a:highlight>
                <a:latin typeface="Consolas" panose="020B0609020204030204" pitchFamily="49" charset="0"/>
              </a:rPr>
              <a:t>   code …</a:t>
            </a:r>
          </a:p>
          <a:p>
            <a:pPr marL="0" indent="0">
              <a:buNone/>
            </a:pPr>
            <a:r>
              <a:rPr lang="en-US" sz="2000" dirty="0">
                <a:solidFill>
                  <a:srgbClr val="000000"/>
                </a:solidFill>
                <a:highlight>
                  <a:srgbClr val="FFFFFF"/>
                </a:highlight>
                <a:latin typeface="Consolas" panose="020B0609020204030204" pitchFamily="49" charset="0"/>
              </a:rPr>
              <a:t>}</a:t>
            </a:r>
          </a:p>
          <a:p>
            <a:pPr marL="0" indent="0">
              <a:buNone/>
            </a:pPr>
            <a:endParaRPr lang="en-US" sz="2000" dirty="0">
              <a:solidFill>
                <a:srgbClr val="000000"/>
              </a:solidFill>
              <a:highlight>
                <a:srgbClr val="FFFFFF"/>
              </a:highlight>
              <a:latin typeface="Consolas" panose="020B0609020204030204" pitchFamily="49" charset="0"/>
            </a:endParaRPr>
          </a:p>
          <a:p>
            <a:pPr lvl="1"/>
            <a:endParaRPr lang="en-US" sz="2000" dirty="0"/>
          </a:p>
        </p:txBody>
      </p:sp>
    </p:spTree>
    <p:extLst>
      <p:ext uri="{BB962C8B-B14F-4D97-AF65-F5344CB8AC3E}">
        <p14:creationId xmlns:p14="http://schemas.microsoft.com/office/powerpoint/2010/main" val="1432807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You create a new data type using the delegate key word</a:t>
            </a:r>
            <a:endParaRPr lang="en-US" sz="3600" dirty="0"/>
          </a:p>
        </p:txBody>
      </p:sp>
      <p:sp>
        <p:nvSpPr>
          <p:cNvPr id="3" name="Content Placeholder 2"/>
          <p:cNvSpPr>
            <a:spLocks noGrp="1"/>
          </p:cNvSpPr>
          <p:nvPr>
            <p:ph idx="1"/>
          </p:nvPr>
        </p:nvSpPr>
        <p:spPr>
          <a:xfrm>
            <a:off x="252549" y="1600200"/>
            <a:ext cx="8717279" cy="4525963"/>
          </a:xfrm>
        </p:spPr>
        <p:txBody>
          <a:bodyPr/>
          <a:lstStyle/>
          <a:p>
            <a:pPr marL="57150" indent="0">
              <a:buNone/>
            </a:pPr>
            <a:r>
              <a:rPr lang="en-US" sz="2400" dirty="0">
                <a:solidFill>
                  <a:srgbClr val="0000FF"/>
                </a:solidFill>
                <a:highlight>
                  <a:srgbClr val="FFFFFF"/>
                </a:highlight>
                <a:latin typeface="Consolas"/>
              </a:rPr>
              <a:t>public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delegate</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void</a:t>
            </a:r>
            <a:r>
              <a:rPr lang="en-US" sz="2400" dirty="0">
                <a:solidFill>
                  <a:srgbClr val="000000"/>
                </a:solidFill>
                <a:highlight>
                  <a:srgbClr val="FFFFFF"/>
                </a:highlight>
                <a:latin typeface="Consolas"/>
              </a:rPr>
              <a:t> </a:t>
            </a:r>
            <a:r>
              <a:rPr lang="en-US" sz="2400" dirty="0" err="1">
                <a:solidFill>
                  <a:srgbClr val="2B91AF"/>
                </a:solidFill>
                <a:highlight>
                  <a:srgbClr val="FFFFFF"/>
                </a:highlight>
                <a:latin typeface="Consolas"/>
              </a:rPr>
              <a:t>ProvideGreeting</a:t>
            </a:r>
            <a:r>
              <a:rPr lang="en-US" sz="2400" dirty="0">
                <a:solidFill>
                  <a:srgbClr val="000000"/>
                </a:solidFill>
                <a:highlight>
                  <a:srgbClr val="FFFFFF"/>
                </a:highlight>
                <a:latin typeface="Consolas"/>
              </a:rPr>
              <a:t>(</a:t>
            </a:r>
            <a:r>
              <a:rPr lang="en-US" sz="2400" dirty="0">
                <a:solidFill>
                  <a:srgbClr val="0000FF"/>
                </a:solidFill>
                <a:highlight>
                  <a:srgbClr val="FFFFFF"/>
                </a:highlight>
                <a:latin typeface="Consolas"/>
              </a:rPr>
              <a:t>string</a:t>
            </a:r>
            <a:r>
              <a:rPr lang="en-US" sz="2400" dirty="0">
                <a:solidFill>
                  <a:srgbClr val="000000"/>
                </a:solidFill>
                <a:highlight>
                  <a:srgbClr val="FFFFFF"/>
                </a:highlight>
                <a:latin typeface="Consolas"/>
              </a:rPr>
              <a:t> name</a:t>
            </a:r>
            <a:r>
              <a:rPr lang="en-US" sz="2400" dirty="0" smtClean="0">
                <a:solidFill>
                  <a:srgbClr val="000000"/>
                </a:solidFill>
                <a:highlight>
                  <a:srgbClr val="FFFFFF"/>
                </a:highlight>
                <a:latin typeface="Consolas"/>
              </a:rPr>
              <a:t>);</a:t>
            </a:r>
          </a:p>
          <a:p>
            <a:pPr marL="57150" indent="0">
              <a:buNone/>
            </a:pPr>
            <a:endParaRPr lang="en-US" altLang="en-US" sz="2400" dirty="0" smtClean="0">
              <a:solidFill>
                <a:srgbClr val="000000"/>
              </a:solidFill>
              <a:highlight>
                <a:srgbClr val="FFFFFF"/>
              </a:highlight>
              <a:latin typeface="Consolas"/>
            </a:endParaRPr>
          </a:p>
          <a:p>
            <a:pPr marL="400050"/>
            <a:r>
              <a:rPr lang="en-US" altLang="en-US" sz="2400" dirty="0" smtClean="0">
                <a:solidFill>
                  <a:srgbClr val="000000"/>
                </a:solidFill>
                <a:highlight>
                  <a:srgbClr val="FFFFFF"/>
                </a:highlight>
              </a:rPr>
              <a:t>That delegate definition is a </a:t>
            </a:r>
            <a:r>
              <a:rPr lang="en-US" altLang="en-US" sz="2400" b="1" dirty="0" smtClean="0">
                <a:solidFill>
                  <a:srgbClr val="000000"/>
                </a:solidFill>
                <a:highlight>
                  <a:srgbClr val="FFFFFF"/>
                </a:highlight>
              </a:rPr>
              <a:t>contract</a:t>
            </a:r>
            <a:r>
              <a:rPr lang="en-US" altLang="en-US" sz="2400" dirty="0" smtClean="0">
                <a:solidFill>
                  <a:srgbClr val="000000"/>
                </a:solidFill>
                <a:highlight>
                  <a:srgbClr val="FFFFFF"/>
                </a:highlight>
              </a:rPr>
              <a:t> published by the method that WANTS a method passed it, specifying what the signature of the method must be as you pass one in to it.</a:t>
            </a:r>
            <a:endParaRPr lang="en-US" altLang="en-US" sz="2400" dirty="0">
              <a:solidFill>
                <a:srgbClr val="000000"/>
              </a:solidFill>
              <a:highlight>
                <a:srgbClr val="FFFFFF"/>
              </a:highlight>
            </a:endParaRPr>
          </a:p>
          <a:p>
            <a:pPr marL="400050"/>
            <a:endParaRPr lang="en-US" altLang="en-US" sz="2400" dirty="0">
              <a:solidFill>
                <a:prstClr val="black"/>
              </a:solidFill>
            </a:endParaRPr>
          </a:p>
          <a:p>
            <a:endParaRPr lang="en-US" dirty="0"/>
          </a:p>
        </p:txBody>
      </p:sp>
    </p:spTree>
    <p:extLst>
      <p:ext uri="{BB962C8B-B14F-4D97-AF65-F5344CB8AC3E}">
        <p14:creationId xmlns:p14="http://schemas.microsoft.com/office/powerpoint/2010/main" val="2784120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457200" y="274638"/>
            <a:ext cx="8229600" cy="487362"/>
          </a:xfrm>
        </p:spPr>
        <p:txBody>
          <a:bodyPr>
            <a:normAutofit fontScale="90000"/>
          </a:bodyPr>
          <a:lstStyle/>
          <a:p>
            <a:pPr eaLnBrk="1" hangingPunct="1"/>
            <a:r>
              <a:rPr lang="en-US" altLang="en-US" sz="3600" dirty="0" smtClean="0"/>
              <a:t>Using a Delegate: quite a few steps</a:t>
            </a:r>
          </a:p>
        </p:txBody>
      </p:sp>
      <p:sp>
        <p:nvSpPr>
          <p:cNvPr id="5123" name="Rectangle 1027"/>
          <p:cNvSpPr>
            <a:spLocks noGrp="1" noChangeArrowheads="1"/>
          </p:cNvSpPr>
          <p:nvPr>
            <p:ph type="body" idx="1"/>
          </p:nvPr>
        </p:nvSpPr>
        <p:spPr>
          <a:xfrm>
            <a:off x="228600" y="761999"/>
            <a:ext cx="8763000" cy="5873931"/>
          </a:xfrm>
        </p:spPr>
        <p:txBody>
          <a:bodyPr>
            <a:noAutofit/>
          </a:bodyPr>
          <a:lstStyle/>
          <a:p>
            <a:r>
              <a:rPr lang="en-US" altLang="en-US" sz="2000" dirty="0" smtClean="0"/>
              <a:t>Define a Delegate, specifying a </a:t>
            </a:r>
            <a:r>
              <a:rPr lang="en-US" altLang="en-US" sz="2000" b="1" i="1" dirty="0" smtClean="0"/>
              <a:t>signature</a:t>
            </a:r>
            <a:r>
              <a:rPr lang="en-US" altLang="en-US" sz="2000" dirty="0" smtClean="0"/>
              <a:t> that a compliant method must adhere to; the format required by the quilt machine method    </a:t>
            </a:r>
            <a:r>
              <a:rPr lang="en-US" sz="2000" dirty="0" err="1" smtClean="0">
                <a:latin typeface="Consolas" panose="020B0609020204030204" pitchFamily="49" charset="0"/>
              </a:rPr>
              <a:t>WriteGreetingsMethod</a:t>
            </a:r>
            <a:r>
              <a:rPr lang="en-US" sz="2000" dirty="0" smtClean="0">
                <a:latin typeface="Consolas" panose="020B0609020204030204" pitchFamily="49" charset="0"/>
              </a:rPr>
              <a:t>(give </a:t>
            </a:r>
            <a:r>
              <a:rPr lang="en-US" sz="2000" dirty="0">
                <a:latin typeface="Consolas" panose="020B0609020204030204" pitchFamily="49" charset="0"/>
              </a:rPr>
              <a:t>me a method</a:t>
            </a:r>
            <a:r>
              <a:rPr lang="en-US" sz="2000" dirty="0" smtClean="0">
                <a:latin typeface="Consolas" panose="020B0609020204030204" pitchFamily="49" charset="0"/>
              </a:rPr>
              <a:t>)</a:t>
            </a:r>
            <a:endParaRPr lang="en-US" altLang="en-US" sz="2000" dirty="0" smtClean="0">
              <a:latin typeface="Consolas" panose="020B0609020204030204" pitchFamily="49" charset="0"/>
            </a:endParaRPr>
          </a:p>
          <a:p>
            <a:pPr marL="457200" lvl="1" indent="0">
              <a:buNone/>
            </a:pPr>
            <a:r>
              <a:rPr lang="en-US" sz="2000" dirty="0" smtClean="0">
                <a:solidFill>
                  <a:srgbClr val="0000FF"/>
                </a:solidFill>
                <a:highlight>
                  <a:srgbClr val="FFFFFF"/>
                </a:highlight>
                <a:latin typeface="Consolas"/>
              </a:rPr>
              <a:t>  public</a:t>
            </a:r>
            <a:r>
              <a:rPr lang="en-US" sz="2000" dirty="0" smtClean="0">
                <a:solidFill>
                  <a:srgbClr val="000000"/>
                </a:solidFill>
                <a:highlight>
                  <a:srgbClr val="FFFFFF"/>
                </a:highlight>
                <a:latin typeface="Consolas"/>
              </a:rPr>
              <a:t> </a:t>
            </a:r>
            <a:r>
              <a:rPr lang="en-US" sz="2000" dirty="0">
                <a:solidFill>
                  <a:srgbClr val="0000FF"/>
                </a:solidFill>
                <a:highlight>
                  <a:srgbClr val="FFFFFF"/>
                </a:highlight>
                <a:latin typeface="Consolas"/>
              </a:rPr>
              <a:t>delegate</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ProvideGreeting</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string</a:t>
            </a:r>
            <a:r>
              <a:rPr lang="en-US" sz="2000" dirty="0">
                <a:solidFill>
                  <a:srgbClr val="000000"/>
                </a:solidFill>
                <a:highlight>
                  <a:srgbClr val="FFFFFF"/>
                </a:highlight>
                <a:latin typeface="Consolas"/>
              </a:rPr>
              <a:t> name);</a:t>
            </a:r>
            <a:endParaRPr lang="en-US" altLang="en-US" sz="2000" dirty="0" smtClean="0"/>
          </a:p>
          <a:p>
            <a:r>
              <a:rPr lang="en-US" altLang="en-US" sz="2000" dirty="0" smtClean="0"/>
              <a:t>Implement one or more methods that match the specified signature to fulfill the type definition</a:t>
            </a:r>
          </a:p>
          <a:p>
            <a:pPr marL="457200" lvl="1" indent="0">
              <a:buNone/>
            </a:pPr>
            <a:r>
              <a:rPr lang="en-US" sz="2000" dirty="0" smtClean="0">
                <a:solidFill>
                  <a:srgbClr val="0000FF"/>
                </a:solidFill>
                <a:highlight>
                  <a:srgbClr val="FFFFFF"/>
                </a:highlight>
                <a:latin typeface="Consolas"/>
              </a:rPr>
              <a:t>  public</a:t>
            </a:r>
            <a:r>
              <a:rPr lang="en-US" sz="2000" dirty="0" smtClean="0">
                <a:solidFill>
                  <a:srgbClr val="000000"/>
                </a:solidFill>
                <a:highlight>
                  <a:srgbClr val="FFFFFF"/>
                </a:highlight>
                <a:latin typeface="Consolas"/>
              </a:rPr>
              <a:t> </a:t>
            </a:r>
            <a:r>
              <a:rPr lang="en-US" sz="2000" dirty="0">
                <a:solidFill>
                  <a:srgbClr val="0000FF"/>
                </a:solidFill>
                <a:highlight>
                  <a:srgbClr val="FFFFFF"/>
                </a:highlight>
                <a:latin typeface="Consolas"/>
              </a:rPr>
              <a:t>static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GoodMorning</a:t>
            </a:r>
            <a:r>
              <a:rPr lang="en-US" sz="2000" dirty="0" smtClean="0">
                <a:solidFill>
                  <a:srgbClr val="000000"/>
                </a:solidFill>
                <a:highlight>
                  <a:srgbClr val="FFFFFF"/>
                </a:highlight>
                <a:latin typeface="Consolas"/>
              </a:rPr>
              <a:t>(</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name) { … }</a:t>
            </a:r>
          </a:p>
          <a:p>
            <a:pPr marL="457200" lvl="1" indent="0">
              <a:buNone/>
            </a:pPr>
            <a:r>
              <a:rPr lang="en-US" sz="2000" dirty="0" smtClean="0">
                <a:solidFill>
                  <a:srgbClr val="0000FF"/>
                </a:solidFill>
                <a:highlight>
                  <a:srgbClr val="FFFFFF"/>
                </a:highlight>
                <a:latin typeface="Consolas"/>
              </a:rPr>
              <a:t>  public</a:t>
            </a:r>
            <a:r>
              <a:rPr lang="en-US" sz="2000" dirty="0" smtClean="0">
                <a:solidFill>
                  <a:srgbClr val="000000"/>
                </a:solidFill>
                <a:highlight>
                  <a:srgbClr val="FFFFFF"/>
                </a:highlight>
                <a:latin typeface="Consolas"/>
              </a:rPr>
              <a:t> </a:t>
            </a:r>
            <a:r>
              <a:rPr lang="en-US" sz="2000" dirty="0">
                <a:solidFill>
                  <a:srgbClr val="0000FF"/>
                </a:solidFill>
                <a:highlight>
                  <a:srgbClr val="FFFFFF"/>
                </a:highlight>
                <a:latin typeface="Consolas"/>
              </a:rPr>
              <a:t>static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GoodAfternoon</a:t>
            </a:r>
            <a:r>
              <a:rPr lang="en-US" sz="2000" dirty="0" smtClean="0">
                <a:solidFill>
                  <a:srgbClr val="000000"/>
                </a:solidFill>
                <a:highlight>
                  <a:srgbClr val="FFFFFF"/>
                </a:highlight>
                <a:latin typeface="Consolas"/>
              </a:rPr>
              <a:t>(</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a:t>
            </a:r>
            <a:r>
              <a:rPr lang="en-US" sz="2000" dirty="0">
                <a:solidFill>
                  <a:srgbClr val="000000"/>
                </a:solidFill>
                <a:highlight>
                  <a:srgbClr val="FFFFFF"/>
                </a:highlight>
                <a:latin typeface="Consolas"/>
              </a:rPr>
              <a:t>name</a:t>
            </a:r>
            <a:r>
              <a:rPr lang="en-US" sz="2000" dirty="0" smtClean="0">
                <a:solidFill>
                  <a:srgbClr val="000000"/>
                </a:solidFill>
                <a:highlight>
                  <a:srgbClr val="FFFFFF"/>
                </a:highlight>
                <a:latin typeface="Consolas"/>
              </a:rPr>
              <a:t>)</a:t>
            </a:r>
            <a:r>
              <a:rPr lang="en-US" sz="2000" dirty="0">
                <a:solidFill>
                  <a:srgbClr val="000000"/>
                </a:solidFill>
                <a:highlight>
                  <a:srgbClr val="FFFFFF"/>
                </a:highlight>
                <a:latin typeface="Consolas"/>
              </a:rPr>
              <a:t> { … </a:t>
            </a:r>
            <a:r>
              <a:rPr lang="en-US" sz="2000" dirty="0" smtClean="0">
                <a:solidFill>
                  <a:srgbClr val="000000"/>
                </a:solidFill>
                <a:highlight>
                  <a:srgbClr val="FFFFFF"/>
                </a:highlight>
                <a:latin typeface="Consolas"/>
              </a:rPr>
              <a:t>}</a:t>
            </a:r>
          </a:p>
          <a:p>
            <a:pPr marL="457200" lvl="1" indent="0">
              <a:buNone/>
            </a:pPr>
            <a:r>
              <a:rPr lang="en-US" sz="2000" dirty="0" smtClean="0">
                <a:solidFill>
                  <a:srgbClr val="0000FF"/>
                </a:solidFill>
                <a:highlight>
                  <a:srgbClr val="FFFFFF"/>
                </a:highlight>
                <a:latin typeface="Consolas"/>
              </a:rPr>
              <a:t>  public</a:t>
            </a:r>
            <a:r>
              <a:rPr lang="en-US" sz="2000" dirty="0" smtClean="0">
                <a:solidFill>
                  <a:srgbClr val="000000"/>
                </a:solidFill>
                <a:highlight>
                  <a:srgbClr val="FFFFFF"/>
                </a:highlight>
                <a:latin typeface="Consolas"/>
              </a:rPr>
              <a:t> </a:t>
            </a:r>
            <a:r>
              <a:rPr lang="en-US" sz="2000" dirty="0">
                <a:solidFill>
                  <a:srgbClr val="0000FF"/>
                </a:solidFill>
                <a:highlight>
                  <a:srgbClr val="FFFFFF"/>
                </a:highlight>
                <a:latin typeface="Consolas"/>
              </a:rPr>
              <a:t>static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GoodNight</a:t>
            </a:r>
            <a:r>
              <a:rPr lang="en-US" sz="2000" dirty="0" smtClean="0">
                <a:solidFill>
                  <a:srgbClr val="000000"/>
                </a:solidFill>
                <a:highlight>
                  <a:srgbClr val="FFFFFF"/>
                </a:highlight>
                <a:latin typeface="Consolas"/>
              </a:rPr>
              <a:t>(</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a:t>
            </a:r>
            <a:r>
              <a:rPr lang="en-US" sz="2000" dirty="0">
                <a:solidFill>
                  <a:srgbClr val="000000"/>
                </a:solidFill>
                <a:highlight>
                  <a:srgbClr val="FFFFFF"/>
                </a:highlight>
                <a:latin typeface="Consolas"/>
              </a:rPr>
              <a:t>name) { … </a:t>
            </a:r>
            <a:r>
              <a:rPr lang="en-US" sz="2000" dirty="0" smtClean="0">
                <a:solidFill>
                  <a:srgbClr val="000000"/>
                </a:solidFill>
                <a:highlight>
                  <a:srgbClr val="FFFFFF"/>
                </a:highlight>
                <a:latin typeface="Consolas"/>
              </a:rPr>
              <a:t>}</a:t>
            </a:r>
            <a:endParaRPr lang="en-US" altLang="en-US" sz="2000" dirty="0" smtClean="0"/>
          </a:p>
          <a:p>
            <a:r>
              <a:rPr lang="en-US" altLang="en-US" sz="2000" dirty="0" smtClean="0"/>
              <a:t>Then define a “delegate variable” of type “your Delegate”</a:t>
            </a:r>
          </a:p>
          <a:p>
            <a:pPr lvl="1"/>
            <a:r>
              <a:rPr lang="en-US" sz="2000" dirty="0" err="1" smtClean="0">
                <a:solidFill>
                  <a:srgbClr val="2B91AF"/>
                </a:solidFill>
                <a:highlight>
                  <a:srgbClr val="FFFFFF"/>
                </a:highlight>
                <a:latin typeface="Consolas"/>
              </a:rPr>
              <a:t>ProvideGreeting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myGreetMethod</a:t>
            </a:r>
            <a:r>
              <a:rPr lang="en-US" sz="2000" dirty="0" smtClean="0">
                <a:solidFill>
                  <a:srgbClr val="000000"/>
                </a:solidFill>
                <a:highlight>
                  <a:srgbClr val="FFFFFF"/>
                </a:highlight>
                <a:latin typeface="Consolas"/>
              </a:rPr>
              <a:t>;</a:t>
            </a:r>
            <a:endParaRPr lang="en-US" sz="2000" dirty="0">
              <a:solidFill>
                <a:srgbClr val="000000"/>
              </a:solidFill>
              <a:highlight>
                <a:srgbClr val="FFFFFF"/>
              </a:highlight>
              <a:latin typeface="Consolas"/>
            </a:endParaRPr>
          </a:p>
          <a:p>
            <a:r>
              <a:rPr lang="en-US" altLang="en-US" sz="2000" dirty="0" smtClean="0">
                <a:solidFill>
                  <a:srgbClr val="000000"/>
                </a:solidFill>
                <a:highlight>
                  <a:srgbClr val="FFFFFF"/>
                </a:highlight>
              </a:rPr>
              <a:t>Then assign one of the compatible methods to your variable</a:t>
            </a:r>
          </a:p>
          <a:p>
            <a:pPr lvl="1"/>
            <a:r>
              <a:rPr lang="en-US" sz="2000" dirty="0" err="1" smtClean="0">
                <a:solidFill>
                  <a:srgbClr val="000000"/>
                </a:solidFill>
                <a:highlight>
                  <a:srgbClr val="FFFFFF"/>
                </a:highlight>
                <a:latin typeface="Consolas"/>
              </a:rPr>
              <a:t>myGreetMethod</a:t>
            </a:r>
            <a:r>
              <a:rPr lang="en-US" sz="2000" dirty="0" smtClean="0"/>
              <a:t> </a:t>
            </a:r>
            <a:r>
              <a:rPr lang="en-US" sz="2000" dirty="0"/>
              <a:t>= </a:t>
            </a:r>
            <a:r>
              <a:rPr lang="en-US" sz="2000" dirty="0" err="1">
                <a:solidFill>
                  <a:srgbClr val="000000"/>
                </a:solidFill>
                <a:highlight>
                  <a:srgbClr val="FFFFFF"/>
                </a:highlight>
                <a:latin typeface="Consolas"/>
              </a:rPr>
              <a:t>GoodAfternoon</a:t>
            </a:r>
            <a:r>
              <a:rPr lang="en-US" sz="2000" dirty="0" smtClean="0"/>
              <a:t>;</a:t>
            </a:r>
          </a:p>
          <a:p>
            <a:pPr lvl="1"/>
            <a:endParaRPr lang="en-US" sz="2000" dirty="0" smtClean="0"/>
          </a:p>
          <a:p>
            <a:r>
              <a:rPr lang="en-US" altLang="en-US" sz="2000" dirty="0" smtClean="0"/>
              <a:t>Call the method:     </a:t>
            </a:r>
            <a:r>
              <a:rPr lang="en-US" sz="2000" dirty="0" err="1" smtClean="0">
                <a:latin typeface="Consolas" panose="020B0609020204030204" pitchFamily="49" charset="0"/>
              </a:rPr>
              <a:t>WriteGreetingsMethod</a:t>
            </a:r>
            <a:r>
              <a:rPr lang="en-US" sz="2000" dirty="0" smtClean="0">
                <a:latin typeface="Consolas" panose="020B0609020204030204" pitchFamily="49" charset="0"/>
              </a:rPr>
              <a:t>(</a:t>
            </a:r>
            <a:r>
              <a:rPr lang="en-US" sz="2000" dirty="0" err="1">
                <a:solidFill>
                  <a:srgbClr val="000000"/>
                </a:solidFill>
                <a:highlight>
                  <a:srgbClr val="FFFFFF"/>
                </a:highlight>
                <a:latin typeface="Consolas"/>
              </a:rPr>
              <a:t>myGreetMethod</a:t>
            </a:r>
            <a:r>
              <a:rPr lang="en-US" sz="2000" dirty="0" smtClean="0">
                <a:latin typeface="Consolas" panose="020B0609020204030204" pitchFamily="49" charset="0"/>
              </a:rPr>
              <a:t>)</a:t>
            </a:r>
          </a:p>
          <a:p>
            <a:r>
              <a:rPr lang="en-US" altLang="en-US" sz="2000" dirty="0" smtClean="0"/>
              <a:t>Same thing:             </a:t>
            </a:r>
            <a:r>
              <a:rPr lang="en-US" sz="2000" dirty="0" err="1" smtClean="0">
                <a:latin typeface="Consolas" panose="020B0609020204030204" pitchFamily="49" charset="0"/>
              </a:rPr>
              <a:t>WriteGreetingsMethod</a:t>
            </a:r>
            <a:r>
              <a:rPr lang="en-US" sz="2000" dirty="0" smtClean="0">
                <a:latin typeface="Consolas" panose="020B0609020204030204" pitchFamily="49" charset="0"/>
              </a:rPr>
              <a:t>(</a:t>
            </a:r>
            <a:r>
              <a:rPr lang="en-US" sz="2000" dirty="0" err="1">
                <a:solidFill>
                  <a:srgbClr val="000000"/>
                </a:solidFill>
                <a:highlight>
                  <a:srgbClr val="FFFFFF"/>
                </a:highlight>
                <a:latin typeface="Consolas"/>
              </a:rPr>
              <a:t>GoodAfternoon</a:t>
            </a:r>
            <a:r>
              <a:rPr lang="en-US" sz="2000" dirty="0" smtClean="0">
                <a:latin typeface="Consolas" panose="020B0609020204030204" pitchFamily="49" charset="0"/>
              </a:rPr>
              <a:t>)</a:t>
            </a:r>
            <a:endParaRPr lang="en-US" altLang="en-US" sz="2000" dirty="0">
              <a:latin typeface="Consolas" panose="020B0609020204030204" pitchFamily="49" charset="0"/>
            </a:endParaRPr>
          </a:p>
          <a:p>
            <a:endParaRPr lang="en-US" altLang="en-US" sz="2000" dirty="0">
              <a:latin typeface="Consolas" panose="020B0609020204030204" pitchFamily="49" charset="0"/>
            </a:endParaRPr>
          </a:p>
          <a:p>
            <a:endParaRPr lang="en-US" altLang="en-US" sz="2000" dirty="0" smtClean="0"/>
          </a:p>
          <a:p>
            <a:endParaRPr lang="en-US" altLang="en-US" sz="2000" dirty="0" smtClean="0"/>
          </a:p>
        </p:txBody>
      </p:sp>
      <p:cxnSp>
        <p:nvCxnSpPr>
          <p:cNvPr id="3" name="Straight Arrow Connector 2"/>
          <p:cNvCxnSpPr/>
          <p:nvPr/>
        </p:nvCxnSpPr>
        <p:spPr>
          <a:xfrm flipH="1">
            <a:off x="2667000" y="2133600"/>
            <a:ext cx="1828800" cy="2209800"/>
          </a:xfrm>
          <a:prstGeom prst="straightConnector1">
            <a:avLst/>
          </a:prstGeom>
          <a:ln>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934789" y="4572000"/>
            <a:ext cx="875211" cy="426720"/>
          </a:xfrm>
          <a:prstGeom prst="straightConnector1">
            <a:avLst/>
          </a:prstGeom>
          <a:ln>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495800" y="3429000"/>
            <a:ext cx="609600" cy="1656806"/>
          </a:xfrm>
          <a:prstGeom prst="straightConnector1">
            <a:avLst/>
          </a:prstGeom>
          <a:ln>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667000" y="5303520"/>
            <a:ext cx="3150326" cy="505097"/>
          </a:xfrm>
          <a:prstGeom prst="straightConnector1">
            <a:avLst/>
          </a:prstGeom>
          <a:ln>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59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time!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4443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717963"/>
            <a:ext cx="8915400" cy="3512127"/>
          </a:xfrm>
          <a:prstGeom prst="rect">
            <a:avLst/>
          </a:prstGeom>
        </p:spPr>
      </p:pic>
    </p:spTree>
    <p:extLst>
      <p:ext uri="{BB962C8B-B14F-4D97-AF65-F5344CB8AC3E}">
        <p14:creationId xmlns:p14="http://schemas.microsoft.com/office/powerpoint/2010/main" val="4038566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4495800"/>
            <a:ext cx="7439857" cy="2031325"/>
          </a:xfrm>
          <a:prstGeom prst="rect">
            <a:avLst/>
          </a:prstGeom>
          <a:noFill/>
          <a:ln w="6350">
            <a:solidFill>
              <a:schemeClr val="tx1"/>
            </a:solidFill>
          </a:ln>
        </p:spPr>
        <p:txBody>
          <a:bodyPr wrap="none" rtlCol="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NameBank</a:t>
            </a:r>
            <a:r>
              <a:rPr lang="en-US" sz="1400" dirty="0">
                <a:solidFill>
                  <a:srgbClr val="2B91AF"/>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//class </a:t>
            </a:r>
            <a:r>
              <a:rPr lang="en-US" sz="1400" dirty="0" smtClean="0">
                <a:solidFill>
                  <a:srgbClr val="008000"/>
                </a:solidFill>
                <a:highlight>
                  <a:srgbClr val="FFFFFF"/>
                </a:highlight>
                <a:latin typeface="Consolas" panose="020B0609020204030204" pitchFamily="49" charset="0"/>
              </a:rPr>
              <a:t>can be used in lots of other classes</a:t>
            </a:r>
            <a:endParaRPr lang="en-US" sz="1400" dirty="0" smtClean="0">
              <a:solidFill>
                <a:srgbClr val="2B91AF"/>
              </a:solidFill>
              <a:highlight>
                <a:srgbClr val="FFFFFF"/>
              </a:highlight>
              <a:latin typeface="Consolas" panose="020B0609020204030204" pitchFamily="49" charset="0"/>
            </a:endParaRPr>
          </a:p>
          <a:p>
            <a:r>
              <a:rPr lang="en-US" sz="1400" dirty="0" smtClean="0">
                <a:solidFill>
                  <a:prstClr val="black"/>
                </a:solidFill>
                <a:highlight>
                  <a:srgbClr val="FFFFFF"/>
                </a:highlight>
                <a:latin typeface="Consolas" panose="020B0609020204030204" pitchFamily="49" charset="0"/>
              </a:rPr>
              <a:t>…</a:t>
            </a:r>
          </a:p>
          <a:p>
            <a:r>
              <a:rPr lang="en-US" sz="1400" dirty="0">
                <a:solidFill>
                  <a:srgbClr val="008000"/>
                </a:solidFill>
                <a:highlight>
                  <a:srgbClr val="FFFFFF"/>
                </a:highlight>
                <a:latin typeface="Consolas" panose="020B0609020204030204" pitchFamily="49" charset="0"/>
              </a:rPr>
              <a:t>//class provides a Sort method, but requires you to tell it how to sort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Sort(</a:t>
            </a:r>
            <a:r>
              <a:rPr lang="en-US" sz="1400" dirty="0">
                <a:solidFill>
                  <a:srgbClr val="2B91AF"/>
                </a:solidFill>
                <a:highlight>
                  <a:srgbClr val="FFFFFF"/>
                </a:highlight>
                <a:latin typeface="Consolas" panose="020B0609020204030204" pitchFamily="49" charset="0"/>
              </a:rPr>
              <a:t>Comparer</a:t>
            </a:r>
            <a:r>
              <a:rPr lang="en-US" sz="1400" dirty="0">
                <a:solidFill>
                  <a:srgbClr val="000000"/>
                </a:solidFill>
                <a:highlight>
                  <a:srgbClr val="FFFFFF"/>
                </a:highlight>
                <a:latin typeface="Consolas" panose="020B0609020204030204" pitchFamily="49" charset="0"/>
              </a:rPr>
              <a:t> compare</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//requires you to pass in a method</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(compare(names[</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names[j]) &gt; 0) </a:t>
            </a:r>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solidFill>
                <a:prstClr val="black"/>
              </a:solidFill>
            </a:endParaRPr>
          </a:p>
          <a:p>
            <a:r>
              <a:rPr lang="en-US" sz="1400" dirty="0" smtClean="0">
                <a:solidFill>
                  <a:prstClr val="black"/>
                </a:solidFill>
              </a:rPr>
              <a:t>}</a:t>
            </a:r>
            <a:endParaRPr lang="en-US" sz="1400" dirty="0">
              <a:solidFill>
                <a:prstClr val="black"/>
              </a:solidFill>
            </a:endParaRPr>
          </a:p>
        </p:txBody>
      </p:sp>
      <p:sp>
        <p:nvSpPr>
          <p:cNvPr id="8" name="TextBox 7"/>
          <p:cNvSpPr txBox="1"/>
          <p:nvPr/>
        </p:nvSpPr>
        <p:spPr>
          <a:xfrm>
            <a:off x="533400" y="1066800"/>
            <a:ext cx="7241085" cy="3108543"/>
          </a:xfrm>
          <a:prstGeom prst="rect">
            <a:avLst/>
          </a:prstGeom>
          <a:noFill/>
          <a:ln w="6350">
            <a:solidFill>
              <a:schemeClr val="tx1"/>
            </a:solidFill>
          </a:ln>
        </p:spPr>
        <p:txBody>
          <a:bodyPr wrap="none" rtlCol="0">
            <a:spAutoFit/>
          </a:bodyPr>
          <a:lstStyle/>
          <a:p>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Program</a:t>
            </a: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latin typeface="Consolas" panose="020B0609020204030204" pitchFamily="49" charset="0"/>
              </a:rPr>
              <a:t>static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smtClean="0">
                <a:solidFill>
                  <a:srgbClr val="000000"/>
                </a:solidFill>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NameBank</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ourNames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NameBank</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//object </a:t>
            </a:r>
            <a:r>
              <a:rPr lang="en-US" sz="1400" dirty="0">
                <a:solidFill>
                  <a:srgbClr val="008000"/>
                </a:solidFill>
                <a:highlight>
                  <a:srgbClr val="FFFFFF"/>
                </a:highlight>
                <a:latin typeface="Consolas" panose="020B0609020204030204" pitchFamily="49" charset="0"/>
              </a:rPr>
              <a:t>instantiation</a:t>
            </a:r>
            <a:endParaRPr lang="en-US" sz="1400" dirty="0" smtClean="0">
              <a:solidFill>
                <a:srgbClr val="000000"/>
              </a:solidFill>
              <a:highlight>
                <a:srgbClr val="FFFFFF"/>
              </a:highlight>
              <a:latin typeface="Consolas" panose="020B0609020204030204" pitchFamily="49" charset="0"/>
            </a:endParaRPr>
          </a:p>
          <a:p>
            <a:r>
              <a:rPr lang="en-US" sz="1400" dirty="0">
                <a:solidFill>
                  <a:srgbClr val="2B91AF"/>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Comparer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cmp1 = </a:t>
            </a:r>
            <a:r>
              <a:rPr lang="en-US" sz="1400" dirty="0" err="1" smtClean="0">
                <a:solidFill>
                  <a:srgbClr val="000000"/>
                </a:solidFill>
                <a:highlight>
                  <a:srgbClr val="FFFFFF"/>
                </a:highlight>
                <a:latin typeface="Consolas" panose="020B0609020204030204" pitchFamily="49" charset="0"/>
              </a:rPr>
              <a:t>CompareFirstNames</a:t>
            </a:r>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//delegate </a:t>
            </a:r>
            <a:r>
              <a:rPr lang="en-US" sz="1400" dirty="0" smtClean="0">
                <a:solidFill>
                  <a:srgbClr val="008000"/>
                </a:solidFill>
                <a:highlight>
                  <a:srgbClr val="FFFFFF"/>
                </a:highlight>
                <a:latin typeface="Consolas" panose="020B0609020204030204" pitchFamily="49" charset="0"/>
              </a:rPr>
              <a:t>instantiation</a:t>
            </a:r>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ourNames.Sort</a:t>
            </a:r>
            <a:r>
              <a:rPr lang="en-US" sz="1400" dirty="0" smtClean="0">
                <a:solidFill>
                  <a:srgbClr val="000000"/>
                </a:solidFill>
                <a:highlight>
                  <a:srgbClr val="FFFFFF"/>
                </a:highlight>
                <a:latin typeface="Consolas" panose="020B0609020204030204" pitchFamily="49" charset="0"/>
              </a:rPr>
              <a:t>(cmp1</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//delegate method that satisfies </a:t>
            </a:r>
            <a:r>
              <a:rPr lang="en-US" sz="1400" dirty="0" smtClean="0">
                <a:solidFill>
                  <a:srgbClr val="008000"/>
                </a:solidFill>
                <a:highlight>
                  <a:srgbClr val="FFFFFF"/>
                </a:highlight>
                <a:latin typeface="Consolas" panose="020B0609020204030204" pitchFamily="49" charset="0"/>
              </a:rPr>
              <a:t>definition, does what you want it to</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u="sng" dirty="0" err="1">
                <a:solidFill>
                  <a:srgbClr val="0000FF"/>
                </a:solidFill>
                <a:highlight>
                  <a:srgbClr val="FFFFFF"/>
                </a:highlight>
                <a:latin typeface="Consolas" panose="020B0609020204030204" pitchFamily="49" charset="0"/>
              </a:rPr>
              <a:t>int</a:t>
            </a:r>
            <a:r>
              <a:rPr lang="en-US" sz="1400" u="sng" dirty="0">
                <a:solidFill>
                  <a:srgbClr val="000000"/>
                </a:solidFill>
                <a:highlight>
                  <a:srgbClr val="FFFFFF"/>
                </a:highlight>
                <a:latin typeface="Consolas" panose="020B0609020204030204" pitchFamily="49" charset="0"/>
              </a:rPr>
              <a:t> </a:t>
            </a:r>
            <a:r>
              <a:rPr lang="en-US" sz="1400" u="sng" dirty="0" err="1">
                <a:solidFill>
                  <a:srgbClr val="000000"/>
                </a:solidFill>
                <a:highlight>
                  <a:srgbClr val="FFFFFF"/>
                </a:highlight>
                <a:latin typeface="Consolas" panose="020B0609020204030204" pitchFamily="49" charset="0"/>
              </a:rPr>
              <a:t>CompareFirstNames</a:t>
            </a:r>
            <a:r>
              <a:rPr lang="en-US" sz="1400" u="sng" dirty="0">
                <a:solidFill>
                  <a:srgbClr val="000000"/>
                </a:solidFill>
                <a:highlight>
                  <a:srgbClr val="FFFFFF"/>
                </a:highlight>
                <a:latin typeface="Consolas" panose="020B0609020204030204" pitchFamily="49" charset="0"/>
              </a:rPr>
              <a:t>(</a:t>
            </a:r>
            <a:r>
              <a:rPr lang="en-US" sz="1400" u="sng" dirty="0">
                <a:solidFill>
                  <a:srgbClr val="2B91AF"/>
                </a:solidFill>
                <a:highlight>
                  <a:srgbClr val="FFFFFF"/>
                </a:highlight>
                <a:latin typeface="Consolas" panose="020B0609020204030204" pitchFamily="49" charset="0"/>
              </a:rPr>
              <a:t>Name</a:t>
            </a:r>
            <a:r>
              <a:rPr lang="en-US" sz="1400" u="sng" dirty="0">
                <a:solidFill>
                  <a:srgbClr val="000000"/>
                </a:solidFill>
                <a:highlight>
                  <a:srgbClr val="FFFFFF"/>
                </a:highlight>
                <a:latin typeface="Consolas" panose="020B0609020204030204" pitchFamily="49" charset="0"/>
              </a:rPr>
              <a:t> name1, </a:t>
            </a:r>
            <a:r>
              <a:rPr lang="en-US" sz="1400" u="sng" dirty="0">
                <a:solidFill>
                  <a:srgbClr val="2B91AF"/>
                </a:solidFill>
                <a:highlight>
                  <a:srgbClr val="FFFFFF"/>
                </a:highlight>
                <a:latin typeface="Consolas" panose="020B0609020204030204" pitchFamily="49" charset="0"/>
              </a:rPr>
              <a:t>Name</a:t>
            </a:r>
            <a:r>
              <a:rPr lang="en-US" sz="1400" u="sng" dirty="0">
                <a:solidFill>
                  <a:srgbClr val="000000"/>
                </a:solidFill>
                <a:highlight>
                  <a:srgbClr val="FFFFFF"/>
                </a:highlight>
                <a:latin typeface="Consolas" panose="020B0609020204030204" pitchFamily="49" charset="0"/>
              </a:rPr>
              <a:t> name2)</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code</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your special code your want to pass into some other object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solidFill>
                <a:prstClr val="black"/>
              </a:solidFill>
            </a:endParaRPr>
          </a:p>
        </p:txBody>
      </p:sp>
      <p:sp>
        <p:nvSpPr>
          <p:cNvPr id="10" name="TextBox 9"/>
          <p:cNvSpPr txBox="1"/>
          <p:nvPr/>
        </p:nvSpPr>
        <p:spPr>
          <a:xfrm>
            <a:off x="457200" y="381000"/>
            <a:ext cx="7936788" cy="307777"/>
          </a:xfrm>
          <a:prstGeom prst="rect">
            <a:avLst/>
          </a:prstGeom>
          <a:noFill/>
          <a:ln w="6350">
            <a:solidFill>
              <a:schemeClr val="tx1"/>
            </a:solidFill>
          </a:ln>
        </p:spPr>
        <p:txBody>
          <a:bodyPr wrap="none" rtlCol="0">
            <a:spAutoFit/>
          </a:bodyPr>
          <a:lstStyle/>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u="sng" dirty="0" err="1">
                <a:solidFill>
                  <a:srgbClr val="0000FF"/>
                </a:solidFill>
                <a:highlight>
                  <a:srgbClr val="FFFFFF"/>
                </a:highlight>
                <a:latin typeface="Consolas" panose="020B0609020204030204" pitchFamily="49" charset="0"/>
              </a:rPr>
              <a:t>int</a:t>
            </a:r>
            <a:r>
              <a:rPr lang="en-US" sz="1400" u="sng" dirty="0">
                <a:solidFill>
                  <a:srgbClr val="000000"/>
                </a:solidFill>
                <a:highlight>
                  <a:srgbClr val="FFFFFF"/>
                </a:highlight>
                <a:latin typeface="Consolas" panose="020B0609020204030204" pitchFamily="49" charset="0"/>
              </a:rPr>
              <a:t> </a:t>
            </a:r>
            <a:r>
              <a:rPr lang="en-US" sz="1400" u="sng" dirty="0">
                <a:solidFill>
                  <a:srgbClr val="2B91AF"/>
                </a:solidFill>
                <a:highlight>
                  <a:srgbClr val="FFFFFF"/>
                </a:highlight>
                <a:latin typeface="Consolas" panose="020B0609020204030204" pitchFamily="49" charset="0"/>
              </a:rPr>
              <a:t>Comparer</a:t>
            </a:r>
            <a:r>
              <a:rPr lang="en-US" sz="1400" u="sng" dirty="0">
                <a:solidFill>
                  <a:srgbClr val="000000"/>
                </a:solidFill>
                <a:highlight>
                  <a:srgbClr val="FFFFFF"/>
                </a:highlight>
                <a:latin typeface="Consolas" panose="020B0609020204030204" pitchFamily="49" charset="0"/>
              </a:rPr>
              <a:t>(</a:t>
            </a:r>
            <a:r>
              <a:rPr lang="en-US" sz="1400" u="sng" dirty="0">
                <a:solidFill>
                  <a:srgbClr val="0000FF"/>
                </a:solidFill>
                <a:highlight>
                  <a:srgbClr val="FFFFFF"/>
                </a:highlight>
                <a:latin typeface="Consolas" panose="020B0609020204030204" pitchFamily="49" charset="0"/>
              </a:rPr>
              <a:t>object</a:t>
            </a:r>
            <a:r>
              <a:rPr lang="en-US" sz="1400" u="sng" dirty="0">
                <a:solidFill>
                  <a:srgbClr val="000000"/>
                </a:solidFill>
                <a:highlight>
                  <a:srgbClr val="FFFFFF"/>
                </a:highlight>
                <a:latin typeface="Consolas" panose="020B0609020204030204" pitchFamily="49" charset="0"/>
              </a:rPr>
              <a:t> obj1, </a:t>
            </a:r>
            <a:r>
              <a:rPr lang="en-US" sz="1400" u="sng" dirty="0">
                <a:solidFill>
                  <a:srgbClr val="0000FF"/>
                </a:solidFill>
                <a:highlight>
                  <a:srgbClr val="FFFFFF"/>
                </a:highlight>
                <a:latin typeface="Consolas" panose="020B0609020204030204" pitchFamily="49" charset="0"/>
              </a:rPr>
              <a:t>object</a:t>
            </a:r>
            <a:r>
              <a:rPr lang="en-US" sz="1400" u="sng" dirty="0">
                <a:solidFill>
                  <a:srgbClr val="000000"/>
                </a:solidFill>
                <a:highlight>
                  <a:srgbClr val="FFFFFF"/>
                </a:highlight>
                <a:latin typeface="Consolas" panose="020B0609020204030204" pitchFamily="49" charset="0"/>
              </a:rPr>
              <a:t> obj2); </a:t>
            </a:r>
            <a:r>
              <a:rPr lang="en-US" sz="1400" dirty="0">
                <a:solidFill>
                  <a:srgbClr val="008000"/>
                </a:solidFill>
                <a:highlight>
                  <a:srgbClr val="FFFFFF"/>
                </a:highlight>
                <a:latin typeface="Consolas" panose="020B0609020204030204" pitchFamily="49" charset="0"/>
              </a:rPr>
              <a:t>//delegate </a:t>
            </a:r>
            <a:r>
              <a:rPr lang="en-US" sz="1400" dirty="0" smtClean="0">
                <a:solidFill>
                  <a:srgbClr val="008000"/>
                </a:solidFill>
                <a:highlight>
                  <a:srgbClr val="FFFFFF"/>
                </a:highlight>
                <a:latin typeface="Consolas" panose="020B0609020204030204" pitchFamily="49" charset="0"/>
              </a:rPr>
              <a:t>declaration</a:t>
            </a:r>
            <a:endParaRPr lang="en-US" sz="1400" u="sng" dirty="0">
              <a:solidFill>
                <a:srgbClr val="000000"/>
              </a:solidFill>
              <a:highlight>
                <a:srgbClr val="FFFFFF"/>
              </a:highlight>
              <a:latin typeface="Consolas" panose="020B0609020204030204" pitchFamily="49" charset="0"/>
            </a:endParaRPr>
          </a:p>
        </p:txBody>
      </p:sp>
      <p:sp>
        <p:nvSpPr>
          <p:cNvPr id="18" name="TextBox 17"/>
          <p:cNvSpPr txBox="1"/>
          <p:nvPr/>
        </p:nvSpPr>
        <p:spPr>
          <a:xfrm>
            <a:off x="1066800" y="76200"/>
            <a:ext cx="4925003" cy="307777"/>
          </a:xfrm>
          <a:prstGeom prst="rect">
            <a:avLst/>
          </a:prstGeom>
          <a:noFill/>
        </p:spPr>
        <p:txBody>
          <a:bodyPr wrap="none" rtlCol="0">
            <a:spAutoFit/>
          </a:bodyPr>
          <a:lstStyle/>
          <a:p>
            <a:r>
              <a:rPr lang="en-US" sz="1400" b="1" i="1" dirty="0" smtClean="0">
                <a:solidFill>
                  <a:prstClr val="black"/>
                </a:solidFill>
              </a:rPr>
              <a:t>Contract</a:t>
            </a:r>
            <a:r>
              <a:rPr lang="en-US" sz="1400" i="1" dirty="0" smtClean="0">
                <a:solidFill>
                  <a:prstClr val="black"/>
                </a:solidFill>
              </a:rPr>
              <a:t> between class that wants to use it and </a:t>
            </a:r>
            <a:r>
              <a:rPr lang="en-US" sz="1400" i="1" dirty="0">
                <a:solidFill>
                  <a:prstClr val="black"/>
                </a:solidFill>
              </a:rPr>
              <a:t>defining method </a:t>
            </a:r>
          </a:p>
        </p:txBody>
      </p:sp>
      <p:cxnSp>
        <p:nvCxnSpPr>
          <p:cNvPr id="3" name="Straight Connector 2"/>
          <p:cNvCxnSpPr/>
          <p:nvPr/>
        </p:nvCxnSpPr>
        <p:spPr>
          <a:xfrm>
            <a:off x="2455818" y="653145"/>
            <a:ext cx="8382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7791" y="2155374"/>
            <a:ext cx="8382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51307" y="5399313"/>
            <a:ext cx="8382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Freeform 1"/>
          <p:cNvSpPr/>
          <p:nvPr/>
        </p:nvSpPr>
        <p:spPr>
          <a:xfrm>
            <a:off x="217714" y="1854926"/>
            <a:ext cx="644435" cy="2699657"/>
          </a:xfrm>
          <a:custGeom>
            <a:avLst/>
            <a:gdLst>
              <a:gd name="connsiteX0" fmla="*/ 644435 w 644435"/>
              <a:gd name="connsiteY0" fmla="*/ 0 h 2699657"/>
              <a:gd name="connsiteX1" fmla="*/ 592183 w 644435"/>
              <a:gd name="connsiteY1" fmla="*/ 8708 h 2699657"/>
              <a:gd name="connsiteX2" fmla="*/ 461555 w 644435"/>
              <a:gd name="connsiteY2" fmla="*/ 26125 h 2699657"/>
              <a:gd name="connsiteX3" fmla="*/ 426720 w 644435"/>
              <a:gd name="connsiteY3" fmla="*/ 43543 h 2699657"/>
              <a:gd name="connsiteX4" fmla="*/ 383177 w 644435"/>
              <a:gd name="connsiteY4" fmla="*/ 60960 h 2699657"/>
              <a:gd name="connsiteX5" fmla="*/ 357052 w 644435"/>
              <a:gd name="connsiteY5" fmla="*/ 87085 h 2699657"/>
              <a:gd name="connsiteX6" fmla="*/ 322217 w 644435"/>
              <a:gd name="connsiteY6" fmla="*/ 113211 h 2699657"/>
              <a:gd name="connsiteX7" fmla="*/ 269966 w 644435"/>
              <a:gd name="connsiteY7" fmla="*/ 148045 h 2699657"/>
              <a:gd name="connsiteX8" fmla="*/ 243840 w 644435"/>
              <a:gd name="connsiteY8" fmla="*/ 191588 h 2699657"/>
              <a:gd name="connsiteX9" fmla="*/ 209006 w 644435"/>
              <a:gd name="connsiteY9" fmla="*/ 235131 h 2699657"/>
              <a:gd name="connsiteX10" fmla="*/ 191589 w 644435"/>
              <a:gd name="connsiteY10" fmla="*/ 278674 h 2699657"/>
              <a:gd name="connsiteX11" fmla="*/ 156755 w 644435"/>
              <a:gd name="connsiteY11" fmla="*/ 330925 h 2699657"/>
              <a:gd name="connsiteX12" fmla="*/ 139337 w 644435"/>
              <a:gd name="connsiteY12" fmla="*/ 391885 h 2699657"/>
              <a:gd name="connsiteX13" fmla="*/ 130629 w 644435"/>
              <a:gd name="connsiteY13" fmla="*/ 426720 h 2699657"/>
              <a:gd name="connsiteX14" fmla="*/ 113212 w 644435"/>
              <a:gd name="connsiteY14" fmla="*/ 478971 h 2699657"/>
              <a:gd name="connsiteX15" fmla="*/ 87086 w 644435"/>
              <a:gd name="connsiteY15" fmla="*/ 609600 h 2699657"/>
              <a:gd name="connsiteX16" fmla="*/ 78377 w 644435"/>
              <a:gd name="connsiteY16" fmla="*/ 661851 h 2699657"/>
              <a:gd name="connsiteX17" fmla="*/ 69669 w 644435"/>
              <a:gd name="connsiteY17" fmla="*/ 705394 h 2699657"/>
              <a:gd name="connsiteX18" fmla="*/ 60960 w 644435"/>
              <a:gd name="connsiteY18" fmla="*/ 766354 h 2699657"/>
              <a:gd name="connsiteX19" fmla="*/ 43543 w 644435"/>
              <a:gd name="connsiteY19" fmla="*/ 853440 h 2699657"/>
              <a:gd name="connsiteX20" fmla="*/ 26126 w 644435"/>
              <a:gd name="connsiteY20" fmla="*/ 940525 h 2699657"/>
              <a:gd name="connsiteX21" fmla="*/ 17417 w 644435"/>
              <a:gd name="connsiteY21" fmla="*/ 1027611 h 2699657"/>
              <a:gd name="connsiteX22" fmla="*/ 8709 w 644435"/>
              <a:gd name="connsiteY22" fmla="*/ 1071154 h 2699657"/>
              <a:gd name="connsiteX23" fmla="*/ 0 w 644435"/>
              <a:gd name="connsiteY23" fmla="*/ 1227908 h 2699657"/>
              <a:gd name="connsiteX24" fmla="*/ 8709 w 644435"/>
              <a:gd name="connsiteY24" fmla="*/ 2063931 h 2699657"/>
              <a:gd name="connsiteX25" fmla="*/ 17417 w 644435"/>
              <a:gd name="connsiteY25" fmla="*/ 2098765 h 2699657"/>
              <a:gd name="connsiteX26" fmla="*/ 26126 w 644435"/>
              <a:gd name="connsiteY26" fmla="*/ 2151017 h 2699657"/>
              <a:gd name="connsiteX27" fmla="*/ 43543 w 644435"/>
              <a:gd name="connsiteY27" fmla="*/ 2203268 h 2699657"/>
              <a:gd name="connsiteX28" fmla="*/ 52252 w 644435"/>
              <a:gd name="connsiteY28" fmla="*/ 2229394 h 2699657"/>
              <a:gd name="connsiteX29" fmla="*/ 60960 w 644435"/>
              <a:gd name="connsiteY29" fmla="*/ 2264228 h 2699657"/>
              <a:gd name="connsiteX30" fmla="*/ 87086 w 644435"/>
              <a:gd name="connsiteY30" fmla="*/ 2342605 h 2699657"/>
              <a:gd name="connsiteX31" fmla="*/ 95795 w 644435"/>
              <a:gd name="connsiteY31" fmla="*/ 2368731 h 2699657"/>
              <a:gd name="connsiteX32" fmla="*/ 104503 w 644435"/>
              <a:gd name="connsiteY32" fmla="*/ 2394857 h 2699657"/>
              <a:gd name="connsiteX33" fmla="*/ 121920 w 644435"/>
              <a:gd name="connsiteY33" fmla="*/ 2420983 h 2699657"/>
              <a:gd name="connsiteX34" fmla="*/ 130629 w 644435"/>
              <a:gd name="connsiteY34" fmla="*/ 2455817 h 2699657"/>
              <a:gd name="connsiteX35" fmla="*/ 191589 w 644435"/>
              <a:gd name="connsiteY35" fmla="*/ 2534194 h 2699657"/>
              <a:gd name="connsiteX36" fmla="*/ 226423 w 644435"/>
              <a:gd name="connsiteY36" fmla="*/ 2560320 h 2699657"/>
              <a:gd name="connsiteX37" fmla="*/ 348343 w 644435"/>
              <a:gd name="connsiteY37" fmla="*/ 2629988 h 2699657"/>
              <a:gd name="connsiteX38" fmla="*/ 435429 w 644435"/>
              <a:gd name="connsiteY38" fmla="*/ 2656114 h 2699657"/>
              <a:gd name="connsiteX39" fmla="*/ 487680 w 644435"/>
              <a:gd name="connsiteY39" fmla="*/ 2682240 h 2699657"/>
              <a:gd name="connsiteX40" fmla="*/ 513806 w 644435"/>
              <a:gd name="connsiteY40" fmla="*/ 2699657 h 2699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44435" h="2699657">
                <a:moveTo>
                  <a:pt x="644435" y="0"/>
                </a:moveTo>
                <a:cubicBezTo>
                  <a:pt x="627018" y="2903"/>
                  <a:pt x="609720" y="6645"/>
                  <a:pt x="592183" y="8708"/>
                </a:cubicBezTo>
                <a:cubicBezTo>
                  <a:pt x="462712" y="23940"/>
                  <a:pt x="535617" y="7611"/>
                  <a:pt x="461555" y="26125"/>
                </a:cubicBezTo>
                <a:cubicBezTo>
                  <a:pt x="449943" y="31931"/>
                  <a:pt x="438583" y="38270"/>
                  <a:pt x="426720" y="43543"/>
                </a:cubicBezTo>
                <a:cubicBezTo>
                  <a:pt x="412435" y="49892"/>
                  <a:pt x="396433" y="52675"/>
                  <a:pt x="383177" y="60960"/>
                </a:cubicBezTo>
                <a:cubicBezTo>
                  <a:pt x="372733" y="67487"/>
                  <a:pt x="366403" y="79070"/>
                  <a:pt x="357052" y="87085"/>
                </a:cubicBezTo>
                <a:cubicBezTo>
                  <a:pt x="346032" y="96531"/>
                  <a:pt x="334108" y="104887"/>
                  <a:pt x="322217" y="113211"/>
                </a:cubicBezTo>
                <a:cubicBezTo>
                  <a:pt x="305068" y="125215"/>
                  <a:pt x="269966" y="148045"/>
                  <a:pt x="269966" y="148045"/>
                </a:cubicBezTo>
                <a:cubicBezTo>
                  <a:pt x="261257" y="162559"/>
                  <a:pt x="253547" y="177721"/>
                  <a:pt x="243840" y="191588"/>
                </a:cubicBezTo>
                <a:cubicBezTo>
                  <a:pt x="233181" y="206815"/>
                  <a:pt x="218569" y="219192"/>
                  <a:pt x="209006" y="235131"/>
                </a:cubicBezTo>
                <a:cubicBezTo>
                  <a:pt x="200963" y="248536"/>
                  <a:pt x="199075" y="264950"/>
                  <a:pt x="191589" y="278674"/>
                </a:cubicBezTo>
                <a:cubicBezTo>
                  <a:pt x="181565" y="297051"/>
                  <a:pt x="156755" y="330925"/>
                  <a:pt x="156755" y="330925"/>
                </a:cubicBezTo>
                <a:cubicBezTo>
                  <a:pt x="129515" y="439880"/>
                  <a:pt x="164335" y="304390"/>
                  <a:pt x="139337" y="391885"/>
                </a:cubicBezTo>
                <a:cubicBezTo>
                  <a:pt x="136049" y="403393"/>
                  <a:pt x="134068" y="415256"/>
                  <a:pt x="130629" y="426720"/>
                </a:cubicBezTo>
                <a:cubicBezTo>
                  <a:pt x="125354" y="444305"/>
                  <a:pt x="116230" y="460862"/>
                  <a:pt x="113212" y="478971"/>
                </a:cubicBezTo>
                <a:cubicBezTo>
                  <a:pt x="93094" y="599674"/>
                  <a:pt x="118957" y="450250"/>
                  <a:pt x="87086" y="609600"/>
                </a:cubicBezTo>
                <a:cubicBezTo>
                  <a:pt x="83623" y="626914"/>
                  <a:pt x="81536" y="644479"/>
                  <a:pt x="78377" y="661851"/>
                </a:cubicBezTo>
                <a:cubicBezTo>
                  <a:pt x="75729" y="676414"/>
                  <a:pt x="72102" y="690794"/>
                  <a:pt x="69669" y="705394"/>
                </a:cubicBezTo>
                <a:cubicBezTo>
                  <a:pt x="66295" y="725641"/>
                  <a:pt x="64527" y="746140"/>
                  <a:pt x="60960" y="766354"/>
                </a:cubicBezTo>
                <a:cubicBezTo>
                  <a:pt x="55815" y="795507"/>
                  <a:pt x="48410" y="824239"/>
                  <a:pt x="43543" y="853440"/>
                </a:cubicBezTo>
                <a:cubicBezTo>
                  <a:pt x="32867" y="917497"/>
                  <a:pt x="39118" y="888561"/>
                  <a:pt x="26126" y="940525"/>
                </a:cubicBezTo>
                <a:cubicBezTo>
                  <a:pt x="23223" y="969554"/>
                  <a:pt x="21273" y="998693"/>
                  <a:pt x="17417" y="1027611"/>
                </a:cubicBezTo>
                <a:cubicBezTo>
                  <a:pt x="15461" y="1042283"/>
                  <a:pt x="9991" y="1056408"/>
                  <a:pt x="8709" y="1071154"/>
                </a:cubicBezTo>
                <a:cubicBezTo>
                  <a:pt x="4176" y="1123289"/>
                  <a:pt x="2903" y="1175657"/>
                  <a:pt x="0" y="1227908"/>
                </a:cubicBezTo>
                <a:cubicBezTo>
                  <a:pt x="2903" y="1506582"/>
                  <a:pt x="3136" y="1785297"/>
                  <a:pt x="8709" y="2063931"/>
                </a:cubicBezTo>
                <a:cubicBezTo>
                  <a:pt x="8948" y="2075897"/>
                  <a:pt x="15070" y="2087029"/>
                  <a:pt x="17417" y="2098765"/>
                </a:cubicBezTo>
                <a:cubicBezTo>
                  <a:pt x="20880" y="2116080"/>
                  <a:pt x="21843" y="2133887"/>
                  <a:pt x="26126" y="2151017"/>
                </a:cubicBezTo>
                <a:cubicBezTo>
                  <a:pt x="30579" y="2168828"/>
                  <a:pt x="37737" y="2185851"/>
                  <a:pt x="43543" y="2203268"/>
                </a:cubicBezTo>
                <a:cubicBezTo>
                  <a:pt x="46446" y="2211977"/>
                  <a:pt x="50026" y="2220488"/>
                  <a:pt x="52252" y="2229394"/>
                </a:cubicBezTo>
                <a:cubicBezTo>
                  <a:pt x="55155" y="2241005"/>
                  <a:pt x="57521" y="2252764"/>
                  <a:pt x="60960" y="2264228"/>
                </a:cubicBezTo>
                <a:cubicBezTo>
                  <a:pt x="60979" y="2264291"/>
                  <a:pt x="82721" y="2329511"/>
                  <a:pt x="87086" y="2342605"/>
                </a:cubicBezTo>
                <a:lnTo>
                  <a:pt x="95795" y="2368731"/>
                </a:lnTo>
                <a:cubicBezTo>
                  <a:pt x="98698" y="2377440"/>
                  <a:pt x="99411" y="2387219"/>
                  <a:pt x="104503" y="2394857"/>
                </a:cubicBezTo>
                <a:lnTo>
                  <a:pt x="121920" y="2420983"/>
                </a:lnTo>
                <a:cubicBezTo>
                  <a:pt x="124823" y="2432594"/>
                  <a:pt x="125276" y="2445112"/>
                  <a:pt x="130629" y="2455817"/>
                </a:cubicBezTo>
                <a:cubicBezTo>
                  <a:pt x="145371" y="2485301"/>
                  <a:pt x="166502" y="2512691"/>
                  <a:pt x="191589" y="2534194"/>
                </a:cubicBezTo>
                <a:cubicBezTo>
                  <a:pt x="202609" y="2543640"/>
                  <a:pt x="214532" y="2551997"/>
                  <a:pt x="226423" y="2560320"/>
                </a:cubicBezTo>
                <a:cubicBezTo>
                  <a:pt x="261168" y="2584642"/>
                  <a:pt x="308461" y="2616694"/>
                  <a:pt x="348343" y="2629988"/>
                </a:cubicBezTo>
                <a:cubicBezTo>
                  <a:pt x="411950" y="2651190"/>
                  <a:pt x="382784" y="2642952"/>
                  <a:pt x="435429" y="2656114"/>
                </a:cubicBezTo>
                <a:cubicBezTo>
                  <a:pt x="510304" y="2706029"/>
                  <a:pt x="415570" y="2646184"/>
                  <a:pt x="487680" y="2682240"/>
                </a:cubicBezTo>
                <a:cubicBezTo>
                  <a:pt x="497041" y="2686921"/>
                  <a:pt x="513806" y="2699657"/>
                  <a:pt x="513806" y="2699657"/>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2" idx="40"/>
          </p:cNvCxnSpPr>
          <p:nvPr/>
        </p:nvCxnSpPr>
        <p:spPr>
          <a:xfrm flipH="1" flipV="1">
            <a:off x="609600" y="4406537"/>
            <a:ext cx="121920" cy="1480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33400" y="4554583"/>
            <a:ext cx="18070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864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4495800"/>
            <a:ext cx="7439857" cy="2031325"/>
          </a:xfrm>
          <a:prstGeom prst="rect">
            <a:avLst/>
          </a:prstGeom>
          <a:noFill/>
          <a:ln w="6350">
            <a:solidFill>
              <a:schemeClr val="tx1"/>
            </a:solidFill>
          </a:ln>
        </p:spPr>
        <p:txBody>
          <a:bodyPr wrap="none" rtlCol="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NameBank</a:t>
            </a:r>
            <a:r>
              <a:rPr lang="en-US" sz="1400" dirty="0">
                <a:solidFill>
                  <a:srgbClr val="2B91AF"/>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//class </a:t>
            </a:r>
            <a:r>
              <a:rPr lang="en-US" sz="1400" dirty="0" smtClean="0">
                <a:solidFill>
                  <a:srgbClr val="008000"/>
                </a:solidFill>
                <a:highlight>
                  <a:srgbClr val="FFFFFF"/>
                </a:highlight>
                <a:latin typeface="Consolas" panose="020B0609020204030204" pitchFamily="49" charset="0"/>
              </a:rPr>
              <a:t>can be used in lots of other classes</a:t>
            </a:r>
            <a:endParaRPr lang="en-US" sz="1400" dirty="0" smtClean="0">
              <a:solidFill>
                <a:srgbClr val="2B91AF"/>
              </a:solidFill>
              <a:highlight>
                <a:srgbClr val="FFFFFF"/>
              </a:highlight>
              <a:latin typeface="Consolas" panose="020B0609020204030204" pitchFamily="49" charset="0"/>
            </a:endParaRPr>
          </a:p>
          <a:p>
            <a:r>
              <a:rPr lang="en-US" sz="1400" dirty="0" smtClean="0">
                <a:solidFill>
                  <a:prstClr val="black"/>
                </a:solidFill>
                <a:highlight>
                  <a:srgbClr val="FFFFFF"/>
                </a:highlight>
                <a:latin typeface="Consolas" panose="020B0609020204030204" pitchFamily="49" charset="0"/>
              </a:rPr>
              <a:t>…</a:t>
            </a:r>
          </a:p>
          <a:p>
            <a:r>
              <a:rPr lang="en-US" sz="1400" dirty="0">
                <a:solidFill>
                  <a:srgbClr val="008000"/>
                </a:solidFill>
                <a:highlight>
                  <a:srgbClr val="FFFFFF"/>
                </a:highlight>
                <a:latin typeface="Consolas" panose="020B0609020204030204" pitchFamily="49" charset="0"/>
              </a:rPr>
              <a:t>//class provides a Sort method, but requires you to tell it how to sort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Sort(</a:t>
            </a:r>
            <a:r>
              <a:rPr lang="en-US" sz="1400" dirty="0">
                <a:solidFill>
                  <a:srgbClr val="2B91AF"/>
                </a:solidFill>
                <a:highlight>
                  <a:srgbClr val="FFFFFF"/>
                </a:highlight>
                <a:latin typeface="Consolas" panose="020B0609020204030204" pitchFamily="49" charset="0"/>
              </a:rPr>
              <a:t>Comparer</a:t>
            </a:r>
            <a:r>
              <a:rPr lang="en-US" sz="1400" dirty="0">
                <a:solidFill>
                  <a:srgbClr val="000000"/>
                </a:solidFill>
                <a:highlight>
                  <a:srgbClr val="FFFFFF"/>
                </a:highlight>
                <a:latin typeface="Consolas" panose="020B0609020204030204" pitchFamily="49" charset="0"/>
              </a:rPr>
              <a:t> compare</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//requires you to pass in a method</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(compare(names[</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names[j]) &gt; 0) </a:t>
            </a:r>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solidFill>
                <a:prstClr val="black"/>
              </a:solidFill>
            </a:endParaRPr>
          </a:p>
          <a:p>
            <a:r>
              <a:rPr lang="en-US" sz="1400" dirty="0" smtClean="0">
                <a:solidFill>
                  <a:prstClr val="black"/>
                </a:solidFill>
              </a:rPr>
              <a:t>}</a:t>
            </a:r>
            <a:endParaRPr lang="en-US" sz="1400" dirty="0">
              <a:solidFill>
                <a:prstClr val="black"/>
              </a:solidFill>
            </a:endParaRPr>
          </a:p>
        </p:txBody>
      </p:sp>
      <p:sp>
        <p:nvSpPr>
          <p:cNvPr id="8" name="TextBox 7"/>
          <p:cNvSpPr txBox="1"/>
          <p:nvPr/>
        </p:nvSpPr>
        <p:spPr>
          <a:xfrm>
            <a:off x="533400" y="1066800"/>
            <a:ext cx="7241085" cy="3108543"/>
          </a:xfrm>
          <a:prstGeom prst="rect">
            <a:avLst/>
          </a:prstGeom>
          <a:noFill/>
          <a:ln w="6350">
            <a:solidFill>
              <a:schemeClr val="tx1"/>
            </a:solidFill>
          </a:ln>
        </p:spPr>
        <p:txBody>
          <a:bodyPr wrap="none" rtlCol="0">
            <a:spAutoFit/>
          </a:bodyPr>
          <a:lstStyle/>
          <a:p>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Program</a:t>
            </a: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latin typeface="Consolas" panose="020B0609020204030204" pitchFamily="49" charset="0"/>
              </a:rPr>
              <a:t>static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smtClean="0">
                <a:solidFill>
                  <a:srgbClr val="000000"/>
                </a:solidFill>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NameBank</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ourNames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NameBank</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//object </a:t>
            </a:r>
            <a:r>
              <a:rPr lang="en-US" sz="1400" dirty="0">
                <a:solidFill>
                  <a:srgbClr val="008000"/>
                </a:solidFill>
                <a:highlight>
                  <a:srgbClr val="FFFFFF"/>
                </a:highlight>
                <a:latin typeface="Consolas" panose="020B0609020204030204" pitchFamily="49" charset="0"/>
              </a:rPr>
              <a:t>instantiation</a:t>
            </a:r>
            <a:endParaRPr lang="en-US" sz="1400" dirty="0" smtClean="0">
              <a:solidFill>
                <a:srgbClr val="000000"/>
              </a:solidFill>
              <a:highlight>
                <a:srgbClr val="FFFFFF"/>
              </a:highlight>
              <a:latin typeface="Consolas" panose="020B0609020204030204" pitchFamily="49" charset="0"/>
            </a:endParaRPr>
          </a:p>
          <a:p>
            <a:r>
              <a:rPr lang="en-US" sz="1400" dirty="0">
                <a:solidFill>
                  <a:srgbClr val="2B91AF"/>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Comparer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cmp1 = </a:t>
            </a:r>
            <a:r>
              <a:rPr lang="en-US" sz="1400" dirty="0" err="1" smtClean="0">
                <a:solidFill>
                  <a:srgbClr val="000000"/>
                </a:solidFill>
                <a:highlight>
                  <a:srgbClr val="FFFFFF"/>
                </a:highlight>
                <a:latin typeface="Consolas" panose="020B0609020204030204" pitchFamily="49" charset="0"/>
              </a:rPr>
              <a:t>CompareFirstNames</a:t>
            </a:r>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//delegate </a:t>
            </a:r>
            <a:r>
              <a:rPr lang="en-US" sz="1400" dirty="0" smtClean="0">
                <a:solidFill>
                  <a:srgbClr val="008000"/>
                </a:solidFill>
                <a:highlight>
                  <a:srgbClr val="FFFFFF"/>
                </a:highlight>
                <a:latin typeface="Consolas" panose="020B0609020204030204" pitchFamily="49" charset="0"/>
              </a:rPr>
              <a:t>instantiation</a:t>
            </a:r>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ourNames.Sort</a:t>
            </a:r>
            <a:r>
              <a:rPr lang="en-US" sz="1400" dirty="0" smtClean="0">
                <a:solidFill>
                  <a:srgbClr val="000000"/>
                </a:solidFill>
                <a:highlight>
                  <a:srgbClr val="FFFFFF"/>
                </a:highlight>
                <a:latin typeface="Consolas" panose="020B0609020204030204" pitchFamily="49" charset="0"/>
              </a:rPr>
              <a:t>(cmp1</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//delegate method that satisfies </a:t>
            </a:r>
            <a:r>
              <a:rPr lang="en-US" sz="1400" dirty="0" smtClean="0">
                <a:solidFill>
                  <a:srgbClr val="008000"/>
                </a:solidFill>
                <a:highlight>
                  <a:srgbClr val="FFFFFF"/>
                </a:highlight>
                <a:latin typeface="Consolas" panose="020B0609020204030204" pitchFamily="49" charset="0"/>
              </a:rPr>
              <a:t>definition, does what you want it to</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u="sng" dirty="0" err="1">
                <a:solidFill>
                  <a:srgbClr val="0000FF"/>
                </a:solidFill>
                <a:highlight>
                  <a:srgbClr val="FFFFFF"/>
                </a:highlight>
                <a:latin typeface="Consolas" panose="020B0609020204030204" pitchFamily="49" charset="0"/>
              </a:rPr>
              <a:t>int</a:t>
            </a:r>
            <a:r>
              <a:rPr lang="en-US" sz="1400" u="sng" dirty="0">
                <a:solidFill>
                  <a:srgbClr val="000000"/>
                </a:solidFill>
                <a:highlight>
                  <a:srgbClr val="FFFFFF"/>
                </a:highlight>
                <a:latin typeface="Consolas" panose="020B0609020204030204" pitchFamily="49" charset="0"/>
              </a:rPr>
              <a:t> </a:t>
            </a:r>
            <a:r>
              <a:rPr lang="en-US" sz="1400" u="sng" dirty="0" err="1">
                <a:solidFill>
                  <a:srgbClr val="000000"/>
                </a:solidFill>
                <a:highlight>
                  <a:srgbClr val="FFFFFF"/>
                </a:highlight>
                <a:latin typeface="Consolas" panose="020B0609020204030204" pitchFamily="49" charset="0"/>
              </a:rPr>
              <a:t>CompareFirstNames</a:t>
            </a:r>
            <a:r>
              <a:rPr lang="en-US" sz="1400" u="sng" dirty="0">
                <a:solidFill>
                  <a:srgbClr val="000000"/>
                </a:solidFill>
                <a:highlight>
                  <a:srgbClr val="FFFFFF"/>
                </a:highlight>
                <a:latin typeface="Consolas" panose="020B0609020204030204" pitchFamily="49" charset="0"/>
              </a:rPr>
              <a:t>(</a:t>
            </a:r>
            <a:r>
              <a:rPr lang="en-US" sz="1400" u="sng" dirty="0">
                <a:solidFill>
                  <a:srgbClr val="2B91AF"/>
                </a:solidFill>
                <a:highlight>
                  <a:srgbClr val="FFFFFF"/>
                </a:highlight>
                <a:latin typeface="Consolas" panose="020B0609020204030204" pitchFamily="49" charset="0"/>
              </a:rPr>
              <a:t>Name</a:t>
            </a:r>
            <a:r>
              <a:rPr lang="en-US" sz="1400" u="sng" dirty="0">
                <a:solidFill>
                  <a:srgbClr val="000000"/>
                </a:solidFill>
                <a:highlight>
                  <a:srgbClr val="FFFFFF"/>
                </a:highlight>
                <a:latin typeface="Consolas" panose="020B0609020204030204" pitchFamily="49" charset="0"/>
              </a:rPr>
              <a:t> name1, </a:t>
            </a:r>
            <a:r>
              <a:rPr lang="en-US" sz="1400" u="sng" dirty="0">
                <a:solidFill>
                  <a:srgbClr val="2B91AF"/>
                </a:solidFill>
                <a:highlight>
                  <a:srgbClr val="FFFFFF"/>
                </a:highlight>
                <a:latin typeface="Consolas" panose="020B0609020204030204" pitchFamily="49" charset="0"/>
              </a:rPr>
              <a:t>Name</a:t>
            </a:r>
            <a:r>
              <a:rPr lang="en-US" sz="1400" u="sng" dirty="0">
                <a:solidFill>
                  <a:srgbClr val="000000"/>
                </a:solidFill>
                <a:highlight>
                  <a:srgbClr val="FFFFFF"/>
                </a:highlight>
                <a:latin typeface="Consolas" panose="020B0609020204030204" pitchFamily="49" charset="0"/>
              </a:rPr>
              <a:t> name2)</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code</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your special code your want to pass into some other object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solidFill>
                <a:prstClr val="black"/>
              </a:solidFill>
            </a:endParaRPr>
          </a:p>
        </p:txBody>
      </p:sp>
      <p:sp>
        <p:nvSpPr>
          <p:cNvPr id="10" name="TextBox 9"/>
          <p:cNvSpPr txBox="1"/>
          <p:nvPr/>
        </p:nvSpPr>
        <p:spPr>
          <a:xfrm>
            <a:off x="457200" y="381000"/>
            <a:ext cx="7936788" cy="307777"/>
          </a:xfrm>
          <a:prstGeom prst="rect">
            <a:avLst/>
          </a:prstGeom>
          <a:noFill/>
          <a:ln w="6350">
            <a:solidFill>
              <a:schemeClr val="tx1"/>
            </a:solidFill>
          </a:ln>
        </p:spPr>
        <p:txBody>
          <a:bodyPr wrap="none" rtlCol="0">
            <a:spAutoFit/>
          </a:bodyPr>
          <a:lstStyle/>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u="sng" dirty="0" err="1">
                <a:solidFill>
                  <a:srgbClr val="0000FF"/>
                </a:solidFill>
                <a:highlight>
                  <a:srgbClr val="FFFFFF"/>
                </a:highlight>
                <a:latin typeface="Consolas" panose="020B0609020204030204" pitchFamily="49" charset="0"/>
              </a:rPr>
              <a:t>int</a:t>
            </a:r>
            <a:r>
              <a:rPr lang="en-US" sz="1400" u="sng" dirty="0">
                <a:solidFill>
                  <a:srgbClr val="000000"/>
                </a:solidFill>
                <a:highlight>
                  <a:srgbClr val="FFFFFF"/>
                </a:highlight>
                <a:latin typeface="Consolas" panose="020B0609020204030204" pitchFamily="49" charset="0"/>
              </a:rPr>
              <a:t> </a:t>
            </a:r>
            <a:r>
              <a:rPr lang="en-US" sz="1400" u="sng" dirty="0">
                <a:solidFill>
                  <a:srgbClr val="2B91AF"/>
                </a:solidFill>
                <a:highlight>
                  <a:srgbClr val="FFFFFF"/>
                </a:highlight>
                <a:latin typeface="Consolas" panose="020B0609020204030204" pitchFamily="49" charset="0"/>
              </a:rPr>
              <a:t>Comparer</a:t>
            </a:r>
            <a:r>
              <a:rPr lang="en-US" sz="1400" u="sng" dirty="0">
                <a:solidFill>
                  <a:srgbClr val="000000"/>
                </a:solidFill>
                <a:highlight>
                  <a:srgbClr val="FFFFFF"/>
                </a:highlight>
                <a:latin typeface="Consolas" panose="020B0609020204030204" pitchFamily="49" charset="0"/>
              </a:rPr>
              <a:t>(</a:t>
            </a:r>
            <a:r>
              <a:rPr lang="en-US" sz="1400" u="sng" dirty="0">
                <a:solidFill>
                  <a:srgbClr val="0000FF"/>
                </a:solidFill>
                <a:highlight>
                  <a:srgbClr val="FFFFFF"/>
                </a:highlight>
                <a:latin typeface="Consolas" panose="020B0609020204030204" pitchFamily="49" charset="0"/>
              </a:rPr>
              <a:t>object</a:t>
            </a:r>
            <a:r>
              <a:rPr lang="en-US" sz="1400" u="sng" dirty="0">
                <a:solidFill>
                  <a:srgbClr val="000000"/>
                </a:solidFill>
                <a:highlight>
                  <a:srgbClr val="FFFFFF"/>
                </a:highlight>
                <a:latin typeface="Consolas" panose="020B0609020204030204" pitchFamily="49" charset="0"/>
              </a:rPr>
              <a:t> obj1, </a:t>
            </a:r>
            <a:r>
              <a:rPr lang="en-US" sz="1400" u="sng" dirty="0">
                <a:solidFill>
                  <a:srgbClr val="0000FF"/>
                </a:solidFill>
                <a:highlight>
                  <a:srgbClr val="FFFFFF"/>
                </a:highlight>
                <a:latin typeface="Consolas" panose="020B0609020204030204" pitchFamily="49" charset="0"/>
              </a:rPr>
              <a:t>object</a:t>
            </a:r>
            <a:r>
              <a:rPr lang="en-US" sz="1400" u="sng" dirty="0">
                <a:solidFill>
                  <a:srgbClr val="000000"/>
                </a:solidFill>
                <a:highlight>
                  <a:srgbClr val="FFFFFF"/>
                </a:highlight>
                <a:latin typeface="Consolas" panose="020B0609020204030204" pitchFamily="49" charset="0"/>
              </a:rPr>
              <a:t> obj2); </a:t>
            </a:r>
            <a:r>
              <a:rPr lang="en-US" sz="1400" dirty="0">
                <a:solidFill>
                  <a:srgbClr val="008000"/>
                </a:solidFill>
                <a:highlight>
                  <a:srgbClr val="FFFFFF"/>
                </a:highlight>
                <a:latin typeface="Consolas" panose="020B0609020204030204" pitchFamily="49" charset="0"/>
              </a:rPr>
              <a:t>//delegate </a:t>
            </a:r>
            <a:r>
              <a:rPr lang="en-US" sz="1400" dirty="0" smtClean="0">
                <a:solidFill>
                  <a:srgbClr val="008000"/>
                </a:solidFill>
                <a:highlight>
                  <a:srgbClr val="FFFFFF"/>
                </a:highlight>
                <a:latin typeface="Consolas" panose="020B0609020204030204" pitchFamily="49" charset="0"/>
              </a:rPr>
              <a:t>declaration</a:t>
            </a:r>
            <a:endParaRPr lang="en-US" sz="1400" u="sng" dirty="0">
              <a:solidFill>
                <a:srgbClr val="000000"/>
              </a:solidFill>
              <a:highlight>
                <a:srgbClr val="FFFFFF"/>
              </a:highlight>
              <a:latin typeface="Consolas" panose="020B0609020204030204" pitchFamily="49" charset="0"/>
            </a:endParaRPr>
          </a:p>
        </p:txBody>
      </p:sp>
      <p:sp>
        <p:nvSpPr>
          <p:cNvPr id="18" name="TextBox 17"/>
          <p:cNvSpPr txBox="1"/>
          <p:nvPr/>
        </p:nvSpPr>
        <p:spPr>
          <a:xfrm>
            <a:off x="1066800" y="76200"/>
            <a:ext cx="4925003" cy="307777"/>
          </a:xfrm>
          <a:prstGeom prst="rect">
            <a:avLst/>
          </a:prstGeom>
          <a:noFill/>
        </p:spPr>
        <p:txBody>
          <a:bodyPr wrap="none" rtlCol="0">
            <a:spAutoFit/>
          </a:bodyPr>
          <a:lstStyle/>
          <a:p>
            <a:r>
              <a:rPr lang="en-US" sz="1400" b="1" i="1" dirty="0" smtClean="0">
                <a:solidFill>
                  <a:prstClr val="black"/>
                </a:solidFill>
              </a:rPr>
              <a:t>Contract</a:t>
            </a:r>
            <a:r>
              <a:rPr lang="en-US" sz="1400" i="1" dirty="0" smtClean="0">
                <a:solidFill>
                  <a:prstClr val="black"/>
                </a:solidFill>
              </a:rPr>
              <a:t> between class that wants to use it and </a:t>
            </a:r>
            <a:r>
              <a:rPr lang="en-US" sz="1400" i="1" dirty="0">
                <a:solidFill>
                  <a:prstClr val="black"/>
                </a:solidFill>
              </a:rPr>
              <a:t>defining method </a:t>
            </a:r>
          </a:p>
        </p:txBody>
      </p:sp>
      <p:cxnSp>
        <p:nvCxnSpPr>
          <p:cNvPr id="5" name="Straight Arrow Connector 4"/>
          <p:cNvCxnSpPr/>
          <p:nvPr/>
        </p:nvCxnSpPr>
        <p:spPr>
          <a:xfrm flipH="1" flipV="1">
            <a:off x="3239589" y="2177143"/>
            <a:ext cx="182880" cy="10972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07474" y="2116183"/>
            <a:ext cx="278675"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95154" y="2569029"/>
            <a:ext cx="905692" cy="26735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046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36538"/>
            <a:ext cx="8229600" cy="735012"/>
          </a:xfrm>
        </p:spPr>
        <p:txBody>
          <a:bodyPr>
            <a:normAutofit/>
          </a:bodyPr>
          <a:lstStyle/>
          <a:p>
            <a:r>
              <a:rPr lang="en-US" sz="3600" dirty="0" smtClean="0"/>
              <a:t>If you had this method defined:</a:t>
            </a:r>
            <a:endParaRPr lang="en-US" sz="3600" dirty="0"/>
          </a:p>
        </p:txBody>
      </p:sp>
      <p:sp>
        <p:nvSpPr>
          <p:cNvPr id="3" name="Content Placeholder 2"/>
          <p:cNvSpPr>
            <a:spLocks noGrp="1"/>
          </p:cNvSpPr>
          <p:nvPr>
            <p:ph idx="1"/>
          </p:nvPr>
        </p:nvSpPr>
        <p:spPr>
          <a:xfrm>
            <a:off x="209005" y="1200150"/>
            <a:ext cx="8734697" cy="4926013"/>
          </a:xfrm>
        </p:spPr>
        <p:txBody>
          <a:bodyPr>
            <a:normAutofit/>
          </a:bodyPr>
          <a:lstStyle/>
          <a:p>
            <a:pPr marL="0" indent="0">
              <a:buNone/>
            </a:pPr>
            <a:endParaRPr lang="en-US" sz="2000" dirty="0" smtClean="0">
              <a:solidFill>
                <a:srgbClr val="0000FF"/>
              </a:solidFill>
              <a:highlight>
                <a:srgbClr val="FFFFFF"/>
              </a:highlight>
              <a:latin typeface="Consolas" panose="020B0609020204030204" pitchFamily="49" charset="0"/>
            </a:endParaRPr>
          </a:p>
          <a:p>
            <a:pPr marL="0" indent="0">
              <a:buNone/>
            </a:pPr>
            <a:r>
              <a:rPr lang="en-US" sz="2000" dirty="0" smtClean="0">
                <a:solidFill>
                  <a:srgbClr val="0000FF"/>
                </a:solidFill>
                <a:highlight>
                  <a:srgbClr val="FFFFFF"/>
                </a:highlight>
                <a:latin typeface="Consolas" panose="020B0609020204030204" pitchFamily="49" charset="0"/>
              </a:rPr>
              <a:t>private</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CheckNameLength</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passedInName</a:t>
            </a:r>
            <a:r>
              <a:rPr lang="en-US" sz="2000" dirty="0">
                <a:solidFill>
                  <a:srgbClr val="000000"/>
                </a:solidFill>
                <a:highlight>
                  <a:srgbClr val="FFFFFF"/>
                </a:highlight>
                <a:latin typeface="Consolas" panose="020B0609020204030204" pitchFamily="49" charset="0"/>
              </a:rPr>
              <a:t>)</a:t>
            </a:r>
          </a:p>
          <a:p>
            <a:pPr marL="0" indent="0">
              <a:buNone/>
            </a:pP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pPr marL="0" indent="0">
              <a:buNone/>
            </a:pP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wonderfull</a:t>
            </a:r>
            <a:r>
              <a:rPr lang="en-US" sz="2000" dirty="0">
                <a:solidFill>
                  <a:srgbClr val="000000"/>
                </a:solidFill>
                <a:highlight>
                  <a:srgbClr val="FFFFFF"/>
                </a:highlight>
                <a:latin typeface="Consolas" panose="020B0609020204030204" pitchFamily="49" charset="0"/>
              </a:rPr>
              <a:t> code;</a:t>
            </a:r>
          </a:p>
          <a:p>
            <a:pPr marL="0" indent="0">
              <a:buNone/>
            </a:pPr>
            <a:r>
              <a:rPr lang="en-US" sz="2000" dirty="0" smtClean="0">
                <a:solidFill>
                  <a:srgbClr val="000000"/>
                </a:solidFill>
                <a:highlight>
                  <a:srgbClr val="FFFFFF"/>
                </a:highlight>
                <a:latin typeface="Consolas" panose="020B0609020204030204" pitchFamily="49" charset="0"/>
              </a:rPr>
              <a:t>}</a:t>
            </a:r>
          </a:p>
          <a:p>
            <a:pPr marL="0" indent="0">
              <a:buNone/>
            </a:pPr>
            <a:endParaRPr lang="en-US" sz="2000" dirty="0" smtClean="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 = </a:t>
            </a:r>
            <a:r>
              <a:rPr lang="en-US" sz="2000" dirty="0">
                <a:solidFill>
                  <a:srgbClr val="A31515"/>
                </a:solidFill>
                <a:highlight>
                  <a:srgbClr val="FFFFFF"/>
                </a:highlight>
                <a:latin typeface="Consolas" panose="020B0609020204030204" pitchFamily="49" charset="0"/>
              </a:rPr>
              <a:t>"Bob"</a:t>
            </a:r>
            <a:r>
              <a:rPr lang="en-US" sz="2000" dirty="0">
                <a:solidFill>
                  <a:srgbClr val="000000"/>
                </a:solidFill>
                <a:highlight>
                  <a:srgbClr val="FFFFFF"/>
                </a:highlight>
                <a:latin typeface="Consolas" panose="020B0609020204030204" pitchFamily="49" charset="0"/>
              </a:rPr>
              <a:t>;</a:t>
            </a:r>
          </a:p>
          <a:p>
            <a:pPr marL="0" indent="0">
              <a:buNone/>
            </a:pPr>
            <a:endParaRPr lang="en-US" sz="2000" dirty="0">
              <a:solidFill>
                <a:srgbClr val="000000"/>
              </a:solidFill>
              <a:highlight>
                <a:srgbClr val="FFFFFF"/>
              </a:highlight>
              <a:latin typeface="Consolas" panose="020B0609020204030204" pitchFamily="49" charset="0"/>
            </a:endParaRPr>
          </a:p>
          <a:p>
            <a:pPr marL="0" indent="0">
              <a:buNone/>
            </a:pPr>
            <a:r>
              <a:rPr lang="en-US" sz="2000" dirty="0" smtClean="0">
                <a:solidFill>
                  <a:srgbClr val="000000"/>
                </a:solidFill>
                <a:highlight>
                  <a:srgbClr val="FFFFFF"/>
                </a:highlight>
              </a:rPr>
              <a:t>You can call it either way:</a:t>
            </a:r>
          </a:p>
          <a:p>
            <a:pPr marL="0" indent="0">
              <a:buNone/>
            </a:pPr>
            <a:endParaRPr lang="en-US" sz="1100" dirty="0">
              <a:solidFill>
                <a:srgbClr val="000000"/>
              </a:solidFill>
              <a:highlight>
                <a:srgbClr val="FFFFFF"/>
              </a:highlight>
              <a:latin typeface="Consolas" panose="020B0609020204030204" pitchFamily="49" charset="0"/>
            </a:endParaRPr>
          </a:p>
          <a:p>
            <a:pPr marL="0" indent="0">
              <a:buNone/>
            </a:pPr>
            <a:r>
              <a:rPr lang="en-US" sz="2000" dirty="0" err="1" smtClean="0">
                <a:solidFill>
                  <a:srgbClr val="000000"/>
                </a:solidFill>
                <a:highlight>
                  <a:srgbClr val="FFFFFF"/>
                </a:highlight>
                <a:latin typeface="Consolas" panose="020B0609020204030204" pitchFamily="49" charset="0"/>
              </a:rPr>
              <a:t>CheckNameLength</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a:t>
            </a:r>
          </a:p>
          <a:p>
            <a:pPr marL="0" indent="0">
              <a:buNone/>
            </a:pPr>
            <a:r>
              <a:rPr lang="en-US" sz="2000" dirty="0" err="1" smtClean="0">
                <a:solidFill>
                  <a:srgbClr val="000000"/>
                </a:solidFill>
                <a:highlight>
                  <a:srgbClr val="FFFFFF"/>
                </a:highlight>
                <a:latin typeface="Consolas" panose="020B0609020204030204" pitchFamily="49" charset="0"/>
              </a:rPr>
              <a:t>CheckNameLength</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A31515"/>
                </a:solidFill>
                <a:highlight>
                  <a:srgbClr val="FFFFFF"/>
                </a:highlight>
                <a:latin typeface="Consolas" panose="020B0609020204030204" pitchFamily="49" charset="0"/>
              </a:rPr>
              <a:t>"Bob"</a:t>
            </a:r>
            <a:r>
              <a:rPr lang="en-US" sz="2000" dirty="0" smtClean="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1786874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Delegate variable</a:t>
            </a:r>
            <a:endParaRPr lang="en-US" dirty="0"/>
          </a:p>
        </p:txBody>
      </p:sp>
      <p:sp>
        <p:nvSpPr>
          <p:cNvPr id="3" name="Content Placeholder 2"/>
          <p:cNvSpPr>
            <a:spLocks noGrp="1"/>
          </p:cNvSpPr>
          <p:nvPr>
            <p:ph idx="1"/>
          </p:nvPr>
        </p:nvSpPr>
        <p:spPr/>
        <p:txBody>
          <a:bodyPr>
            <a:normAutofit fontScale="92500"/>
          </a:bodyPr>
          <a:lstStyle/>
          <a:p>
            <a:r>
              <a:rPr lang="en-US" dirty="0" smtClean="0"/>
              <a:t>You don’t need to create a delegate variable …</a:t>
            </a:r>
          </a:p>
          <a:p>
            <a:pPr lvl="1"/>
            <a:r>
              <a:rPr lang="en-US" dirty="0" smtClean="0"/>
              <a:t>If you have a </a:t>
            </a:r>
            <a:r>
              <a:rPr lang="en-US" dirty="0" smtClean="0">
                <a:solidFill>
                  <a:srgbClr val="FF0000"/>
                </a:solidFill>
              </a:rPr>
              <a:t>delegate definition</a:t>
            </a:r>
          </a:p>
          <a:p>
            <a:pPr lvl="1"/>
            <a:r>
              <a:rPr lang="en-US" dirty="0" smtClean="0"/>
              <a:t>You have a </a:t>
            </a:r>
            <a:r>
              <a:rPr lang="en-US" dirty="0" smtClean="0">
                <a:solidFill>
                  <a:schemeClr val="accent6">
                    <a:lumMod val="75000"/>
                  </a:schemeClr>
                </a:solidFill>
              </a:rPr>
              <a:t>method</a:t>
            </a:r>
            <a:r>
              <a:rPr lang="en-US" dirty="0" smtClean="0"/>
              <a:t> the matches that </a:t>
            </a:r>
            <a:r>
              <a:rPr lang="en-US" dirty="0" smtClean="0">
                <a:solidFill>
                  <a:srgbClr val="FF0000"/>
                </a:solidFill>
              </a:rPr>
              <a:t>definition</a:t>
            </a:r>
          </a:p>
          <a:p>
            <a:pPr lvl="1"/>
            <a:r>
              <a:rPr lang="en-US" dirty="0" smtClean="0"/>
              <a:t>You have some </a:t>
            </a:r>
            <a:r>
              <a:rPr lang="en-US" dirty="0" smtClean="0">
                <a:solidFill>
                  <a:srgbClr val="0070C0"/>
                </a:solidFill>
              </a:rPr>
              <a:t>other class </a:t>
            </a:r>
            <a:r>
              <a:rPr lang="en-US" dirty="0" smtClean="0"/>
              <a:t>that has a </a:t>
            </a:r>
            <a:r>
              <a:rPr lang="en-US" dirty="0" smtClean="0">
                <a:solidFill>
                  <a:srgbClr val="00B050"/>
                </a:solidFill>
              </a:rPr>
              <a:t>method</a:t>
            </a:r>
            <a:r>
              <a:rPr lang="en-US" dirty="0" smtClean="0"/>
              <a:t> defined that takes in a parameter of that </a:t>
            </a:r>
            <a:r>
              <a:rPr lang="en-US" dirty="0" smtClean="0">
                <a:solidFill>
                  <a:srgbClr val="FF0000"/>
                </a:solidFill>
              </a:rPr>
              <a:t>delegate definition</a:t>
            </a:r>
            <a:r>
              <a:rPr lang="en-US" dirty="0" smtClean="0"/>
              <a:t>,</a:t>
            </a:r>
          </a:p>
          <a:p>
            <a:pPr lvl="1"/>
            <a:r>
              <a:rPr lang="en-US" dirty="0" smtClean="0"/>
              <a:t>Then</a:t>
            </a:r>
          </a:p>
          <a:p>
            <a:pPr lvl="1"/>
            <a:r>
              <a:rPr lang="en-US" dirty="0" smtClean="0"/>
              <a:t>You can just pass the name of your </a:t>
            </a:r>
            <a:r>
              <a:rPr lang="en-US" dirty="0" smtClean="0">
                <a:solidFill>
                  <a:schemeClr val="accent6">
                    <a:lumMod val="75000"/>
                  </a:schemeClr>
                </a:solidFill>
              </a:rPr>
              <a:t>method</a:t>
            </a:r>
            <a:r>
              <a:rPr lang="en-US" dirty="0" smtClean="0"/>
              <a:t> in directly to the </a:t>
            </a:r>
            <a:r>
              <a:rPr lang="en-US" dirty="0" smtClean="0">
                <a:solidFill>
                  <a:srgbClr val="0070C0"/>
                </a:solidFill>
              </a:rPr>
              <a:t>other class’s </a:t>
            </a:r>
            <a:r>
              <a:rPr lang="en-US" dirty="0" smtClean="0">
                <a:solidFill>
                  <a:srgbClr val="00B050"/>
                </a:solidFill>
              </a:rPr>
              <a:t>method</a:t>
            </a:r>
            <a:r>
              <a:rPr lang="en-US" dirty="0" smtClean="0"/>
              <a:t>, without first making up a delegate variable to hold a pointer to your method.</a:t>
            </a:r>
            <a:endParaRPr lang="en-US" dirty="0"/>
          </a:p>
        </p:txBody>
      </p:sp>
    </p:spTree>
    <p:extLst>
      <p:ext uri="{BB962C8B-B14F-4D97-AF65-F5344CB8AC3E}">
        <p14:creationId xmlns:p14="http://schemas.microsoft.com/office/powerpoint/2010/main" val="3591922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a:t>
            </a:r>
            <a:r>
              <a:rPr lang="en-US" dirty="0" smtClean="0"/>
              <a:t>programs</a:t>
            </a:r>
            <a:endParaRPr lang="en-US" dirty="0"/>
          </a:p>
        </p:txBody>
      </p:sp>
      <p:sp>
        <p:nvSpPr>
          <p:cNvPr id="3" name="Content Placeholder 2"/>
          <p:cNvSpPr>
            <a:spLocks noGrp="1"/>
          </p:cNvSpPr>
          <p:nvPr>
            <p:ph idx="1"/>
          </p:nvPr>
        </p:nvSpPr>
        <p:spPr/>
        <p:txBody>
          <a:bodyPr/>
          <a:lstStyle/>
          <a:p>
            <a:r>
              <a:rPr lang="en-US" dirty="0" smtClean="0"/>
              <a:t>2-DelegatesAnotherExample</a:t>
            </a:r>
          </a:p>
          <a:p>
            <a:endParaRPr lang="en-US" dirty="0"/>
          </a:p>
          <a:p>
            <a:r>
              <a:rPr lang="en-US" dirty="0"/>
              <a:t>3-DelegatesPersonFilter</a:t>
            </a:r>
            <a:endParaRPr lang="en-US" dirty="0"/>
          </a:p>
        </p:txBody>
      </p:sp>
    </p:spTree>
    <p:extLst>
      <p:ext uri="{BB962C8B-B14F-4D97-AF65-F5344CB8AC3E}">
        <p14:creationId xmlns:p14="http://schemas.microsoft.com/office/powerpoint/2010/main" val="57378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 for Part 2</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9995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i="1" dirty="0">
                <a:solidFill>
                  <a:srgbClr val="0070C0"/>
                </a:solidFill>
              </a:rPr>
              <a:t>Multi-cast</a:t>
            </a:r>
            <a:r>
              <a:rPr lang="en-US" altLang="en-US" dirty="0"/>
              <a:t> Delegates</a:t>
            </a:r>
            <a:br>
              <a:rPr lang="en-US" altLang="en-US" dirty="0"/>
            </a:br>
            <a:endParaRPr lang="en-US" dirty="0"/>
          </a:p>
        </p:txBody>
      </p:sp>
      <p:sp>
        <p:nvSpPr>
          <p:cNvPr id="3" name="Content Placeholder 2"/>
          <p:cNvSpPr>
            <a:spLocks noGrp="1"/>
          </p:cNvSpPr>
          <p:nvPr>
            <p:ph idx="1"/>
          </p:nvPr>
        </p:nvSpPr>
        <p:spPr/>
        <p:txBody>
          <a:bodyPr/>
          <a:lstStyle/>
          <a:p>
            <a:r>
              <a:rPr lang="en-US" altLang="en-US" dirty="0" smtClean="0"/>
              <a:t>A </a:t>
            </a:r>
            <a:r>
              <a:rPr lang="en-US" altLang="en-US" dirty="0"/>
              <a:t>delegate instance can refer to multiple </a:t>
            </a:r>
            <a:r>
              <a:rPr lang="en-US" altLang="en-US" dirty="0" smtClean="0"/>
              <a:t>methods</a:t>
            </a:r>
          </a:p>
          <a:p>
            <a:pPr lvl="1"/>
            <a:r>
              <a:rPr lang="en-US" sz="2200" dirty="0" err="1">
                <a:solidFill>
                  <a:srgbClr val="000000"/>
                </a:solidFill>
                <a:highlight>
                  <a:srgbClr val="FFFFFF"/>
                </a:highlight>
                <a:latin typeface="Consolas"/>
              </a:rPr>
              <a:t>myGreetMethod</a:t>
            </a:r>
            <a:r>
              <a:rPr lang="en-US" sz="2200" dirty="0">
                <a:solidFill>
                  <a:prstClr val="black"/>
                </a:solidFill>
              </a:rPr>
              <a:t> = </a:t>
            </a:r>
            <a:r>
              <a:rPr lang="en-US" sz="2200" dirty="0" err="1">
                <a:solidFill>
                  <a:srgbClr val="000000"/>
                </a:solidFill>
                <a:highlight>
                  <a:srgbClr val="FFFFFF"/>
                </a:highlight>
                <a:latin typeface="Consolas"/>
              </a:rPr>
              <a:t>GoodAfternoon</a:t>
            </a:r>
            <a:r>
              <a:rPr lang="en-US" sz="2200" dirty="0">
                <a:solidFill>
                  <a:prstClr val="black"/>
                </a:solidFill>
              </a:rPr>
              <a:t>;</a:t>
            </a:r>
          </a:p>
          <a:p>
            <a:pPr lvl="1"/>
            <a:r>
              <a:rPr lang="en-US" sz="2200" dirty="0" err="1">
                <a:solidFill>
                  <a:srgbClr val="000000"/>
                </a:solidFill>
                <a:highlight>
                  <a:srgbClr val="FFFFFF"/>
                </a:highlight>
                <a:latin typeface="Consolas"/>
              </a:rPr>
              <a:t>myGreetMethod</a:t>
            </a:r>
            <a:r>
              <a:rPr lang="en-US" sz="2200" dirty="0">
                <a:solidFill>
                  <a:prstClr val="black"/>
                </a:solidFill>
              </a:rPr>
              <a:t> </a:t>
            </a:r>
            <a:r>
              <a:rPr lang="en-US" sz="2200">
                <a:solidFill>
                  <a:prstClr val="black"/>
                </a:solidFill>
              </a:rPr>
              <a:t>= </a:t>
            </a:r>
            <a:r>
              <a:rPr lang="en-US" sz="2200" smtClean="0">
                <a:solidFill>
                  <a:prstClr val="black"/>
                </a:solidFill>
              </a:rPr>
              <a:t> </a:t>
            </a:r>
            <a:r>
              <a:rPr lang="en-US" sz="2200" dirty="0" smtClean="0">
                <a:solidFill>
                  <a:prstClr val="black"/>
                </a:solidFill>
              </a:rPr>
              <a:t>+ </a:t>
            </a:r>
            <a:r>
              <a:rPr lang="en-US" sz="2200" dirty="0" err="1" smtClean="0">
                <a:solidFill>
                  <a:srgbClr val="000000"/>
                </a:solidFill>
                <a:highlight>
                  <a:srgbClr val="FFFFFF"/>
                </a:highlight>
                <a:latin typeface="Consolas"/>
              </a:rPr>
              <a:t>GoodNight</a:t>
            </a:r>
            <a:r>
              <a:rPr lang="en-US" sz="2200" dirty="0" smtClean="0">
                <a:solidFill>
                  <a:prstClr val="black"/>
                </a:solidFill>
              </a:rPr>
              <a:t>;</a:t>
            </a:r>
          </a:p>
          <a:p>
            <a:r>
              <a:rPr lang="en-US" sz="2600" dirty="0" err="1">
                <a:solidFill>
                  <a:prstClr val="black"/>
                </a:solidFill>
              </a:rPr>
              <a:t>myGreetMethod</a:t>
            </a:r>
            <a:r>
              <a:rPr lang="en-US" sz="2600" dirty="0">
                <a:solidFill>
                  <a:prstClr val="black"/>
                </a:solidFill>
              </a:rPr>
              <a:t> </a:t>
            </a:r>
            <a:r>
              <a:rPr lang="en-US" sz="2600" dirty="0" smtClean="0">
                <a:solidFill>
                  <a:prstClr val="black"/>
                </a:solidFill>
              </a:rPr>
              <a:t>will call </a:t>
            </a:r>
            <a:r>
              <a:rPr lang="en-US" sz="2600" b="1" dirty="0" smtClean="0">
                <a:solidFill>
                  <a:prstClr val="black"/>
                </a:solidFill>
              </a:rPr>
              <a:t>both</a:t>
            </a:r>
            <a:r>
              <a:rPr lang="en-US" sz="2600" dirty="0" smtClean="0">
                <a:solidFill>
                  <a:prstClr val="black"/>
                </a:solidFill>
              </a:rPr>
              <a:t> methods.</a:t>
            </a:r>
          </a:p>
          <a:p>
            <a:pPr lvl="1"/>
            <a:r>
              <a:rPr lang="en-US" sz="2400" dirty="0" err="1">
                <a:solidFill>
                  <a:srgbClr val="000000"/>
                </a:solidFill>
                <a:highlight>
                  <a:srgbClr val="FFFFFF"/>
                </a:highlight>
                <a:latin typeface="Consolas"/>
              </a:rPr>
              <a:t>myGreetMethod</a:t>
            </a:r>
            <a:r>
              <a:rPr lang="en-US" sz="2400" dirty="0">
                <a:solidFill>
                  <a:srgbClr val="000000"/>
                </a:solidFill>
                <a:highlight>
                  <a:srgbClr val="FFFFFF"/>
                </a:highlight>
                <a:latin typeface="Consolas"/>
              </a:rPr>
              <a:t>(</a:t>
            </a:r>
            <a:r>
              <a:rPr lang="en-US" sz="2400" dirty="0">
                <a:solidFill>
                  <a:srgbClr val="A31515"/>
                </a:solidFill>
                <a:highlight>
                  <a:srgbClr val="FFFFFF"/>
                </a:highlight>
                <a:latin typeface="Consolas"/>
              </a:rPr>
              <a:t>"Kurt</a:t>
            </a:r>
            <a:r>
              <a:rPr lang="en-US" sz="2400" dirty="0" smtClean="0">
                <a:solidFill>
                  <a:srgbClr val="A31515"/>
                </a:solidFill>
                <a:highlight>
                  <a:srgbClr val="FFFFFF"/>
                </a:highlight>
                <a:latin typeface="Consolas"/>
              </a:rPr>
              <a:t>"</a:t>
            </a:r>
            <a:r>
              <a:rPr lang="en-US" sz="2400" dirty="0" smtClean="0">
                <a:solidFill>
                  <a:srgbClr val="000000"/>
                </a:solidFill>
                <a:highlight>
                  <a:srgbClr val="FFFFFF"/>
                </a:highlight>
                <a:latin typeface="Consolas"/>
              </a:rPr>
              <a:t>);</a:t>
            </a:r>
          </a:p>
          <a:p>
            <a:pPr lvl="1"/>
            <a:endParaRPr lang="en-US" altLang="en-US" sz="2400" dirty="0">
              <a:solidFill>
                <a:srgbClr val="000000"/>
              </a:solidFill>
              <a:highlight>
                <a:srgbClr val="FFFFFF"/>
              </a:highlight>
              <a:latin typeface="Consolas"/>
            </a:endParaRPr>
          </a:p>
          <a:p>
            <a:pPr lvl="1"/>
            <a:r>
              <a:rPr lang="en-US" altLang="en-US" sz="2400" i="1" dirty="0" smtClean="0">
                <a:solidFill>
                  <a:srgbClr val="000000"/>
                </a:solidFill>
                <a:highlight>
                  <a:srgbClr val="FFFFFF"/>
                </a:highlight>
              </a:rPr>
              <a:t>(this will be important when we get to Events)</a:t>
            </a:r>
            <a:endParaRPr lang="en-US" altLang="en-US" sz="2000" i="1" dirty="0"/>
          </a:p>
          <a:p>
            <a:pPr marL="457200" lvl="1" indent="0">
              <a:buNone/>
            </a:pPr>
            <a:endParaRPr lang="en-US" sz="2200" dirty="0">
              <a:solidFill>
                <a:prstClr val="black"/>
              </a:solidFill>
            </a:endParaRPr>
          </a:p>
          <a:p>
            <a:pPr lvl="1"/>
            <a:endParaRPr lang="en-US" altLang="en-US" dirty="0" smtClean="0"/>
          </a:p>
          <a:p>
            <a:endParaRPr lang="en-US" dirty="0"/>
          </a:p>
        </p:txBody>
      </p:sp>
    </p:spTree>
    <p:extLst>
      <p:ext uri="{BB962C8B-B14F-4D97-AF65-F5344CB8AC3E}">
        <p14:creationId xmlns:p14="http://schemas.microsoft.com/office/powerpoint/2010/main" val="3724923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dirty="0"/>
              <a:t>http://zetcode.com/lang/csharp/delegates</a:t>
            </a:r>
            <a:r>
              <a:rPr lang="en-US" sz="3200" dirty="0" smtClean="0"/>
              <a:t>/</a:t>
            </a:r>
            <a:endParaRPr lang="en-US" sz="3200" dirty="0"/>
          </a:p>
        </p:txBody>
      </p:sp>
      <p:sp>
        <p:nvSpPr>
          <p:cNvPr id="3" name="Content Placeholder 2"/>
          <p:cNvSpPr>
            <a:spLocks noGrp="1"/>
          </p:cNvSpPr>
          <p:nvPr>
            <p:ph idx="1"/>
          </p:nvPr>
        </p:nvSpPr>
        <p:spPr>
          <a:xfrm>
            <a:off x="457200" y="1143000"/>
            <a:ext cx="8229600" cy="4525963"/>
          </a:xfrm>
        </p:spPr>
        <p:txBody>
          <a:bodyPr>
            <a:noAutofit/>
          </a:bodyPr>
          <a:lstStyle/>
          <a:p>
            <a:r>
              <a:rPr lang="en-US" sz="2000" dirty="0"/>
              <a:t>There is nothing that is done with delegates that cannot be done with regular methods. Delegates are used because they bring several advantages. </a:t>
            </a:r>
            <a:endParaRPr lang="en-US" sz="2000" dirty="0" smtClean="0"/>
          </a:p>
          <a:p>
            <a:pPr lvl="1"/>
            <a:r>
              <a:rPr lang="en-US" sz="2000" dirty="0" smtClean="0"/>
              <a:t>They </a:t>
            </a:r>
            <a:r>
              <a:rPr lang="en-US" sz="2000" dirty="0"/>
              <a:t>foster flexibility of the application and code reuse. </a:t>
            </a:r>
            <a:endParaRPr lang="en-US" sz="2000" dirty="0" smtClean="0"/>
          </a:p>
          <a:p>
            <a:pPr lvl="1"/>
            <a:r>
              <a:rPr lang="en-US" sz="2000" dirty="0" smtClean="0"/>
              <a:t>Like </a:t>
            </a:r>
            <a:r>
              <a:rPr lang="en-US" sz="2000" dirty="0"/>
              <a:t>interfaces, delegates let us decouple and generalize our code. </a:t>
            </a:r>
            <a:endParaRPr lang="en-US" sz="2000" dirty="0" smtClean="0"/>
          </a:p>
          <a:p>
            <a:pPr lvl="1"/>
            <a:r>
              <a:rPr lang="en-US" sz="2000" dirty="0" smtClean="0"/>
              <a:t>Delegates </a:t>
            </a:r>
            <a:r>
              <a:rPr lang="en-US" sz="2000" dirty="0"/>
              <a:t>provide a way of specializing behavior of a class without </a:t>
            </a:r>
            <a:r>
              <a:rPr lang="en-US" sz="2000" dirty="0" err="1"/>
              <a:t>subclassing</a:t>
            </a:r>
            <a:r>
              <a:rPr lang="en-US" sz="2000" dirty="0"/>
              <a:t> it. </a:t>
            </a:r>
            <a:endParaRPr lang="en-US" sz="2000" dirty="0" smtClean="0"/>
          </a:p>
          <a:p>
            <a:pPr lvl="2"/>
            <a:r>
              <a:rPr lang="en-US" sz="2000" dirty="0" smtClean="0"/>
              <a:t>General Classes </a:t>
            </a:r>
            <a:r>
              <a:rPr lang="en-US" sz="2000" dirty="0"/>
              <a:t>may have complex generic behavior but are </a:t>
            </a:r>
            <a:r>
              <a:rPr lang="en-US" sz="2000" dirty="0" smtClean="0"/>
              <a:t>often coded to specialized data structures or algorithm definitions.</a:t>
            </a:r>
          </a:p>
          <a:p>
            <a:pPr lvl="2"/>
            <a:r>
              <a:rPr lang="en-US" sz="2000" dirty="0" smtClean="0"/>
              <a:t>Instead, Classes can stay more generic but then deal with specialization </a:t>
            </a:r>
            <a:r>
              <a:rPr lang="en-US" sz="2000" dirty="0"/>
              <a:t>either through </a:t>
            </a:r>
            <a:endParaRPr lang="en-US" sz="2000" dirty="0" smtClean="0"/>
          </a:p>
          <a:p>
            <a:pPr lvl="3"/>
            <a:r>
              <a:rPr lang="en-US" dirty="0" smtClean="0"/>
              <a:t>Inheritance : add or overwrite the parents parameters and methods in the sub-class definitions, or  </a:t>
            </a:r>
          </a:p>
          <a:p>
            <a:pPr lvl="3"/>
            <a:r>
              <a:rPr lang="en-US" dirty="0" smtClean="0"/>
              <a:t>Delegates : leave the class generic, but set it up to take in “extra instructions” from a calling method</a:t>
            </a:r>
            <a:endParaRPr lang="en-US" dirty="0"/>
          </a:p>
        </p:txBody>
      </p:sp>
    </p:spTree>
    <p:extLst>
      <p:ext uri="{BB962C8B-B14F-4D97-AF65-F5344CB8AC3E}">
        <p14:creationId xmlns:p14="http://schemas.microsoft.com/office/powerpoint/2010/main" val="361462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600" dirty="0" smtClean="0"/>
              <a:t>Common Uses</a:t>
            </a:r>
            <a:endParaRPr lang="en-US" sz="3600" dirty="0"/>
          </a:p>
        </p:txBody>
      </p:sp>
      <p:sp>
        <p:nvSpPr>
          <p:cNvPr id="3" name="Content Placeholder 2"/>
          <p:cNvSpPr>
            <a:spLocks noGrp="1"/>
          </p:cNvSpPr>
          <p:nvPr>
            <p:ph idx="1"/>
          </p:nvPr>
        </p:nvSpPr>
        <p:spPr>
          <a:xfrm>
            <a:off x="381000" y="762000"/>
            <a:ext cx="8382000" cy="5638800"/>
          </a:xfrm>
        </p:spPr>
        <p:txBody>
          <a:bodyPr>
            <a:normAutofit fontScale="62500" lnSpcReduction="20000"/>
          </a:bodyPr>
          <a:lstStyle/>
          <a:p>
            <a:r>
              <a:rPr lang="en-US" b="1" dirty="0" smtClean="0"/>
              <a:t>Events</a:t>
            </a:r>
          </a:p>
          <a:p>
            <a:r>
              <a:rPr lang="en-US" b="1" dirty="0" smtClean="0"/>
              <a:t>Callbacks</a:t>
            </a:r>
          </a:p>
          <a:p>
            <a:r>
              <a:rPr lang="en-US" b="1" dirty="0"/>
              <a:t>Extension methods</a:t>
            </a:r>
          </a:p>
          <a:p>
            <a:endParaRPr lang="en-US" b="1" dirty="0" smtClean="0"/>
          </a:p>
          <a:p>
            <a:r>
              <a:rPr lang="en-US" b="1" dirty="0" smtClean="0"/>
              <a:t>Event</a:t>
            </a:r>
            <a:endParaRPr lang="en-US" b="1" dirty="0"/>
          </a:p>
          <a:p>
            <a:pPr lvl="1"/>
            <a:r>
              <a:rPr lang="en-US" sz="3200" dirty="0"/>
              <a:t>Events allow you to specify that </a:t>
            </a:r>
            <a:r>
              <a:rPr lang="en-US" sz="3200" b="1" i="1" dirty="0"/>
              <a:t>when</a:t>
            </a:r>
            <a:r>
              <a:rPr lang="en-US" sz="3200" dirty="0"/>
              <a:t> external event occurs, such as a mouse click, </a:t>
            </a:r>
            <a:r>
              <a:rPr lang="en-US" sz="3200" dirty="0" smtClean="0"/>
              <a:t>which is in some other code, “please do this code for me”.  (this, is the delegate method you give it)</a:t>
            </a:r>
          </a:p>
          <a:p>
            <a:pPr lvl="1"/>
            <a:r>
              <a:rPr lang="en-US" sz="3200" dirty="0" smtClean="0"/>
              <a:t>Events </a:t>
            </a:r>
            <a:r>
              <a:rPr lang="en-US" sz="3200" dirty="0"/>
              <a:t>are most commonly used in user interfaces such as Windows Forms</a:t>
            </a:r>
            <a:r>
              <a:rPr lang="en-US" sz="3200" dirty="0" smtClean="0"/>
              <a:t>. (</a:t>
            </a:r>
            <a:r>
              <a:rPr lang="en-US" sz="3200" dirty="0"/>
              <a:t>Other events can be raised without direct user action, such as events that correspond to timer ticks of the internal clock, email being received, file-copy operations completing, etc. </a:t>
            </a:r>
            <a:r>
              <a:rPr lang="en-US" sz="3200" dirty="0" smtClean="0"/>
              <a:t>)</a:t>
            </a:r>
          </a:p>
          <a:p>
            <a:pPr lvl="1"/>
            <a:r>
              <a:rPr lang="en-US" sz="3200" dirty="0"/>
              <a:t>Events and delegates are tightly coupled concepts because flexible event handling requires that the response to the event be dispatched to the appropriate event handler. An event handler is typically implemented in C# via a delegate. </a:t>
            </a:r>
            <a:endParaRPr lang="en-US" sz="3200" dirty="0" smtClean="0"/>
          </a:p>
          <a:p>
            <a:pPr lvl="1"/>
            <a:r>
              <a:rPr lang="en-US" sz="3200" dirty="0"/>
              <a:t>YOU get to write the code that the event handler should </a:t>
            </a:r>
            <a:r>
              <a:rPr lang="en-US" sz="3200" dirty="0" smtClean="0"/>
              <a:t>execute so that the event processor will do whatever you want. You do this by passing  in your method (delegate) telling it what to do</a:t>
            </a:r>
          </a:p>
        </p:txBody>
      </p:sp>
    </p:spTree>
    <p:extLst>
      <p:ext uri="{BB962C8B-B14F-4D97-AF65-F5344CB8AC3E}">
        <p14:creationId xmlns:p14="http://schemas.microsoft.com/office/powerpoint/2010/main" val="2893357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87"/>
          </a:xfrm>
        </p:spPr>
        <p:txBody>
          <a:bodyPr>
            <a:normAutofit/>
          </a:bodyPr>
          <a:lstStyle/>
          <a:p>
            <a:r>
              <a:rPr lang="en-US" sz="3600" dirty="0" smtClean="0"/>
              <a:t>Callbacks: used </a:t>
            </a:r>
            <a:r>
              <a:rPr lang="en-US" sz="3600" dirty="0"/>
              <a:t>for </a:t>
            </a:r>
            <a:r>
              <a:rPr lang="en-US" sz="3600" dirty="0" smtClean="0"/>
              <a:t>asynchronous behavior</a:t>
            </a:r>
            <a:endParaRPr lang="en-US" sz="3600" dirty="0"/>
          </a:p>
        </p:txBody>
      </p:sp>
      <p:sp>
        <p:nvSpPr>
          <p:cNvPr id="3" name="Content Placeholder 2"/>
          <p:cNvSpPr>
            <a:spLocks noGrp="1"/>
          </p:cNvSpPr>
          <p:nvPr>
            <p:ph idx="1"/>
          </p:nvPr>
        </p:nvSpPr>
        <p:spPr>
          <a:xfrm>
            <a:off x="457200" y="1076326"/>
            <a:ext cx="8229600" cy="5049838"/>
          </a:xfrm>
        </p:spPr>
        <p:txBody>
          <a:bodyPr>
            <a:normAutofit/>
          </a:bodyPr>
          <a:lstStyle/>
          <a:p>
            <a:r>
              <a:rPr lang="en-US" sz="1400" dirty="0">
                <a:hlinkClick r:id="rId2"/>
              </a:rPr>
              <a:t>http://</a:t>
            </a:r>
            <a:r>
              <a:rPr lang="en-US" sz="1400" dirty="0" smtClean="0">
                <a:hlinkClick r:id="rId2"/>
              </a:rPr>
              <a:t>www.codeproject.com/Articles/426120/Calling-a-method-in-Csharp-asynchronously-using-de</a:t>
            </a:r>
            <a:endParaRPr lang="en-US" sz="1400" dirty="0" smtClean="0"/>
          </a:p>
          <a:p>
            <a:endParaRPr lang="en-US" sz="2000" dirty="0"/>
          </a:p>
          <a:p>
            <a:r>
              <a:rPr lang="en-US" sz="2000" dirty="0" smtClean="0"/>
              <a:t>(Pretty much assume multiple thread coding.)</a:t>
            </a:r>
          </a:p>
          <a:p>
            <a:r>
              <a:rPr lang="en-US" sz="2000" dirty="0" smtClean="0"/>
              <a:t>Delegates give us the </a:t>
            </a:r>
            <a:r>
              <a:rPr lang="en-US" sz="2000" dirty="0"/>
              <a:t>ability to execute a method asynchronously. </a:t>
            </a:r>
            <a:endParaRPr lang="en-US" sz="2000" dirty="0" smtClean="0"/>
          </a:p>
          <a:p>
            <a:r>
              <a:rPr lang="en-US" sz="2000" dirty="0" smtClean="0"/>
              <a:t>That </a:t>
            </a:r>
            <a:r>
              <a:rPr lang="en-US" sz="2000" dirty="0"/>
              <a:t>is, through a delegate, you can begin invocation of a method and then return immediately while the delegate executes its method in a separate thread. Your page execution does not need to wait for that method to complete</a:t>
            </a:r>
            <a:r>
              <a:rPr lang="en-US" sz="2000" dirty="0" smtClean="0"/>
              <a:t>.</a:t>
            </a:r>
          </a:p>
        </p:txBody>
      </p:sp>
    </p:spTree>
    <p:extLst>
      <p:ext uri="{BB962C8B-B14F-4D97-AF65-F5344CB8AC3E}">
        <p14:creationId xmlns:p14="http://schemas.microsoft.com/office/powerpoint/2010/main" val="934054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573087"/>
          </a:xfrm>
        </p:spPr>
        <p:txBody>
          <a:bodyPr>
            <a:normAutofit fontScale="90000"/>
          </a:bodyPr>
          <a:lstStyle/>
          <a:p>
            <a:r>
              <a:rPr lang="en-US" sz="3600" dirty="0" smtClean="0"/>
              <a:t>Real life “similar” examples</a:t>
            </a:r>
            <a:endParaRPr lang="en-US" sz="3600" dirty="0"/>
          </a:p>
        </p:txBody>
      </p:sp>
      <p:sp>
        <p:nvSpPr>
          <p:cNvPr id="3" name="Content Placeholder 2"/>
          <p:cNvSpPr>
            <a:spLocks noGrp="1"/>
          </p:cNvSpPr>
          <p:nvPr>
            <p:ph idx="1"/>
          </p:nvPr>
        </p:nvSpPr>
        <p:spPr>
          <a:xfrm>
            <a:off x="333375" y="676276"/>
            <a:ext cx="8229600" cy="647699"/>
          </a:xfrm>
        </p:spPr>
        <p:txBody>
          <a:bodyPr>
            <a:normAutofit fontScale="92500"/>
          </a:bodyPr>
          <a:lstStyle/>
          <a:p>
            <a:r>
              <a:rPr lang="en-US" dirty="0"/>
              <a:t>Q</a:t>
            </a:r>
            <a:r>
              <a:rPr lang="en-US" dirty="0" smtClean="0"/>
              <a:t>uilting store has a machine that quilts a pattern.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025" y="1159668"/>
            <a:ext cx="7496175" cy="5622132"/>
          </a:xfrm>
          <a:prstGeom prst="rect">
            <a:avLst/>
          </a:prstGeom>
        </p:spPr>
      </p:pic>
    </p:spTree>
    <p:extLst>
      <p:ext uri="{BB962C8B-B14F-4D97-AF65-F5344CB8AC3E}">
        <p14:creationId xmlns:p14="http://schemas.microsoft.com/office/powerpoint/2010/main" val="2225790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600" dirty="0" smtClean="0"/>
              <a:t>Common Uses</a:t>
            </a:r>
            <a:endParaRPr lang="en-US" sz="3600" dirty="0"/>
          </a:p>
        </p:txBody>
      </p:sp>
      <p:sp>
        <p:nvSpPr>
          <p:cNvPr id="3" name="Content Placeholder 2"/>
          <p:cNvSpPr>
            <a:spLocks noGrp="1"/>
          </p:cNvSpPr>
          <p:nvPr>
            <p:ph idx="1"/>
          </p:nvPr>
        </p:nvSpPr>
        <p:spPr>
          <a:xfrm>
            <a:off x="381000" y="762000"/>
            <a:ext cx="8382000" cy="5638800"/>
          </a:xfrm>
        </p:spPr>
        <p:txBody>
          <a:bodyPr>
            <a:normAutofit/>
          </a:bodyPr>
          <a:lstStyle/>
          <a:p>
            <a:pPr marL="457200" lvl="1" indent="0">
              <a:buNone/>
            </a:pPr>
            <a:endParaRPr lang="en-US" sz="2000" dirty="0"/>
          </a:p>
          <a:p>
            <a:pPr marL="342900" lvl="1" indent="-342900">
              <a:buFont typeface="Arial" panose="020B0604020202020204" pitchFamily="34" charset="0"/>
              <a:buChar char="•"/>
            </a:pPr>
            <a:r>
              <a:rPr lang="en-US" sz="2400" b="1" dirty="0"/>
              <a:t>Extension methods</a:t>
            </a:r>
            <a:r>
              <a:rPr lang="en-US" sz="2000" dirty="0"/>
              <a:t> let you basically add a new method definition to an existing Class, without having to re-code the class, recompile, and redistribute</a:t>
            </a:r>
            <a:r>
              <a:rPr lang="en-US" sz="2000" dirty="0" smtClean="0"/>
              <a:t>. </a:t>
            </a:r>
            <a:r>
              <a:rPr lang="en-US" sz="2000" dirty="0"/>
              <a:t>Many extension methods </a:t>
            </a:r>
            <a:r>
              <a:rPr lang="en-US" sz="2000" dirty="0" smtClean="0"/>
              <a:t>make use of delegates</a:t>
            </a:r>
            <a:endParaRPr lang="en-US" sz="2000" dirty="0"/>
          </a:p>
          <a:p>
            <a:pPr lvl="1"/>
            <a:r>
              <a:rPr lang="en-US" sz="2000" b="1" dirty="0" smtClean="0"/>
              <a:t>LINQ: </a:t>
            </a:r>
            <a:r>
              <a:rPr lang="en-US" sz="2000" dirty="0" smtClean="0"/>
              <a:t>In </a:t>
            </a:r>
            <a:r>
              <a:rPr lang="en-US" sz="2000" dirty="0"/>
              <a:t>the LINQ extensions to the C# language, delegate methods are extensively used. </a:t>
            </a:r>
            <a:r>
              <a:rPr lang="en-US" sz="2000" dirty="0" smtClean="0"/>
              <a:t>Query </a:t>
            </a:r>
            <a:r>
              <a:rPr lang="en-US" sz="2000" dirty="0"/>
              <a:t>expressions (such as select statements) are implemented with methods that receive delegates</a:t>
            </a:r>
            <a:r>
              <a:rPr lang="en-US" sz="2000" dirty="0" smtClean="0"/>
              <a:t>. </a:t>
            </a:r>
            <a:endParaRPr lang="en-US" sz="2000" dirty="0"/>
          </a:p>
        </p:txBody>
      </p:sp>
    </p:spTree>
    <p:extLst>
      <p:ext uri="{BB962C8B-B14F-4D97-AF65-F5344CB8AC3E}">
        <p14:creationId xmlns:p14="http://schemas.microsoft.com/office/powerpoint/2010/main" val="1676136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000" dirty="0" smtClean="0"/>
              <a:t>The “object”, the machine, has the code (a method) to do quilting.</a:t>
            </a:r>
            <a:br>
              <a:rPr lang="en-US" sz="2000" dirty="0" smtClean="0"/>
            </a:br>
            <a:r>
              <a:rPr lang="en-US" sz="2000" dirty="0" smtClean="0"/>
              <a:t>You pass in a new “method”, a USB stick, with a pattern you like.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98365"/>
            <a:ext cx="4648200" cy="45119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425" y="2095500"/>
            <a:ext cx="1428750" cy="2857500"/>
          </a:xfrm>
          <a:prstGeom prst="rect">
            <a:avLst/>
          </a:prstGeom>
        </p:spPr>
      </p:pic>
      <p:cxnSp>
        <p:nvCxnSpPr>
          <p:cNvPr id="6" name="Straight Arrow Connector 5"/>
          <p:cNvCxnSpPr/>
          <p:nvPr/>
        </p:nvCxnSpPr>
        <p:spPr>
          <a:xfrm>
            <a:off x="6610350" y="942975"/>
            <a:ext cx="628650" cy="125730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716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assing methods:</a:t>
            </a:r>
            <a:endParaRPr lang="en-US" dirty="0"/>
          </a:p>
        </p:txBody>
      </p:sp>
      <p:sp>
        <p:nvSpPr>
          <p:cNvPr id="4" name="Rectangle 3"/>
          <p:cNvSpPr/>
          <p:nvPr/>
        </p:nvSpPr>
        <p:spPr>
          <a:xfrm>
            <a:off x="5029200" y="3629026"/>
            <a:ext cx="3448050"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t>MyQuilt</a:t>
            </a:r>
            <a:r>
              <a:rPr lang="en-US" b="1" dirty="0" smtClean="0"/>
              <a:t> Object</a:t>
            </a:r>
          </a:p>
          <a:p>
            <a:endParaRPr lang="en-US" dirty="0"/>
          </a:p>
          <a:p>
            <a:r>
              <a:rPr lang="en-US" dirty="0" err="1" smtClean="0"/>
              <a:t>QuiltThisWay</a:t>
            </a:r>
            <a:r>
              <a:rPr lang="en-US" dirty="0" smtClean="0"/>
              <a:t>(give me a method)</a:t>
            </a:r>
          </a:p>
          <a:p>
            <a:r>
              <a:rPr lang="en-US" dirty="0" smtClean="0"/>
              <a:t>{</a:t>
            </a:r>
          </a:p>
          <a:p>
            <a:r>
              <a:rPr lang="en-US" dirty="0" smtClean="0"/>
              <a:t>quilt code …</a:t>
            </a:r>
          </a:p>
          <a:p>
            <a:r>
              <a:rPr lang="en-US" dirty="0" err="1" smtClean="0"/>
              <a:t>MakePrettyStar</a:t>
            </a:r>
            <a:r>
              <a:rPr lang="en-US" dirty="0" smtClean="0"/>
              <a:t>()</a:t>
            </a:r>
          </a:p>
          <a:p>
            <a:r>
              <a:rPr lang="en-US" dirty="0" smtClean="0"/>
              <a:t>quilt code …</a:t>
            </a:r>
          </a:p>
          <a:p>
            <a:r>
              <a:rPr lang="en-US" dirty="0"/>
              <a:t>}</a:t>
            </a:r>
          </a:p>
        </p:txBody>
      </p:sp>
      <p:sp>
        <p:nvSpPr>
          <p:cNvPr id="6" name="Rectangle 5"/>
          <p:cNvSpPr/>
          <p:nvPr/>
        </p:nvSpPr>
        <p:spPr>
          <a:xfrm>
            <a:off x="342900" y="1419225"/>
            <a:ext cx="3981450" cy="255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User Program</a:t>
            </a:r>
          </a:p>
          <a:p>
            <a:endParaRPr lang="en-US" dirty="0" smtClean="0"/>
          </a:p>
          <a:p>
            <a:r>
              <a:rPr lang="en-US" dirty="0" smtClean="0"/>
              <a:t>Public void </a:t>
            </a:r>
            <a:r>
              <a:rPr lang="en-US" dirty="0" err="1" smtClean="0"/>
              <a:t>MakePrettyStar</a:t>
            </a:r>
            <a:r>
              <a:rPr lang="en-US" dirty="0" smtClean="0"/>
              <a:t>( )</a:t>
            </a:r>
          </a:p>
          <a:p>
            <a:r>
              <a:rPr lang="en-US" dirty="0" smtClean="0"/>
              <a:t>{</a:t>
            </a:r>
          </a:p>
          <a:p>
            <a:r>
              <a:rPr lang="en-US" dirty="0"/>
              <a:t> </a:t>
            </a:r>
            <a:r>
              <a:rPr lang="en-US" dirty="0" smtClean="0"/>
              <a:t>  Your special code to draw a star</a:t>
            </a:r>
          </a:p>
          <a:p>
            <a:r>
              <a:rPr lang="en-US" dirty="0" smtClean="0"/>
              <a:t>}</a:t>
            </a:r>
          </a:p>
          <a:p>
            <a:endParaRPr lang="en-US" dirty="0" smtClean="0"/>
          </a:p>
          <a:p>
            <a:r>
              <a:rPr lang="en-US" dirty="0" smtClean="0"/>
              <a:t>Start the machine by calling</a:t>
            </a:r>
          </a:p>
          <a:p>
            <a:r>
              <a:rPr lang="en-US" dirty="0" err="1" smtClean="0"/>
              <a:t>MyQuilt.QuiltThisWay</a:t>
            </a:r>
            <a:r>
              <a:rPr lang="en-US" dirty="0" smtClean="0"/>
              <a:t>(</a:t>
            </a:r>
            <a:r>
              <a:rPr lang="en-US" dirty="0" err="1" smtClean="0"/>
              <a:t>MakePrettyStar</a:t>
            </a:r>
            <a:r>
              <a:rPr lang="en-US" dirty="0" smtClean="0"/>
              <a:t>);</a:t>
            </a:r>
          </a:p>
        </p:txBody>
      </p:sp>
      <p:cxnSp>
        <p:nvCxnSpPr>
          <p:cNvPr id="8" name="Straight Arrow Connector 7"/>
          <p:cNvCxnSpPr/>
          <p:nvPr/>
        </p:nvCxnSpPr>
        <p:spPr>
          <a:xfrm>
            <a:off x="2771775" y="2266950"/>
            <a:ext cx="600075" cy="143827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86200" y="3838575"/>
            <a:ext cx="3790950" cy="5334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371600" y="3971925"/>
            <a:ext cx="3771901" cy="132397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09700" y="4162425"/>
            <a:ext cx="3705225" cy="139065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63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5035"/>
          </a:xfrm>
        </p:spPr>
        <p:txBody>
          <a:bodyPr>
            <a:normAutofit/>
          </a:bodyPr>
          <a:lstStyle/>
          <a:p>
            <a:r>
              <a:rPr lang="en-US" sz="3600" dirty="0" smtClean="0"/>
              <a:t>That is </a:t>
            </a:r>
            <a:r>
              <a:rPr lang="en-US" sz="3600" smtClean="0"/>
              <a:t>the big idea</a:t>
            </a:r>
            <a:endParaRPr lang="en-US" sz="3600" dirty="0"/>
          </a:p>
        </p:txBody>
      </p:sp>
      <p:sp>
        <p:nvSpPr>
          <p:cNvPr id="3" name="Content Placeholder 2"/>
          <p:cNvSpPr>
            <a:spLocks noGrp="1"/>
          </p:cNvSpPr>
          <p:nvPr>
            <p:ph idx="1"/>
          </p:nvPr>
        </p:nvSpPr>
        <p:spPr>
          <a:xfrm>
            <a:off x="457200" y="1240972"/>
            <a:ext cx="8229600" cy="4885192"/>
          </a:xfrm>
        </p:spPr>
        <p:txBody>
          <a:bodyPr>
            <a:noAutofit/>
          </a:bodyPr>
          <a:lstStyle/>
          <a:p>
            <a:r>
              <a:rPr lang="en-US" sz="2400" dirty="0" smtClean="0"/>
              <a:t>You can write a method, and then give that method to another method and have it run your method.  (JavaScript calls this a “callback”)</a:t>
            </a:r>
          </a:p>
          <a:p>
            <a:r>
              <a:rPr lang="en-US" sz="2400" dirty="0" smtClean="0"/>
              <a:t>When you pass in a </a:t>
            </a:r>
            <a:r>
              <a:rPr lang="en-US" sz="2400" dirty="0" smtClean="0">
                <a:solidFill>
                  <a:schemeClr val="accent6">
                    <a:lumMod val="75000"/>
                  </a:schemeClr>
                </a:solidFill>
              </a:rPr>
              <a:t>pass-in-method</a:t>
            </a:r>
            <a:r>
              <a:rPr lang="en-US" sz="2400" dirty="0" smtClean="0"/>
              <a:t> as a parameter to a </a:t>
            </a:r>
            <a:r>
              <a:rPr lang="en-US" sz="2400" dirty="0" smtClean="0">
                <a:solidFill>
                  <a:srgbClr val="0070C0"/>
                </a:solidFill>
              </a:rPr>
              <a:t>use-your-method</a:t>
            </a:r>
            <a:r>
              <a:rPr lang="en-US" sz="2400" dirty="0" smtClean="0"/>
              <a:t>, as you call the </a:t>
            </a:r>
            <a:r>
              <a:rPr lang="en-US" sz="2400" dirty="0" smtClean="0">
                <a:solidFill>
                  <a:srgbClr val="0070C0"/>
                </a:solidFill>
              </a:rPr>
              <a:t>use-your-method</a:t>
            </a:r>
            <a:r>
              <a:rPr lang="en-US" sz="2400" dirty="0" smtClean="0"/>
              <a:t>, you can set the parameter (  ) to be either:</a:t>
            </a:r>
          </a:p>
          <a:p>
            <a:pPr lvl="1"/>
            <a:r>
              <a:rPr lang="en-US" sz="2400" dirty="0" smtClean="0"/>
              <a:t>The actual name of your </a:t>
            </a:r>
            <a:r>
              <a:rPr lang="en-US" sz="2400" dirty="0" smtClean="0">
                <a:solidFill>
                  <a:schemeClr val="accent6">
                    <a:lumMod val="75000"/>
                  </a:schemeClr>
                </a:solidFill>
              </a:rPr>
              <a:t>pass-in-method</a:t>
            </a:r>
            <a:r>
              <a:rPr lang="en-US" sz="2400" dirty="0" smtClean="0"/>
              <a:t>,</a:t>
            </a:r>
          </a:p>
          <a:p>
            <a:pPr lvl="1"/>
            <a:r>
              <a:rPr lang="en-US" sz="2400" dirty="0" smtClean="0"/>
              <a:t>Or, you can give your </a:t>
            </a:r>
            <a:r>
              <a:rPr lang="en-US" sz="2400" dirty="0" smtClean="0">
                <a:solidFill>
                  <a:schemeClr val="accent6">
                    <a:lumMod val="75000"/>
                  </a:schemeClr>
                </a:solidFill>
              </a:rPr>
              <a:t>pass-in-method</a:t>
            </a:r>
            <a:r>
              <a:rPr lang="en-US" sz="2400" dirty="0" smtClean="0"/>
              <a:t> a name.</a:t>
            </a:r>
          </a:p>
          <a:p>
            <a:pPr lvl="2"/>
            <a:r>
              <a:rPr lang="en-US" dirty="0" smtClean="0"/>
              <a:t>If you give a name to your </a:t>
            </a:r>
            <a:r>
              <a:rPr lang="en-US" dirty="0" smtClean="0">
                <a:solidFill>
                  <a:schemeClr val="accent6">
                    <a:lumMod val="75000"/>
                  </a:schemeClr>
                </a:solidFill>
              </a:rPr>
              <a:t>pass-in-method</a:t>
            </a:r>
            <a:r>
              <a:rPr lang="en-US" dirty="0" smtClean="0"/>
              <a:t>, then that name is “of data type Delegate Method”.  A Delegate method is a data type variable that is allowed to point to a method.</a:t>
            </a:r>
            <a:endParaRPr lang="en-US" dirty="0"/>
          </a:p>
        </p:txBody>
      </p:sp>
    </p:spTree>
    <p:extLst>
      <p:ext uri="{BB962C8B-B14F-4D97-AF65-F5344CB8AC3E}">
        <p14:creationId xmlns:p14="http://schemas.microsoft.com/office/powerpoint/2010/main" val="296686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your pass-in-method a name</a:t>
            </a:r>
          </a:p>
        </p:txBody>
      </p:sp>
      <p:sp>
        <p:nvSpPr>
          <p:cNvPr id="3" name="Content Placeholder 2"/>
          <p:cNvSpPr>
            <a:spLocks noGrp="1"/>
          </p:cNvSpPr>
          <p:nvPr>
            <p:ph idx="1"/>
          </p:nvPr>
        </p:nvSpPr>
        <p:spPr/>
        <p:txBody>
          <a:bodyPr/>
          <a:lstStyle/>
          <a:p>
            <a:r>
              <a:rPr lang="en-US" dirty="0" smtClean="0"/>
              <a:t>If you look at a C# program, and see a variable called  </a:t>
            </a:r>
            <a:r>
              <a:rPr lang="en-US" dirty="0" err="1" smtClean="0"/>
              <a:t>myVariable</a:t>
            </a:r>
            <a:r>
              <a:rPr lang="en-US" dirty="0" smtClean="0"/>
              <a:t>, what could that variable be:</a:t>
            </a:r>
          </a:p>
          <a:p>
            <a:pPr lvl="1"/>
            <a:r>
              <a:rPr lang="en-US" dirty="0" smtClean="0"/>
              <a:t>An </a:t>
            </a:r>
            <a:r>
              <a:rPr lang="en-US" dirty="0" err="1" smtClean="0"/>
              <a:t>int</a:t>
            </a:r>
            <a:endParaRPr lang="en-US" dirty="0" smtClean="0"/>
          </a:p>
          <a:p>
            <a:pPr lvl="1"/>
            <a:r>
              <a:rPr lang="en-US" dirty="0" smtClean="0"/>
              <a:t>A string</a:t>
            </a:r>
          </a:p>
          <a:p>
            <a:pPr lvl="1"/>
            <a:r>
              <a:rPr lang="en-US" dirty="0" smtClean="0"/>
              <a:t>A new data type you defined using enum</a:t>
            </a:r>
          </a:p>
          <a:p>
            <a:pPr lvl="1"/>
            <a:r>
              <a:rPr lang="en-US" dirty="0" smtClean="0"/>
              <a:t>An object (from a Class or a Struct)</a:t>
            </a:r>
          </a:p>
          <a:p>
            <a:r>
              <a:rPr lang="en-US" dirty="0" smtClean="0"/>
              <a:t>Could it be a name for a method??  yes</a:t>
            </a:r>
            <a:endParaRPr lang="en-US" dirty="0"/>
          </a:p>
        </p:txBody>
      </p:sp>
    </p:spTree>
    <p:extLst>
      <p:ext uri="{BB962C8B-B14F-4D97-AF65-F5344CB8AC3E}">
        <p14:creationId xmlns:p14="http://schemas.microsoft.com/office/powerpoint/2010/main" val="1229269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512"/>
          </a:xfrm>
        </p:spPr>
        <p:txBody>
          <a:bodyPr>
            <a:normAutofit fontScale="90000"/>
          </a:bodyPr>
          <a:lstStyle/>
          <a:p>
            <a:r>
              <a:rPr lang="en-US" sz="3600" i="1" dirty="0" smtClean="0"/>
              <a:t>Yes!</a:t>
            </a:r>
            <a:endParaRPr lang="en-US" sz="3600" i="1" dirty="0"/>
          </a:p>
        </p:txBody>
      </p:sp>
      <p:sp>
        <p:nvSpPr>
          <p:cNvPr id="3" name="Content Placeholder 2"/>
          <p:cNvSpPr>
            <a:spLocks noGrp="1"/>
          </p:cNvSpPr>
          <p:nvPr>
            <p:ph idx="1"/>
          </p:nvPr>
        </p:nvSpPr>
        <p:spPr>
          <a:xfrm>
            <a:off x="457200" y="952500"/>
            <a:ext cx="8229600" cy="5429250"/>
          </a:xfrm>
        </p:spPr>
        <p:txBody>
          <a:bodyPr>
            <a:noAutofit/>
          </a:bodyPr>
          <a:lstStyle/>
          <a:p>
            <a:r>
              <a:rPr lang="en-US" sz="2400" dirty="0" smtClean="0"/>
              <a:t>Delegates allow you to create a variable that is a method call.</a:t>
            </a:r>
          </a:p>
          <a:p>
            <a:pPr lvl="1"/>
            <a:r>
              <a:rPr lang="en-US" sz="2400" dirty="0" smtClean="0"/>
              <a:t>Say you had two methods</a:t>
            </a:r>
          </a:p>
          <a:p>
            <a:pPr lvl="2"/>
            <a:r>
              <a:rPr lang="en-US" sz="2000" b="1" dirty="0" err="1" smtClean="0">
                <a:solidFill>
                  <a:srgbClr val="000000"/>
                </a:solidFill>
                <a:highlight>
                  <a:srgbClr val="FFFFFF"/>
                </a:highlight>
                <a:latin typeface="Consolas"/>
              </a:rPr>
              <a:t>DrawHandsBW</a:t>
            </a:r>
            <a:r>
              <a:rPr lang="en-US" sz="2000" dirty="0" smtClean="0">
                <a:solidFill>
                  <a:srgbClr val="000000"/>
                </a:solidFill>
                <a:highlight>
                  <a:srgbClr val="FFFFFF"/>
                </a:highlight>
                <a:latin typeface="Consolas"/>
              </a:rPr>
              <a:t>(</a:t>
            </a:r>
            <a:r>
              <a:rPr lang="en-US" sz="2000" dirty="0" err="1" smtClean="0">
                <a:solidFill>
                  <a:srgbClr val="000000"/>
                </a:solidFill>
                <a:highlight>
                  <a:srgbClr val="FFFFFF"/>
                </a:highlight>
                <a:latin typeface="Consolas"/>
              </a:rPr>
              <a:t>computerHand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myHand</a:t>
            </a:r>
            <a:r>
              <a:rPr lang="en-US" sz="2000" dirty="0" smtClean="0">
                <a:solidFill>
                  <a:srgbClr val="000000"/>
                </a:solidFill>
                <a:highlight>
                  <a:srgbClr val="FFFFFF"/>
                </a:highlight>
                <a:latin typeface="Consolas"/>
              </a:rPr>
              <a:t>);</a:t>
            </a:r>
          </a:p>
          <a:p>
            <a:pPr lvl="2"/>
            <a:r>
              <a:rPr lang="en-US" sz="2000" b="1" dirty="0" err="1" smtClean="0">
                <a:solidFill>
                  <a:schemeClr val="accent2">
                    <a:lumMod val="75000"/>
                  </a:schemeClr>
                </a:solidFill>
                <a:highlight>
                  <a:srgbClr val="FFFFFF"/>
                </a:highlight>
                <a:latin typeface="Consolas"/>
              </a:rPr>
              <a:t>DrawHandsColor</a:t>
            </a:r>
            <a:r>
              <a:rPr lang="en-US" sz="2000" dirty="0" smtClean="0">
                <a:solidFill>
                  <a:srgbClr val="000000"/>
                </a:solidFill>
                <a:highlight>
                  <a:srgbClr val="FFFFFF"/>
                </a:highlight>
                <a:latin typeface="Consolas"/>
              </a:rPr>
              <a:t>(</a:t>
            </a:r>
            <a:r>
              <a:rPr lang="en-US" sz="2000" dirty="0" err="1" smtClean="0">
                <a:solidFill>
                  <a:srgbClr val="000000"/>
                </a:solidFill>
                <a:highlight>
                  <a:srgbClr val="FFFFFF"/>
                </a:highlight>
                <a:latin typeface="Consolas"/>
              </a:rPr>
              <a:t>computerHand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myHand</a:t>
            </a:r>
            <a:r>
              <a:rPr lang="en-US" sz="2000" dirty="0" smtClean="0">
                <a:solidFill>
                  <a:srgbClr val="000000"/>
                </a:solidFill>
                <a:highlight>
                  <a:srgbClr val="FFFFFF"/>
                </a:highlight>
                <a:latin typeface="Consolas"/>
              </a:rPr>
              <a:t>);</a:t>
            </a:r>
          </a:p>
          <a:p>
            <a:pPr lvl="1"/>
            <a:r>
              <a:rPr lang="en-US" sz="2400" dirty="0" smtClean="0"/>
              <a:t>You could have a </a:t>
            </a:r>
            <a:r>
              <a:rPr lang="en-US" sz="2400" b="1" i="1" dirty="0" smtClean="0"/>
              <a:t>variable</a:t>
            </a:r>
            <a:r>
              <a:rPr lang="en-US" sz="2400" dirty="0" smtClean="0"/>
              <a:t> that was equated to the </a:t>
            </a:r>
            <a:r>
              <a:rPr lang="en-US" sz="2400" b="1" dirty="0" err="1" smtClean="0"/>
              <a:t>DrawHandsBW</a:t>
            </a:r>
            <a:r>
              <a:rPr lang="en-US" sz="2400" b="1" dirty="0" smtClean="0"/>
              <a:t> </a:t>
            </a:r>
            <a:r>
              <a:rPr lang="en-US" sz="2400" dirty="0" smtClean="0"/>
              <a:t>method, lets use </a:t>
            </a:r>
            <a:r>
              <a:rPr lang="en-US" sz="2400" dirty="0" err="1" smtClean="0">
                <a:solidFill>
                  <a:srgbClr val="0070C0"/>
                </a:solidFill>
                <a:highlight>
                  <a:srgbClr val="FFFFFF"/>
                </a:highlight>
                <a:latin typeface="Consolas"/>
              </a:rPr>
              <a:t>MyMethodVar</a:t>
            </a:r>
            <a:endParaRPr lang="en-US" sz="2400" dirty="0" smtClean="0">
              <a:solidFill>
                <a:srgbClr val="0070C0"/>
              </a:solidFill>
            </a:endParaRPr>
          </a:p>
          <a:p>
            <a:pPr lvl="1"/>
            <a:r>
              <a:rPr lang="en-US" sz="2400" dirty="0">
                <a:solidFill>
                  <a:prstClr val="black"/>
                </a:solidFill>
              </a:rPr>
              <a:t>Then, </a:t>
            </a:r>
            <a:r>
              <a:rPr lang="en-US" sz="2400" dirty="0" smtClean="0">
                <a:solidFill>
                  <a:prstClr val="black"/>
                </a:solidFill>
              </a:rPr>
              <a:t> after </a:t>
            </a:r>
            <a:r>
              <a:rPr lang="en-US" sz="2400" dirty="0">
                <a:solidFill>
                  <a:prstClr val="black"/>
                </a:solidFill>
              </a:rPr>
              <a:t>assigning that </a:t>
            </a:r>
            <a:r>
              <a:rPr lang="en-US" sz="2400" dirty="0" smtClean="0">
                <a:solidFill>
                  <a:prstClr val="black"/>
                </a:solidFill>
              </a:rPr>
              <a:t>variable, </a:t>
            </a:r>
            <a:r>
              <a:rPr lang="en-US" sz="2400" dirty="0" err="1">
                <a:solidFill>
                  <a:srgbClr val="000000"/>
                </a:solidFill>
                <a:highlight>
                  <a:srgbClr val="FFFFFF"/>
                </a:highlight>
                <a:latin typeface="Consolas"/>
              </a:rPr>
              <a:t>MyMethodVar</a:t>
            </a:r>
            <a:r>
              <a:rPr lang="en-US" sz="2400" dirty="0">
                <a:solidFill>
                  <a:srgbClr val="000000"/>
                </a:solidFill>
                <a:highlight>
                  <a:srgbClr val="FFFFFF"/>
                </a:highlight>
                <a:latin typeface="Consolas"/>
              </a:rPr>
              <a:t>, </a:t>
            </a:r>
            <a:r>
              <a:rPr lang="en-US" sz="2400" dirty="0" smtClean="0">
                <a:solidFill>
                  <a:prstClr val="black"/>
                </a:solidFill>
              </a:rPr>
              <a:t> a  </a:t>
            </a:r>
            <a:r>
              <a:rPr lang="en-US" sz="2400" dirty="0">
                <a:solidFill>
                  <a:prstClr val="black"/>
                </a:solidFill>
              </a:rPr>
              <a:t>value </a:t>
            </a:r>
            <a:r>
              <a:rPr lang="en-US" sz="2400" dirty="0" smtClean="0">
                <a:solidFill>
                  <a:prstClr val="black"/>
                </a:solidFill>
              </a:rPr>
              <a:t>(</a:t>
            </a:r>
            <a:r>
              <a:rPr lang="en-US" sz="2400" dirty="0" err="1">
                <a:solidFill>
                  <a:srgbClr val="0070C0"/>
                </a:solidFill>
                <a:highlight>
                  <a:srgbClr val="FFFFFF"/>
                </a:highlight>
                <a:latin typeface="Consolas"/>
              </a:rPr>
              <a:t>MyMethodVar</a:t>
            </a:r>
            <a:r>
              <a:rPr lang="en-US" sz="2400" dirty="0">
                <a:solidFill>
                  <a:srgbClr val="000000"/>
                </a:solidFill>
                <a:highlight>
                  <a:srgbClr val="FFFFFF"/>
                </a:highlight>
                <a:latin typeface="Consolas"/>
              </a:rPr>
              <a:t> </a:t>
            </a:r>
            <a:r>
              <a:rPr lang="en-US" sz="2400" dirty="0" smtClean="0">
                <a:solidFill>
                  <a:srgbClr val="000000"/>
                </a:solidFill>
                <a:highlight>
                  <a:srgbClr val="FFFFFF"/>
                </a:highlight>
                <a:latin typeface="Consolas"/>
              </a:rPr>
              <a:t>= </a:t>
            </a:r>
            <a:r>
              <a:rPr lang="en-US" sz="2400" b="1" dirty="0" err="1" smtClean="0"/>
              <a:t>DrawHandsBW</a:t>
            </a:r>
            <a:r>
              <a:rPr lang="en-US" sz="2400" dirty="0" smtClean="0">
                <a:solidFill>
                  <a:prstClr val="black"/>
                </a:solidFill>
              </a:rPr>
              <a:t>)</a:t>
            </a:r>
            <a:endParaRPr lang="en-US" sz="2400" dirty="0"/>
          </a:p>
          <a:p>
            <a:pPr lvl="1"/>
            <a:r>
              <a:rPr lang="en-US" sz="2400" dirty="0" smtClean="0"/>
              <a:t>You could write:</a:t>
            </a:r>
          </a:p>
          <a:p>
            <a:pPr lvl="2"/>
            <a:r>
              <a:rPr lang="en-US" sz="2000" dirty="0" err="1" smtClean="0">
                <a:solidFill>
                  <a:srgbClr val="0070C0"/>
                </a:solidFill>
                <a:highlight>
                  <a:srgbClr val="FFFFFF"/>
                </a:highlight>
                <a:latin typeface="Consolas"/>
              </a:rPr>
              <a:t>MyMethodVar</a:t>
            </a:r>
            <a:r>
              <a:rPr lang="en-US" sz="2000" dirty="0" smtClean="0">
                <a:solidFill>
                  <a:srgbClr val="0070C0"/>
                </a:solidFill>
                <a:highlight>
                  <a:srgbClr val="FFFFFF"/>
                </a:highlight>
                <a:latin typeface="Consolas"/>
              </a:rPr>
              <a:t>(</a:t>
            </a:r>
            <a:r>
              <a:rPr lang="en-US" sz="2000" dirty="0" err="1" smtClean="0">
                <a:solidFill>
                  <a:srgbClr val="0070C0"/>
                </a:solidFill>
                <a:highlight>
                  <a:srgbClr val="FFFFFF"/>
                </a:highlight>
                <a:latin typeface="Consolas"/>
              </a:rPr>
              <a:t>computerHand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myHand</a:t>
            </a:r>
            <a:r>
              <a:rPr lang="en-US" sz="2000" dirty="0" smtClean="0">
                <a:solidFill>
                  <a:srgbClr val="000000"/>
                </a:solidFill>
                <a:highlight>
                  <a:srgbClr val="FFFFFF"/>
                </a:highlight>
                <a:latin typeface="Consolas"/>
              </a:rPr>
              <a:t>);</a:t>
            </a:r>
          </a:p>
          <a:p>
            <a:pPr lvl="1"/>
            <a:r>
              <a:rPr lang="en-US" sz="2400" dirty="0" smtClean="0">
                <a:solidFill>
                  <a:prstClr val="black"/>
                </a:solidFill>
              </a:rPr>
              <a:t>Then you could </a:t>
            </a:r>
            <a:r>
              <a:rPr lang="en-US" sz="2400" dirty="0">
                <a:solidFill>
                  <a:prstClr val="black"/>
                </a:solidFill>
              </a:rPr>
              <a:t>re-assign </a:t>
            </a:r>
            <a:r>
              <a:rPr lang="en-US" sz="2400" dirty="0" err="1" smtClean="0">
                <a:solidFill>
                  <a:srgbClr val="0070C0"/>
                </a:solidFill>
              </a:rPr>
              <a:t>MyMethodVar</a:t>
            </a:r>
            <a:r>
              <a:rPr lang="en-US" sz="2400" dirty="0" smtClean="0">
                <a:solidFill>
                  <a:prstClr val="black"/>
                </a:solidFill>
              </a:rPr>
              <a:t> to refer </a:t>
            </a:r>
            <a:r>
              <a:rPr lang="en-US" sz="2400" dirty="0">
                <a:solidFill>
                  <a:prstClr val="black"/>
                </a:solidFill>
              </a:rPr>
              <a:t>to </a:t>
            </a:r>
            <a:r>
              <a:rPr lang="en-US" sz="2400" dirty="0" smtClean="0">
                <a:solidFill>
                  <a:prstClr val="black"/>
                </a:solidFill>
              </a:rPr>
              <a:t>another method</a:t>
            </a:r>
            <a:r>
              <a:rPr lang="en-US" sz="2400" dirty="0">
                <a:solidFill>
                  <a:prstClr val="black"/>
                </a:solidFill>
              </a:rPr>
              <a:t>, (</a:t>
            </a:r>
            <a:r>
              <a:rPr lang="en-US" sz="2400" dirty="0" err="1">
                <a:solidFill>
                  <a:srgbClr val="0070C0"/>
                </a:solidFill>
                <a:highlight>
                  <a:srgbClr val="FFFFFF"/>
                </a:highlight>
                <a:latin typeface="Consolas"/>
              </a:rPr>
              <a:t>MyMethodVar</a:t>
            </a:r>
            <a:r>
              <a:rPr lang="en-US" sz="2400" dirty="0">
                <a:solidFill>
                  <a:srgbClr val="000000"/>
                </a:solidFill>
                <a:highlight>
                  <a:srgbClr val="FFFFFF"/>
                </a:highlight>
                <a:latin typeface="Consolas"/>
              </a:rPr>
              <a:t> = </a:t>
            </a:r>
            <a:r>
              <a:rPr lang="en-US" sz="2400" b="1" dirty="0" err="1" smtClean="0">
                <a:solidFill>
                  <a:schemeClr val="accent2">
                    <a:lumMod val="75000"/>
                  </a:schemeClr>
                </a:solidFill>
              </a:rPr>
              <a:t>DrawHandsColor</a:t>
            </a:r>
            <a:r>
              <a:rPr lang="en-US" sz="2400" dirty="0" smtClean="0">
                <a:solidFill>
                  <a:prstClr val="black"/>
                </a:solidFill>
              </a:rPr>
              <a:t>)</a:t>
            </a:r>
            <a:endParaRPr lang="en-US" sz="2400" dirty="0"/>
          </a:p>
          <a:p>
            <a:pPr lvl="1"/>
            <a:r>
              <a:rPr lang="en-US" sz="2400" dirty="0" smtClean="0">
                <a:solidFill>
                  <a:prstClr val="black"/>
                </a:solidFill>
              </a:rPr>
              <a:t>, and then get a different result from</a:t>
            </a:r>
          </a:p>
          <a:p>
            <a:pPr lvl="2"/>
            <a:r>
              <a:rPr lang="en-US" sz="2000" dirty="0" err="1" smtClean="0">
                <a:solidFill>
                  <a:srgbClr val="0070C0"/>
                </a:solidFill>
                <a:highlight>
                  <a:srgbClr val="FFFFFF"/>
                </a:highlight>
                <a:latin typeface="Consolas"/>
              </a:rPr>
              <a:t>MyMethodVar</a:t>
            </a:r>
            <a:r>
              <a:rPr lang="en-US" sz="2000" dirty="0" smtClean="0">
                <a:solidFill>
                  <a:srgbClr val="0070C0"/>
                </a:solidFill>
                <a:highlight>
                  <a:srgbClr val="FFFFFF"/>
                </a:highlight>
                <a:latin typeface="Consolas"/>
              </a:rPr>
              <a:t>(</a:t>
            </a:r>
            <a:r>
              <a:rPr lang="en-US" sz="2000" dirty="0" err="1" smtClean="0">
                <a:solidFill>
                  <a:srgbClr val="0070C0"/>
                </a:solidFill>
                <a:highlight>
                  <a:srgbClr val="FFFFFF"/>
                </a:highlight>
                <a:latin typeface="Consolas"/>
              </a:rPr>
              <a:t>computerHand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myHand</a:t>
            </a:r>
            <a:r>
              <a:rPr lang="en-US" sz="2000" dirty="0">
                <a:solidFill>
                  <a:srgbClr val="000000"/>
                </a:solidFill>
                <a:highlight>
                  <a:srgbClr val="FFFFFF"/>
                </a:highlight>
                <a:latin typeface="Consolas"/>
              </a:rPr>
              <a:t>);</a:t>
            </a:r>
          </a:p>
          <a:p>
            <a:pPr lvl="2"/>
            <a:endParaRPr lang="en-US" dirty="0" smtClean="0">
              <a:solidFill>
                <a:srgbClr val="000000"/>
              </a:solidFill>
              <a:highlight>
                <a:srgbClr val="FFFFFF"/>
              </a:highlight>
              <a:latin typeface="Consolas"/>
            </a:endParaRPr>
          </a:p>
        </p:txBody>
      </p:sp>
      <p:sp>
        <p:nvSpPr>
          <p:cNvPr id="5" name="Freeform 4"/>
          <p:cNvSpPr/>
          <p:nvPr/>
        </p:nvSpPr>
        <p:spPr>
          <a:xfrm>
            <a:off x="6496594" y="2055223"/>
            <a:ext cx="1645920" cy="2760617"/>
          </a:xfrm>
          <a:custGeom>
            <a:avLst/>
            <a:gdLst>
              <a:gd name="connsiteX0" fmla="*/ 0 w 1645920"/>
              <a:gd name="connsiteY0" fmla="*/ 0 h 2760617"/>
              <a:gd name="connsiteX1" fmla="*/ 304800 w 1645920"/>
              <a:gd name="connsiteY1" fmla="*/ 43543 h 2760617"/>
              <a:gd name="connsiteX2" fmla="*/ 801189 w 1645920"/>
              <a:gd name="connsiteY2" fmla="*/ 200297 h 2760617"/>
              <a:gd name="connsiteX3" fmla="*/ 1018903 w 1645920"/>
              <a:gd name="connsiteY3" fmla="*/ 304800 h 2760617"/>
              <a:gd name="connsiteX4" fmla="*/ 1341120 w 1645920"/>
              <a:gd name="connsiteY4" fmla="*/ 548640 h 2760617"/>
              <a:gd name="connsiteX5" fmla="*/ 1532709 w 1645920"/>
              <a:gd name="connsiteY5" fmla="*/ 853440 h 2760617"/>
              <a:gd name="connsiteX6" fmla="*/ 1593669 w 1645920"/>
              <a:gd name="connsiteY6" fmla="*/ 1097280 h 2760617"/>
              <a:gd name="connsiteX7" fmla="*/ 1645920 w 1645920"/>
              <a:gd name="connsiteY7" fmla="*/ 1811383 h 2760617"/>
              <a:gd name="connsiteX8" fmla="*/ 1584960 w 1645920"/>
              <a:gd name="connsiteY8" fmla="*/ 1994263 h 2760617"/>
              <a:gd name="connsiteX9" fmla="*/ 1349829 w 1645920"/>
              <a:gd name="connsiteY9" fmla="*/ 2229394 h 2760617"/>
              <a:gd name="connsiteX10" fmla="*/ 1132115 w 1645920"/>
              <a:gd name="connsiteY10" fmla="*/ 2403566 h 2760617"/>
              <a:gd name="connsiteX11" fmla="*/ 1010195 w 1645920"/>
              <a:gd name="connsiteY11" fmla="*/ 2455817 h 2760617"/>
              <a:gd name="connsiteX12" fmla="*/ 792480 w 1645920"/>
              <a:gd name="connsiteY12" fmla="*/ 2516777 h 2760617"/>
              <a:gd name="connsiteX13" fmla="*/ 696686 w 1645920"/>
              <a:gd name="connsiteY13" fmla="*/ 2560320 h 2760617"/>
              <a:gd name="connsiteX14" fmla="*/ 478972 w 1645920"/>
              <a:gd name="connsiteY14" fmla="*/ 2621280 h 2760617"/>
              <a:gd name="connsiteX15" fmla="*/ 278675 w 1645920"/>
              <a:gd name="connsiteY15" fmla="*/ 2673531 h 2760617"/>
              <a:gd name="connsiteX16" fmla="*/ 130629 w 1645920"/>
              <a:gd name="connsiteY16" fmla="*/ 2708366 h 2760617"/>
              <a:gd name="connsiteX17" fmla="*/ 26126 w 1645920"/>
              <a:gd name="connsiteY17" fmla="*/ 2725783 h 2760617"/>
              <a:gd name="connsiteX18" fmla="*/ 52252 w 1645920"/>
              <a:gd name="connsiteY18" fmla="*/ 2708366 h 2760617"/>
              <a:gd name="connsiteX19" fmla="*/ 69669 w 1645920"/>
              <a:gd name="connsiteY19" fmla="*/ 2690948 h 2760617"/>
              <a:gd name="connsiteX20" fmla="*/ 43543 w 1645920"/>
              <a:gd name="connsiteY20" fmla="*/ 2708366 h 2760617"/>
              <a:gd name="connsiteX21" fmla="*/ 52252 w 1645920"/>
              <a:gd name="connsiteY21" fmla="*/ 2734491 h 2760617"/>
              <a:gd name="connsiteX22" fmla="*/ 87086 w 1645920"/>
              <a:gd name="connsiteY22" fmla="*/ 2760617 h 276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5920" h="2760617">
                <a:moveTo>
                  <a:pt x="0" y="0"/>
                </a:moveTo>
                <a:cubicBezTo>
                  <a:pt x="101600" y="14514"/>
                  <a:pt x="204038" y="24041"/>
                  <a:pt x="304800" y="43543"/>
                </a:cubicBezTo>
                <a:cubicBezTo>
                  <a:pt x="467153" y="74966"/>
                  <a:pt x="650143" y="137132"/>
                  <a:pt x="801189" y="200297"/>
                </a:cubicBezTo>
                <a:cubicBezTo>
                  <a:pt x="875455" y="231354"/>
                  <a:pt x="951260" y="261159"/>
                  <a:pt x="1018903" y="304800"/>
                </a:cubicBezTo>
                <a:cubicBezTo>
                  <a:pt x="1132086" y="377821"/>
                  <a:pt x="1257903" y="442728"/>
                  <a:pt x="1341120" y="548640"/>
                </a:cubicBezTo>
                <a:cubicBezTo>
                  <a:pt x="1479432" y="724672"/>
                  <a:pt x="1412933" y="624777"/>
                  <a:pt x="1532709" y="853440"/>
                </a:cubicBezTo>
                <a:cubicBezTo>
                  <a:pt x="1553029" y="934720"/>
                  <a:pt x="1580079" y="1014608"/>
                  <a:pt x="1593669" y="1097280"/>
                </a:cubicBezTo>
                <a:cubicBezTo>
                  <a:pt x="1643851" y="1402551"/>
                  <a:pt x="1637934" y="1515886"/>
                  <a:pt x="1645920" y="1811383"/>
                </a:cubicBezTo>
                <a:cubicBezTo>
                  <a:pt x="1625600" y="1872343"/>
                  <a:pt x="1622102" y="1941827"/>
                  <a:pt x="1584960" y="1994263"/>
                </a:cubicBezTo>
                <a:cubicBezTo>
                  <a:pt x="1520892" y="2084713"/>
                  <a:pt x="1429192" y="2152015"/>
                  <a:pt x="1349829" y="2229394"/>
                </a:cubicBezTo>
                <a:cubicBezTo>
                  <a:pt x="1276027" y="2301351"/>
                  <a:pt x="1222145" y="2355088"/>
                  <a:pt x="1132115" y="2403566"/>
                </a:cubicBezTo>
                <a:cubicBezTo>
                  <a:pt x="1093185" y="2424528"/>
                  <a:pt x="1051978" y="2441354"/>
                  <a:pt x="1010195" y="2455817"/>
                </a:cubicBezTo>
                <a:cubicBezTo>
                  <a:pt x="704444" y="2561654"/>
                  <a:pt x="1119186" y="2394262"/>
                  <a:pt x="792480" y="2516777"/>
                </a:cubicBezTo>
                <a:cubicBezTo>
                  <a:pt x="759638" y="2529093"/>
                  <a:pt x="729961" y="2549228"/>
                  <a:pt x="696686" y="2560320"/>
                </a:cubicBezTo>
                <a:cubicBezTo>
                  <a:pt x="625191" y="2584152"/>
                  <a:pt x="551637" y="2601297"/>
                  <a:pt x="478972" y="2621280"/>
                </a:cubicBezTo>
                <a:cubicBezTo>
                  <a:pt x="376493" y="2649462"/>
                  <a:pt x="364824" y="2651994"/>
                  <a:pt x="278675" y="2673531"/>
                </a:cubicBezTo>
                <a:cubicBezTo>
                  <a:pt x="231596" y="2685301"/>
                  <a:pt x="178089" y="2699326"/>
                  <a:pt x="130629" y="2708366"/>
                </a:cubicBezTo>
                <a:cubicBezTo>
                  <a:pt x="95938" y="2714974"/>
                  <a:pt x="26126" y="2725783"/>
                  <a:pt x="26126" y="2725783"/>
                </a:cubicBezTo>
                <a:cubicBezTo>
                  <a:pt x="34835" y="2719977"/>
                  <a:pt x="44079" y="2714904"/>
                  <a:pt x="52252" y="2708366"/>
                </a:cubicBezTo>
                <a:cubicBezTo>
                  <a:pt x="58663" y="2703237"/>
                  <a:pt x="77880" y="2690948"/>
                  <a:pt x="69669" y="2690948"/>
                </a:cubicBezTo>
                <a:cubicBezTo>
                  <a:pt x="59202" y="2690948"/>
                  <a:pt x="52252" y="2702560"/>
                  <a:pt x="43543" y="2708366"/>
                </a:cubicBezTo>
                <a:cubicBezTo>
                  <a:pt x="46446" y="2717074"/>
                  <a:pt x="45761" y="2728000"/>
                  <a:pt x="52252" y="2734491"/>
                </a:cubicBezTo>
                <a:cubicBezTo>
                  <a:pt x="106058" y="2788297"/>
                  <a:pt x="59052" y="2704552"/>
                  <a:pt x="87086" y="27606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6479177" y="2420983"/>
            <a:ext cx="2290891" cy="4110446"/>
          </a:xfrm>
          <a:custGeom>
            <a:avLst/>
            <a:gdLst>
              <a:gd name="connsiteX0" fmla="*/ 461554 w 2290891"/>
              <a:gd name="connsiteY0" fmla="*/ 0 h 4110446"/>
              <a:gd name="connsiteX1" fmla="*/ 748937 w 2290891"/>
              <a:gd name="connsiteY1" fmla="*/ 52251 h 4110446"/>
              <a:gd name="connsiteX2" fmla="*/ 1149532 w 2290891"/>
              <a:gd name="connsiteY2" fmla="*/ 174171 h 4110446"/>
              <a:gd name="connsiteX3" fmla="*/ 1332412 w 2290891"/>
              <a:gd name="connsiteY3" fmla="*/ 261257 h 4110446"/>
              <a:gd name="connsiteX4" fmla="*/ 1793966 w 2290891"/>
              <a:gd name="connsiteY4" fmla="*/ 635726 h 4110446"/>
              <a:gd name="connsiteX5" fmla="*/ 1968137 w 2290891"/>
              <a:gd name="connsiteY5" fmla="*/ 896983 h 4110446"/>
              <a:gd name="connsiteX6" fmla="*/ 2090057 w 2290891"/>
              <a:gd name="connsiteY6" fmla="*/ 1132114 h 4110446"/>
              <a:gd name="connsiteX7" fmla="*/ 2255520 w 2290891"/>
              <a:gd name="connsiteY7" fmla="*/ 1611086 h 4110446"/>
              <a:gd name="connsiteX8" fmla="*/ 2255520 w 2290891"/>
              <a:gd name="connsiteY8" fmla="*/ 2455817 h 4110446"/>
              <a:gd name="connsiteX9" fmla="*/ 2011680 w 2290891"/>
              <a:gd name="connsiteY9" fmla="*/ 3048000 h 4110446"/>
              <a:gd name="connsiteX10" fmla="*/ 1680754 w 2290891"/>
              <a:gd name="connsiteY10" fmla="*/ 3526971 h 4110446"/>
              <a:gd name="connsiteX11" fmla="*/ 1576252 w 2290891"/>
              <a:gd name="connsiteY11" fmla="*/ 3622766 h 4110446"/>
              <a:gd name="connsiteX12" fmla="*/ 1280160 w 2290891"/>
              <a:gd name="connsiteY12" fmla="*/ 3814354 h 4110446"/>
              <a:gd name="connsiteX13" fmla="*/ 1062446 w 2290891"/>
              <a:gd name="connsiteY13" fmla="*/ 3901440 h 4110446"/>
              <a:gd name="connsiteX14" fmla="*/ 539932 w 2290891"/>
              <a:gd name="connsiteY14" fmla="*/ 4005943 h 4110446"/>
              <a:gd name="connsiteX15" fmla="*/ 304800 w 2290891"/>
              <a:gd name="connsiteY15" fmla="*/ 4040777 h 4110446"/>
              <a:gd name="connsiteX16" fmla="*/ 174172 w 2290891"/>
              <a:gd name="connsiteY16" fmla="*/ 4049486 h 4110446"/>
              <a:gd name="connsiteX17" fmla="*/ 34834 w 2290891"/>
              <a:gd name="connsiteY17" fmla="*/ 4040777 h 4110446"/>
              <a:gd name="connsiteX18" fmla="*/ 60960 w 2290891"/>
              <a:gd name="connsiteY18" fmla="*/ 4023360 h 4110446"/>
              <a:gd name="connsiteX19" fmla="*/ 52252 w 2290891"/>
              <a:gd name="connsiteY19" fmla="*/ 4049486 h 4110446"/>
              <a:gd name="connsiteX20" fmla="*/ 0 w 2290891"/>
              <a:gd name="connsiteY20" fmla="*/ 4075611 h 4110446"/>
              <a:gd name="connsiteX21" fmla="*/ 34834 w 2290891"/>
              <a:gd name="connsiteY21" fmla="*/ 4093028 h 4110446"/>
              <a:gd name="connsiteX22" fmla="*/ 69669 w 2290891"/>
              <a:gd name="connsiteY22" fmla="*/ 4110446 h 4110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90891" h="4110446">
                <a:moveTo>
                  <a:pt x="461554" y="0"/>
                </a:moveTo>
                <a:cubicBezTo>
                  <a:pt x="557348" y="17417"/>
                  <a:pt x="653780" y="31634"/>
                  <a:pt x="748937" y="52251"/>
                </a:cubicBezTo>
                <a:cubicBezTo>
                  <a:pt x="890938" y="83018"/>
                  <a:pt x="1017005" y="117847"/>
                  <a:pt x="1149532" y="174171"/>
                </a:cubicBezTo>
                <a:cubicBezTo>
                  <a:pt x="1211672" y="200580"/>
                  <a:pt x="1273866" y="227624"/>
                  <a:pt x="1332412" y="261257"/>
                </a:cubicBezTo>
                <a:cubicBezTo>
                  <a:pt x="1516947" y="367267"/>
                  <a:pt x="1654309" y="469326"/>
                  <a:pt x="1793966" y="635726"/>
                </a:cubicBezTo>
                <a:cubicBezTo>
                  <a:pt x="1861251" y="715896"/>
                  <a:pt x="1914520" y="807096"/>
                  <a:pt x="1968137" y="896983"/>
                </a:cubicBezTo>
                <a:cubicBezTo>
                  <a:pt x="2013364" y="972805"/>
                  <a:pt x="2055548" y="1050851"/>
                  <a:pt x="2090057" y="1132114"/>
                </a:cubicBezTo>
                <a:cubicBezTo>
                  <a:pt x="2221637" y="1441962"/>
                  <a:pt x="2212062" y="1415519"/>
                  <a:pt x="2255520" y="1611086"/>
                </a:cubicBezTo>
                <a:cubicBezTo>
                  <a:pt x="2289655" y="1941058"/>
                  <a:pt x="2314144" y="2057173"/>
                  <a:pt x="2255520" y="2455817"/>
                </a:cubicBezTo>
                <a:cubicBezTo>
                  <a:pt x="2238478" y="2571701"/>
                  <a:pt x="2066596" y="2952217"/>
                  <a:pt x="2011680" y="3048000"/>
                </a:cubicBezTo>
                <a:cubicBezTo>
                  <a:pt x="1981886" y="3099967"/>
                  <a:pt x="1779812" y="3419299"/>
                  <a:pt x="1680754" y="3526971"/>
                </a:cubicBezTo>
                <a:cubicBezTo>
                  <a:pt x="1648760" y="3561748"/>
                  <a:pt x="1612886" y="3592916"/>
                  <a:pt x="1576252" y="3622766"/>
                </a:cubicBezTo>
                <a:cubicBezTo>
                  <a:pt x="1492326" y="3691151"/>
                  <a:pt x="1376573" y="3768339"/>
                  <a:pt x="1280160" y="3814354"/>
                </a:cubicBezTo>
                <a:cubicBezTo>
                  <a:pt x="1209620" y="3848021"/>
                  <a:pt x="1136908" y="3877676"/>
                  <a:pt x="1062446" y="3901440"/>
                </a:cubicBezTo>
                <a:cubicBezTo>
                  <a:pt x="967186" y="3931842"/>
                  <a:pt x="582966" y="3998197"/>
                  <a:pt x="539932" y="4005943"/>
                </a:cubicBezTo>
                <a:cubicBezTo>
                  <a:pt x="472219" y="4018131"/>
                  <a:pt x="370772" y="4034180"/>
                  <a:pt x="304800" y="4040777"/>
                </a:cubicBezTo>
                <a:cubicBezTo>
                  <a:pt x="261377" y="4045119"/>
                  <a:pt x="217715" y="4046583"/>
                  <a:pt x="174172" y="4049486"/>
                </a:cubicBezTo>
                <a:cubicBezTo>
                  <a:pt x="127726" y="4046583"/>
                  <a:pt x="80179" y="4051241"/>
                  <a:pt x="34834" y="4040777"/>
                </a:cubicBezTo>
                <a:cubicBezTo>
                  <a:pt x="24636" y="4038424"/>
                  <a:pt x="51599" y="4018679"/>
                  <a:pt x="60960" y="4023360"/>
                </a:cubicBezTo>
                <a:cubicBezTo>
                  <a:pt x="69171" y="4027465"/>
                  <a:pt x="59222" y="4043512"/>
                  <a:pt x="52252" y="4049486"/>
                </a:cubicBezTo>
                <a:cubicBezTo>
                  <a:pt x="37467" y="4062159"/>
                  <a:pt x="17417" y="4066903"/>
                  <a:pt x="0" y="4075611"/>
                </a:cubicBezTo>
                <a:cubicBezTo>
                  <a:pt x="11611" y="4081417"/>
                  <a:pt x="22902" y="4087914"/>
                  <a:pt x="34834" y="4093028"/>
                </a:cubicBezTo>
                <a:cubicBezTo>
                  <a:pt x="69858" y="4108038"/>
                  <a:pt x="52231" y="4093008"/>
                  <a:pt x="69669" y="41104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413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created a variable, and instead of it pointing to an int</a:t>
            </a:r>
          </a:p>
          <a:p>
            <a:pPr lvl="1"/>
            <a:r>
              <a:rPr lang="en-US" dirty="0" smtClean="0">
                <a:solidFill>
                  <a:srgbClr val="0070C0"/>
                </a:solidFill>
              </a:rPr>
              <a:t>int foo;  </a:t>
            </a:r>
            <a:r>
              <a:rPr lang="en-US" dirty="0" smtClean="0">
                <a:solidFill>
                  <a:srgbClr val="00B050"/>
                </a:solidFill>
              </a:rPr>
              <a:t>// foo can not hold some integer</a:t>
            </a:r>
          </a:p>
          <a:p>
            <a:r>
              <a:rPr lang="en-US" dirty="0" smtClean="0"/>
              <a:t>Or pointing to a string</a:t>
            </a:r>
          </a:p>
          <a:p>
            <a:pPr lvl="1"/>
            <a:r>
              <a:rPr lang="en-US" dirty="0" smtClean="0">
                <a:solidFill>
                  <a:srgbClr val="0070C0"/>
                </a:solidFill>
              </a:rPr>
              <a:t>string foo; </a:t>
            </a:r>
            <a:r>
              <a:rPr lang="en-US" dirty="0">
                <a:solidFill>
                  <a:srgbClr val="00B050"/>
                </a:solidFill>
              </a:rPr>
              <a:t>// foo can not hold some </a:t>
            </a:r>
            <a:r>
              <a:rPr lang="en-US" dirty="0" smtClean="0">
                <a:solidFill>
                  <a:srgbClr val="00B050"/>
                </a:solidFill>
              </a:rPr>
              <a:t>string</a:t>
            </a:r>
          </a:p>
          <a:p>
            <a:r>
              <a:rPr lang="en-US" dirty="0" smtClean="0"/>
              <a:t>We assigned it to point to method.</a:t>
            </a:r>
          </a:p>
          <a:p>
            <a:pPr lvl="1"/>
            <a:r>
              <a:rPr lang="en-US" dirty="0" err="1" smtClean="0">
                <a:solidFill>
                  <a:srgbClr val="0070C0"/>
                </a:solidFill>
              </a:rPr>
              <a:t>DelegateDefintionX</a:t>
            </a:r>
            <a:r>
              <a:rPr lang="en-US" dirty="0" smtClean="0">
                <a:solidFill>
                  <a:srgbClr val="0070C0"/>
                </a:solidFill>
              </a:rPr>
              <a:t>  foo; </a:t>
            </a:r>
            <a:r>
              <a:rPr lang="en-US" dirty="0">
                <a:solidFill>
                  <a:srgbClr val="00B050"/>
                </a:solidFill>
              </a:rPr>
              <a:t>// foo can </a:t>
            </a:r>
            <a:r>
              <a:rPr lang="en-US" dirty="0" smtClean="0">
                <a:solidFill>
                  <a:srgbClr val="00B050"/>
                </a:solidFill>
              </a:rPr>
              <a:t>now point to some method you wrote.</a:t>
            </a:r>
            <a:endParaRPr lang="en-US" dirty="0">
              <a:solidFill>
                <a:srgbClr val="00B050"/>
              </a:solidFill>
            </a:endParaRPr>
          </a:p>
          <a:p>
            <a:r>
              <a:rPr lang="en-US" dirty="0" smtClean="0"/>
              <a:t>However, this idea of giving a method a name is a smaller part of the big idea.  The big idea is passing in a method1 (some code) to another method2 so that method2 can do something specific (method1) that you tell it to.</a:t>
            </a:r>
          </a:p>
          <a:p>
            <a:r>
              <a:rPr lang="en-US" dirty="0" smtClean="0"/>
              <a:t>Delegate variables just makes it easier to do that.</a:t>
            </a:r>
            <a:endParaRPr lang="en-US" dirty="0"/>
          </a:p>
        </p:txBody>
      </p:sp>
    </p:spTree>
    <p:extLst>
      <p:ext uri="{BB962C8B-B14F-4D97-AF65-F5344CB8AC3E}">
        <p14:creationId xmlns:p14="http://schemas.microsoft.com/office/powerpoint/2010/main" val="713414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TotalTime>
  <Words>2364</Words>
  <Application>Microsoft Office PowerPoint</Application>
  <PresentationFormat>On-screen Show (4:3)</PresentationFormat>
  <Paragraphs>249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Consolas</vt:lpstr>
      <vt:lpstr>Office Theme</vt:lpstr>
      <vt:lpstr>Passing a Method to a Method (big concept) and Delegates (simple concept)</vt:lpstr>
      <vt:lpstr>PowerPoint Presentation</vt:lpstr>
      <vt:lpstr>Real life “similar” examples</vt:lpstr>
      <vt:lpstr>The “object”, the machine, has the code (a method) to do quilting. You pass in a new “method”, a USB stick, with a pattern you like.</vt:lpstr>
      <vt:lpstr>Passing methods:</vt:lpstr>
      <vt:lpstr>That is the big idea</vt:lpstr>
      <vt:lpstr>give your pass-in-method a name</vt:lpstr>
      <vt:lpstr>Yes!</vt:lpstr>
      <vt:lpstr>What did we do?</vt:lpstr>
      <vt:lpstr>But why?</vt:lpstr>
      <vt:lpstr>A use:</vt:lpstr>
      <vt:lpstr>PowerPoint Presentation</vt:lpstr>
      <vt:lpstr>Look at program</vt:lpstr>
      <vt:lpstr>But it’s a bit more complicated</vt:lpstr>
      <vt:lpstr>PowerPoint Presentation</vt:lpstr>
      <vt:lpstr>PowerPoint Presentation</vt:lpstr>
      <vt:lpstr>You create a new data type using the delegate key word</vt:lpstr>
      <vt:lpstr>Using a Delegate: quite a few steps</vt:lpstr>
      <vt:lpstr>One more time!</vt:lpstr>
      <vt:lpstr>PowerPoint Presentation</vt:lpstr>
      <vt:lpstr>PowerPoint Presentation</vt:lpstr>
      <vt:lpstr>If you had this method defined:</vt:lpstr>
      <vt:lpstr>Delegate variable</vt:lpstr>
      <vt:lpstr>Look at programs</vt:lpstr>
      <vt:lpstr>Slides for Part 2</vt:lpstr>
      <vt:lpstr>Multi-cast Delegates </vt:lpstr>
      <vt:lpstr>http://zetcode.com/lang/csharp/delegates/</vt:lpstr>
      <vt:lpstr>Common Uses</vt:lpstr>
      <vt:lpstr>Callbacks: used for asynchronous behavior</vt:lpstr>
      <vt:lpstr>Common 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kurt</dc:creator>
  <cp:lastModifiedBy>Kurt Friedrich</cp:lastModifiedBy>
  <cp:revision>71</cp:revision>
  <dcterms:created xsi:type="dcterms:W3CDTF">2013-11-13T21:01:07Z</dcterms:created>
  <dcterms:modified xsi:type="dcterms:W3CDTF">2017-11-19T23:29:45Z</dcterms:modified>
</cp:coreProperties>
</file>