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9" r:id="rId4"/>
    <p:sldId id="286" r:id="rId5"/>
    <p:sldId id="287" r:id="rId6"/>
    <p:sldId id="259" r:id="rId7"/>
    <p:sldId id="260" r:id="rId8"/>
    <p:sldId id="282" r:id="rId9"/>
    <p:sldId id="261" r:id="rId10"/>
    <p:sldId id="262" r:id="rId11"/>
    <p:sldId id="263" r:id="rId12"/>
    <p:sldId id="264" r:id="rId13"/>
    <p:sldId id="283" r:id="rId14"/>
    <p:sldId id="265" r:id="rId15"/>
    <p:sldId id="266" r:id="rId16"/>
    <p:sldId id="271" r:id="rId17"/>
    <p:sldId id="284" r:id="rId18"/>
    <p:sldId id="267" r:id="rId19"/>
    <p:sldId id="268" r:id="rId20"/>
    <p:sldId id="269" r:id="rId21"/>
    <p:sldId id="270" r:id="rId22"/>
    <p:sldId id="272" r:id="rId23"/>
    <p:sldId id="285" r:id="rId24"/>
    <p:sldId id="273" r:id="rId25"/>
    <p:sldId id="274" r:id="rId26"/>
    <p:sldId id="277" r:id="rId27"/>
    <p:sldId id="278"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png"/><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jpeg"/><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2" Type="http://schemas.openxmlformats.org/officeDocument/2006/relationships/hyperlink" Target="https://crsr.net/Notes/Big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bigocheatshee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noAutofit/>
          </a:bodyPr>
          <a:lstStyle/>
          <a:p>
            <a:pPr fontAlgn="base"/>
            <a:r>
              <a:rPr lang="en-US" sz="3200" b="1" dirty="0"/>
              <a:t>Big O or Big Oh!</a:t>
            </a:r>
            <a:br>
              <a:rPr lang="en-US" sz="3200" b="1" dirty="0"/>
            </a:br>
            <a:r>
              <a:rPr lang="en-US" sz="3200" b="1" dirty="0"/>
              <a:t>Rough estimate of execution time and memory required but only for comparing algorithms.</a:t>
            </a:r>
          </a:p>
        </p:txBody>
      </p:sp>
      <p:sp>
        <p:nvSpPr>
          <p:cNvPr id="3" name="Subtitle 2"/>
          <p:cNvSpPr>
            <a:spLocks noGrp="1"/>
          </p:cNvSpPr>
          <p:nvPr>
            <p:ph type="subTitle" idx="1"/>
          </p:nvPr>
        </p:nvSpPr>
        <p:spPr>
          <a:xfrm>
            <a:off x="1371600" y="4724400"/>
            <a:ext cx="6400800" cy="1752600"/>
          </a:xfrm>
        </p:spPr>
        <p:txBody>
          <a:bodyPr/>
          <a:lstStyle/>
          <a:p>
            <a:r>
              <a:rPr lang="en-US" dirty="0"/>
              <a:t>Kurt Friedrich</a:t>
            </a:r>
          </a:p>
          <a:p>
            <a:r>
              <a:rPr lang="en-US" dirty="0"/>
              <a:t>Spring 2017</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for a Linear Search</a:t>
            </a:r>
          </a:p>
        </p:txBody>
      </p:sp>
      <p:sp>
        <p:nvSpPr>
          <p:cNvPr id="3" name="Content Placeholder 2"/>
          <p:cNvSpPr>
            <a:spLocks noGrp="1"/>
          </p:cNvSpPr>
          <p:nvPr>
            <p:ph idx="1"/>
          </p:nvPr>
        </p:nvSpPr>
        <p:spPr/>
        <p:txBody>
          <a:bodyPr>
            <a:normAutofit/>
          </a:bodyPr>
          <a:lstStyle/>
          <a:p>
            <a:r>
              <a:rPr lang="en-US" sz="2400" dirty="0"/>
              <a:t>Assume somehow you know that if there are N elements in the array, that the function describing the number of steps (C# statements, CPU instructions, or whatever else you wanted to call a 'step' in the algorithm) would be:</a:t>
            </a:r>
          </a:p>
          <a:p>
            <a:endParaRPr lang="en-US" sz="2400" dirty="0"/>
          </a:p>
          <a:p>
            <a:endParaRPr lang="en-US" sz="2400" dirty="0"/>
          </a:p>
          <a:p>
            <a:pPr lvl="1"/>
            <a:r>
              <a:rPr lang="en-US" sz="2000" dirty="0"/>
              <a:t>170 steps to set up the loop, and then about 3.2 steps for each loop to move to the next array element, and do a compare</a:t>
            </a:r>
          </a:p>
          <a:p>
            <a:r>
              <a:rPr lang="en-US" sz="2400" dirty="0"/>
              <a:t>For our purposes, we can assume that each “step” takes the same amount of time, so then the time required is:</a:t>
            </a:r>
          </a:p>
        </p:txBody>
      </p:sp>
      <p:graphicFrame>
        <p:nvGraphicFramePr>
          <p:cNvPr id="5" name="Object 4"/>
          <p:cNvGraphicFramePr>
            <a:graphicFrameLocks noChangeAspect="1"/>
          </p:cNvGraphicFramePr>
          <p:nvPr>
            <p:extLst>
              <p:ext uri="{D42A27DB-BD31-4B8C-83A1-F6EECF244321}">
                <p14:modId xmlns:p14="http://schemas.microsoft.com/office/powerpoint/2010/main" val="640233352"/>
              </p:ext>
            </p:extLst>
          </p:nvPr>
        </p:nvGraphicFramePr>
        <p:xfrm>
          <a:off x="990600" y="5638800"/>
          <a:ext cx="5943600" cy="457200"/>
        </p:xfrm>
        <a:graphic>
          <a:graphicData uri="http://schemas.openxmlformats.org/presentationml/2006/ole">
            <mc:AlternateContent xmlns:mc="http://schemas.openxmlformats.org/markup-compatibility/2006">
              <mc:Choice xmlns:v="urn:schemas-microsoft-com:vml" Requires="v">
                <p:oleObj spid="_x0000_s2104" name="Equation" r:id="rId3" imgW="3098800" imgH="241300" progId="Equation.3">
                  <p:embed/>
                </p:oleObj>
              </mc:Choice>
              <mc:Fallback>
                <p:oleObj name="Equation" r:id="rId3" imgW="3098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638800"/>
                        <a:ext cx="5943600" cy="4572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82117806"/>
              </p:ext>
            </p:extLst>
          </p:nvPr>
        </p:nvGraphicFramePr>
        <p:xfrm>
          <a:off x="1676400" y="3276600"/>
          <a:ext cx="4459224" cy="533400"/>
        </p:xfrm>
        <a:graphic>
          <a:graphicData uri="http://schemas.openxmlformats.org/presentationml/2006/ole">
            <mc:AlternateContent xmlns:mc="http://schemas.openxmlformats.org/markup-compatibility/2006">
              <mc:Choice xmlns:v="urn:schemas-microsoft-com:vml" Requires="v">
                <p:oleObj spid="_x0000_s2105" name="Equation" r:id="rId5" imgW="1993900" imgH="241300" progId="Equation.3">
                  <p:embed/>
                </p:oleObj>
              </mc:Choice>
              <mc:Fallback>
                <p:oleObj name="Equation" r:id="rId5" imgW="1993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76600"/>
                        <a:ext cx="4459224" cy="533400"/>
                      </a:xfrm>
                      <a:prstGeom prst="rect">
                        <a:avLst/>
                      </a:prstGeom>
                      <a:noFill/>
                    </p:spPr>
                  </p:pic>
                </p:oleObj>
              </mc:Fallback>
            </mc:AlternateContent>
          </a:graphicData>
        </a:graphic>
      </p:graphicFrame>
    </p:spTree>
    <p:extLst>
      <p:ext uri="{BB962C8B-B14F-4D97-AF65-F5344CB8AC3E}">
        <p14:creationId xmlns:p14="http://schemas.microsoft.com/office/powerpoint/2010/main" val="267064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Binary Search</a:t>
            </a:r>
          </a:p>
        </p:txBody>
      </p:sp>
      <p:pic>
        <p:nvPicPr>
          <p:cNvPr id="4" name="Content Placeholder 3"/>
          <p:cNvPicPr>
            <a:picLocks noGrp="1" noChangeAspect="1"/>
          </p:cNvPicPr>
          <p:nvPr>
            <p:ph idx="1"/>
          </p:nvPr>
        </p:nvPicPr>
        <p:blipFill>
          <a:blip r:embed="rId2"/>
          <a:stretch>
            <a:fillRect/>
          </a:stretch>
        </p:blipFill>
        <p:spPr>
          <a:xfrm>
            <a:off x="228600" y="2743200"/>
            <a:ext cx="6429375" cy="3343275"/>
          </a:xfrm>
          <a:prstGeom prst="rect">
            <a:avLst/>
          </a:prstGeom>
        </p:spPr>
      </p:pic>
      <p:sp>
        <p:nvSpPr>
          <p:cNvPr id="5" name="TextBox 4"/>
          <p:cNvSpPr txBox="1"/>
          <p:nvPr/>
        </p:nvSpPr>
        <p:spPr>
          <a:xfrm>
            <a:off x="2057400" y="914400"/>
            <a:ext cx="5494709" cy="461665"/>
          </a:xfrm>
          <a:prstGeom prst="rect">
            <a:avLst/>
          </a:prstGeom>
          <a:noFill/>
        </p:spPr>
        <p:txBody>
          <a:bodyPr wrap="none" rtlCol="0">
            <a:spAutoFit/>
          </a:bodyPr>
          <a:lstStyle/>
          <a:p>
            <a:r>
              <a:rPr lang="en-US" sz="2400" dirty="0"/>
              <a:t>15 element array, asking is 22 in the array?</a:t>
            </a:r>
          </a:p>
        </p:txBody>
      </p:sp>
      <p:sp>
        <p:nvSpPr>
          <p:cNvPr id="6" name="TextBox 5"/>
          <p:cNvSpPr txBox="1"/>
          <p:nvPr/>
        </p:nvSpPr>
        <p:spPr>
          <a:xfrm>
            <a:off x="6629400" y="3200400"/>
            <a:ext cx="2305888" cy="369332"/>
          </a:xfrm>
          <a:prstGeom prst="rect">
            <a:avLst/>
          </a:prstGeom>
          <a:noFill/>
        </p:spPr>
        <p:txBody>
          <a:bodyPr wrap="none" rtlCol="0">
            <a:spAutoFit/>
          </a:bodyPr>
          <a:lstStyle/>
          <a:p>
            <a:r>
              <a:rPr lang="en-US" dirty="0"/>
              <a:t>14 &lt; 22 go to right half</a:t>
            </a:r>
          </a:p>
        </p:txBody>
      </p:sp>
      <p:sp>
        <p:nvSpPr>
          <p:cNvPr id="7" name="TextBox 6"/>
          <p:cNvSpPr txBox="1"/>
          <p:nvPr/>
        </p:nvSpPr>
        <p:spPr>
          <a:xfrm>
            <a:off x="6629400" y="4038600"/>
            <a:ext cx="2180918" cy="369332"/>
          </a:xfrm>
          <a:prstGeom prst="rect">
            <a:avLst/>
          </a:prstGeom>
          <a:noFill/>
        </p:spPr>
        <p:txBody>
          <a:bodyPr wrap="none" rtlCol="0">
            <a:spAutoFit/>
          </a:bodyPr>
          <a:lstStyle/>
          <a:p>
            <a:r>
              <a:rPr lang="en-US" dirty="0"/>
              <a:t>25 &gt; 22 go to left half</a:t>
            </a:r>
          </a:p>
        </p:txBody>
      </p:sp>
      <p:sp>
        <p:nvSpPr>
          <p:cNvPr id="8" name="TextBox 7"/>
          <p:cNvSpPr txBox="1"/>
          <p:nvPr/>
        </p:nvSpPr>
        <p:spPr>
          <a:xfrm>
            <a:off x="6629400" y="4888468"/>
            <a:ext cx="2305888" cy="369332"/>
          </a:xfrm>
          <a:prstGeom prst="rect">
            <a:avLst/>
          </a:prstGeom>
          <a:noFill/>
        </p:spPr>
        <p:txBody>
          <a:bodyPr wrap="none" rtlCol="0">
            <a:spAutoFit/>
          </a:bodyPr>
          <a:lstStyle/>
          <a:p>
            <a:r>
              <a:rPr lang="en-US" dirty="0"/>
              <a:t>19 &lt; 22 go to right half</a:t>
            </a:r>
          </a:p>
        </p:txBody>
      </p:sp>
      <p:sp>
        <p:nvSpPr>
          <p:cNvPr id="9" name="TextBox 8"/>
          <p:cNvSpPr txBox="1"/>
          <p:nvPr/>
        </p:nvSpPr>
        <p:spPr>
          <a:xfrm>
            <a:off x="6705600" y="5650468"/>
            <a:ext cx="2197974" cy="923330"/>
          </a:xfrm>
          <a:prstGeom prst="rect">
            <a:avLst/>
          </a:prstGeom>
          <a:noFill/>
        </p:spPr>
        <p:txBody>
          <a:bodyPr wrap="none" rtlCol="0">
            <a:spAutoFit/>
          </a:bodyPr>
          <a:lstStyle/>
          <a:p>
            <a:r>
              <a:rPr lang="en-US" dirty="0"/>
              <a:t>Found it, or, there is</a:t>
            </a:r>
          </a:p>
          <a:p>
            <a:r>
              <a:rPr lang="en-US" dirty="0"/>
              <a:t>no more ½, so we are</a:t>
            </a:r>
          </a:p>
          <a:p>
            <a:r>
              <a:rPr lang="en-US" dirty="0"/>
              <a:t>done. </a:t>
            </a:r>
          </a:p>
        </p:txBody>
      </p:sp>
      <p:cxnSp>
        <p:nvCxnSpPr>
          <p:cNvPr id="11" name="Straight Connector 10"/>
          <p:cNvCxnSpPr/>
          <p:nvPr/>
        </p:nvCxnSpPr>
        <p:spPr>
          <a:xfrm>
            <a:off x="3733800" y="30480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10200" y="38100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6482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2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Function for a Binary Search</a:t>
            </a: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t>Assume you know that the time required by the algorithm is</a:t>
            </a:r>
          </a:p>
          <a:p>
            <a:endParaRPr lang="en-US" sz="2400" dirty="0"/>
          </a:p>
          <a:p>
            <a:endParaRPr lang="en-US" sz="2400" dirty="0"/>
          </a:p>
          <a:p>
            <a:r>
              <a:rPr lang="en-US" sz="2000" dirty="0"/>
              <a:t>Plotting these two functions (orange):</a:t>
            </a:r>
          </a:p>
        </p:txBody>
      </p:sp>
      <p:graphicFrame>
        <p:nvGraphicFramePr>
          <p:cNvPr id="5" name="Object 4"/>
          <p:cNvGraphicFramePr>
            <a:graphicFrameLocks noChangeAspect="1"/>
          </p:cNvGraphicFramePr>
          <p:nvPr>
            <p:extLst>
              <p:ext uri="{D42A27DB-BD31-4B8C-83A1-F6EECF244321}">
                <p14:modId xmlns:p14="http://schemas.microsoft.com/office/powerpoint/2010/main" val="95423371"/>
              </p:ext>
            </p:extLst>
          </p:nvPr>
        </p:nvGraphicFramePr>
        <p:xfrm>
          <a:off x="1066800" y="1752600"/>
          <a:ext cx="6702171" cy="466725"/>
        </p:xfrm>
        <a:graphic>
          <a:graphicData uri="http://schemas.openxmlformats.org/presentationml/2006/ole">
            <mc:AlternateContent xmlns:mc="http://schemas.openxmlformats.org/markup-compatibility/2006">
              <mc:Choice xmlns:v="urn:schemas-microsoft-com:vml" Requires="v">
                <p:oleObj spid="_x0000_s3116" name="Equation" r:id="rId3" imgW="3416300" imgH="241300" progId="Equation.3">
                  <p:embed/>
                </p:oleObj>
              </mc:Choice>
              <mc:Fallback>
                <p:oleObj name="Equation" r:id="rId3" imgW="34163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702171" cy="466725"/>
                      </a:xfrm>
                      <a:prstGeom prst="rect">
                        <a:avLst/>
                      </a:prstGeom>
                      <a:noFill/>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474240" y="3276600"/>
            <a:ext cx="3307715" cy="3054350"/>
          </a:xfrm>
          <a:prstGeom prst="rect">
            <a:avLst/>
          </a:prstGeom>
          <a:noFill/>
          <a:ln>
            <a:noFill/>
          </a:ln>
        </p:spPr>
      </p:pic>
      <p:cxnSp>
        <p:nvCxnSpPr>
          <p:cNvPr id="8" name="Straight Connector 7"/>
          <p:cNvCxnSpPr/>
          <p:nvPr/>
        </p:nvCxnSpPr>
        <p:spPr>
          <a:xfrm flipV="1">
            <a:off x="4702840" y="2895600"/>
            <a:ext cx="914400" cy="16002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690399" y="4418638"/>
            <a:ext cx="2957804" cy="461272"/>
          </a:xfrm>
          <a:custGeom>
            <a:avLst/>
            <a:gdLst>
              <a:gd name="connsiteX0" fmla="*/ 0 w 2957804"/>
              <a:gd name="connsiteY0" fmla="*/ 461272 h 461272"/>
              <a:gd name="connsiteX1" fmla="*/ 46653 w 2957804"/>
              <a:gd name="connsiteY1" fmla="*/ 386627 h 461272"/>
              <a:gd name="connsiteX2" fmla="*/ 74645 w 2957804"/>
              <a:gd name="connsiteY2" fmla="*/ 367966 h 461272"/>
              <a:gd name="connsiteX3" fmla="*/ 102637 w 2957804"/>
              <a:gd name="connsiteY3" fmla="*/ 339974 h 461272"/>
              <a:gd name="connsiteX4" fmla="*/ 233265 w 2957804"/>
              <a:gd name="connsiteY4" fmla="*/ 311982 h 461272"/>
              <a:gd name="connsiteX5" fmla="*/ 345233 w 2957804"/>
              <a:gd name="connsiteY5" fmla="*/ 302652 h 461272"/>
              <a:gd name="connsiteX6" fmla="*/ 419878 w 2957804"/>
              <a:gd name="connsiteY6" fmla="*/ 293321 h 461272"/>
              <a:gd name="connsiteX7" fmla="*/ 494523 w 2957804"/>
              <a:gd name="connsiteY7" fmla="*/ 274660 h 461272"/>
              <a:gd name="connsiteX8" fmla="*/ 531845 w 2957804"/>
              <a:gd name="connsiteY8" fmla="*/ 265329 h 461272"/>
              <a:gd name="connsiteX9" fmla="*/ 755780 w 2957804"/>
              <a:gd name="connsiteY9" fmla="*/ 255999 h 461272"/>
              <a:gd name="connsiteX10" fmla="*/ 1101012 w 2957804"/>
              <a:gd name="connsiteY10" fmla="*/ 237338 h 461272"/>
              <a:gd name="connsiteX11" fmla="*/ 1166327 w 2957804"/>
              <a:gd name="connsiteY11" fmla="*/ 228007 h 461272"/>
              <a:gd name="connsiteX12" fmla="*/ 1352939 w 2957804"/>
              <a:gd name="connsiteY12" fmla="*/ 209346 h 461272"/>
              <a:gd name="connsiteX13" fmla="*/ 1380931 w 2957804"/>
              <a:gd name="connsiteY13" fmla="*/ 200015 h 461272"/>
              <a:gd name="connsiteX14" fmla="*/ 1492898 w 2957804"/>
              <a:gd name="connsiteY14" fmla="*/ 190684 h 461272"/>
              <a:gd name="connsiteX15" fmla="*/ 1604865 w 2957804"/>
              <a:gd name="connsiteY15" fmla="*/ 162693 h 461272"/>
              <a:gd name="connsiteX16" fmla="*/ 1651519 w 2957804"/>
              <a:gd name="connsiteY16" fmla="*/ 153362 h 461272"/>
              <a:gd name="connsiteX17" fmla="*/ 1884784 w 2957804"/>
              <a:gd name="connsiteY17" fmla="*/ 134701 h 461272"/>
              <a:gd name="connsiteX18" fmla="*/ 1959429 w 2957804"/>
              <a:gd name="connsiteY18" fmla="*/ 116040 h 461272"/>
              <a:gd name="connsiteX19" fmla="*/ 2006082 w 2957804"/>
              <a:gd name="connsiteY19" fmla="*/ 106709 h 461272"/>
              <a:gd name="connsiteX20" fmla="*/ 2080727 w 2957804"/>
              <a:gd name="connsiteY20" fmla="*/ 88048 h 461272"/>
              <a:gd name="connsiteX21" fmla="*/ 2258008 w 2957804"/>
              <a:gd name="connsiteY21" fmla="*/ 78717 h 461272"/>
              <a:gd name="connsiteX22" fmla="*/ 2519265 w 2957804"/>
              <a:gd name="connsiteY22" fmla="*/ 60056 h 461272"/>
              <a:gd name="connsiteX23" fmla="*/ 2575249 w 2957804"/>
              <a:gd name="connsiteY23" fmla="*/ 50725 h 461272"/>
              <a:gd name="connsiteX24" fmla="*/ 2603241 w 2957804"/>
              <a:gd name="connsiteY24" fmla="*/ 41395 h 461272"/>
              <a:gd name="connsiteX25" fmla="*/ 2677886 w 2957804"/>
              <a:gd name="connsiteY25" fmla="*/ 32064 h 461272"/>
              <a:gd name="connsiteX26" fmla="*/ 2724539 w 2957804"/>
              <a:gd name="connsiteY26" fmla="*/ 22733 h 461272"/>
              <a:gd name="connsiteX27" fmla="*/ 2799184 w 2957804"/>
              <a:gd name="connsiteY27" fmla="*/ 13403 h 461272"/>
              <a:gd name="connsiteX28" fmla="*/ 2957804 w 2957804"/>
              <a:gd name="connsiteY28" fmla="*/ 4072 h 46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57804" h="461272">
                <a:moveTo>
                  <a:pt x="0" y="461272"/>
                </a:moveTo>
                <a:cubicBezTo>
                  <a:pt x="15551" y="436390"/>
                  <a:pt x="22239" y="402903"/>
                  <a:pt x="46653" y="386627"/>
                </a:cubicBezTo>
                <a:cubicBezTo>
                  <a:pt x="55984" y="380407"/>
                  <a:pt x="66030" y="375145"/>
                  <a:pt x="74645" y="367966"/>
                </a:cubicBezTo>
                <a:cubicBezTo>
                  <a:pt x="84782" y="359518"/>
                  <a:pt x="91102" y="346382"/>
                  <a:pt x="102637" y="339974"/>
                </a:cubicBezTo>
                <a:cubicBezTo>
                  <a:pt x="139440" y="319528"/>
                  <a:pt x="193876" y="315921"/>
                  <a:pt x="233265" y="311982"/>
                </a:cubicBezTo>
                <a:cubicBezTo>
                  <a:pt x="270531" y="308255"/>
                  <a:pt x="307967" y="306379"/>
                  <a:pt x="345233" y="302652"/>
                </a:cubicBezTo>
                <a:cubicBezTo>
                  <a:pt x="370184" y="300157"/>
                  <a:pt x="395232" y="297942"/>
                  <a:pt x="419878" y="293321"/>
                </a:cubicBezTo>
                <a:cubicBezTo>
                  <a:pt x="445086" y="288594"/>
                  <a:pt x="469641" y="280880"/>
                  <a:pt x="494523" y="274660"/>
                </a:cubicBezTo>
                <a:cubicBezTo>
                  <a:pt x="506964" y="271550"/>
                  <a:pt x="519033" y="265863"/>
                  <a:pt x="531845" y="265329"/>
                </a:cubicBezTo>
                <a:lnTo>
                  <a:pt x="755780" y="255999"/>
                </a:lnTo>
                <a:cubicBezTo>
                  <a:pt x="906820" y="225790"/>
                  <a:pt x="744228" y="255634"/>
                  <a:pt x="1101012" y="237338"/>
                </a:cubicBezTo>
                <a:cubicBezTo>
                  <a:pt x="1122976" y="236212"/>
                  <a:pt x="1144555" y="231117"/>
                  <a:pt x="1166327" y="228007"/>
                </a:cubicBezTo>
                <a:cubicBezTo>
                  <a:pt x="1250085" y="200087"/>
                  <a:pt x="1154776" y="229162"/>
                  <a:pt x="1352939" y="209346"/>
                </a:cubicBezTo>
                <a:cubicBezTo>
                  <a:pt x="1362726" y="208367"/>
                  <a:pt x="1371182" y="201315"/>
                  <a:pt x="1380931" y="200015"/>
                </a:cubicBezTo>
                <a:cubicBezTo>
                  <a:pt x="1418054" y="195065"/>
                  <a:pt x="1455576" y="193794"/>
                  <a:pt x="1492898" y="190684"/>
                </a:cubicBezTo>
                <a:cubicBezTo>
                  <a:pt x="1574671" y="163427"/>
                  <a:pt x="1521937" y="177771"/>
                  <a:pt x="1604865" y="162693"/>
                </a:cubicBezTo>
                <a:cubicBezTo>
                  <a:pt x="1620469" y="159856"/>
                  <a:pt x="1635738" y="154940"/>
                  <a:pt x="1651519" y="153362"/>
                </a:cubicBezTo>
                <a:cubicBezTo>
                  <a:pt x="1729135" y="145600"/>
                  <a:pt x="1884784" y="134701"/>
                  <a:pt x="1884784" y="134701"/>
                </a:cubicBezTo>
                <a:cubicBezTo>
                  <a:pt x="2056740" y="100308"/>
                  <a:pt x="1844663" y="144731"/>
                  <a:pt x="1959429" y="116040"/>
                </a:cubicBezTo>
                <a:cubicBezTo>
                  <a:pt x="1974814" y="112194"/>
                  <a:pt x="1990629" y="110275"/>
                  <a:pt x="2006082" y="106709"/>
                </a:cubicBezTo>
                <a:cubicBezTo>
                  <a:pt x="2031073" y="100942"/>
                  <a:pt x="2055115" y="89396"/>
                  <a:pt x="2080727" y="88048"/>
                </a:cubicBezTo>
                <a:lnTo>
                  <a:pt x="2258008" y="78717"/>
                </a:lnTo>
                <a:cubicBezTo>
                  <a:pt x="2337584" y="74296"/>
                  <a:pt x="2437393" y="69688"/>
                  <a:pt x="2519265" y="60056"/>
                </a:cubicBezTo>
                <a:cubicBezTo>
                  <a:pt x="2538054" y="57846"/>
                  <a:pt x="2556781" y="54829"/>
                  <a:pt x="2575249" y="50725"/>
                </a:cubicBezTo>
                <a:cubicBezTo>
                  <a:pt x="2584850" y="48591"/>
                  <a:pt x="2593564" y="43154"/>
                  <a:pt x="2603241" y="41395"/>
                </a:cubicBezTo>
                <a:cubicBezTo>
                  <a:pt x="2627912" y="36909"/>
                  <a:pt x="2653102" y="35877"/>
                  <a:pt x="2677886" y="32064"/>
                </a:cubicBezTo>
                <a:cubicBezTo>
                  <a:pt x="2693561" y="29652"/>
                  <a:pt x="2708864" y="25144"/>
                  <a:pt x="2724539" y="22733"/>
                </a:cubicBezTo>
                <a:cubicBezTo>
                  <a:pt x="2749323" y="18920"/>
                  <a:pt x="2774302" y="16513"/>
                  <a:pt x="2799184" y="13403"/>
                </a:cubicBezTo>
                <a:cubicBezTo>
                  <a:pt x="2868484" y="-9698"/>
                  <a:pt x="2817341" y="4072"/>
                  <a:pt x="2957804" y="4072"/>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682327584"/>
              </p:ext>
            </p:extLst>
          </p:nvPr>
        </p:nvGraphicFramePr>
        <p:xfrm>
          <a:off x="457200" y="5283412"/>
          <a:ext cx="3240024" cy="387563"/>
        </p:xfrm>
        <a:graphic>
          <a:graphicData uri="http://schemas.openxmlformats.org/presentationml/2006/ole">
            <mc:AlternateContent xmlns:mc="http://schemas.openxmlformats.org/markup-compatibility/2006">
              <mc:Choice xmlns:v="urn:schemas-microsoft-com:vml" Requires="v">
                <p:oleObj spid="_x0000_s3117" name="Equation" r:id="rId6" imgW="1993900" imgH="241300" progId="Equation.3">
                  <p:embed/>
                </p:oleObj>
              </mc:Choice>
              <mc:Fallback>
                <p:oleObj name="Equation" r:id="rId6" imgW="19939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283412"/>
                        <a:ext cx="3240024" cy="387563"/>
                      </a:xfrm>
                      <a:prstGeom prst="rect">
                        <a:avLst/>
                      </a:prstGeom>
                      <a:noFill/>
                    </p:spPr>
                  </p:pic>
                </p:oleObj>
              </mc:Fallback>
            </mc:AlternateContent>
          </a:graphicData>
        </a:graphic>
      </p:graphicFrame>
      <p:sp>
        <p:nvSpPr>
          <p:cNvPr id="16" name="TextBox 15"/>
          <p:cNvSpPr txBox="1"/>
          <p:nvPr/>
        </p:nvSpPr>
        <p:spPr>
          <a:xfrm>
            <a:off x="3581400" y="4876800"/>
            <a:ext cx="471604" cy="261610"/>
          </a:xfrm>
          <a:prstGeom prst="rect">
            <a:avLst/>
          </a:prstGeom>
          <a:noFill/>
        </p:spPr>
        <p:txBody>
          <a:bodyPr wrap="none" rtlCol="0">
            <a:spAutoFit/>
          </a:bodyPr>
          <a:lstStyle/>
          <a:p>
            <a:r>
              <a:rPr lang="en-US" sz="1100" dirty="0"/>
              <a:t>+170</a:t>
            </a:r>
          </a:p>
        </p:txBody>
      </p:sp>
      <p:cxnSp>
        <p:nvCxnSpPr>
          <p:cNvPr id="18" name="Straight Arrow Connector 17"/>
          <p:cNvCxnSpPr/>
          <p:nvPr/>
        </p:nvCxnSpPr>
        <p:spPr>
          <a:xfrm flipV="1">
            <a:off x="4114800" y="4572000"/>
            <a:ext cx="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8917052">
            <a:off x="6033354" y="3554534"/>
            <a:ext cx="1965903"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917052">
            <a:off x="4451707" y="5322729"/>
            <a:ext cx="2189356" cy="134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V="1">
            <a:off x="4721150" y="5913707"/>
            <a:ext cx="2935191" cy="25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20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Function for a Binary Search</a:t>
            </a: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Changing the “slope” changes the steepness of the line, but not it’s basic shape.</a:t>
            </a:r>
          </a:p>
        </p:txBody>
      </p:sp>
      <p:graphicFrame>
        <p:nvGraphicFramePr>
          <p:cNvPr id="5" name="Object 4"/>
          <p:cNvGraphicFramePr>
            <a:graphicFrameLocks noChangeAspect="1"/>
          </p:cNvGraphicFramePr>
          <p:nvPr>
            <p:extLst>
              <p:ext uri="{D42A27DB-BD31-4B8C-83A1-F6EECF244321}">
                <p14:modId xmlns:p14="http://schemas.microsoft.com/office/powerpoint/2010/main" val="1845421726"/>
              </p:ext>
            </p:extLst>
          </p:nvPr>
        </p:nvGraphicFramePr>
        <p:xfrm>
          <a:off x="701918" y="2042924"/>
          <a:ext cx="6702171" cy="466725"/>
        </p:xfrm>
        <a:graphic>
          <a:graphicData uri="http://schemas.openxmlformats.org/presentationml/2006/ole">
            <mc:AlternateContent xmlns:mc="http://schemas.openxmlformats.org/markup-compatibility/2006">
              <mc:Choice xmlns:v="urn:schemas-microsoft-com:vml" Requires="v">
                <p:oleObj spid="_x0000_s10256" name="Equation" r:id="rId3" imgW="3416300" imgH="241300" progId="Equation.3">
                  <p:embed/>
                </p:oleObj>
              </mc:Choice>
              <mc:Fallback>
                <p:oleObj name="Equation" r:id="rId3" imgW="3416300" imgH="2413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18" y="2042924"/>
                        <a:ext cx="6702171" cy="466725"/>
                      </a:xfrm>
                      <a:prstGeom prst="rect">
                        <a:avLst/>
                      </a:prstGeom>
                      <a:noFill/>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474240" y="3276600"/>
            <a:ext cx="3307715" cy="3054350"/>
          </a:xfrm>
          <a:prstGeom prst="rect">
            <a:avLst/>
          </a:prstGeom>
          <a:noFill/>
          <a:ln>
            <a:noFill/>
          </a:ln>
        </p:spPr>
      </p:pic>
      <p:cxnSp>
        <p:nvCxnSpPr>
          <p:cNvPr id="8" name="Straight Connector 7"/>
          <p:cNvCxnSpPr/>
          <p:nvPr/>
        </p:nvCxnSpPr>
        <p:spPr>
          <a:xfrm flipV="1">
            <a:off x="4702840" y="2895600"/>
            <a:ext cx="914400" cy="16002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690399" y="4418638"/>
            <a:ext cx="2957804" cy="461272"/>
          </a:xfrm>
          <a:custGeom>
            <a:avLst/>
            <a:gdLst>
              <a:gd name="connsiteX0" fmla="*/ 0 w 2957804"/>
              <a:gd name="connsiteY0" fmla="*/ 461272 h 461272"/>
              <a:gd name="connsiteX1" fmla="*/ 46653 w 2957804"/>
              <a:gd name="connsiteY1" fmla="*/ 386627 h 461272"/>
              <a:gd name="connsiteX2" fmla="*/ 74645 w 2957804"/>
              <a:gd name="connsiteY2" fmla="*/ 367966 h 461272"/>
              <a:gd name="connsiteX3" fmla="*/ 102637 w 2957804"/>
              <a:gd name="connsiteY3" fmla="*/ 339974 h 461272"/>
              <a:gd name="connsiteX4" fmla="*/ 233265 w 2957804"/>
              <a:gd name="connsiteY4" fmla="*/ 311982 h 461272"/>
              <a:gd name="connsiteX5" fmla="*/ 345233 w 2957804"/>
              <a:gd name="connsiteY5" fmla="*/ 302652 h 461272"/>
              <a:gd name="connsiteX6" fmla="*/ 419878 w 2957804"/>
              <a:gd name="connsiteY6" fmla="*/ 293321 h 461272"/>
              <a:gd name="connsiteX7" fmla="*/ 494523 w 2957804"/>
              <a:gd name="connsiteY7" fmla="*/ 274660 h 461272"/>
              <a:gd name="connsiteX8" fmla="*/ 531845 w 2957804"/>
              <a:gd name="connsiteY8" fmla="*/ 265329 h 461272"/>
              <a:gd name="connsiteX9" fmla="*/ 755780 w 2957804"/>
              <a:gd name="connsiteY9" fmla="*/ 255999 h 461272"/>
              <a:gd name="connsiteX10" fmla="*/ 1101012 w 2957804"/>
              <a:gd name="connsiteY10" fmla="*/ 237338 h 461272"/>
              <a:gd name="connsiteX11" fmla="*/ 1166327 w 2957804"/>
              <a:gd name="connsiteY11" fmla="*/ 228007 h 461272"/>
              <a:gd name="connsiteX12" fmla="*/ 1352939 w 2957804"/>
              <a:gd name="connsiteY12" fmla="*/ 209346 h 461272"/>
              <a:gd name="connsiteX13" fmla="*/ 1380931 w 2957804"/>
              <a:gd name="connsiteY13" fmla="*/ 200015 h 461272"/>
              <a:gd name="connsiteX14" fmla="*/ 1492898 w 2957804"/>
              <a:gd name="connsiteY14" fmla="*/ 190684 h 461272"/>
              <a:gd name="connsiteX15" fmla="*/ 1604865 w 2957804"/>
              <a:gd name="connsiteY15" fmla="*/ 162693 h 461272"/>
              <a:gd name="connsiteX16" fmla="*/ 1651519 w 2957804"/>
              <a:gd name="connsiteY16" fmla="*/ 153362 h 461272"/>
              <a:gd name="connsiteX17" fmla="*/ 1884784 w 2957804"/>
              <a:gd name="connsiteY17" fmla="*/ 134701 h 461272"/>
              <a:gd name="connsiteX18" fmla="*/ 1959429 w 2957804"/>
              <a:gd name="connsiteY18" fmla="*/ 116040 h 461272"/>
              <a:gd name="connsiteX19" fmla="*/ 2006082 w 2957804"/>
              <a:gd name="connsiteY19" fmla="*/ 106709 h 461272"/>
              <a:gd name="connsiteX20" fmla="*/ 2080727 w 2957804"/>
              <a:gd name="connsiteY20" fmla="*/ 88048 h 461272"/>
              <a:gd name="connsiteX21" fmla="*/ 2258008 w 2957804"/>
              <a:gd name="connsiteY21" fmla="*/ 78717 h 461272"/>
              <a:gd name="connsiteX22" fmla="*/ 2519265 w 2957804"/>
              <a:gd name="connsiteY22" fmla="*/ 60056 h 461272"/>
              <a:gd name="connsiteX23" fmla="*/ 2575249 w 2957804"/>
              <a:gd name="connsiteY23" fmla="*/ 50725 h 461272"/>
              <a:gd name="connsiteX24" fmla="*/ 2603241 w 2957804"/>
              <a:gd name="connsiteY24" fmla="*/ 41395 h 461272"/>
              <a:gd name="connsiteX25" fmla="*/ 2677886 w 2957804"/>
              <a:gd name="connsiteY25" fmla="*/ 32064 h 461272"/>
              <a:gd name="connsiteX26" fmla="*/ 2724539 w 2957804"/>
              <a:gd name="connsiteY26" fmla="*/ 22733 h 461272"/>
              <a:gd name="connsiteX27" fmla="*/ 2799184 w 2957804"/>
              <a:gd name="connsiteY27" fmla="*/ 13403 h 461272"/>
              <a:gd name="connsiteX28" fmla="*/ 2957804 w 2957804"/>
              <a:gd name="connsiteY28" fmla="*/ 4072 h 46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57804" h="461272">
                <a:moveTo>
                  <a:pt x="0" y="461272"/>
                </a:moveTo>
                <a:cubicBezTo>
                  <a:pt x="15551" y="436390"/>
                  <a:pt x="22239" y="402903"/>
                  <a:pt x="46653" y="386627"/>
                </a:cubicBezTo>
                <a:cubicBezTo>
                  <a:pt x="55984" y="380407"/>
                  <a:pt x="66030" y="375145"/>
                  <a:pt x="74645" y="367966"/>
                </a:cubicBezTo>
                <a:cubicBezTo>
                  <a:pt x="84782" y="359518"/>
                  <a:pt x="91102" y="346382"/>
                  <a:pt x="102637" y="339974"/>
                </a:cubicBezTo>
                <a:cubicBezTo>
                  <a:pt x="139440" y="319528"/>
                  <a:pt x="193876" y="315921"/>
                  <a:pt x="233265" y="311982"/>
                </a:cubicBezTo>
                <a:cubicBezTo>
                  <a:pt x="270531" y="308255"/>
                  <a:pt x="307967" y="306379"/>
                  <a:pt x="345233" y="302652"/>
                </a:cubicBezTo>
                <a:cubicBezTo>
                  <a:pt x="370184" y="300157"/>
                  <a:pt x="395232" y="297942"/>
                  <a:pt x="419878" y="293321"/>
                </a:cubicBezTo>
                <a:cubicBezTo>
                  <a:pt x="445086" y="288594"/>
                  <a:pt x="469641" y="280880"/>
                  <a:pt x="494523" y="274660"/>
                </a:cubicBezTo>
                <a:cubicBezTo>
                  <a:pt x="506964" y="271550"/>
                  <a:pt x="519033" y="265863"/>
                  <a:pt x="531845" y="265329"/>
                </a:cubicBezTo>
                <a:lnTo>
                  <a:pt x="755780" y="255999"/>
                </a:lnTo>
                <a:cubicBezTo>
                  <a:pt x="906820" y="225790"/>
                  <a:pt x="744228" y="255634"/>
                  <a:pt x="1101012" y="237338"/>
                </a:cubicBezTo>
                <a:cubicBezTo>
                  <a:pt x="1122976" y="236212"/>
                  <a:pt x="1144555" y="231117"/>
                  <a:pt x="1166327" y="228007"/>
                </a:cubicBezTo>
                <a:cubicBezTo>
                  <a:pt x="1250085" y="200087"/>
                  <a:pt x="1154776" y="229162"/>
                  <a:pt x="1352939" y="209346"/>
                </a:cubicBezTo>
                <a:cubicBezTo>
                  <a:pt x="1362726" y="208367"/>
                  <a:pt x="1371182" y="201315"/>
                  <a:pt x="1380931" y="200015"/>
                </a:cubicBezTo>
                <a:cubicBezTo>
                  <a:pt x="1418054" y="195065"/>
                  <a:pt x="1455576" y="193794"/>
                  <a:pt x="1492898" y="190684"/>
                </a:cubicBezTo>
                <a:cubicBezTo>
                  <a:pt x="1574671" y="163427"/>
                  <a:pt x="1521937" y="177771"/>
                  <a:pt x="1604865" y="162693"/>
                </a:cubicBezTo>
                <a:cubicBezTo>
                  <a:pt x="1620469" y="159856"/>
                  <a:pt x="1635738" y="154940"/>
                  <a:pt x="1651519" y="153362"/>
                </a:cubicBezTo>
                <a:cubicBezTo>
                  <a:pt x="1729135" y="145600"/>
                  <a:pt x="1884784" y="134701"/>
                  <a:pt x="1884784" y="134701"/>
                </a:cubicBezTo>
                <a:cubicBezTo>
                  <a:pt x="2056740" y="100308"/>
                  <a:pt x="1844663" y="144731"/>
                  <a:pt x="1959429" y="116040"/>
                </a:cubicBezTo>
                <a:cubicBezTo>
                  <a:pt x="1974814" y="112194"/>
                  <a:pt x="1990629" y="110275"/>
                  <a:pt x="2006082" y="106709"/>
                </a:cubicBezTo>
                <a:cubicBezTo>
                  <a:pt x="2031073" y="100942"/>
                  <a:pt x="2055115" y="89396"/>
                  <a:pt x="2080727" y="88048"/>
                </a:cubicBezTo>
                <a:lnTo>
                  <a:pt x="2258008" y="78717"/>
                </a:lnTo>
                <a:cubicBezTo>
                  <a:pt x="2337584" y="74296"/>
                  <a:pt x="2437393" y="69688"/>
                  <a:pt x="2519265" y="60056"/>
                </a:cubicBezTo>
                <a:cubicBezTo>
                  <a:pt x="2538054" y="57846"/>
                  <a:pt x="2556781" y="54829"/>
                  <a:pt x="2575249" y="50725"/>
                </a:cubicBezTo>
                <a:cubicBezTo>
                  <a:pt x="2584850" y="48591"/>
                  <a:pt x="2593564" y="43154"/>
                  <a:pt x="2603241" y="41395"/>
                </a:cubicBezTo>
                <a:cubicBezTo>
                  <a:pt x="2627912" y="36909"/>
                  <a:pt x="2653102" y="35877"/>
                  <a:pt x="2677886" y="32064"/>
                </a:cubicBezTo>
                <a:cubicBezTo>
                  <a:pt x="2693561" y="29652"/>
                  <a:pt x="2708864" y="25144"/>
                  <a:pt x="2724539" y="22733"/>
                </a:cubicBezTo>
                <a:cubicBezTo>
                  <a:pt x="2749323" y="18920"/>
                  <a:pt x="2774302" y="16513"/>
                  <a:pt x="2799184" y="13403"/>
                </a:cubicBezTo>
                <a:cubicBezTo>
                  <a:pt x="2868484" y="-9698"/>
                  <a:pt x="2817341" y="4072"/>
                  <a:pt x="2957804" y="4072"/>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4702840" y="3200400"/>
            <a:ext cx="243840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702840" y="3733800"/>
            <a:ext cx="3200400" cy="2438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03040" y="3429000"/>
            <a:ext cx="627095" cy="261610"/>
          </a:xfrm>
          <a:prstGeom prst="rect">
            <a:avLst/>
          </a:prstGeom>
          <a:noFill/>
        </p:spPr>
        <p:txBody>
          <a:bodyPr wrap="none" rtlCol="0">
            <a:spAutoFit/>
          </a:bodyPr>
          <a:lstStyle/>
          <a:p>
            <a:r>
              <a:rPr lang="en-US" sz="1100" dirty="0"/>
              <a:t>Y= 1.2N</a:t>
            </a:r>
          </a:p>
        </p:txBody>
      </p:sp>
      <p:sp>
        <p:nvSpPr>
          <p:cNvPr id="15" name="TextBox 14"/>
          <p:cNvSpPr txBox="1"/>
          <p:nvPr/>
        </p:nvSpPr>
        <p:spPr>
          <a:xfrm>
            <a:off x="7446040" y="4038600"/>
            <a:ext cx="554960" cy="261610"/>
          </a:xfrm>
          <a:prstGeom prst="rect">
            <a:avLst/>
          </a:prstGeom>
          <a:noFill/>
        </p:spPr>
        <p:txBody>
          <a:bodyPr wrap="none" rtlCol="0">
            <a:spAutoFit/>
          </a:bodyPr>
          <a:lstStyle/>
          <a:p>
            <a:r>
              <a:rPr lang="en-US" sz="1100" dirty="0"/>
              <a:t>Y= .8N</a:t>
            </a:r>
          </a:p>
        </p:txBody>
      </p:sp>
      <p:sp>
        <p:nvSpPr>
          <p:cNvPr id="16" name="TextBox 15"/>
          <p:cNvSpPr txBox="1"/>
          <p:nvPr/>
        </p:nvSpPr>
        <p:spPr>
          <a:xfrm>
            <a:off x="3581400" y="4876800"/>
            <a:ext cx="471604" cy="261610"/>
          </a:xfrm>
          <a:prstGeom prst="rect">
            <a:avLst/>
          </a:prstGeom>
          <a:noFill/>
        </p:spPr>
        <p:txBody>
          <a:bodyPr wrap="none" rtlCol="0">
            <a:spAutoFit/>
          </a:bodyPr>
          <a:lstStyle/>
          <a:p>
            <a:r>
              <a:rPr lang="en-US" sz="1100" dirty="0"/>
              <a:t>+170</a:t>
            </a:r>
          </a:p>
        </p:txBody>
      </p:sp>
      <p:cxnSp>
        <p:nvCxnSpPr>
          <p:cNvPr id="18" name="Straight Arrow Connector 17"/>
          <p:cNvCxnSpPr/>
          <p:nvPr/>
        </p:nvCxnSpPr>
        <p:spPr>
          <a:xfrm flipV="1">
            <a:off x="4114800" y="4572000"/>
            <a:ext cx="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Object 16"/>
          <p:cNvGraphicFramePr>
            <a:graphicFrameLocks noChangeAspect="1"/>
          </p:cNvGraphicFramePr>
          <p:nvPr>
            <p:extLst>
              <p:ext uri="{D42A27DB-BD31-4B8C-83A1-F6EECF244321}">
                <p14:modId xmlns:p14="http://schemas.microsoft.com/office/powerpoint/2010/main" val="3126482718"/>
              </p:ext>
            </p:extLst>
          </p:nvPr>
        </p:nvGraphicFramePr>
        <p:xfrm>
          <a:off x="457200" y="5283412"/>
          <a:ext cx="3240024" cy="387563"/>
        </p:xfrm>
        <a:graphic>
          <a:graphicData uri="http://schemas.openxmlformats.org/presentationml/2006/ole">
            <mc:AlternateContent xmlns:mc="http://schemas.openxmlformats.org/markup-compatibility/2006">
              <mc:Choice xmlns:v="urn:schemas-microsoft-com:vml" Requires="v">
                <p:oleObj spid="_x0000_s10257" name="Equation" r:id="rId6" imgW="1993900" imgH="241300" progId="Equation.3">
                  <p:embed/>
                </p:oleObj>
              </mc:Choice>
              <mc:Fallback>
                <p:oleObj name="Equation" r:id="rId6" imgW="1993900" imgH="241300" progId="Equation.3">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283412"/>
                        <a:ext cx="3240024" cy="387563"/>
                      </a:xfrm>
                      <a:prstGeom prst="rect">
                        <a:avLst/>
                      </a:prstGeom>
                      <a:noFill/>
                    </p:spPr>
                  </p:pic>
                </p:oleObj>
              </mc:Fallback>
            </mc:AlternateContent>
          </a:graphicData>
        </a:graphic>
      </p:graphicFrame>
    </p:spTree>
    <p:extLst>
      <p:ext uri="{BB962C8B-B14F-4D97-AF65-F5344CB8AC3E}">
        <p14:creationId xmlns:p14="http://schemas.microsoft.com/office/powerpoint/2010/main" val="372561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Big Oh simplification</a:t>
            </a: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sz="2400" dirty="0"/>
              <a:t>Given the incredible difference between those two functions, especially for larger values of N, the coefficients / non-dominant terms don't really matter.  </a:t>
            </a:r>
          </a:p>
          <a:p>
            <a:r>
              <a:rPr lang="en-US" sz="2400" dirty="0"/>
              <a:t>We'd get basically the same graph if we graphed y = N vs. y = log</a:t>
            </a:r>
            <a:r>
              <a:rPr lang="en-US" sz="2400" baseline="-25000" dirty="0"/>
              <a:t>2</a:t>
            </a:r>
            <a:r>
              <a:rPr lang="en-US" sz="2400" dirty="0"/>
              <a:t>N (previous red)</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'Big Oh Notation' allows us to (in a mathematically rigorous way, that's outside the scope of this class), ignore all the coefficients / non-dominant terms</a:t>
            </a:r>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071146162"/>
              </p:ext>
            </p:extLst>
          </p:nvPr>
        </p:nvGraphicFramePr>
        <p:xfrm>
          <a:off x="1371600" y="3429000"/>
          <a:ext cx="5943600" cy="457200"/>
        </p:xfrm>
        <a:graphic>
          <a:graphicData uri="http://schemas.openxmlformats.org/presentationml/2006/ole">
            <mc:AlternateContent xmlns:mc="http://schemas.openxmlformats.org/markup-compatibility/2006">
              <mc:Choice xmlns:v="urn:schemas-microsoft-com:vml" Requires="v">
                <p:oleObj spid="_x0000_s4146" name="Equation" r:id="rId3" imgW="3098800" imgH="241300" progId="Equation.3">
                  <p:embed/>
                </p:oleObj>
              </mc:Choice>
              <mc:Fallback>
                <p:oleObj name="Equation" r:id="rId3" imgW="3098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429000"/>
                        <a:ext cx="5943600" cy="457200"/>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443736"/>
              </p:ext>
            </p:extLst>
          </p:nvPr>
        </p:nvGraphicFramePr>
        <p:xfrm>
          <a:off x="1066800" y="4410075"/>
          <a:ext cx="6702171" cy="466725"/>
        </p:xfrm>
        <a:graphic>
          <a:graphicData uri="http://schemas.openxmlformats.org/presentationml/2006/ole">
            <mc:AlternateContent xmlns:mc="http://schemas.openxmlformats.org/markup-compatibility/2006">
              <mc:Choice xmlns:v="urn:schemas-microsoft-com:vml" Requires="v">
                <p:oleObj spid="_x0000_s4147" name="Equation" r:id="rId5" imgW="3416300" imgH="241300" progId="Equation.3">
                  <p:embed/>
                </p:oleObj>
              </mc:Choice>
              <mc:Fallback>
                <p:oleObj name="Equation" r:id="rId5" imgW="3416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410075"/>
                        <a:ext cx="6702171" cy="466725"/>
                      </a:xfrm>
                      <a:prstGeom prst="rect">
                        <a:avLst/>
                      </a:prstGeom>
                      <a:noFill/>
                    </p:spPr>
                  </p:pic>
                </p:oleObj>
              </mc:Fallback>
            </mc:AlternateContent>
          </a:graphicData>
        </a:graphic>
      </p:graphicFrame>
      <p:cxnSp>
        <p:nvCxnSpPr>
          <p:cNvPr id="7" name="Straight Connector 6"/>
          <p:cNvCxnSpPr/>
          <p:nvPr/>
        </p:nvCxnSpPr>
        <p:spPr>
          <a:xfrm flipH="1">
            <a:off x="3810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572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505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029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482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3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of us do not have BA in Math degrees!</a:t>
            </a:r>
          </a:p>
        </p:txBody>
      </p:sp>
      <p:sp>
        <p:nvSpPr>
          <p:cNvPr id="3" name="Content Placeholder 2"/>
          <p:cNvSpPr>
            <a:spLocks noGrp="1"/>
          </p:cNvSpPr>
          <p:nvPr>
            <p:ph idx="1"/>
          </p:nvPr>
        </p:nvSpPr>
        <p:spPr/>
        <p:txBody>
          <a:bodyPr>
            <a:normAutofit/>
          </a:bodyPr>
          <a:lstStyle/>
          <a:p>
            <a:r>
              <a:rPr lang="en-US" sz="2800" dirty="0"/>
              <a:t>Luckily there's typically only about 6 that we need to consider, and the choice between them is usually pretty clear.</a:t>
            </a:r>
          </a:p>
          <a:p>
            <a:r>
              <a:rPr lang="en-US" sz="2800" dirty="0"/>
              <a:t>You do need to think about them and understand the math for these 6, and then you can likely successfully match them.</a:t>
            </a:r>
          </a:p>
          <a:p>
            <a:r>
              <a:rPr lang="en-US" sz="2800" dirty="0"/>
              <a:t>But first, you need to get some “gut feel” about what                           means.</a:t>
            </a:r>
          </a:p>
        </p:txBody>
      </p:sp>
      <p:graphicFrame>
        <p:nvGraphicFramePr>
          <p:cNvPr id="4" name="Object 3"/>
          <p:cNvGraphicFramePr>
            <a:graphicFrameLocks noChangeAspect="1"/>
          </p:cNvGraphicFramePr>
          <p:nvPr>
            <p:extLst>
              <p:ext uri="{D42A27DB-BD31-4B8C-83A1-F6EECF244321}">
                <p14:modId xmlns:p14="http://schemas.microsoft.com/office/powerpoint/2010/main" val="2638380923"/>
              </p:ext>
            </p:extLst>
          </p:nvPr>
        </p:nvGraphicFramePr>
        <p:xfrm>
          <a:off x="3048000" y="5257800"/>
          <a:ext cx="1905000" cy="635000"/>
        </p:xfrm>
        <a:graphic>
          <a:graphicData uri="http://schemas.openxmlformats.org/presentationml/2006/ole">
            <mc:AlternateContent xmlns:mc="http://schemas.openxmlformats.org/markup-compatibility/2006">
              <mc:Choice xmlns:v="urn:schemas-microsoft-com:vml" Requires="v">
                <p:oleObj spid="_x0000_s9241" name="Equation" r:id="rId3" imgW="660113" imgH="215806" progId="Equation.3">
                  <p:embed/>
                </p:oleObj>
              </mc:Choice>
              <mc:Fallback>
                <p:oleObj name="Equation" r:id="rId3" imgW="66011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257800"/>
                        <a:ext cx="1905000" cy="635000"/>
                      </a:xfrm>
                      <a:prstGeom prst="rect">
                        <a:avLst/>
                      </a:prstGeom>
                      <a:noFill/>
                    </p:spPr>
                  </p:pic>
                </p:oleObj>
              </mc:Fallback>
            </mc:AlternateContent>
          </a:graphicData>
        </a:graphic>
      </p:graphicFrame>
    </p:spTree>
    <p:extLst>
      <p:ext uri="{BB962C8B-B14F-4D97-AF65-F5344CB8AC3E}">
        <p14:creationId xmlns:p14="http://schemas.microsoft.com/office/powerpoint/2010/main" val="13474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6096000" cy="5059363"/>
          </a:xfrm>
        </p:spPr>
        <p:txBody>
          <a:bodyPr>
            <a:normAutofit lnSpcReduction="10000"/>
          </a:bodyPr>
          <a:lstStyle/>
          <a:p>
            <a:r>
              <a:rPr lang="en-US" sz="2400" dirty="0"/>
              <a:t>Here are the first 10 values, note while N walks up from 1 to 10, the value walks much more slowly, only up to 3.3219</a:t>
            </a:r>
          </a:p>
          <a:p>
            <a:r>
              <a:rPr lang="en-US" sz="2400" dirty="0"/>
              <a:t>log</a:t>
            </a:r>
            <a:r>
              <a:rPr lang="en-US" sz="2400" baseline="-25000" dirty="0"/>
              <a:t>2</a:t>
            </a:r>
            <a:r>
              <a:rPr lang="en-US" sz="2400" dirty="0"/>
              <a:t>(</a:t>
            </a:r>
            <a:r>
              <a:rPr lang="en-US" sz="2400" i="1" dirty="0"/>
              <a:t>N</a:t>
            </a:r>
            <a:r>
              <a:rPr lang="en-US" sz="2400" dirty="0"/>
              <a:t>) means the power you have to raise 2 in order to get N. For example,</a:t>
            </a:r>
          </a:p>
          <a:p>
            <a:pPr lvl="1"/>
            <a:r>
              <a:rPr lang="en-US" sz="2000" dirty="0"/>
              <a:t> 2</a:t>
            </a:r>
            <a:r>
              <a:rPr lang="en-US" sz="2000" baseline="30000" dirty="0"/>
              <a:t>2</a:t>
            </a:r>
            <a:r>
              <a:rPr lang="en-US" sz="2000" dirty="0"/>
              <a:t> = 4, so log</a:t>
            </a:r>
            <a:r>
              <a:rPr lang="en-US" sz="2000" baseline="-25000" dirty="0"/>
              <a:t>2</a:t>
            </a:r>
            <a:r>
              <a:rPr lang="en-US" sz="2000" dirty="0"/>
              <a:t>(4) is 2   (2 to what power gives 4)</a:t>
            </a:r>
          </a:p>
          <a:p>
            <a:pPr lvl="1"/>
            <a:r>
              <a:rPr lang="en-US" sz="2000" dirty="0"/>
              <a:t>2</a:t>
            </a:r>
            <a:r>
              <a:rPr lang="en-US" sz="2000" baseline="30000" dirty="0"/>
              <a:t>3</a:t>
            </a:r>
            <a:r>
              <a:rPr lang="en-US" sz="2000" dirty="0"/>
              <a:t> = 8, so log</a:t>
            </a:r>
            <a:r>
              <a:rPr lang="en-US" sz="2000" baseline="-25000" dirty="0"/>
              <a:t>2</a:t>
            </a:r>
            <a:r>
              <a:rPr lang="en-US" sz="2000" dirty="0"/>
              <a:t>(8) = 3    (2 to what power gives 8)</a:t>
            </a:r>
          </a:p>
          <a:p>
            <a:pPr lvl="1"/>
            <a:r>
              <a:rPr lang="en-US" sz="2000" dirty="0"/>
              <a:t>2</a:t>
            </a:r>
            <a:r>
              <a:rPr lang="en-US" sz="2000" baseline="30000" dirty="0"/>
              <a:t>1.58496</a:t>
            </a:r>
            <a:r>
              <a:rPr lang="en-US" sz="2000" dirty="0"/>
              <a:t> is ~3, so log</a:t>
            </a:r>
            <a:r>
              <a:rPr lang="en-US" sz="2000" baseline="-25000" dirty="0"/>
              <a:t>2</a:t>
            </a:r>
            <a:r>
              <a:rPr lang="en-US" sz="2000" dirty="0"/>
              <a:t>(3) is roughly 1.58496</a:t>
            </a:r>
          </a:p>
          <a:p>
            <a:pPr lvl="1"/>
            <a:r>
              <a:rPr lang="en-US" sz="2000" dirty="0"/>
              <a:t>2</a:t>
            </a:r>
            <a:r>
              <a:rPr lang="en-US" sz="2000" baseline="30000" dirty="0"/>
              <a:t>16</a:t>
            </a:r>
            <a:r>
              <a:rPr lang="en-US" sz="2000" dirty="0"/>
              <a:t> is log</a:t>
            </a:r>
            <a:r>
              <a:rPr lang="en-US" sz="2000" baseline="-25000" dirty="0"/>
              <a:t>2</a:t>
            </a:r>
            <a:r>
              <a:rPr lang="en-US" sz="2000" dirty="0"/>
              <a:t>(65536) is only 16</a:t>
            </a:r>
          </a:p>
          <a:p>
            <a:r>
              <a:rPr lang="en-US" sz="2400" dirty="0"/>
              <a:t>log</a:t>
            </a:r>
            <a:r>
              <a:rPr lang="en-US" sz="2400" baseline="-25000" dirty="0"/>
              <a:t>2</a:t>
            </a:r>
            <a:r>
              <a:rPr lang="en-US" sz="2400" dirty="0"/>
              <a:t>(2) = 1 because 2</a:t>
            </a:r>
            <a:r>
              <a:rPr lang="en-US" sz="2400" baseline="30000" dirty="0"/>
              <a:t>1</a:t>
            </a:r>
            <a:r>
              <a:rPr lang="en-US" sz="2400" dirty="0"/>
              <a:t> is 2</a:t>
            </a:r>
          </a:p>
          <a:p>
            <a:r>
              <a:rPr lang="en-US" sz="2400" dirty="0"/>
              <a:t>log</a:t>
            </a:r>
            <a:r>
              <a:rPr lang="en-US" sz="2400" baseline="-25000" dirty="0"/>
              <a:t>2</a:t>
            </a:r>
            <a:r>
              <a:rPr lang="en-US" sz="2400" dirty="0"/>
              <a:t>(1) = 0 because by mathematical convention 2</a:t>
            </a:r>
            <a:r>
              <a:rPr lang="en-US" sz="2400" baseline="30000" dirty="0"/>
              <a:t>0</a:t>
            </a:r>
            <a:r>
              <a:rPr lang="en-US" sz="2400" dirty="0"/>
              <a:t> = 1 (</a:t>
            </a:r>
            <a:r>
              <a:rPr lang="en-US" sz="2400" i="1" dirty="0"/>
              <a:t>any</a:t>
            </a:r>
            <a:r>
              <a:rPr lang="en-US" sz="2400" dirty="0"/>
              <a:t> number to the 0 = 1)</a:t>
            </a:r>
          </a:p>
          <a:p>
            <a:r>
              <a:rPr lang="en-US" sz="2400" dirty="0"/>
              <a:t>Note that log</a:t>
            </a:r>
            <a:r>
              <a:rPr lang="en-US" sz="2400" baseline="-25000" dirty="0"/>
              <a:t>2</a:t>
            </a:r>
            <a:r>
              <a:rPr lang="en-US" sz="2400" dirty="0"/>
              <a:t>(0) is undefined</a:t>
            </a:r>
          </a:p>
        </p:txBody>
      </p:sp>
      <p:graphicFrame>
        <p:nvGraphicFramePr>
          <p:cNvPr id="4" name="Object 3"/>
          <p:cNvGraphicFramePr>
            <a:graphicFrameLocks noChangeAspect="1"/>
          </p:cNvGraphicFramePr>
          <p:nvPr>
            <p:extLst>
              <p:ext uri="{D42A27DB-BD31-4B8C-83A1-F6EECF244321}">
                <p14:modId xmlns:p14="http://schemas.microsoft.com/office/powerpoint/2010/main" val="3279708827"/>
              </p:ext>
            </p:extLst>
          </p:nvPr>
        </p:nvGraphicFramePr>
        <p:xfrm>
          <a:off x="3276600" y="76200"/>
          <a:ext cx="2209800" cy="736600"/>
        </p:xfrm>
        <a:graphic>
          <a:graphicData uri="http://schemas.openxmlformats.org/presentationml/2006/ole">
            <mc:AlternateContent xmlns:mc="http://schemas.openxmlformats.org/markup-compatibility/2006">
              <mc:Choice xmlns:v="urn:schemas-microsoft-com:vml" Requires="v">
                <p:oleObj spid="_x0000_s8219" name="Equation" r:id="rId3" imgW="660113" imgH="215806" progId="Equation.3">
                  <p:embed/>
                </p:oleObj>
              </mc:Choice>
              <mc:Fallback>
                <p:oleObj name="Equation" r:id="rId3" imgW="66011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
                        <a:ext cx="2209800" cy="736600"/>
                      </a:xfrm>
                      <a:prstGeom prst="rect">
                        <a:avLst/>
                      </a:prstGeom>
                      <a:noFill/>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2266073"/>
              </p:ext>
            </p:extLst>
          </p:nvPr>
        </p:nvGraphicFramePr>
        <p:xfrm>
          <a:off x="6248400" y="152400"/>
          <a:ext cx="2667000" cy="4450080"/>
        </p:xfrm>
        <a:graphic>
          <a:graphicData uri="http://schemas.openxmlformats.org/drawingml/2006/table">
            <a:tbl>
              <a:tblPr firstRow="1" bandRow="1">
                <a:tableStyleId>{616DA210-FB5B-4158-B5E0-FEB733F419BA}</a:tableStyleId>
              </a:tblPr>
              <a:tblGrid>
                <a:gridCol w="1287517">
                  <a:extLst>
                    <a:ext uri="{9D8B030D-6E8A-4147-A177-3AD203B41FA5}">
                      <a16:colId xmlns:a16="http://schemas.microsoft.com/office/drawing/2014/main" val="20000"/>
                    </a:ext>
                  </a:extLst>
                </a:gridCol>
                <a:gridCol w="1379483">
                  <a:extLst>
                    <a:ext uri="{9D8B030D-6E8A-4147-A177-3AD203B41FA5}">
                      <a16:colId xmlns:a16="http://schemas.microsoft.com/office/drawing/2014/main" val="20001"/>
                    </a:ext>
                  </a:extLst>
                </a:gridCol>
              </a:tblGrid>
              <a:tr h="370840">
                <a:tc>
                  <a:txBody>
                    <a:bodyPr/>
                    <a:lstStyle/>
                    <a:p>
                      <a:r>
                        <a:rPr lang="en-US" sz="1800" dirty="0"/>
                        <a:t>log</a:t>
                      </a:r>
                      <a:r>
                        <a:rPr lang="en-US" sz="1800" baseline="-25000" dirty="0"/>
                        <a:t>2</a:t>
                      </a:r>
                      <a:r>
                        <a:rPr lang="en-US" sz="1800" dirty="0"/>
                        <a:t>(1) </a:t>
                      </a:r>
                      <a:endParaRPr lang="en-US" dirty="0"/>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sz="1800" dirty="0"/>
                        <a:t>log</a:t>
                      </a:r>
                      <a:r>
                        <a:rPr lang="en-US" sz="1800" baseline="-25000" dirty="0"/>
                        <a:t>2</a:t>
                      </a:r>
                      <a:r>
                        <a:rPr lang="en-US" sz="1800" dirty="0"/>
                        <a:t>(2) </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sz="1800" dirty="0"/>
                        <a:t>log</a:t>
                      </a:r>
                      <a:r>
                        <a:rPr lang="en-US" sz="1800" baseline="-25000" dirty="0"/>
                        <a:t>2</a:t>
                      </a:r>
                      <a:r>
                        <a:rPr lang="en-US" sz="1800" dirty="0"/>
                        <a:t>(3) </a:t>
                      </a:r>
                      <a:endParaRPr lang="en-US" dirty="0"/>
                    </a:p>
                  </a:txBody>
                  <a:tcPr/>
                </a:tc>
                <a:tc>
                  <a:txBody>
                    <a:bodyPr/>
                    <a:lstStyle/>
                    <a:p>
                      <a:r>
                        <a:rPr lang="en-US" sz="1800" dirty="0"/>
                        <a:t>1.58596</a:t>
                      </a:r>
                      <a:endParaRPr lang="en-US" dirty="0"/>
                    </a:p>
                  </a:txBody>
                  <a:tcPr/>
                </a:tc>
                <a:extLst>
                  <a:ext uri="{0D108BD9-81ED-4DB2-BD59-A6C34878D82A}">
                    <a16:rowId xmlns:a16="http://schemas.microsoft.com/office/drawing/2014/main" val="10002"/>
                  </a:ext>
                </a:extLst>
              </a:tr>
              <a:tr h="370840">
                <a:tc>
                  <a:txBody>
                    <a:bodyPr/>
                    <a:lstStyle/>
                    <a:p>
                      <a:r>
                        <a:rPr lang="en-US" sz="1800" dirty="0"/>
                        <a:t>log</a:t>
                      </a:r>
                      <a:r>
                        <a:rPr lang="en-US" sz="1800" baseline="-25000" dirty="0"/>
                        <a:t>2</a:t>
                      </a:r>
                      <a:r>
                        <a:rPr lang="en-US" sz="1800" dirty="0"/>
                        <a:t>(4) </a:t>
                      </a:r>
                      <a:endParaRPr lang="en-US" dirty="0"/>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sz="1800" dirty="0"/>
                        <a:t>log</a:t>
                      </a:r>
                      <a:r>
                        <a:rPr lang="en-US" sz="1800" baseline="-25000" dirty="0"/>
                        <a:t>2</a:t>
                      </a:r>
                      <a:r>
                        <a:rPr lang="en-US" sz="1800" dirty="0"/>
                        <a:t>(5) </a:t>
                      </a:r>
                      <a:endParaRPr lang="en-US" dirty="0"/>
                    </a:p>
                  </a:txBody>
                  <a:tcPr/>
                </a:tc>
                <a:tc>
                  <a:txBody>
                    <a:bodyPr/>
                    <a:lstStyle/>
                    <a:p>
                      <a:r>
                        <a:rPr lang="en-US" sz="1800" dirty="0"/>
                        <a:t>2.3219</a:t>
                      </a:r>
                      <a:endParaRPr lang="en-US" dirty="0"/>
                    </a:p>
                  </a:txBody>
                  <a:tcPr/>
                </a:tc>
                <a:extLst>
                  <a:ext uri="{0D108BD9-81ED-4DB2-BD59-A6C34878D82A}">
                    <a16:rowId xmlns:a16="http://schemas.microsoft.com/office/drawing/2014/main" val="10004"/>
                  </a:ext>
                </a:extLst>
              </a:tr>
              <a:tr h="370840">
                <a:tc>
                  <a:txBody>
                    <a:bodyPr/>
                    <a:lstStyle/>
                    <a:p>
                      <a:r>
                        <a:rPr lang="en-US" sz="1800" dirty="0"/>
                        <a:t>log</a:t>
                      </a:r>
                      <a:r>
                        <a:rPr lang="en-US" sz="1800" baseline="-25000" dirty="0"/>
                        <a:t>2</a:t>
                      </a:r>
                      <a:r>
                        <a:rPr lang="en-US" sz="1800" dirty="0"/>
                        <a:t>(6) </a:t>
                      </a:r>
                      <a:endParaRPr lang="en-US" dirty="0"/>
                    </a:p>
                  </a:txBody>
                  <a:tcPr/>
                </a:tc>
                <a:tc>
                  <a:txBody>
                    <a:bodyPr/>
                    <a:lstStyle/>
                    <a:p>
                      <a:r>
                        <a:rPr lang="en-US" sz="1800" dirty="0"/>
                        <a:t>2.5850</a:t>
                      </a:r>
                      <a:endParaRPr lang="en-US" dirty="0"/>
                    </a:p>
                  </a:txBody>
                  <a:tcPr/>
                </a:tc>
                <a:extLst>
                  <a:ext uri="{0D108BD9-81ED-4DB2-BD59-A6C34878D82A}">
                    <a16:rowId xmlns:a16="http://schemas.microsoft.com/office/drawing/2014/main" val="10005"/>
                  </a:ext>
                </a:extLst>
              </a:tr>
              <a:tr h="370840">
                <a:tc>
                  <a:txBody>
                    <a:bodyPr/>
                    <a:lstStyle/>
                    <a:p>
                      <a:r>
                        <a:rPr lang="en-US" sz="1800" dirty="0"/>
                        <a:t>log</a:t>
                      </a:r>
                      <a:r>
                        <a:rPr lang="en-US" sz="1800" baseline="-25000" dirty="0"/>
                        <a:t>2</a:t>
                      </a:r>
                      <a:r>
                        <a:rPr lang="en-US" sz="1800" dirty="0"/>
                        <a:t>(7) </a:t>
                      </a:r>
                      <a:endParaRPr lang="en-US" dirty="0"/>
                    </a:p>
                  </a:txBody>
                  <a:tcPr/>
                </a:tc>
                <a:tc>
                  <a:txBody>
                    <a:bodyPr/>
                    <a:lstStyle/>
                    <a:p>
                      <a:r>
                        <a:rPr lang="en-US" sz="1800" dirty="0"/>
                        <a:t>2.8074</a:t>
                      </a:r>
                      <a:endParaRPr lang="en-US" dirty="0"/>
                    </a:p>
                  </a:txBody>
                  <a:tcPr/>
                </a:tc>
                <a:extLst>
                  <a:ext uri="{0D108BD9-81ED-4DB2-BD59-A6C34878D82A}">
                    <a16:rowId xmlns:a16="http://schemas.microsoft.com/office/drawing/2014/main" val="10006"/>
                  </a:ext>
                </a:extLst>
              </a:tr>
              <a:tr h="370840">
                <a:tc>
                  <a:txBody>
                    <a:bodyPr/>
                    <a:lstStyle/>
                    <a:p>
                      <a:r>
                        <a:rPr lang="en-US" sz="1800" dirty="0"/>
                        <a:t>log</a:t>
                      </a:r>
                      <a:r>
                        <a:rPr lang="en-US" sz="1800" baseline="-25000" dirty="0"/>
                        <a:t>2</a:t>
                      </a:r>
                      <a:r>
                        <a:rPr lang="en-US" sz="1800" dirty="0"/>
                        <a:t>(8) </a:t>
                      </a:r>
                      <a:endParaRPr lang="en-US" dirty="0"/>
                    </a:p>
                  </a:txBody>
                  <a:tcPr/>
                </a:tc>
                <a:tc>
                  <a:txBody>
                    <a:bodyPr/>
                    <a:lstStyle/>
                    <a:p>
                      <a:r>
                        <a:rPr lang="en-US" dirty="0"/>
                        <a:t>3</a:t>
                      </a:r>
                    </a:p>
                  </a:txBody>
                  <a:tcPr/>
                </a:tc>
                <a:extLst>
                  <a:ext uri="{0D108BD9-81ED-4DB2-BD59-A6C34878D82A}">
                    <a16:rowId xmlns:a16="http://schemas.microsoft.com/office/drawing/2014/main" val="10007"/>
                  </a:ext>
                </a:extLst>
              </a:tr>
              <a:tr h="370840">
                <a:tc>
                  <a:txBody>
                    <a:bodyPr/>
                    <a:lstStyle/>
                    <a:p>
                      <a:r>
                        <a:rPr lang="en-US" sz="1800" dirty="0"/>
                        <a:t>log</a:t>
                      </a:r>
                      <a:r>
                        <a:rPr lang="en-US" sz="1800" baseline="-25000" dirty="0"/>
                        <a:t>2</a:t>
                      </a:r>
                      <a:r>
                        <a:rPr lang="en-US" sz="1800" dirty="0"/>
                        <a:t>(9) </a:t>
                      </a:r>
                      <a:endParaRPr lang="en-US" dirty="0"/>
                    </a:p>
                  </a:txBody>
                  <a:tcPr/>
                </a:tc>
                <a:tc>
                  <a:txBody>
                    <a:bodyPr/>
                    <a:lstStyle/>
                    <a:p>
                      <a:r>
                        <a:rPr lang="en-US" sz="1800" dirty="0"/>
                        <a:t>3.1699</a:t>
                      </a:r>
                      <a:endParaRPr lang="en-US" dirty="0"/>
                    </a:p>
                  </a:txBody>
                  <a:tcPr/>
                </a:tc>
                <a:extLst>
                  <a:ext uri="{0D108BD9-81ED-4DB2-BD59-A6C34878D82A}">
                    <a16:rowId xmlns:a16="http://schemas.microsoft.com/office/drawing/2014/main" val="10008"/>
                  </a:ext>
                </a:extLst>
              </a:tr>
              <a:tr h="370840">
                <a:tc>
                  <a:txBody>
                    <a:bodyPr/>
                    <a:lstStyle/>
                    <a:p>
                      <a:r>
                        <a:rPr lang="en-US" sz="1800" dirty="0"/>
                        <a:t>log</a:t>
                      </a:r>
                      <a:r>
                        <a:rPr lang="en-US" sz="1800" baseline="-25000" dirty="0"/>
                        <a:t>2</a:t>
                      </a:r>
                      <a:r>
                        <a:rPr lang="en-US" sz="1800" dirty="0"/>
                        <a:t>(10)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3.3219</a:t>
                      </a:r>
                    </a:p>
                  </a:txBody>
                  <a:tcPr/>
                </a:tc>
                <a:extLst>
                  <a:ext uri="{0D108BD9-81ED-4DB2-BD59-A6C34878D82A}">
                    <a16:rowId xmlns:a16="http://schemas.microsoft.com/office/drawing/2014/main" val="10009"/>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log</a:t>
                      </a:r>
                      <a:r>
                        <a:rPr lang="en-US" sz="1800" baseline="-25000" dirty="0"/>
                        <a:t>2</a:t>
                      </a:r>
                      <a:r>
                        <a:rPr lang="en-US" sz="1800" dirty="0"/>
                        <a:t>(65536)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16</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3117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let’s look at the common ones.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4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O(1)   aka Constant Time</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a:t>No matter how many input elements there are (e.g. array elements), the code will never do more than X steps.  </a:t>
            </a:r>
          </a:p>
          <a:p>
            <a:r>
              <a:rPr lang="en-US" dirty="0"/>
              <a:t>Typically see this in situations wherein you're asked to access a single element of the array </a:t>
            </a:r>
          </a:p>
          <a:p>
            <a:pPr lvl="1"/>
            <a:r>
              <a:rPr lang="en-US" dirty="0"/>
              <a:t>for example, get the first element of the array and return it</a:t>
            </a:r>
          </a:p>
          <a:p>
            <a:pPr lvl="1"/>
            <a:r>
              <a:rPr lang="en-US" dirty="0"/>
              <a:t>it'll take the same amount of time whether there are 10, or 10 million, elements in the array</a:t>
            </a:r>
          </a:p>
          <a:p>
            <a:r>
              <a:rPr lang="en-US" i="1" dirty="0"/>
              <a:t>Examples of Code that run in constant time:</a:t>
            </a:r>
            <a:endParaRPr lang="en-US" dirty="0"/>
          </a:p>
          <a:p>
            <a:pPr lvl="1"/>
            <a:r>
              <a:rPr lang="en-US" sz="2900" dirty="0"/>
              <a:t>Access a single, known array element, such as:  </a:t>
            </a:r>
            <a:r>
              <a:rPr lang="en-US" sz="2900" dirty="0" err="1"/>
              <a:t>rgNums</a:t>
            </a:r>
            <a:r>
              <a:rPr lang="en-US" sz="2900" dirty="0"/>
              <a:t>[10] = 20;</a:t>
            </a:r>
          </a:p>
          <a:p>
            <a:pPr lvl="1"/>
            <a:r>
              <a:rPr lang="en-US" sz="2900" dirty="0"/>
              <a:t>But NOT allocating an new array, that is  O(N)</a:t>
            </a:r>
          </a:p>
          <a:p>
            <a:pPr lvl="1"/>
            <a:r>
              <a:rPr lang="en-US" sz="2900" dirty="0"/>
              <a:t>Pretty much all operators  - 3 + 2,  8 * 100,  …</a:t>
            </a:r>
          </a:p>
          <a:p>
            <a:pPr lvl="1"/>
            <a:r>
              <a:rPr lang="en-US" sz="2500" i="1" dirty="0"/>
              <a:t>Calling</a:t>
            </a:r>
            <a:r>
              <a:rPr lang="en-US" sz="2500" dirty="0"/>
              <a:t> a function (method) - But not counting how long it takes to </a:t>
            </a:r>
            <a:r>
              <a:rPr lang="en-US" sz="2500" i="1" dirty="0"/>
              <a:t>execute</a:t>
            </a:r>
            <a:r>
              <a:rPr lang="en-US" sz="2500" dirty="0"/>
              <a:t> the function</a:t>
            </a:r>
            <a:endParaRPr lang="en-US" sz="2900" dirty="0"/>
          </a:p>
        </p:txBody>
      </p:sp>
    </p:spTree>
    <p:extLst>
      <p:ext uri="{BB962C8B-B14F-4D97-AF65-F5344CB8AC3E}">
        <p14:creationId xmlns:p14="http://schemas.microsoft.com/office/powerpoint/2010/main" val="200296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fontScale="92500" lnSpcReduction="20000"/>
          </a:bodyPr>
          <a:lstStyle/>
          <a:p>
            <a:r>
              <a:rPr lang="en-US" sz="2400" dirty="0"/>
              <a:t>log</a:t>
            </a:r>
            <a:r>
              <a:rPr lang="en-US" sz="2400" baseline="-25000" dirty="0"/>
              <a:t>2</a:t>
            </a:r>
            <a:r>
              <a:rPr lang="en-US" sz="2400" dirty="0"/>
              <a:t>N run-times whenever you have an algorithm that </a:t>
            </a:r>
          </a:p>
          <a:p>
            <a:pPr marL="0" indent="0">
              <a:buNone/>
            </a:pPr>
            <a:r>
              <a:rPr lang="en-US" sz="2400" dirty="0"/>
              <a:t>      repeatedly throws away half of the remaining elements.  </a:t>
            </a:r>
          </a:p>
          <a:p>
            <a:r>
              <a:rPr lang="en-US" sz="2400" dirty="0"/>
              <a:t> </a:t>
            </a:r>
            <a:r>
              <a:rPr lang="en-US" sz="2400" i="1" dirty="0"/>
              <a:t>Example of Code that run in log base-2 time</a:t>
            </a:r>
            <a:r>
              <a:rPr lang="en-US" sz="2800" i="1" dirty="0"/>
              <a:t>:</a:t>
            </a:r>
            <a:endParaRPr lang="en-US" sz="2800" dirty="0"/>
          </a:p>
          <a:p>
            <a:pPr lvl="1"/>
            <a:r>
              <a:rPr lang="en-US" sz="2400" dirty="0"/>
              <a:t>Binary search is a perfect example of this – at each iteration, it ignores ½ of the remaining elements.</a:t>
            </a:r>
          </a:p>
          <a:p>
            <a:pPr lvl="1"/>
            <a:r>
              <a:rPr lang="en-US" sz="2400" dirty="0"/>
              <a:t>Anything similar to binary search, where the remaining set of values that the algorithm needs to deal with is halved at every step/pass of the algorithm.</a:t>
            </a:r>
          </a:p>
          <a:p>
            <a:pPr lvl="1"/>
            <a:r>
              <a:rPr lang="en-US" sz="2400" dirty="0"/>
              <a:t>This is a very desirable Big O, as it means you can process long lists very quickly.</a:t>
            </a:r>
          </a:p>
          <a:p>
            <a:pPr lvl="2"/>
            <a:r>
              <a:rPr lang="en-US" sz="2000" dirty="0"/>
              <a:t>65536 in only 16 cycles!</a:t>
            </a:r>
          </a:p>
          <a:p>
            <a:pPr lvl="1"/>
            <a:r>
              <a:rPr lang="en-US" sz="2400" dirty="0">
                <a:solidFill>
                  <a:srgbClr val="222222"/>
                </a:solidFill>
              </a:rPr>
              <a:t>From a mathematical analysis of the </a:t>
            </a:r>
            <a:r>
              <a:rPr lang="en-US" sz="2400" dirty="0">
                <a:solidFill>
                  <a:srgbClr val="0B0080"/>
                </a:solidFill>
              </a:rPr>
              <a:t>Gilbert–Shannon–Reeds model</a:t>
            </a:r>
            <a:r>
              <a:rPr lang="en-US" sz="2400" dirty="0">
                <a:solidFill>
                  <a:srgbClr val="222222"/>
                </a:solidFill>
              </a:rPr>
              <a:t> of random shuffles, the number of times one needs to shuffle an </a:t>
            </a:r>
            <a:r>
              <a:rPr lang="en-US" sz="2400" i="1" dirty="0">
                <a:solidFill>
                  <a:srgbClr val="222222"/>
                </a:solidFill>
              </a:rPr>
              <a:t>n</a:t>
            </a:r>
            <a:r>
              <a:rPr lang="en-US" sz="2400" dirty="0">
                <a:solidFill>
                  <a:srgbClr val="222222"/>
                </a:solidFill>
              </a:rPr>
              <a:t>-card deck of cards, using </a:t>
            </a:r>
            <a:r>
              <a:rPr lang="en-US" sz="2400" dirty="0">
                <a:solidFill>
                  <a:srgbClr val="0B0080"/>
                </a:solidFill>
              </a:rPr>
              <a:t>riffle shuffles</a:t>
            </a:r>
            <a:r>
              <a:rPr lang="en-US" sz="2400" dirty="0">
                <a:solidFill>
                  <a:srgbClr val="222222"/>
                </a:solidFill>
              </a:rPr>
              <a:t>, to get a distribution on permutations that is close to uniformly random, is approximately</a:t>
            </a:r>
            <a:r>
              <a:rPr lang="en-US" sz="2400" dirty="0">
                <a:solidFill>
                  <a:srgbClr val="222222"/>
                </a:solidFill>
                <a:latin typeface="Arial" panose="020B0604020202020204" pitchFamily="34" charset="0"/>
              </a:rPr>
              <a:t> </a:t>
            </a:r>
            <a:r>
              <a:rPr lang="en-US" sz="2400" dirty="0">
                <a:solidFill>
                  <a:srgbClr val="222222"/>
                </a:solidFill>
                <a:latin typeface="Nimbus Roman No9 L"/>
              </a:rPr>
              <a:t>3/2 log</a:t>
            </a:r>
            <a:r>
              <a:rPr lang="en-US" sz="2400" baseline="-25000" dirty="0">
                <a:solidFill>
                  <a:srgbClr val="222222"/>
                </a:solidFill>
                <a:latin typeface="Nimbus Roman No9 L"/>
              </a:rPr>
              <a:t>2</a:t>
            </a:r>
            <a:r>
              <a:rPr lang="en-US" sz="2400" dirty="0">
                <a:solidFill>
                  <a:srgbClr val="222222"/>
                </a:solidFill>
                <a:latin typeface="Nimbus Roman No9 L"/>
              </a:rPr>
              <a:t> </a:t>
            </a:r>
            <a:r>
              <a:rPr lang="en-US" sz="2400" i="1" dirty="0">
                <a:solidFill>
                  <a:srgbClr val="222222"/>
                </a:solidFill>
                <a:latin typeface="Nimbus Roman No9 L"/>
              </a:rPr>
              <a:t>n</a:t>
            </a:r>
            <a:r>
              <a:rPr lang="en-US" sz="2400" dirty="0">
                <a:solidFill>
                  <a:srgbClr val="222222"/>
                </a:solidFill>
                <a:latin typeface="Arial" panose="020B0604020202020204" pitchFamily="34" charset="0"/>
              </a:rPr>
              <a:t>. </a:t>
            </a:r>
            <a:r>
              <a:rPr lang="en-US" sz="2400" dirty="0">
                <a:solidFill>
                  <a:srgbClr val="222222"/>
                </a:solidFill>
              </a:rPr>
              <a:t>This calculation forms the basis for a recommendation that 52-card decks should be shuffled seven times.</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830861713"/>
              </p:ext>
            </p:extLst>
          </p:nvPr>
        </p:nvGraphicFramePr>
        <p:xfrm>
          <a:off x="3048000" y="203200"/>
          <a:ext cx="2209800" cy="736600"/>
        </p:xfrm>
        <a:graphic>
          <a:graphicData uri="http://schemas.openxmlformats.org/presentationml/2006/ole">
            <mc:AlternateContent xmlns:mc="http://schemas.openxmlformats.org/markup-compatibility/2006">
              <mc:Choice xmlns:v="urn:schemas-microsoft-com:vml" Requires="v">
                <p:oleObj spid="_x0000_s5151" name="Equation" r:id="rId3" imgW="660113" imgH="215806" progId="Equation.3">
                  <p:embed/>
                </p:oleObj>
              </mc:Choice>
              <mc:Fallback>
                <p:oleObj name="Equation" r:id="rId3" imgW="660113"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3200"/>
                        <a:ext cx="2209800" cy="736600"/>
                      </a:xfrm>
                      <a:prstGeom prst="rect">
                        <a:avLst/>
                      </a:prstGeom>
                      <a:noFill/>
                    </p:spPr>
                  </p:pic>
                </p:oleObj>
              </mc:Fallback>
            </mc:AlternateContent>
          </a:graphicData>
        </a:graphic>
      </p:graphicFrame>
      <p:pic>
        <p:nvPicPr>
          <p:cNvPr id="5146" name="Picture 26" descr="https://upload.wikimedia.org/wikipedia/commons/thumb/7/7c/Riffle_shuffle.jpg/250px-Riffle_shuff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76200"/>
            <a:ext cx="1879107" cy="13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Performance</a:t>
            </a:r>
          </a:p>
        </p:txBody>
      </p:sp>
      <p:cxnSp>
        <p:nvCxnSpPr>
          <p:cNvPr id="5" name="Straight Arrow Connector 4"/>
          <p:cNvCxnSpPr/>
          <p:nvPr/>
        </p:nvCxnSpPr>
        <p:spPr>
          <a:xfrm>
            <a:off x="457200" y="4419600"/>
            <a:ext cx="8305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72000"/>
            <a:ext cx="2300117" cy="461665"/>
          </a:xfrm>
          <a:prstGeom prst="rect">
            <a:avLst/>
          </a:prstGeom>
          <a:noFill/>
        </p:spPr>
        <p:txBody>
          <a:bodyPr wrap="none" rtlCol="0">
            <a:spAutoFit/>
          </a:bodyPr>
          <a:lstStyle/>
          <a:p>
            <a:r>
              <a:rPr lang="en-US" sz="2400" dirty="0"/>
              <a:t>Project Life Cycle</a:t>
            </a:r>
          </a:p>
        </p:txBody>
      </p:sp>
      <p:sp>
        <p:nvSpPr>
          <p:cNvPr id="9" name="TextBox 8"/>
          <p:cNvSpPr txBox="1"/>
          <p:nvPr/>
        </p:nvSpPr>
        <p:spPr>
          <a:xfrm>
            <a:off x="565439" y="3943290"/>
            <a:ext cx="1644361" cy="400110"/>
          </a:xfrm>
          <a:prstGeom prst="rect">
            <a:avLst/>
          </a:prstGeom>
          <a:noFill/>
          <a:ln w="3175">
            <a:solidFill>
              <a:schemeClr val="tx1"/>
            </a:solidFill>
          </a:ln>
        </p:spPr>
        <p:txBody>
          <a:bodyPr wrap="none" rtlCol="0">
            <a:spAutoFit/>
          </a:bodyPr>
          <a:lstStyle/>
          <a:p>
            <a:r>
              <a:rPr lang="en-US" sz="2000" dirty="0"/>
              <a:t>Requirements</a:t>
            </a:r>
          </a:p>
        </p:txBody>
      </p:sp>
      <p:sp>
        <p:nvSpPr>
          <p:cNvPr id="10" name="TextBox 9"/>
          <p:cNvSpPr txBox="1"/>
          <p:nvPr/>
        </p:nvSpPr>
        <p:spPr>
          <a:xfrm>
            <a:off x="2482828" y="3943290"/>
            <a:ext cx="1479572" cy="400110"/>
          </a:xfrm>
          <a:prstGeom prst="rect">
            <a:avLst/>
          </a:prstGeom>
          <a:noFill/>
          <a:ln w="3175">
            <a:solidFill>
              <a:schemeClr val="tx1"/>
            </a:solidFill>
          </a:ln>
        </p:spPr>
        <p:txBody>
          <a:bodyPr wrap="none" rtlCol="0">
            <a:spAutoFit/>
          </a:bodyPr>
          <a:lstStyle/>
          <a:p>
            <a:r>
              <a:rPr lang="en-US" sz="2000" dirty="0"/>
              <a:t>Architecture</a:t>
            </a:r>
          </a:p>
        </p:txBody>
      </p:sp>
      <p:sp>
        <p:nvSpPr>
          <p:cNvPr id="11" name="TextBox 10"/>
          <p:cNvSpPr txBox="1"/>
          <p:nvPr/>
        </p:nvSpPr>
        <p:spPr>
          <a:xfrm>
            <a:off x="4234465" y="3943290"/>
            <a:ext cx="1861535" cy="400110"/>
          </a:xfrm>
          <a:prstGeom prst="rect">
            <a:avLst/>
          </a:prstGeom>
          <a:noFill/>
          <a:ln w="3175">
            <a:solidFill>
              <a:schemeClr val="tx1"/>
            </a:solidFill>
          </a:ln>
        </p:spPr>
        <p:txBody>
          <a:bodyPr wrap="none" rtlCol="0">
            <a:spAutoFit/>
          </a:bodyPr>
          <a:lstStyle/>
          <a:p>
            <a:r>
              <a:rPr lang="en-US" sz="2000" dirty="0"/>
              <a:t>Implementation</a:t>
            </a:r>
          </a:p>
        </p:txBody>
      </p:sp>
      <p:sp>
        <p:nvSpPr>
          <p:cNvPr id="12" name="TextBox 11"/>
          <p:cNvSpPr txBox="1"/>
          <p:nvPr/>
        </p:nvSpPr>
        <p:spPr>
          <a:xfrm>
            <a:off x="6400800" y="3943290"/>
            <a:ext cx="2055434" cy="400110"/>
          </a:xfrm>
          <a:prstGeom prst="rect">
            <a:avLst/>
          </a:prstGeom>
          <a:noFill/>
          <a:ln w="3175">
            <a:solidFill>
              <a:schemeClr val="tx1"/>
            </a:solidFill>
          </a:ln>
        </p:spPr>
        <p:txBody>
          <a:bodyPr wrap="none" rtlCol="0">
            <a:spAutoFit/>
          </a:bodyPr>
          <a:lstStyle/>
          <a:p>
            <a:r>
              <a:rPr lang="en-US" sz="2000" dirty="0"/>
              <a:t>Final System Tests</a:t>
            </a:r>
          </a:p>
        </p:txBody>
      </p:sp>
      <p:sp>
        <p:nvSpPr>
          <p:cNvPr id="14" name="TextBox 13"/>
          <p:cNvSpPr txBox="1"/>
          <p:nvPr/>
        </p:nvSpPr>
        <p:spPr>
          <a:xfrm>
            <a:off x="2514600" y="3039070"/>
            <a:ext cx="1367234" cy="923330"/>
          </a:xfrm>
          <a:prstGeom prst="rect">
            <a:avLst/>
          </a:prstGeom>
          <a:noFill/>
        </p:spPr>
        <p:txBody>
          <a:bodyPr wrap="none" rtlCol="0">
            <a:spAutoFit/>
          </a:bodyPr>
          <a:lstStyle/>
          <a:p>
            <a:pPr algn="ctr"/>
            <a:r>
              <a:rPr lang="en-US" dirty="0"/>
              <a:t>Which</a:t>
            </a:r>
          </a:p>
          <a:p>
            <a:pPr algn="ctr"/>
            <a:r>
              <a:rPr lang="en-US" dirty="0"/>
              <a:t>algorithms</a:t>
            </a:r>
          </a:p>
          <a:p>
            <a:pPr algn="ctr"/>
            <a:r>
              <a:rPr lang="en-US" dirty="0"/>
              <a:t>will we use?</a:t>
            </a:r>
          </a:p>
        </p:txBody>
      </p:sp>
      <p:sp>
        <p:nvSpPr>
          <p:cNvPr id="15" name="TextBox 14"/>
          <p:cNvSpPr txBox="1"/>
          <p:nvPr/>
        </p:nvSpPr>
        <p:spPr>
          <a:xfrm>
            <a:off x="6629400" y="2743200"/>
            <a:ext cx="1672894" cy="1200329"/>
          </a:xfrm>
          <a:prstGeom prst="rect">
            <a:avLst/>
          </a:prstGeom>
          <a:noFill/>
        </p:spPr>
        <p:txBody>
          <a:bodyPr wrap="none" rtlCol="0">
            <a:spAutoFit/>
          </a:bodyPr>
          <a:lstStyle/>
          <a:p>
            <a:pPr algn="ctr"/>
            <a:r>
              <a:rPr lang="en-US" b="1" dirty="0"/>
              <a:t>Profilers</a:t>
            </a:r>
            <a:r>
              <a:rPr lang="en-US" dirty="0"/>
              <a:t>:</a:t>
            </a:r>
          </a:p>
          <a:p>
            <a:pPr algn="ctr"/>
            <a:r>
              <a:rPr lang="en-US" dirty="0"/>
              <a:t>which methods</a:t>
            </a:r>
          </a:p>
          <a:p>
            <a:pPr algn="ctr"/>
            <a:r>
              <a:rPr lang="en-US" dirty="0"/>
              <a:t>are chewing up </a:t>
            </a:r>
          </a:p>
          <a:p>
            <a:pPr algn="ctr"/>
            <a:r>
              <a:rPr lang="en-US" dirty="0"/>
              <a:t>all the time</a:t>
            </a:r>
          </a:p>
        </p:txBody>
      </p:sp>
      <p:sp>
        <p:nvSpPr>
          <p:cNvPr id="16" name="TextBox 15"/>
          <p:cNvSpPr txBox="1"/>
          <p:nvPr/>
        </p:nvSpPr>
        <p:spPr>
          <a:xfrm>
            <a:off x="2819400" y="2678668"/>
            <a:ext cx="688009" cy="369332"/>
          </a:xfrm>
          <a:prstGeom prst="rect">
            <a:avLst/>
          </a:prstGeom>
          <a:noFill/>
        </p:spPr>
        <p:txBody>
          <a:bodyPr wrap="none" rtlCol="0">
            <a:spAutoFit/>
          </a:bodyPr>
          <a:lstStyle/>
          <a:p>
            <a:r>
              <a:rPr lang="en-US" b="1" dirty="0"/>
              <a:t>Big O</a:t>
            </a:r>
          </a:p>
        </p:txBody>
      </p:sp>
    </p:spTree>
    <p:extLst>
      <p:ext uri="{BB962C8B-B14F-4D97-AF65-F5344CB8AC3E}">
        <p14:creationId xmlns:p14="http://schemas.microsoft.com/office/powerpoint/2010/main" val="54242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O(N)   aka Linear Time</a:t>
            </a:r>
          </a:p>
        </p:txBody>
      </p:sp>
      <p:sp>
        <p:nvSpPr>
          <p:cNvPr id="3" name="Content Placeholder 2"/>
          <p:cNvSpPr>
            <a:spLocks noGrp="1"/>
          </p:cNvSpPr>
          <p:nvPr>
            <p:ph idx="1"/>
          </p:nvPr>
        </p:nvSpPr>
        <p:spPr>
          <a:xfrm>
            <a:off x="457200" y="990600"/>
            <a:ext cx="8229600" cy="5135563"/>
          </a:xfrm>
        </p:spPr>
        <p:txBody>
          <a:bodyPr>
            <a:noAutofit/>
          </a:bodyPr>
          <a:lstStyle/>
          <a:p>
            <a:r>
              <a:rPr lang="en-US" sz="2000" dirty="0"/>
              <a:t>Normally occurs whenever you have to access every single element so the time to execute will grow linearly and in direct proportion to the size of the input data set. </a:t>
            </a:r>
          </a:p>
          <a:p>
            <a:r>
              <a:rPr lang="en-US" sz="2000" dirty="0"/>
              <a:t>Accessing every single element of the array twice ends up being Y = 2N, but since the O() notation allows us to ignore coefficients, it ends up being the same thing as O(N).  </a:t>
            </a:r>
          </a:p>
          <a:p>
            <a:pPr lvl="1"/>
            <a:r>
              <a:rPr lang="en-US" sz="1800" dirty="0"/>
              <a:t>or 3N, etc.  As long as the number of times we access each element is limited, and unrelated to the number of elements, then we'll end up with a linear runtime. Make N five times bigger, it will take 5 times longer to run.</a:t>
            </a:r>
          </a:p>
          <a:p>
            <a:r>
              <a:rPr lang="en-US" sz="2000" i="1" dirty="0"/>
              <a:t>Example of Code that run in O(N) time:</a:t>
            </a:r>
          </a:p>
          <a:p>
            <a:pPr lvl="1"/>
            <a:r>
              <a:rPr lang="en-US" sz="1800" dirty="0"/>
              <a:t>finding the maximum in an unsorted array (have to look at every element)</a:t>
            </a:r>
          </a:p>
          <a:p>
            <a:pPr lvl="1"/>
            <a:r>
              <a:rPr lang="en-US" sz="1800" dirty="0"/>
              <a:t>printing every single element of an array out.</a:t>
            </a:r>
          </a:p>
          <a:p>
            <a:pPr lvl="1"/>
            <a:r>
              <a:rPr lang="en-US" sz="1800" dirty="0"/>
              <a:t>Any loop that goes from 0 to N where  N is a variable. </a:t>
            </a:r>
          </a:p>
          <a:p>
            <a:pPr lvl="1"/>
            <a:r>
              <a:rPr lang="en-US" sz="1800" dirty="0"/>
              <a:t>Array creation &amp; initialization:  (Since C# puts a zero or “” into each element, with a loop that goes from 0 to N = length of the array)</a:t>
            </a:r>
          </a:p>
          <a:p>
            <a:pPr marL="457200" lvl="1" indent="0">
              <a:buNone/>
            </a:pPr>
            <a:endParaRPr lang="en-US" sz="1800" dirty="0"/>
          </a:p>
          <a:p>
            <a:pPr lvl="1"/>
            <a:endParaRPr lang="en-US" sz="1600" dirty="0"/>
          </a:p>
          <a:p>
            <a:endParaRPr lang="en-US" sz="2000" dirty="0"/>
          </a:p>
        </p:txBody>
      </p:sp>
    </p:spTree>
    <p:extLst>
      <p:ext uri="{BB962C8B-B14F-4D97-AF65-F5344CB8AC3E}">
        <p14:creationId xmlns:p14="http://schemas.microsoft.com/office/powerpoint/2010/main" val="217343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a:bodyPr>
          <a:lstStyle/>
          <a:p>
            <a:r>
              <a:rPr lang="en-US" sz="2400" dirty="0"/>
              <a:t>This means some aspect of the algorithm has this nice </a:t>
            </a:r>
            <a:r>
              <a:rPr lang="en-US" sz="2400" dirty="0" err="1"/>
              <a:t>asymintope</a:t>
            </a:r>
            <a:r>
              <a:rPr lang="en-US" sz="2400" dirty="0"/>
              <a:t> of log</a:t>
            </a:r>
            <a:r>
              <a:rPr lang="en-US" sz="2400" baseline="-25000" dirty="0"/>
              <a:t>2</a:t>
            </a:r>
            <a:r>
              <a:rPr lang="en-US" sz="2400" dirty="0"/>
              <a:t>N work, but you have to do that nice part over and over, N times</a:t>
            </a:r>
          </a:p>
          <a:p>
            <a:r>
              <a:rPr lang="en-US" sz="2400" dirty="0"/>
              <a:t>So this is far better that O(N</a:t>
            </a:r>
            <a:r>
              <a:rPr lang="en-US" sz="2400" baseline="30000" dirty="0"/>
              <a:t>2</a:t>
            </a:r>
            <a:r>
              <a:rPr lang="en-US" sz="2400" dirty="0"/>
              <a:t>), but much slower than a nice log</a:t>
            </a:r>
            <a:r>
              <a:rPr lang="en-US" sz="2400" baseline="-25000" dirty="0"/>
              <a:t>2</a:t>
            </a:r>
            <a:r>
              <a:rPr lang="en-US" sz="2400" dirty="0"/>
              <a:t>N</a:t>
            </a:r>
          </a:p>
          <a:p>
            <a:r>
              <a:rPr lang="en-US" sz="2400" i="1" dirty="0"/>
              <a:t>Example of Code that run in</a:t>
            </a:r>
          </a:p>
          <a:p>
            <a:pPr lvl="1"/>
            <a:r>
              <a:rPr lang="en-US" sz="2000" dirty="0"/>
              <a:t>We'll see this later on with </a:t>
            </a:r>
            <a:r>
              <a:rPr lang="en-US" sz="2000" dirty="0" err="1"/>
              <a:t>QuickSort</a:t>
            </a:r>
            <a:r>
              <a:rPr lang="en-US" sz="2000" dirty="0"/>
              <a:t>.</a:t>
            </a:r>
          </a:p>
        </p:txBody>
      </p:sp>
      <p:graphicFrame>
        <p:nvGraphicFramePr>
          <p:cNvPr id="5" name="Object 4"/>
          <p:cNvGraphicFramePr>
            <a:graphicFrameLocks noChangeAspect="1"/>
          </p:cNvGraphicFramePr>
          <p:nvPr>
            <p:extLst>
              <p:ext uri="{D42A27DB-BD31-4B8C-83A1-F6EECF244321}">
                <p14:modId xmlns:p14="http://schemas.microsoft.com/office/powerpoint/2010/main" val="2324749883"/>
              </p:ext>
            </p:extLst>
          </p:nvPr>
        </p:nvGraphicFramePr>
        <p:xfrm>
          <a:off x="3352800" y="228600"/>
          <a:ext cx="2226365" cy="533400"/>
        </p:xfrm>
        <a:graphic>
          <a:graphicData uri="http://schemas.openxmlformats.org/presentationml/2006/ole">
            <mc:AlternateContent xmlns:mc="http://schemas.openxmlformats.org/markup-compatibility/2006">
              <mc:Choice xmlns:v="urn:schemas-microsoft-com:vml" Requires="v">
                <p:oleObj spid="_x0000_s6197" name="Equation" r:id="rId3" imgW="914003" imgH="215806" progId="Equation.3">
                  <p:embed/>
                </p:oleObj>
              </mc:Choice>
              <mc:Fallback>
                <p:oleObj name="Equation" r:id="rId3" imgW="914003"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8600"/>
                        <a:ext cx="2226365" cy="5334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62167947"/>
              </p:ext>
            </p:extLst>
          </p:nvPr>
        </p:nvGraphicFramePr>
        <p:xfrm>
          <a:off x="4555435" y="2971800"/>
          <a:ext cx="1769165" cy="423862"/>
        </p:xfrm>
        <a:graphic>
          <a:graphicData uri="http://schemas.openxmlformats.org/presentationml/2006/ole">
            <mc:AlternateContent xmlns:mc="http://schemas.openxmlformats.org/markup-compatibility/2006">
              <mc:Choice xmlns:v="urn:schemas-microsoft-com:vml" Requires="v">
                <p:oleObj spid="_x0000_s6198" name="Equation" r:id="rId5" imgW="914003" imgH="215806" progId="Equation.3">
                  <p:embed/>
                </p:oleObj>
              </mc:Choice>
              <mc:Fallback>
                <p:oleObj name="Equation" r:id="rId5" imgW="91400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435" y="2971800"/>
                        <a:ext cx="1769165" cy="423862"/>
                      </a:xfrm>
                      <a:prstGeom prst="rect">
                        <a:avLst/>
                      </a:prstGeom>
                      <a:noFill/>
                    </p:spPr>
                  </p:pic>
                </p:oleObj>
              </mc:Fallback>
            </mc:AlternateContent>
          </a:graphicData>
        </a:graphic>
      </p:graphicFrame>
    </p:spTree>
    <p:extLst>
      <p:ext uri="{BB962C8B-B14F-4D97-AF65-F5344CB8AC3E}">
        <p14:creationId xmlns:p14="http://schemas.microsoft.com/office/powerpoint/2010/main" val="355895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20000"/>
          </a:bodyPr>
          <a:lstStyle/>
          <a:p>
            <a:r>
              <a:rPr lang="en-US" sz="2400" dirty="0"/>
              <a:t>It indicates the algorithm will have to go through every single one of the N elements in the array, not just once, but go through all N of them N times each!</a:t>
            </a:r>
          </a:p>
          <a:p>
            <a:pPr lvl="1"/>
            <a:r>
              <a:rPr lang="en-US" sz="2000" dirty="0"/>
              <a:t>If array was length 5, you would look at all 5 cells, 5 times each =&gt; 5 * 5 = 25,  or 5</a:t>
            </a:r>
            <a:r>
              <a:rPr lang="en-US" sz="2000" baseline="30000" dirty="0"/>
              <a:t>2</a:t>
            </a:r>
          </a:p>
          <a:p>
            <a:r>
              <a:rPr lang="en-US" sz="2400" i="1" dirty="0"/>
              <a:t>Example of Code that run in N</a:t>
            </a:r>
            <a:r>
              <a:rPr lang="en-US" sz="2400" i="1" baseline="30000" dirty="0"/>
              <a:t>2</a:t>
            </a:r>
            <a:r>
              <a:rPr lang="en-US" sz="2400" i="1" dirty="0"/>
              <a:t>:</a:t>
            </a:r>
          </a:p>
          <a:p>
            <a:pPr lvl="1"/>
            <a:r>
              <a:rPr lang="en-US" sz="2000" dirty="0" err="1"/>
              <a:t>BubbleSort</a:t>
            </a:r>
            <a:r>
              <a:rPr lang="en-US" sz="2000" dirty="0"/>
              <a:t> (see code below), </a:t>
            </a:r>
            <a:r>
              <a:rPr lang="en-US" sz="2000" dirty="0" err="1"/>
              <a:t>SelectionSort</a:t>
            </a:r>
            <a:r>
              <a:rPr lang="en-US" sz="2000" dirty="0"/>
              <a:t>, </a:t>
            </a:r>
            <a:r>
              <a:rPr lang="en-US" sz="2000" dirty="0" err="1"/>
              <a:t>etc</a:t>
            </a:r>
            <a:r>
              <a:rPr lang="en-US" sz="2000" dirty="0"/>
              <a:t> </a:t>
            </a:r>
          </a:p>
          <a:p>
            <a:pPr lvl="1"/>
            <a:r>
              <a:rPr lang="en-US" sz="2000" dirty="0"/>
              <a:t>Which are both examples of nested loops, where BOTH the outer AND the inner loop goes from 0 to N.</a:t>
            </a:r>
          </a:p>
          <a:p>
            <a:pPr marL="457200" lvl="1" indent="0">
              <a:buNone/>
            </a:pPr>
            <a:endParaRPr lang="en-US" sz="2000" dirty="0"/>
          </a:p>
          <a:p>
            <a:pPr marL="400050" lvl="1" indent="0">
              <a:buNone/>
            </a:pPr>
            <a:r>
              <a:rPr lang="en-US" sz="1700" dirty="0">
                <a:solidFill>
                  <a:srgbClr val="0000FF"/>
                </a:solidFill>
                <a:latin typeface="Courier New" panose="02070309020205020404" pitchFamily="49" charset="0"/>
                <a:ea typeface="Times New Roman" panose="02020603050405020304" pitchFamily="18" charset="0"/>
              </a:rPr>
              <a:t>for</a:t>
            </a: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 = 0;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 &lt; </a:t>
            </a:r>
            <a:r>
              <a:rPr lang="en-US" sz="1700" dirty="0" err="1">
                <a:latin typeface="Courier New" panose="02070309020205020404" pitchFamily="49" charset="0"/>
                <a:ea typeface="Times New Roman" panose="02020603050405020304" pitchFamily="18" charset="0"/>
              </a:rPr>
              <a:t>array.Length</a:t>
            </a:r>
            <a:r>
              <a:rPr lang="en-US" sz="1700" dirty="0">
                <a:latin typeface="Courier New" panose="02070309020205020404" pitchFamily="49" charset="0"/>
                <a:ea typeface="Times New Roman" panose="02020603050405020304" pitchFamily="18" charset="0"/>
              </a:rPr>
              <a:t>;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for</a:t>
            </a: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j = 1; j &lt; </a:t>
            </a:r>
            <a:r>
              <a:rPr lang="en-US" sz="1700" dirty="0" err="1">
                <a:latin typeface="Courier New" panose="02070309020205020404" pitchFamily="49" charset="0"/>
                <a:ea typeface="Times New Roman" panose="02020603050405020304" pitchFamily="18" charset="0"/>
              </a:rPr>
              <a:t>array.Length</a:t>
            </a:r>
            <a:r>
              <a:rPr lang="en-US" sz="1700" dirty="0">
                <a:latin typeface="Courier New" panose="02070309020205020404" pitchFamily="49" charset="0"/>
                <a:ea typeface="Times New Roman" panose="02020603050405020304" pitchFamily="18" charset="0"/>
              </a:rPr>
              <a:t>; 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8000"/>
                </a:solidFill>
                <a:latin typeface="Courier New" panose="02070309020205020404" pitchFamily="49" charset="0"/>
                <a:ea typeface="Times New Roman" panose="02020603050405020304" pitchFamily="18" charset="0"/>
              </a:rPr>
              <a:t>// if they're out of order, </a:t>
            </a:r>
            <a:br>
              <a:rPr lang="en-US" sz="1700" dirty="0">
                <a:solidFill>
                  <a:srgbClr val="008000"/>
                </a:solidFill>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8000"/>
                </a:solidFill>
                <a:latin typeface="Courier New" panose="02070309020205020404" pitchFamily="49" charset="0"/>
                <a:ea typeface="Times New Roman" panose="02020603050405020304" pitchFamily="18" charset="0"/>
              </a:rPr>
              <a:t>// swap them</a:t>
            </a:r>
            <a:br>
              <a:rPr lang="en-US" sz="1700" dirty="0">
                <a:solidFill>
                  <a:srgbClr val="008000"/>
                </a:solidFill>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if</a:t>
            </a:r>
            <a:r>
              <a:rPr lang="en-US" sz="1700" dirty="0">
                <a:latin typeface="Courier New" panose="02070309020205020404" pitchFamily="49" charset="0"/>
                <a:ea typeface="Times New Roman" panose="02020603050405020304" pitchFamily="18" charset="0"/>
              </a:rPr>
              <a:t> (array[j - 1] &gt; array[j])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temp = array[j];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array[j] = array[j - 1];</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array[j - 1] = temp;</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a:t>
            </a:r>
            <a:endParaRPr lang="en-US" sz="1700" dirty="0"/>
          </a:p>
          <a:p>
            <a:pPr lvl="2"/>
            <a:endParaRPr lang="en-US" sz="19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008356295"/>
              </p:ext>
            </p:extLst>
          </p:nvPr>
        </p:nvGraphicFramePr>
        <p:xfrm>
          <a:off x="3886200" y="152400"/>
          <a:ext cx="1343025" cy="685800"/>
        </p:xfrm>
        <a:graphic>
          <a:graphicData uri="http://schemas.openxmlformats.org/presentationml/2006/ole">
            <mc:AlternateContent xmlns:mc="http://schemas.openxmlformats.org/markup-compatibility/2006">
              <mc:Choice xmlns:v="urn:schemas-microsoft-com:vml" Requires="v">
                <p:oleObj spid="_x0000_s7195" name="Equation" r:id="rId3" imgW="444307" imgH="228501" progId="Equation.3">
                  <p:embed/>
                </p:oleObj>
              </mc:Choice>
              <mc:Fallback>
                <p:oleObj name="Equation" r:id="rId3" imgW="444307" imgH="22850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
                        <a:ext cx="1343025" cy="685800"/>
                      </a:xfrm>
                      <a:prstGeom prst="rect">
                        <a:avLst/>
                      </a:prstGeom>
                      <a:noFill/>
                    </p:spPr>
                  </p:pic>
                </p:oleObj>
              </mc:Fallback>
            </mc:AlternateContent>
          </a:graphicData>
        </a:graphic>
      </p:graphicFrame>
    </p:spTree>
    <p:extLst>
      <p:ext uri="{BB962C8B-B14F-4D97-AF65-F5344CB8AC3E}">
        <p14:creationId xmlns:p14="http://schemas.microsoft.com/office/powerpoint/2010/main" val="173887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O(2</a:t>
            </a:r>
            <a:r>
              <a:rPr lang="en-US" sz="3600" baseline="30000" dirty="0"/>
              <a:t>N</a:t>
            </a:r>
            <a:r>
              <a:rPr lang="en-US" sz="3600" dirty="0"/>
              <a:t>) aka Exponential Growth</a:t>
            </a:r>
          </a:p>
        </p:txBody>
      </p:sp>
      <p:sp>
        <p:nvSpPr>
          <p:cNvPr id="3" name="Content Placeholder 2"/>
          <p:cNvSpPr>
            <a:spLocks noGrp="1"/>
          </p:cNvSpPr>
          <p:nvPr>
            <p:ph idx="1"/>
          </p:nvPr>
        </p:nvSpPr>
        <p:spPr>
          <a:xfrm>
            <a:off x="457200" y="1219200"/>
            <a:ext cx="8229600" cy="5059363"/>
          </a:xfrm>
        </p:spPr>
        <p:txBody>
          <a:bodyPr>
            <a:normAutofit/>
          </a:bodyPr>
          <a:lstStyle/>
          <a:p>
            <a:r>
              <a:rPr lang="en-US" dirty="0"/>
              <a:t>The number of steps will double with each additional element in the input data set. The execution time of an O(2</a:t>
            </a:r>
            <a:r>
              <a:rPr lang="en-US" baseline="30000" dirty="0"/>
              <a:t>N</a:t>
            </a:r>
            <a:r>
              <a:rPr lang="en-US" dirty="0"/>
              <a:t>) function will quickly become very large.</a:t>
            </a:r>
          </a:p>
          <a:p>
            <a:r>
              <a:rPr lang="en-US" dirty="0"/>
              <a:t>Common for artificial intelligence tasks and is really quite bad. Exponential-time algorithms begin to run the risk of having a decent-sized input not finish before the person wanting the result retires.</a:t>
            </a:r>
            <a:r>
              <a:rPr lang="en-US" sz="2000" dirty="0"/>
              <a:t>(</a:t>
            </a:r>
            <a:r>
              <a:rPr lang="en-US" sz="2000" dirty="0">
                <a:hlinkClick r:id="rId2"/>
              </a:rPr>
              <a:t>https://crsr.net/Notes/BigO.html</a:t>
            </a:r>
            <a:r>
              <a:rPr lang="en-US" sz="2000" dirty="0"/>
              <a:t>)</a:t>
            </a:r>
          </a:p>
          <a:p>
            <a:endParaRPr lang="en-US" dirty="0"/>
          </a:p>
          <a:p>
            <a:endParaRPr lang="en-US" dirty="0"/>
          </a:p>
        </p:txBody>
      </p:sp>
    </p:spTree>
    <p:extLst>
      <p:ext uri="{BB962C8B-B14F-4D97-AF65-F5344CB8AC3E}">
        <p14:creationId xmlns:p14="http://schemas.microsoft.com/office/powerpoint/2010/main" val="402894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O(2</a:t>
            </a:r>
            <a:r>
              <a:rPr lang="en-US" sz="3600" baseline="30000" dirty="0"/>
              <a:t>N</a:t>
            </a:r>
            <a:r>
              <a:rPr lang="en-US" sz="3600" dirty="0"/>
              <a:t>) aka Exponential Growth</a:t>
            </a:r>
          </a:p>
        </p:txBody>
      </p:sp>
      <p:sp>
        <p:nvSpPr>
          <p:cNvPr id="3" name="Content Placeholder 2"/>
          <p:cNvSpPr>
            <a:spLocks noGrp="1"/>
          </p:cNvSpPr>
          <p:nvPr>
            <p:ph idx="1"/>
          </p:nvPr>
        </p:nvSpPr>
        <p:spPr>
          <a:xfrm>
            <a:off x="457200" y="1219200"/>
            <a:ext cx="8229600" cy="5059363"/>
          </a:xfrm>
        </p:spPr>
        <p:txBody>
          <a:bodyPr>
            <a:normAutofit/>
          </a:bodyPr>
          <a:lstStyle/>
          <a:p>
            <a:r>
              <a:rPr lang="en-US" sz="2400" dirty="0"/>
              <a:t>When the creator of the game of chess in India showed it to the king, the king gave the creator the right to name his prize. The man asked the king this: </a:t>
            </a:r>
          </a:p>
          <a:p>
            <a:pPr lvl="1"/>
            <a:r>
              <a:rPr lang="en-US" sz="2000" dirty="0"/>
              <a:t>that for the first square of the chess board, he would receive 1 grain of rice</a:t>
            </a:r>
          </a:p>
          <a:p>
            <a:pPr lvl="1"/>
            <a:r>
              <a:rPr lang="en-US" sz="2000" dirty="0"/>
              <a:t>2 for the second one</a:t>
            </a:r>
          </a:p>
          <a:p>
            <a:pPr lvl="1"/>
            <a:r>
              <a:rPr lang="en-US" sz="2000" dirty="0"/>
              <a:t>4 on the third one, etc. for each square on the chess board, doubling the amount each time.</a:t>
            </a:r>
          </a:p>
          <a:p>
            <a:r>
              <a:rPr lang="en-US" sz="2400" dirty="0"/>
              <a:t>The ruler thought that sounded like a trifle, and agreed</a:t>
            </a:r>
          </a:p>
          <a:p>
            <a:r>
              <a:rPr lang="en-US" sz="2400" dirty="0"/>
              <a:t>It took the king’s  treasurer a week to calculate the amount of wheat, and explained that it would take more than all the assets of the kingdom to give the inventor the reward. </a:t>
            </a:r>
          </a:p>
          <a:p>
            <a:r>
              <a:rPr lang="en-US" sz="2400" dirty="0"/>
              <a:t>The story ends with the inventor being beheaded. </a:t>
            </a:r>
          </a:p>
        </p:txBody>
      </p:sp>
    </p:spTree>
    <p:extLst>
      <p:ext uri="{BB962C8B-B14F-4D97-AF65-F5344CB8AC3E}">
        <p14:creationId xmlns:p14="http://schemas.microsoft.com/office/powerpoint/2010/main" val="123756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noAutofit/>
          </a:bodyPr>
          <a:lstStyle/>
          <a:p>
            <a:r>
              <a:rPr lang="en-US" sz="2400" dirty="0"/>
              <a:t>18,000,000,000,000,000,000 grains of rice: about 210 billion tons</a:t>
            </a:r>
          </a:p>
        </p:txBody>
      </p:sp>
      <p:pic>
        <p:nvPicPr>
          <p:cNvPr id="10242" name="Picture 2" descr="http://upload.wikimedia.org/wikipedia/commons/thumb/e/e7/Wheat_Chessboard_with_line.svg/2000px-Wheat_Chessboard_with_lin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143000"/>
            <a:ext cx="56388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1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O(N!) aka Factorial</a:t>
            </a: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a:t>The Travelling Salesman, a famous problem in computer science </a:t>
            </a:r>
          </a:p>
          <a:p>
            <a:r>
              <a:rPr lang="en-US" dirty="0"/>
              <a:t>Supposed there are  N towns, each of which is linked to 1 or more other towns by a road of a certain distance. The Travelling Salesman problem is to find the shortest tour that gets the salesmen to every town.</a:t>
            </a:r>
          </a:p>
          <a:p>
            <a:r>
              <a:rPr lang="en-US" dirty="0"/>
              <a:t>If you have 3 towns A, B and C with roads connection all of them directly to all of them, the sales person could go any of 6 routes</a:t>
            </a:r>
          </a:p>
          <a:p>
            <a:pPr lvl="1"/>
            <a:r>
              <a:rPr lang="en-US" dirty="0"/>
              <a:t>A -&gt; B -&gt; C </a:t>
            </a:r>
          </a:p>
          <a:p>
            <a:pPr lvl="1"/>
            <a:r>
              <a:rPr lang="en-US" dirty="0"/>
              <a:t>A -&gt; C -&gt; B </a:t>
            </a:r>
          </a:p>
          <a:p>
            <a:pPr lvl="1"/>
            <a:r>
              <a:rPr lang="en-US" dirty="0"/>
              <a:t>B -&gt; C -&gt; A </a:t>
            </a:r>
          </a:p>
          <a:p>
            <a:pPr lvl="1"/>
            <a:r>
              <a:rPr lang="en-US" dirty="0"/>
              <a:t>B -&gt; A -&gt; C </a:t>
            </a:r>
          </a:p>
          <a:p>
            <a:pPr lvl="1"/>
            <a:r>
              <a:rPr lang="en-US" dirty="0"/>
              <a:t>C -&gt; A -&gt; B </a:t>
            </a:r>
          </a:p>
          <a:p>
            <a:pPr lvl="1"/>
            <a:r>
              <a:rPr lang="en-US" dirty="0"/>
              <a:t>C -&gt; B -&gt; A</a:t>
            </a:r>
          </a:p>
          <a:p>
            <a:r>
              <a:rPr lang="en-US" dirty="0"/>
              <a:t>But there are only 3 unique ones, as some are the same as others, just in reverse).</a:t>
            </a:r>
          </a:p>
          <a:p>
            <a:r>
              <a:rPr lang="en-US" dirty="0"/>
              <a:t>What if there are 4 towns? Then there are 12 unique routes</a:t>
            </a:r>
          </a:p>
          <a:p>
            <a:r>
              <a:rPr lang="en-US" dirty="0"/>
              <a:t>5 towns gets 60 different routes, can you see this is N! ?</a:t>
            </a:r>
          </a:p>
          <a:p>
            <a:r>
              <a:rPr lang="en-US" dirty="0"/>
              <a:t>By the time you get to 200 towns there isn't enough time left in the universe to solve the problem with traditional computers.</a:t>
            </a:r>
          </a:p>
        </p:txBody>
      </p:sp>
    </p:spTree>
    <p:extLst>
      <p:ext uri="{BB962C8B-B14F-4D97-AF65-F5344CB8AC3E}">
        <p14:creationId xmlns:p14="http://schemas.microsoft.com/office/powerpoint/2010/main" val="3736342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Nice summary</a:t>
            </a:r>
          </a:p>
        </p:txBody>
      </p:sp>
      <p:sp>
        <p:nvSpPr>
          <p:cNvPr id="3" name="Content Placeholder 2"/>
          <p:cNvSpPr>
            <a:spLocks noGrp="1"/>
          </p:cNvSpPr>
          <p:nvPr>
            <p:ph idx="1"/>
          </p:nvPr>
        </p:nvSpPr>
        <p:spPr>
          <a:xfrm>
            <a:off x="381000" y="914401"/>
            <a:ext cx="8229600" cy="609600"/>
          </a:xfrm>
        </p:spPr>
        <p:txBody>
          <a:bodyPr>
            <a:normAutofit/>
          </a:bodyPr>
          <a:lstStyle/>
          <a:p>
            <a:r>
              <a:rPr lang="en-US" sz="2400" dirty="0">
                <a:hlinkClick r:id="rId2"/>
              </a:rPr>
              <a:t>http://bigocheatsheet.com/</a:t>
            </a:r>
            <a:endParaRPr lang="en-US" sz="2400" dirty="0"/>
          </a:p>
          <a:p>
            <a:endParaRPr lang="en-US" sz="2400" dirty="0"/>
          </a:p>
        </p:txBody>
      </p:sp>
      <p:pic>
        <p:nvPicPr>
          <p:cNvPr id="4" name="Picture 2" descr="https://cdn-images-1.medium.com/max/1600/1*wt2zSdhsA4koehmPsAO8gQ.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1"/>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2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65" y="484012"/>
            <a:ext cx="8248135" cy="506587"/>
          </a:xfrm>
        </p:spPr>
        <p:txBody>
          <a:bodyPr>
            <a:noAutofit/>
          </a:bodyPr>
          <a:lstStyle/>
          <a:p>
            <a:r>
              <a:rPr lang="en-US" sz="2800" dirty="0"/>
              <a:t>How would you describe and compare the speed of:</a:t>
            </a:r>
          </a:p>
        </p:txBody>
      </p:sp>
      <p:sp>
        <p:nvSpPr>
          <p:cNvPr id="3" name="Content Placeholder 2"/>
          <p:cNvSpPr>
            <a:spLocks noGrp="1"/>
          </p:cNvSpPr>
          <p:nvPr>
            <p:ph idx="1"/>
          </p:nvPr>
        </p:nvSpPr>
        <p:spPr>
          <a:xfrm>
            <a:off x="457200" y="1371600"/>
            <a:ext cx="8229600" cy="5181600"/>
          </a:xfrm>
        </p:spPr>
        <p:txBody>
          <a:bodyPr>
            <a:normAutofit/>
          </a:bodyPr>
          <a:lstStyle/>
          <a:p>
            <a:pPr marL="514350" indent="-514350">
              <a:buFont typeface="+mj-lt"/>
              <a:buAutoNum type="arabicPeriod"/>
            </a:pPr>
            <a:r>
              <a:rPr lang="en-US" sz="2800" dirty="0"/>
              <a:t>A human</a:t>
            </a:r>
          </a:p>
          <a:p>
            <a:pPr marL="514350" indent="-514350">
              <a:buFont typeface="+mj-lt"/>
              <a:buAutoNum type="arabicPeriod"/>
            </a:pPr>
            <a:endParaRPr lang="en-US" sz="2800" dirty="0"/>
          </a:p>
          <a:p>
            <a:pPr marL="514350" indent="-514350">
              <a:buFont typeface="+mj-lt"/>
              <a:buAutoNum type="arabicPeriod"/>
            </a:pPr>
            <a:r>
              <a:rPr lang="en-US" sz="2800" dirty="0"/>
              <a:t>                        Human on a bicycle</a:t>
            </a:r>
          </a:p>
          <a:p>
            <a:pPr marL="514350" indent="-514350">
              <a:buFont typeface="+mj-lt"/>
              <a:buAutoNum type="arabicPeriod"/>
            </a:pPr>
            <a:endParaRPr lang="en-US" sz="2800" dirty="0"/>
          </a:p>
          <a:p>
            <a:pPr marL="514350" indent="-514350">
              <a:buFont typeface="+mj-lt"/>
              <a:buAutoNum type="arabicPeriod"/>
            </a:pPr>
            <a:r>
              <a:rPr lang="en-US" sz="2800" dirty="0"/>
              <a:t>Car</a:t>
            </a:r>
          </a:p>
          <a:p>
            <a:pPr marL="514350" indent="-514350">
              <a:buFont typeface="+mj-lt"/>
              <a:buAutoNum type="arabicPeriod"/>
            </a:pPr>
            <a:endParaRPr lang="en-US" sz="2800" dirty="0"/>
          </a:p>
          <a:p>
            <a:pPr marL="514350" indent="-514350">
              <a:buFont typeface="+mj-lt"/>
              <a:buAutoNum type="arabicPeriod"/>
            </a:pPr>
            <a:r>
              <a:rPr lang="en-US" sz="2800" dirty="0"/>
              <a:t>                                       Airplane</a:t>
            </a:r>
          </a:p>
          <a:p>
            <a:pPr marL="514350" indent="-514350">
              <a:buFont typeface="+mj-lt"/>
              <a:buAutoNum type="arabicPeriod"/>
            </a:pPr>
            <a:endParaRPr lang="en-US" sz="2800" dirty="0"/>
          </a:p>
          <a:p>
            <a:pPr marL="514350" indent="-514350">
              <a:buFont typeface="+mj-lt"/>
              <a:buAutoNum type="arabicPeriod"/>
            </a:pPr>
            <a:r>
              <a:rPr lang="en-US" sz="2800" dirty="0"/>
              <a:t>Bullet fired from rifle</a:t>
            </a:r>
          </a:p>
        </p:txBody>
      </p:sp>
      <p:pic>
        <p:nvPicPr>
          <p:cNvPr id="10244" name="Picture 4" descr="Image result for marathon ru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252" y="1017178"/>
            <a:ext cx="1493982" cy="96402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result for bicyc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902" y="2114550"/>
            <a:ext cx="15557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result for bicyc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458" y="2065770"/>
            <a:ext cx="1086003" cy="113463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933700"/>
            <a:ext cx="188595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mage result for f1 c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714" y="2975956"/>
            <a:ext cx="2181224" cy="1215044"/>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Old Airplan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9624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Image result for f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8662" y="3787200"/>
            <a:ext cx="2205900" cy="1470600"/>
          </a:xfrm>
          <a:prstGeom prst="rect">
            <a:avLst/>
          </a:prstGeom>
          <a:noFill/>
          <a:extLst>
            <a:ext uri="{909E8E84-426E-40DD-AFC4-6F175D3DCCD1}">
              <a14:hiddenFill xmlns:a14="http://schemas.microsoft.com/office/drawing/2010/main">
                <a:solidFill>
                  <a:srgbClr val="FFFFFF"/>
                </a:solidFill>
              </a14:hiddenFill>
            </a:ext>
          </a:extLst>
        </p:spPr>
      </p:pic>
      <p:pic>
        <p:nvPicPr>
          <p:cNvPr id="10262" name="Picture 22" descr="Image result for black powder rifle fi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5410200"/>
            <a:ext cx="1614488" cy="1053469"/>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sarah palin gu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5257800"/>
            <a:ext cx="2047801" cy="138957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old ma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540" y="987234"/>
            <a:ext cx="879475" cy="12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7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0600" y="609600"/>
            <a:ext cx="0" cy="548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a:off x="990600" y="6096000"/>
            <a:ext cx="792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80739" y="6292210"/>
            <a:ext cx="5534720" cy="369332"/>
          </a:xfrm>
          <a:prstGeom prst="rect">
            <a:avLst/>
          </a:prstGeom>
          <a:noFill/>
        </p:spPr>
        <p:txBody>
          <a:bodyPr wrap="none" rtlCol="0">
            <a:spAutoFit/>
          </a:bodyPr>
          <a:lstStyle/>
          <a:p>
            <a:r>
              <a:rPr lang="en-US" dirty="0"/>
              <a:t>1s                10s                100s            16.6m           2.7 hours</a:t>
            </a:r>
          </a:p>
        </p:txBody>
      </p:sp>
      <p:sp>
        <p:nvSpPr>
          <p:cNvPr id="9" name="Rectangle 8"/>
          <p:cNvSpPr/>
          <p:nvPr/>
        </p:nvSpPr>
        <p:spPr>
          <a:xfrm>
            <a:off x="990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133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276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419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562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705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rot="16200000">
            <a:off x="-565005" y="2024473"/>
            <a:ext cx="2437077" cy="369332"/>
          </a:xfrm>
          <a:prstGeom prst="rect">
            <a:avLst/>
          </a:prstGeom>
          <a:noFill/>
        </p:spPr>
        <p:txBody>
          <a:bodyPr wrap="none" rtlCol="0">
            <a:spAutoFit/>
          </a:bodyPr>
          <a:lstStyle/>
          <a:p>
            <a:r>
              <a:rPr lang="en-US" dirty="0"/>
              <a:t>Speed in Miles Per Hour</a:t>
            </a:r>
          </a:p>
        </p:txBody>
      </p:sp>
      <p:cxnSp>
        <p:nvCxnSpPr>
          <p:cNvPr id="3" name="Straight Connector 2"/>
          <p:cNvCxnSpPr/>
          <p:nvPr/>
        </p:nvCxnSpPr>
        <p:spPr>
          <a:xfrm flipH="1">
            <a:off x="826532" y="914400"/>
            <a:ext cx="16406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46206" y="729734"/>
            <a:ext cx="652743" cy="369332"/>
          </a:xfrm>
          <a:prstGeom prst="rect">
            <a:avLst/>
          </a:prstGeom>
          <a:noFill/>
        </p:spPr>
        <p:txBody>
          <a:bodyPr wrap="none" rtlCol="0">
            <a:spAutoFit/>
          </a:bodyPr>
          <a:lstStyle/>
          <a:p>
            <a:r>
              <a:rPr lang="en-US" dirty="0"/>
              <a:t>2000</a:t>
            </a:r>
          </a:p>
        </p:txBody>
      </p:sp>
      <p:cxnSp>
        <p:nvCxnSpPr>
          <p:cNvPr id="18" name="Straight Connector 17"/>
          <p:cNvCxnSpPr/>
          <p:nvPr/>
        </p:nvCxnSpPr>
        <p:spPr>
          <a:xfrm flipH="1">
            <a:off x="755024" y="3481526"/>
            <a:ext cx="16406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5457" y="3296860"/>
            <a:ext cx="652743" cy="369332"/>
          </a:xfrm>
          <a:prstGeom prst="rect">
            <a:avLst/>
          </a:prstGeom>
          <a:noFill/>
        </p:spPr>
        <p:txBody>
          <a:bodyPr wrap="none" rtlCol="0">
            <a:spAutoFit/>
          </a:bodyPr>
          <a:lstStyle/>
          <a:p>
            <a:r>
              <a:rPr lang="en-US" dirty="0"/>
              <a:t>1000</a:t>
            </a:r>
          </a:p>
        </p:txBody>
      </p:sp>
      <p:sp>
        <p:nvSpPr>
          <p:cNvPr id="20" name="Star: 5 Points 19"/>
          <p:cNvSpPr/>
          <p:nvPr/>
        </p:nvSpPr>
        <p:spPr>
          <a:xfrm>
            <a:off x="1021081" y="944881"/>
            <a:ext cx="45719" cy="4571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p:cNvSpPr/>
          <p:nvPr/>
        </p:nvSpPr>
        <p:spPr>
          <a:xfrm>
            <a:off x="2895600" y="6021649"/>
            <a:ext cx="45719" cy="4571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0" idx="3"/>
          </p:cNvCxnSpPr>
          <p:nvPr/>
        </p:nvCxnSpPr>
        <p:spPr>
          <a:xfrm>
            <a:off x="1058068" y="990600"/>
            <a:ext cx="1837532" cy="495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21081" y="6021649"/>
            <a:ext cx="564110" cy="45719"/>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1569490" y="6019801"/>
            <a:ext cx="5136110" cy="2470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21081" y="5867400"/>
            <a:ext cx="1341119" cy="19996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V="1">
            <a:off x="2316481" y="5835137"/>
            <a:ext cx="2788919" cy="322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5105400" y="5829365"/>
            <a:ext cx="1600200" cy="11423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21081" y="5486400"/>
            <a:ext cx="1874519" cy="5809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V="1">
            <a:off x="2904106" y="5468453"/>
            <a:ext cx="3725294" cy="2745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a:off x="5362113" y="4190236"/>
            <a:ext cx="126728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Freeform: Shape 39"/>
          <p:cNvSpPr/>
          <p:nvPr/>
        </p:nvSpPr>
        <p:spPr>
          <a:xfrm>
            <a:off x="1020932" y="4190236"/>
            <a:ext cx="4341181" cy="1882258"/>
          </a:xfrm>
          <a:custGeom>
            <a:avLst/>
            <a:gdLst>
              <a:gd name="connsiteX0" fmla="*/ 0 w 4341181"/>
              <a:gd name="connsiteY0" fmla="*/ 1873213 h 1882258"/>
              <a:gd name="connsiteX1" fmla="*/ 44388 w 4341181"/>
              <a:gd name="connsiteY1" fmla="*/ 1882090 h 1882258"/>
              <a:gd name="connsiteX2" fmla="*/ 97654 w 4341181"/>
              <a:gd name="connsiteY2" fmla="*/ 1864335 h 1882258"/>
              <a:gd name="connsiteX3" fmla="*/ 115410 w 4341181"/>
              <a:gd name="connsiteY3" fmla="*/ 1846580 h 1882258"/>
              <a:gd name="connsiteX4" fmla="*/ 213064 w 4341181"/>
              <a:gd name="connsiteY4" fmla="*/ 1819947 h 1882258"/>
              <a:gd name="connsiteX5" fmla="*/ 239697 w 4341181"/>
              <a:gd name="connsiteY5" fmla="*/ 1811069 h 1882258"/>
              <a:gd name="connsiteX6" fmla="*/ 372862 w 4341181"/>
              <a:gd name="connsiteY6" fmla="*/ 1793314 h 1882258"/>
              <a:gd name="connsiteX7" fmla="*/ 461639 w 4341181"/>
              <a:gd name="connsiteY7" fmla="*/ 1775558 h 1882258"/>
              <a:gd name="connsiteX8" fmla="*/ 710214 w 4341181"/>
              <a:gd name="connsiteY8" fmla="*/ 1766681 h 1882258"/>
              <a:gd name="connsiteX9" fmla="*/ 781235 w 4341181"/>
              <a:gd name="connsiteY9" fmla="*/ 1748925 h 1882258"/>
              <a:gd name="connsiteX10" fmla="*/ 816746 w 4341181"/>
              <a:gd name="connsiteY10" fmla="*/ 1740047 h 1882258"/>
              <a:gd name="connsiteX11" fmla="*/ 958788 w 4341181"/>
              <a:gd name="connsiteY11" fmla="*/ 1731170 h 1882258"/>
              <a:gd name="connsiteX12" fmla="*/ 985421 w 4341181"/>
              <a:gd name="connsiteY12" fmla="*/ 1722292 h 1882258"/>
              <a:gd name="connsiteX13" fmla="*/ 1624614 w 4341181"/>
              <a:gd name="connsiteY13" fmla="*/ 1704537 h 1882258"/>
              <a:gd name="connsiteX14" fmla="*/ 1731146 w 4341181"/>
              <a:gd name="connsiteY14" fmla="*/ 1686781 h 1882258"/>
              <a:gd name="connsiteX15" fmla="*/ 1757779 w 4341181"/>
              <a:gd name="connsiteY15" fmla="*/ 1677904 h 1882258"/>
              <a:gd name="connsiteX16" fmla="*/ 1802167 w 4341181"/>
              <a:gd name="connsiteY16" fmla="*/ 1669026 h 1882258"/>
              <a:gd name="connsiteX17" fmla="*/ 1837678 w 4341181"/>
              <a:gd name="connsiteY17" fmla="*/ 1660148 h 1882258"/>
              <a:gd name="connsiteX18" fmla="*/ 1988598 w 4341181"/>
              <a:gd name="connsiteY18" fmla="*/ 1651271 h 1882258"/>
              <a:gd name="connsiteX19" fmla="*/ 2077375 w 4341181"/>
              <a:gd name="connsiteY19" fmla="*/ 1642393 h 1882258"/>
              <a:gd name="connsiteX20" fmla="*/ 2130641 w 4341181"/>
              <a:gd name="connsiteY20" fmla="*/ 1624638 h 1882258"/>
              <a:gd name="connsiteX21" fmla="*/ 2166151 w 4341181"/>
              <a:gd name="connsiteY21" fmla="*/ 1615760 h 1882258"/>
              <a:gd name="connsiteX22" fmla="*/ 2254928 w 4341181"/>
              <a:gd name="connsiteY22" fmla="*/ 1589127 h 1882258"/>
              <a:gd name="connsiteX23" fmla="*/ 2334827 w 4341181"/>
              <a:gd name="connsiteY23" fmla="*/ 1562494 h 1882258"/>
              <a:gd name="connsiteX24" fmla="*/ 2388093 w 4341181"/>
              <a:gd name="connsiteY24" fmla="*/ 1544739 h 1882258"/>
              <a:gd name="connsiteX25" fmla="*/ 2414726 w 4341181"/>
              <a:gd name="connsiteY25" fmla="*/ 1535861 h 1882258"/>
              <a:gd name="connsiteX26" fmla="*/ 2503503 w 4341181"/>
              <a:gd name="connsiteY26" fmla="*/ 1509228 h 1882258"/>
              <a:gd name="connsiteX27" fmla="*/ 2539014 w 4341181"/>
              <a:gd name="connsiteY27" fmla="*/ 1491473 h 1882258"/>
              <a:gd name="connsiteX28" fmla="*/ 2583402 w 4341181"/>
              <a:gd name="connsiteY28" fmla="*/ 1455962 h 1882258"/>
              <a:gd name="connsiteX29" fmla="*/ 2663301 w 4341181"/>
              <a:gd name="connsiteY29" fmla="*/ 1411574 h 1882258"/>
              <a:gd name="connsiteX30" fmla="*/ 2734322 w 4341181"/>
              <a:gd name="connsiteY30" fmla="*/ 1349430 h 1882258"/>
              <a:gd name="connsiteX31" fmla="*/ 2769833 w 4341181"/>
              <a:gd name="connsiteY31" fmla="*/ 1313919 h 1882258"/>
              <a:gd name="connsiteX32" fmla="*/ 2849732 w 4341181"/>
              <a:gd name="connsiteY32" fmla="*/ 1242898 h 1882258"/>
              <a:gd name="connsiteX33" fmla="*/ 2876365 w 4341181"/>
              <a:gd name="connsiteY33" fmla="*/ 1216265 h 1882258"/>
              <a:gd name="connsiteX34" fmla="*/ 2885243 w 4341181"/>
              <a:gd name="connsiteY34" fmla="*/ 1189632 h 1882258"/>
              <a:gd name="connsiteX35" fmla="*/ 2911876 w 4341181"/>
              <a:gd name="connsiteY35" fmla="*/ 1171877 h 1882258"/>
              <a:gd name="connsiteX36" fmla="*/ 2929631 w 4341181"/>
              <a:gd name="connsiteY36" fmla="*/ 1154121 h 1882258"/>
              <a:gd name="connsiteX37" fmla="*/ 2956264 w 4341181"/>
              <a:gd name="connsiteY37" fmla="*/ 1136366 h 1882258"/>
              <a:gd name="connsiteX38" fmla="*/ 3009530 w 4341181"/>
              <a:gd name="connsiteY38" fmla="*/ 1083100 h 1882258"/>
              <a:gd name="connsiteX39" fmla="*/ 3027285 w 4341181"/>
              <a:gd name="connsiteY39" fmla="*/ 1056467 h 1882258"/>
              <a:gd name="connsiteX40" fmla="*/ 3071674 w 4341181"/>
              <a:gd name="connsiteY40" fmla="*/ 1012079 h 1882258"/>
              <a:gd name="connsiteX41" fmla="*/ 3089429 w 4341181"/>
              <a:gd name="connsiteY41" fmla="*/ 985446 h 1882258"/>
              <a:gd name="connsiteX42" fmla="*/ 3133818 w 4341181"/>
              <a:gd name="connsiteY42" fmla="*/ 941057 h 1882258"/>
              <a:gd name="connsiteX43" fmla="*/ 3151573 w 4341181"/>
              <a:gd name="connsiteY43" fmla="*/ 914424 h 1882258"/>
              <a:gd name="connsiteX44" fmla="*/ 3178206 w 4341181"/>
              <a:gd name="connsiteY44" fmla="*/ 905547 h 1882258"/>
              <a:gd name="connsiteX45" fmla="*/ 3213717 w 4341181"/>
              <a:gd name="connsiteY45" fmla="*/ 870036 h 1882258"/>
              <a:gd name="connsiteX46" fmla="*/ 3240350 w 4341181"/>
              <a:gd name="connsiteY46" fmla="*/ 852281 h 1882258"/>
              <a:gd name="connsiteX47" fmla="*/ 3284738 w 4341181"/>
              <a:gd name="connsiteY47" fmla="*/ 807892 h 1882258"/>
              <a:gd name="connsiteX48" fmla="*/ 3329126 w 4341181"/>
              <a:gd name="connsiteY48" fmla="*/ 727993 h 1882258"/>
              <a:gd name="connsiteX49" fmla="*/ 3346882 w 4341181"/>
              <a:gd name="connsiteY49" fmla="*/ 710238 h 1882258"/>
              <a:gd name="connsiteX50" fmla="*/ 3382392 w 4341181"/>
              <a:gd name="connsiteY50" fmla="*/ 665849 h 1882258"/>
              <a:gd name="connsiteX51" fmla="*/ 3417903 w 4341181"/>
              <a:gd name="connsiteY51" fmla="*/ 612583 h 1882258"/>
              <a:gd name="connsiteX52" fmla="*/ 3453414 w 4341181"/>
              <a:gd name="connsiteY52" fmla="*/ 559317 h 1882258"/>
              <a:gd name="connsiteX53" fmla="*/ 3471169 w 4341181"/>
              <a:gd name="connsiteY53" fmla="*/ 532684 h 1882258"/>
              <a:gd name="connsiteX54" fmla="*/ 3497802 w 4341181"/>
              <a:gd name="connsiteY54" fmla="*/ 514929 h 1882258"/>
              <a:gd name="connsiteX55" fmla="*/ 3533313 w 4341181"/>
              <a:gd name="connsiteY55" fmla="*/ 461663 h 1882258"/>
              <a:gd name="connsiteX56" fmla="*/ 3559946 w 4341181"/>
              <a:gd name="connsiteY56" fmla="*/ 435030 h 1882258"/>
              <a:gd name="connsiteX57" fmla="*/ 3577701 w 4341181"/>
              <a:gd name="connsiteY57" fmla="*/ 408397 h 1882258"/>
              <a:gd name="connsiteX58" fmla="*/ 3604334 w 4341181"/>
              <a:gd name="connsiteY58" fmla="*/ 399519 h 1882258"/>
              <a:gd name="connsiteX59" fmla="*/ 3630967 w 4341181"/>
              <a:gd name="connsiteY59" fmla="*/ 372886 h 1882258"/>
              <a:gd name="connsiteX60" fmla="*/ 3684233 w 4341181"/>
              <a:gd name="connsiteY60" fmla="*/ 328498 h 1882258"/>
              <a:gd name="connsiteX61" fmla="*/ 3701988 w 4341181"/>
              <a:gd name="connsiteY61" fmla="*/ 301865 h 1882258"/>
              <a:gd name="connsiteX62" fmla="*/ 3737499 w 4341181"/>
              <a:gd name="connsiteY62" fmla="*/ 266354 h 1882258"/>
              <a:gd name="connsiteX63" fmla="*/ 3764132 w 4341181"/>
              <a:gd name="connsiteY63" fmla="*/ 239721 h 1882258"/>
              <a:gd name="connsiteX64" fmla="*/ 3799643 w 4341181"/>
              <a:gd name="connsiteY64" fmla="*/ 195333 h 1882258"/>
              <a:gd name="connsiteX65" fmla="*/ 3826276 w 4341181"/>
              <a:gd name="connsiteY65" fmla="*/ 177578 h 1882258"/>
              <a:gd name="connsiteX66" fmla="*/ 3844031 w 4341181"/>
              <a:gd name="connsiteY66" fmla="*/ 159822 h 1882258"/>
              <a:gd name="connsiteX67" fmla="*/ 3897297 w 4341181"/>
              <a:gd name="connsiteY67" fmla="*/ 124312 h 1882258"/>
              <a:gd name="connsiteX68" fmla="*/ 3923930 w 4341181"/>
              <a:gd name="connsiteY68" fmla="*/ 106556 h 1882258"/>
              <a:gd name="connsiteX69" fmla="*/ 3977196 w 4341181"/>
              <a:gd name="connsiteY69" fmla="*/ 88801 h 1882258"/>
              <a:gd name="connsiteX70" fmla="*/ 4083728 w 4341181"/>
              <a:gd name="connsiteY70" fmla="*/ 35535 h 1882258"/>
              <a:gd name="connsiteX71" fmla="*/ 4305670 w 4341181"/>
              <a:gd name="connsiteY71" fmla="*/ 8902 h 1882258"/>
              <a:gd name="connsiteX72" fmla="*/ 4341181 w 4341181"/>
              <a:gd name="connsiteY72" fmla="*/ 24 h 188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341181" h="1882258">
                <a:moveTo>
                  <a:pt x="0" y="1873213"/>
                </a:moveTo>
                <a:cubicBezTo>
                  <a:pt x="14796" y="1876172"/>
                  <a:pt x="29361" y="1883456"/>
                  <a:pt x="44388" y="1882090"/>
                </a:cubicBezTo>
                <a:cubicBezTo>
                  <a:pt x="63027" y="1880395"/>
                  <a:pt x="97654" y="1864335"/>
                  <a:pt x="97654" y="1864335"/>
                </a:cubicBezTo>
                <a:cubicBezTo>
                  <a:pt x="103573" y="1858417"/>
                  <a:pt x="107924" y="1850323"/>
                  <a:pt x="115410" y="1846580"/>
                </a:cubicBezTo>
                <a:cubicBezTo>
                  <a:pt x="153508" y="1827531"/>
                  <a:pt x="174093" y="1829690"/>
                  <a:pt x="213064" y="1819947"/>
                </a:cubicBezTo>
                <a:cubicBezTo>
                  <a:pt x="222143" y="1817677"/>
                  <a:pt x="230521" y="1812904"/>
                  <a:pt x="239697" y="1811069"/>
                </a:cubicBezTo>
                <a:cubicBezTo>
                  <a:pt x="260128" y="1806983"/>
                  <a:pt x="355566" y="1795476"/>
                  <a:pt x="372862" y="1793314"/>
                </a:cubicBezTo>
                <a:cubicBezTo>
                  <a:pt x="400866" y="1786313"/>
                  <a:pt x="433175" y="1777232"/>
                  <a:pt x="461639" y="1775558"/>
                </a:cubicBezTo>
                <a:cubicBezTo>
                  <a:pt x="544407" y="1770689"/>
                  <a:pt x="627356" y="1769640"/>
                  <a:pt x="710214" y="1766681"/>
                </a:cubicBezTo>
                <a:cubicBezTo>
                  <a:pt x="757805" y="1750817"/>
                  <a:pt x="716959" y="1763209"/>
                  <a:pt x="781235" y="1748925"/>
                </a:cubicBezTo>
                <a:cubicBezTo>
                  <a:pt x="793146" y="1746278"/>
                  <a:pt x="804605" y="1741261"/>
                  <a:pt x="816746" y="1740047"/>
                </a:cubicBezTo>
                <a:cubicBezTo>
                  <a:pt x="863950" y="1735327"/>
                  <a:pt x="911441" y="1734129"/>
                  <a:pt x="958788" y="1731170"/>
                </a:cubicBezTo>
                <a:cubicBezTo>
                  <a:pt x="967666" y="1728211"/>
                  <a:pt x="976423" y="1724863"/>
                  <a:pt x="985421" y="1722292"/>
                </a:cubicBezTo>
                <a:cubicBezTo>
                  <a:pt x="1185762" y="1665050"/>
                  <a:pt x="1510311" y="1706218"/>
                  <a:pt x="1624614" y="1704537"/>
                </a:cubicBezTo>
                <a:cubicBezTo>
                  <a:pt x="1687050" y="1683724"/>
                  <a:pt x="1612220" y="1706602"/>
                  <a:pt x="1731146" y="1686781"/>
                </a:cubicBezTo>
                <a:cubicBezTo>
                  <a:pt x="1740376" y="1685243"/>
                  <a:pt x="1748701" y="1680174"/>
                  <a:pt x="1757779" y="1677904"/>
                </a:cubicBezTo>
                <a:cubicBezTo>
                  <a:pt x="1772418" y="1674244"/>
                  <a:pt x="1787437" y="1672299"/>
                  <a:pt x="1802167" y="1669026"/>
                </a:cubicBezTo>
                <a:cubicBezTo>
                  <a:pt x="1814078" y="1666379"/>
                  <a:pt x="1825532" y="1661305"/>
                  <a:pt x="1837678" y="1660148"/>
                </a:cubicBezTo>
                <a:cubicBezTo>
                  <a:pt x="1887845" y="1655370"/>
                  <a:pt x="1938342" y="1654994"/>
                  <a:pt x="1988598" y="1651271"/>
                </a:cubicBezTo>
                <a:cubicBezTo>
                  <a:pt x="2018257" y="1649074"/>
                  <a:pt x="2047783" y="1645352"/>
                  <a:pt x="2077375" y="1642393"/>
                </a:cubicBezTo>
                <a:cubicBezTo>
                  <a:pt x="2095130" y="1636475"/>
                  <a:pt x="2112484" y="1629177"/>
                  <a:pt x="2130641" y="1624638"/>
                </a:cubicBezTo>
                <a:cubicBezTo>
                  <a:pt x="2142478" y="1621679"/>
                  <a:pt x="2154465" y="1619266"/>
                  <a:pt x="2166151" y="1615760"/>
                </a:cubicBezTo>
                <a:cubicBezTo>
                  <a:pt x="2274219" y="1583340"/>
                  <a:pt x="2173082" y="1609590"/>
                  <a:pt x="2254928" y="1589127"/>
                </a:cubicBezTo>
                <a:cubicBezTo>
                  <a:pt x="2304100" y="1556346"/>
                  <a:pt x="2258279" y="1581631"/>
                  <a:pt x="2334827" y="1562494"/>
                </a:cubicBezTo>
                <a:cubicBezTo>
                  <a:pt x="2352984" y="1557955"/>
                  <a:pt x="2370338" y="1550657"/>
                  <a:pt x="2388093" y="1544739"/>
                </a:cubicBezTo>
                <a:cubicBezTo>
                  <a:pt x="2396971" y="1541780"/>
                  <a:pt x="2405648" y="1538131"/>
                  <a:pt x="2414726" y="1535861"/>
                </a:cubicBezTo>
                <a:cubicBezTo>
                  <a:pt x="2440212" y="1529489"/>
                  <a:pt x="2481891" y="1520034"/>
                  <a:pt x="2503503" y="1509228"/>
                </a:cubicBezTo>
                <a:lnTo>
                  <a:pt x="2539014" y="1491473"/>
                </a:lnTo>
                <a:cubicBezTo>
                  <a:pt x="2555530" y="1474957"/>
                  <a:pt x="2561002" y="1467162"/>
                  <a:pt x="2583402" y="1455962"/>
                </a:cubicBezTo>
                <a:cubicBezTo>
                  <a:pt x="2628054" y="1433636"/>
                  <a:pt x="2607323" y="1467552"/>
                  <a:pt x="2663301" y="1411574"/>
                </a:cubicBezTo>
                <a:cubicBezTo>
                  <a:pt x="2764603" y="1310272"/>
                  <a:pt x="2636517" y="1435010"/>
                  <a:pt x="2734322" y="1349430"/>
                </a:cubicBezTo>
                <a:cubicBezTo>
                  <a:pt x="2746920" y="1338407"/>
                  <a:pt x="2755904" y="1323205"/>
                  <a:pt x="2769833" y="1313919"/>
                </a:cubicBezTo>
                <a:cubicBezTo>
                  <a:pt x="2817359" y="1282236"/>
                  <a:pt x="2788921" y="1303709"/>
                  <a:pt x="2849732" y="1242898"/>
                </a:cubicBezTo>
                <a:lnTo>
                  <a:pt x="2876365" y="1216265"/>
                </a:lnTo>
                <a:cubicBezTo>
                  <a:pt x="2879324" y="1207387"/>
                  <a:pt x="2879397" y="1196939"/>
                  <a:pt x="2885243" y="1189632"/>
                </a:cubicBezTo>
                <a:cubicBezTo>
                  <a:pt x="2891908" y="1181301"/>
                  <a:pt x="2903545" y="1178542"/>
                  <a:pt x="2911876" y="1171877"/>
                </a:cubicBezTo>
                <a:cubicBezTo>
                  <a:pt x="2918412" y="1166648"/>
                  <a:pt x="2923095" y="1159350"/>
                  <a:pt x="2929631" y="1154121"/>
                </a:cubicBezTo>
                <a:cubicBezTo>
                  <a:pt x="2937962" y="1147456"/>
                  <a:pt x="2948289" y="1143454"/>
                  <a:pt x="2956264" y="1136366"/>
                </a:cubicBezTo>
                <a:cubicBezTo>
                  <a:pt x="2975031" y="1119684"/>
                  <a:pt x="2995602" y="1103993"/>
                  <a:pt x="3009530" y="1083100"/>
                </a:cubicBezTo>
                <a:cubicBezTo>
                  <a:pt x="3015448" y="1074222"/>
                  <a:pt x="3020259" y="1064497"/>
                  <a:pt x="3027285" y="1056467"/>
                </a:cubicBezTo>
                <a:cubicBezTo>
                  <a:pt x="3041064" y="1040719"/>
                  <a:pt x="3060067" y="1029490"/>
                  <a:pt x="3071674" y="1012079"/>
                </a:cubicBezTo>
                <a:cubicBezTo>
                  <a:pt x="3077592" y="1003201"/>
                  <a:pt x="3082403" y="993476"/>
                  <a:pt x="3089429" y="985446"/>
                </a:cubicBezTo>
                <a:cubicBezTo>
                  <a:pt x="3103208" y="969698"/>
                  <a:pt x="3122211" y="958468"/>
                  <a:pt x="3133818" y="941057"/>
                </a:cubicBezTo>
                <a:cubicBezTo>
                  <a:pt x="3139736" y="932179"/>
                  <a:pt x="3143241" y="921089"/>
                  <a:pt x="3151573" y="914424"/>
                </a:cubicBezTo>
                <a:cubicBezTo>
                  <a:pt x="3158880" y="908578"/>
                  <a:pt x="3169328" y="908506"/>
                  <a:pt x="3178206" y="905547"/>
                </a:cubicBezTo>
                <a:cubicBezTo>
                  <a:pt x="3190043" y="893710"/>
                  <a:pt x="3199788" y="879322"/>
                  <a:pt x="3213717" y="870036"/>
                </a:cubicBezTo>
                <a:cubicBezTo>
                  <a:pt x="3222595" y="864118"/>
                  <a:pt x="3232320" y="859307"/>
                  <a:pt x="3240350" y="852281"/>
                </a:cubicBezTo>
                <a:cubicBezTo>
                  <a:pt x="3256098" y="838502"/>
                  <a:pt x="3284738" y="807892"/>
                  <a:pt x="3284738" y="807892"/>
                </a:cubicBezTo>
                <a:cubicBezTo>
                  <a:pt x="3295901" y="774404"/>
                  <a:pt x="3298602" y="758515"/>
                  <a:pt x="3329126" y="727993"/>
                </a:cubicBezTo>
                <a:cubicBezTo>
                  <a:pt x="3335045" y="722075"/>
                  <a:pt x="3341653" y="716774"/>
                  <a:pt x="3346882" y="710238"/>
                </a:cubicBezTo>
                <a:cubicBezTo>
                  <a:pt x="3391689" y="654230"/>
                  <a:pt x="3339513" y="708730"/>
                  <a:pt x="3382392" y="665849"/>
                </a:cubicBezTo>
                <a:cubicBezTo>
                  <a:pt x="3400869" y="591946"/>
                  <a:pt x="3374987" y="661630"/>
                  <a:pt x="3417903" y="612583"/>
                </a:cubicBezTo>
                <a:cubicBezTo>
                  <a:pt x="3431955" y="596523"/>
                  <a:pt x="3441577" y="577072"/>
                  <a:pt x="3453414" y="559317"/>
                </a:cubicBezTo>
                <a:cubicBezTo>
                  <a:pt x="3459332" y="550439"/>
                  <a:pt x="3462291" y="538602"/>
                  <a:pt x="3471169" y="532684"/>
                </a:cubicBezTo>
                <a:lnTo>
                  <a:pt x="3497802" y="514929"/>
                </a:lnTo>
                <a:cubicBezTo>
                  <a:pt x="3509639" y="497174"/>
                  <a:pt x="3518224" y="476752"/>
                  <a:pt x="3533313" y="461663"/>
                </a:cubicBezTo>
                <a:cubicBezTo>
                  <a:pt x="3542191" y="452785"/>
                  <a:pt x="3551909" y="444675"/>
                  <a:pt x="3559946" y="435030"/>
                </a:cubicBezTo>
                <a:cubicBezTo>
                  <a:pt x="3566776" y="426833"/>
                  <a:pt x="3569370" y="415062"/>
                  <a:pt x="3577701" y="408397"/>
                </a:cubicBezTo>
                <a:cubicBezTo>
                  <a:pt x="3585008" y="402551"/>
                  <a:pt x="3595456" y="402478"/>
                  <a:pt x="3604334" y="399519"/>
                </a:cubicBezTo>
                <a:cubicBezTo>
                  <a:pt x="3613212" y="390641"/>
                  <a:pt x="3621322" y="380923"/>
                  <a:pt x="3630967" y="372886"/>
                </a:cubicBezTo>
                <a:cubicBezTo>
                  <a:pt x="3669058" y="341144"/>
                  <a:pt x="3648865" y="370939"/>
                  <a:pt x="3684233" y="328498"/>
                </a:cubicBezTo>
                <a:cubicBezTo>
                  <a:pt x="3691063" y="320301"/>
                  <a:pt x="3695044" y="309966"/>
                  <a:pt x="3701988" y="301865"/>
                </a:cubicBezTo>
                <a:cubicBezTo>
                  <a:pt x="3712882" y="289155"/>
                  <a:pt x="3725662" y="278191"/>
                  <a:pt x="3737499" y="266354"/>
                </a:cubicBezTo>
                <a:cubicBezTo>
                  <a:pt x="3746377" y="257476"/>
                  <a:pt x="3757168" y="250167"/>
                  <a:pt x="3764132" y="239721"/>
                </a:cubicBezTo>
                <a:cubicBezTo>
                  <a:pt x="3777317" y="219943"/>
                  <a:pt x="3781569" y="209791"/>
                  <a:pt x="3799643" y="195333"/>
                </a:cubicBezTo>
                <a:cubicBezTo>
                  <a:pt x="3807975" y="188668"/>
                  <a:pt x="3817945" y="184243"/>
                  <a:pt x="3826276" y="177578"/>
                </a:cubicBezTo>
                <a:cubicBezTo>
                  <a:pt x="3832812" y="172349"/>
                  <a:pt x="3837335" y="164844"/>
                  <a:pt x="3844031" y="159822"/>
                </a:cubicBezTo>
                <a:cubicBezTo>
                  <a:pt x="3861102" y="147018"/>
                  <a:pt x="3879542" y="136149"/>
                  <a:pt x="3897297" y="124312"/>
                </a:cubicBezTo>
                <a:cubicBezTo>
                  <a:pt x="3906175" y="118393"/>
                  <a:pt x="3913808" y="109930"/>
                  <a:pt x="3923930" y="106556"/>
                </a:cubicBezTo>
                <a:cubicBezTo>
                  <a:pt x="3941685" y="100638"/>
                  <a:pt x="3961624" y="99183"/>
                  <a:pt x="3977196" y="88801"/>
                </a:cubicBezTo>
                <a:cubicBezTo>
                  <a:pt x="4018097" y="61533"/>
                  <a:pt x="4034720" y="43703"/>
                  <a:pt x="4083728" y="35535"/>
                </a:cubicBezTo>
                <a:cubicBezTo>
                  <a:pt x="4228319" y="11437"/>
                  <a:pt x="4154366" y="20541"/>
                  <a:pt x="4305670" y="8902"/>
                </a:cubicBezTo>
                <a:cubicBezTo>
                  <a:pt x="4335110" y="-912"/>
                  <a:pt x="4322945" y="24"/>
                  <a:pt x="4341181" y="24"/>
                </a:cubicBezTo>
              </a:path>
            </a:pathLst>
          </a:cu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85643" y="4115702"/>
            <a:ext cx="973343" cy="2031325"/>
          </a:xfrm>
          <a:prstGeom prst="rect">
            <a:avLst/>
          </a:prstGeom>
          <a:noFill/>
        </p:spPr>
        <p:txBody>
          <a:bodyPr wrap="none" rtlCol="0">
            <a:spAutoFit/>
          </a:bodyPr>
          <a:lstStyle/>
          <a:p>
            <a:r>
              <a:rPr lang="en-US" dirty="0">
                <a:solidFill>
                  <a:schemeClr val="accent6">
                    <a:lumMod val="75000"/>
                  </a:schemeClr>
                </a:solidFill>
              </a:rPr>
              <a:t>Airplane</a:t>
            </a:r>
          </a:p>
          <a:p>
            <a:endParaRPr lang="en-US" dirty="0"/>
          </a:p>
          <a:p>
            <a:endParaRPr lang="en-US" dirty="0"/>
          </a:p>
          <a:p>
            <a:endParaRPr lang="en-US" dirty="0"/>
          </a:p>
          <a:p>
            <a:r>
              <a:rPr lang="en-US" dirty="0">
                <a:solidFill>
                  <a:srgbClr val="7030A0"/>
                </a:solidFill>
              </a:rPr>
              <a:t>Car</a:t>
            </a:r>
          </a:p>
          <a:p>
            <a:r>
              <a:rPr lang="en-US" dirty="0">
                <a:solidFill>
                  <a:srgbClr val="00B050"/>
                </a:solidFill>
              </a:rPr>
              <a:t>Bicycle</a:t>
            </a:r>
          </a:p>
          <a:p>
            <a:r>
              <a:rPr lang="en-US" dirty="0">
                <a:solidFill>
                  <a:schemeClr val="tx2">
                    <a:lumMod val="60000"/>
                    <a:lumOff val="40000"/>
                  </a:schemeClr>
                </a:solidFill>
              </a:rPr>
              <a:t>Walker</a:t>
            </a:r>
          </a:p>
        </p:txBody>
      </p:sp>
      <p:sp>
        <p:nvSpPr>
          <p:cNvPr id="43" name="TextBox 42"/>
          <p:cNvSpPr txBox="1"/>
          <p:nvPr/>
        </p:nvSpPr>
        <p:spPr>
          <a:xfrm>
            <a:off x="7385643" y="1099066"/>
            <a:ext cx="728469" cy="369332"/>
          </a:xfrm>
          <a:prstGeom prst="rect">
            <a:avLst/>
          </a:prstGeom>
          <a:noFill/>
        </p:spPr>
        <p:txBody>
          <a:bodyPr wrap="none" rtlCol="0">
            <a:spAutoFit/>
          </a:bodyPr>
          <a:lstStyle/>
          <a:p>
            <a:r>
              <a:rPr lang="en-US" dirty="0">
                <a:solidFill>
                  <a:srgbClr val="FF0000"/>
                </a:solidFill>
              </a:rPr>
              <a:t>Bullet</a:t>
            </a:r>
          </a:p>
        </p:txBody>
      </p:sp>
    </p:spTree>
    <p:extLst>
      <p:ext uri="{BB962C8B-B14F-4D97-AF65-F5344CB8AC3E}">
        <p14:creationId xmlns:p14="http://schemas.microsoft.com/office/powerpoint/2010/main" val="315797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“best”, </a:t>
            </a:r>
            <a:r>
              <a:rPr lang="en-US" i="1" dirty="0"/>
              <a:t>for what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How much “work” can it do (e.g. transport cargo or people)</a:t>
            </a:r>
          </a:p>
          <a:p>
            <a:r>
              <a:rPr lang="en-US" dirty="0"/>
              <a:t>How long does it take before it operates at nominal performance?</a:t>
            </a:r>
          </a:p>
          <a:p>
            <a:r>
              <a:rPr lang="en-US" dirty="0"/>
              <a:t>How long can it sustain its nominal performance</a:t>
            </a:r>
          </a:p>
          <a:p>
            <a:r>
              <a:rPr lang="en-US" dirty="0"/>
              <a:t>What is the cost per mile?</a:t>
            </a:r>
          </a:p>
          <a:p>
            <a:r>
              <a:rPr lang="en-US" dirty="0"/>
              <a:t>If you gave one of them a 5 second head start, would it change the analysis?</a:t>
            </a:r>
          </a:p>
          <a:p>
            <a:r>
              <a:rPr lang="en-US" dirty="0"/>
              <a:t>If you “improved” one of them by 20%, would it change the analysis?</a:t>
            </a:r>
          </a:p>
        </p:txBody>
      </p:sp>
    </p:spTree>
    <p:extLst>
      <p:ext uri="{BB962C8B-B14F-4D97-AF65-F5344CB8AC3E}">
        <p14:creationId xmlns:p14="http://schemas.microsoft.com/office/powerpoint/2010/main" val="120647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t>Want a way to compare different algorithms</a:t>
            </a:r>
          </a:p>
        </p:txBody>
      </p:sp>
      <p:sp>
        <p:nvSpPr>
          <p:cNvPr id="3" name="Content Placeholder 2"/>
          <p:cNvSpPr>
            <a:spLocks noGrp="1"/>
          </p:cNvSpPr>
          <p:nvPr>
            <p:ph idx="1"/>
          </p:nvPr>
        </p:nvSpPr>
        <p:spPr>
          <a:xfrm>
            <a:off x="457200" y="990600"/>
            <a:ext cx="8229600" cy="5410200"/>
          </a:xfrm>
        </p:spPr>
        <p:txBody>
          <a:bodyPr>
            <a:noAutofit/>
          </a:bodyPr>
          <a:lstStyle/>
          <a:p>
            <a:r>
              <a:rPr lang="en-US" sz="2200" dirty="0"/>
              <a:t>Which one is faster?  Which one takes up less space in memory?</a:t>
            </a:r>
          </a:p>
          <a:p>
            <a:endParaRPr lang="en-US" sz="1000" dirty="0"/>
          </a:p>
          <a:p>
            <a:r>
              <a:rPr lang="en-US" sz="2200" dirty="0"/>
              <a:t>Want to compare algorithms early in the process of creating software – preferably before much software has been written</a:t>
            </a:r>
          </a:p>
          <a:p>
            <a:endParaRPr lang="en-US" sz="1000" dirty="0"/>
          </a:p>
          <a:p>
            <a:r>
              <a:rPr lang="en-US" sz="2200" dirty="0"/>
              <a:t>Don't want the metrics to depend on 'incidental' stuff that will change.  </a:t>
            </a:r>
          </a:p>
          <a:p>
            <a:pPr lvl="1"/>
            <a:r>
              <a:rPr lang="en-US" sz="2200" dirty="0"/>
              <a:t>(a new version of the compiler was released, new CPU from 3.8 to 4.2 GHz</a:t>
            </a:r>
          </a:p>
          <a:p>
            <a:pPr marL="457200" lvl="1" indent="0">
              <a:buNone/>
            </a:pPr>
            <a:endParaRPr lang="en-US" sz="1000" dirty="0"/>
          </a:p>
          <a:p>
            <a:r>
              <a:rPr lang="en-US" sz="2200" dirty="0"/>
              <a:t>We're looking for general guidance that we can reuse repeatedly, without having to re-run all our measurements every time something changes</a:t>
            </a:r>
          </a:p>
          <a:p>
            <a:pPr lvl="1"/>
            <a:r>
              <a:rPr lang="en-US" sz="2200" dirty="0"/>
              <a:t>But moving to a system with very different fundamental capabilities might require rethinking the decision</a:t>
            </a:r>
          </a:p>
          <a:p>
            <a:pPr lvl="2"/>
            <a:r>
              <a:rPr lang="en-US" sz="2200" dirty="0"/>
              <a:t>GPU,  FPU, 1 core to 16 cores</a:t>
            </a:r>
            <a:br>
              <a:rPr lang="en-US" sz="2200" dirty="0"/>
            </a:br>
            <a:endParaRPr lang="en-US" sz="2200" dirty="0"/>
          </a:p>
        </p:txBody>
      </p:sp>
    </p:spTree>
    <p:extLst>
      <p:ext uri="{BB962C8B-B14F-4D97-AF65-F5344CB8AC3E}">
        <p14:creationId xmlns:p14="http://schemas.microsoft.com/office/powerpoint/2010/main" val="10266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Want estimate of time / memory needed to run an algorithm as a function of the size of the input</a:t>
            </a:r>
          </a:p>
        </p:txBody>
      </p:sp>
      <p:sp>
        <p:nvSpPr>
          <p:cNvPr id="3" name="Content Placeholder 2"/>
          <p:cNvSpPr>
            <a:spLocks noGrp="1"/>
          </p:cNvSpPr>
          <p:nvPr>
            <p:ph idx="1"/>
          </p:nvPr>
        </p:nvSpPr>
        <p:spPr>
          <a:xfrm>
            <a:off x="457200" y="1447800"/>
            <a:ext cx="8229600" cy="4953000"/>
          </a:xfrm>
        </p:spPr>
        <p:txBody>
          <a:bodyPr>
            <a:normAutofit/>
          </a:bodyPr>
          <a:lstStyle/>
          <a:p>
            <a:r>
              <a:rPr lang="en-US" sz="2400" dirty="0"/>
              <a:t>Its ok to measure things in an approximate fashion, we are not predicting the actual performance, but rather, which of 2 algorithms will be faster.</a:t>
            </a:r>
          </a:p>
          <a:p>
            <a:endParaRPr lang="en-US" sz="1050" dirty="0"/>
          </a:p>
          <a:p>
            <a:r>
              <a:rPr lang="en-US" sz="2400" dirty="0"/>
              <a:t>Assuming that our comparisons only hold true for fairly large numbers of input values</a:t>
            </a:r>
          </a:p>
          <a:p>
            <a:pPr lvl="1"/>
            <a:r>
              <a:rPr lang="en-US" sz="2400" dirty="0"/>
              <a:t>For example, if you're only got 10 elements in an array, </a:t>
            </a:r>
            <a:r>
              <a:rPr lang="en-US" sz="2400" dirty="0" err="1"/>
              <a:t>BubbleSort</a:t>
            </a:r>
            <a:r>
              <a:rPr lang="en-US" sz="2400" dirty="0"/>
              <a:t> might actually run faster than </a:t>
            </a:r>
            <a:r>
              <a:rPr lang="en-US" sz="2400" dirty="0" err="1"/>
              <a:t>QuickSort</a:t>
            </a:r>
            <a:r>
              <a:rPr lang="en-US" sz="2400" dirty="0"/>
              <a:t>.  But for 10 million elements, a good </a:t>
            </a:r>
            <a:r>
              <a:rPr lang="en-US" sz="2400" dirty="0" err="1"/>
              <a:t>QuickSort</a:t>
            </a:r>
            <a:r>
              <a:rPr lang="en-US" sz="2400" dirty="0"/>
              <a:t> wins by a lot!</a:t>
            </a:r>
          </a:p>
          <a:p>
            <a:pPr marL="0" lvl="0" indent="0">
              <a:buNone/>
            </a:pPr>
            <a:endParaRPr lang="en-US" sz="1000" dirty="0"/>
          </a:p>
          <a:p>
            <a:pPr lvl="0"/>
            <a:r>
              <a:rPr lang="en-US" sz="2400" dirty="0"/>
              <a:t>Want a mathematically rigorous definition of these metrics, so that we might prove that a given algorithm has certain properties.</a:t>
            </a:r>
          </a:p>
        </p:txBody>
      </p:sp>
    </p:spTree>
    <p:extLst>
      <p:ext uri="{BB962C8B-B14F-4D97-AF65-F5344CB8AC3E}">
        <p14:creationId xmlns:p14="http://schemas.microsoft.com/office/powerpoint/2010/main" val="196863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compare the asymptotes of two functions</a:t>
            </a:r>
          </a:p>
        </p:txBody>
      </p:sp>
      <p:sp>
        <p:nvSpPr>
          <p:cNvPr id="3" name="Content Placeholder 2"/>
          <p:cNvSpPr>
            <a:spLocks noGrp="1"/>
          </p:cNvSpPr>
          <p:nvPr>
            <p:ph idx="1"/>
          </p:nvPr>
        </p:nvSpPr>
        <p:spPr>
          <a:xfrm>
            <a:off x="457200" y="1447800"/>
            <a:ext cx="8229600" cy="4953000"/>
          </a:xfrm>
        </p:spPr>
        <p:txBody>
          <a:bodyPr>
            <a:noAutofit/>
          </a:bodyPr>
          <a:lstStyle/>
          <a:p>
            <a:r>
              <a:rPr lang="en-US" sz="2400" dirty="0"/>
              <a:t>Technically, we want to compare the asymptotes of two functions that model the algorithm execution.</a:t>
            </a:r>
          </a:p>
          <a:p>
            <a:endParaRPr lang="en-US" sz="1000" dirty="0"/>
          </a:p>
          <a:p>
            <a:r>
              <a:rPr lang="en-US" sz="2400" dirty="0"/>
              <a:t>But when you talk about asymptotes, you want to compare the asymptotes of  each algorithm's  dominant term, WITHOUT any coefficients on that term.  Which is where the 'Big "Oh" Notation' comes in – we will drop any non-dominant terms and/or coefficients.</a:t>
            </a:r>
          </a:p>
          <a:p>
            <a:pPr marL="0" indent="0">
              <a:buNone/>
            </a:pPr>
            <a:endParaRPr lang="en-US" sz="1000" dirty="0"/>
          </a:p>
          <a:p>
            <a:r>
              <a:rPr lang="en-US" sz="2400" dirty="0"/>
              <a:t>Note we also do not factor in “best case” or even average case.  If you have to walk an array to find one value, we assume the one you want is in the last spot, and not on-average, about midpoint.</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32445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Assume an array with 300 values, sorted from lowest to highest. You've decide to compare two options for finding a particular value in the array: a linear search, and a binary search.  </a:t>
            </a:r>
          </a:p>
          <a:p>
            <a:r>
              <a:rPr lang="en-US" dirty="0"/>
              <a:t>Linear search: Start at the top, and walk thru the entire list, examining each element in the array.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72103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1911</Words>
  <Application>Microsoft Office PowerPoint</Application>
  <PresentationFormat>On-screen Show (4:3)</PresentationFormat>
  <Paragraphs>214</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Courier New</vt:lpstr>
      <vt:lpstr>Nimbus Roman No9 L</vt:lpstr>
      <vt:lpstr>Times New Roman</vt:lpstr>
      <vt:lpstr>Office Theme</vt:lpstr>
      <vt:lpstr>Equation</vt:lpstr>
      <vt:lpstr>Big O or Big Oh! Rough estimate of execution time and memory required but only for comparing algorithms.</vt:lpstr>
      <vt:lpstr>Program Performance</vt:lpstr>
      <vt:lpstr>How would you describe and compare the speed of:</vt:lpstr>
      <vt:lpstr>PowerPoint Presentation</vt:lpstr>
      <vt:lpstr>Which one is “best”, for what?</vt:lpstr>
      <vt:lpstr>Want a way to compare different algorithms</vt:lpstr>
      <vt:lpstr>Want estimate of time / memory needed to run an algorithm as a function of the size of the input</vt:lpstr>
      <vt:lpstr>compare the asymptotes of two functions</vt:lpstr>
      <vt:lpstr>example</vt:lpstr>
      <vt:lpstr>Function for a Linear Search</vt:lpstr>
      <vt:lpstr>Binary Search</vt:lpstr>
      <vt:lpstr>Function for a Binary Search</vt:lpstr>
      <vt:lpstr>Function for a Binary Search</vt:lpstr>
      <vt:lpstr>Big Oh simplification</vt:lpstr>
      <vt:lpstr>Most of us do not have BA in Math degrees!</vt:lpstr>
      <vt:lpstr>PowerPoint Presentation</vt:lpstr>
      <vt:lpstr>Ok, let’s look at the common ones.</vt:lpstr>
      <vt:lpstr>O(1)   aka Constant Time</vt:lpstr>
      <vt:lpstr>PowerPoint Presentation</vt:lpstr>
      <vt:lpstr>O(N)   aka Linear Time</vt:lpstr>
      <vt:lpstr>PowerPoint Presentation</vt:lpstr>
      <vt:lpstr>PowerPoint Presentation</vt:lpstr>
      <vt:lpstr>O(2N) aka Exponential Growth</vt:lpstr>
      <vt:lpstr>O(2N) aka Exponential Growth</vt:lpstr>
      <vt:lpstr>18,000,000,000,000,000,000 grains of rice: about 210 billion tons</vt:lpstr>
      <vt:lpstr>O(N!) aka Factorial</vt:lpstr>
      <vt:lpstr>Nice 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136</cp:revision>
  <cp:lastPrinted>2017-05-08T19:07:47Z</cp:lastPrinted>
  <dcterms:created xsi:type="dcterms:W3CDTF">2013-01-27T23:57:48Z</dcterms:created>
  <dcterms:modified xsi:type="dcterms:W3CDTF">2018-05-03T23:08:28Z</dcterms:modified>
</cp:coreProperties>
</file>