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80" r:id="rId3"/>
    <p:sldId id="274" r:id="rId4"/>
    <p:sldId id="279" r:id="rId5"/>
    <p:sldId id="275" r:id="rId6"/>
    <p:sldId id="278" r:id="rId7"/>
    <p:sldId id="276" r:id="rId8"/>
    <p:sldId id="287" r:id="rId9"/>
    <p:sldId id="288" r:id="rId10"/>
    <p:sldId id="292" r:id="rId11"/>
    <p:sldId id="291" r:id="rId12"/>
    <p:sldId id="290" r:id="rId13"/>
    <p:sldId id="289" r:id="rId14"/>
    <p:sldId id="286" r:id="rId15"/>
    <p:sldId id="285" r:id="rId16"/>
    <p:sldId id="284" r:id="rId17"/>
    <p:sldId id="283" r:id="rId18"/>
    <p:sldId id="29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0" y="72"/>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5510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702464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21917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288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2A3F05-1E56-41FD-8B47-EADA3141F8BF}"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913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2A3F05-1E56-41FD-8B47-EADA3141F8BF}"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528317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2A3F05-1E56-41FD-8B47-EADA3141F8BF}" type="datetimeFigureOut">
              <a:rPr lang="en-US" smtClean="0"/>
              <a:t>5/31/2016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91786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2A3F05-1E56-41FD-8B47-EADA3141F8BF}" type="datetimeFigureOut">
              <a:rPr lang="en-US" smtClean="0"/>
              <a:t>5/31/2016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08486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A3F05-1E56-41FD-8B47-EADA3141F8BF}" type="datetimeFigureOut">
              <a:rPr lang="en-US" smtClean="0"/>
              <a:t>5/31/2016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60599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24321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11934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A3F05-1E56-41FD-8B47-EADA3141F8BF}" type="datetimeFigureOut">
              <a:rPr lang="en-US" smtClean="0"/>
              <a:t>5/31/2016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C5ED6-EE02-4A02-8297-1EF4B8CC1219}" type="slidenum">
              <a:rPr lang="en-US" smtClean="0"/>
              <a:t>‹#›</a:t>
            </a:fld>
            <a:endParaRPr lang="en-US"/>
          </a:p>
        </p:txBody>
      </p:sp>
    </p:spTree>
    <p:extLst>
      <p:ext uri="{BB962C8B-B14F-4D97-AF65-F5344CB8AC3E}">
        <p14:creationId xmlns:p14="http://schemas.microsoft.com/office/powerpoint/2010/main" val="35975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s://msdn.microsoft.com/en-us/library/ms379573(v=vs.80).asp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www.cs.usfca.edu/~galles/visualization/AVLtree.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cs.usfca.edu/~galles/visualization/RedBlack.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0"/>
            <a:ext cx="7772400" cy="2381251"/>
          </a:xfrm>
        </p:spPr>
        <p:txBody>
          <a:bodyPr>
            <a:normAutofit/>
          </a:bodyPr>
          <a:lstStyle/>
          <a:p>
            <a:pPr fontAlgn="base"/>
            <a:r>
              <a:rPr lang="en-US" sz="3600" dirty="0" smtClean="0"/>
              <a:t>Self-balancing Binary Search Trees</a:t>
            </a:r>
            <a:br>
              <a:rPr lang="en-US" sz="3600" dirty="0" smtClean="0"/>
            </a:br>
            <a:r>
              <a:rPr lang="en-US" sz="2800" dirty="0" smtClean="0"/>
              <a:t>(and the process </a:t>
            </a:r>
            <a:r>
              <a:rPr lang="en-US" sz="2800" dirty="0"/>
              <a:t>of </a:t>
            </a:r>
            <a:r>
              <a:rPr lang="en-US" sz="2800" dirty="0" smtClean="0"/>
              <a:t> keeping it balanced)</a:t>
            </a:r>
            <a:endParaRPr lang="en-US" sz="3600" dirty="0"/>
          </a:p>
        </p:txBody>
      </p:sp>
      <p:sp>
        <p:nvSpPr>
          <p:cNvPr id="3" name="Subtitle 2"/>
          <p:cNvSpPr>
            <a:spLocks noGrp="1"/>
          </p:cNvSpPr>
          <p:nvPr>
            <p:ph type="subTitle" idx="1"/>
          </p:nvPr>
        </p:nvSpPr>
        <p:spPr>
          <a:xfrm>
            <a:off x="1447800" y="2971800"/>
            <a:ext cx="6400800" cy="1752600"/>
          </a:xfrm>
        </p:spPr>
        <p:txBody>
          <a:bodyPr/>
          <a:lstStyle/>
          <a:p>
            <a:r>
              <a:rPr lang="en-US" dirty="0" smtClean="0"/>
              <a:t>Kurt Friedrich</a:t>
            </a:r>
          </a:p>
          <a:p>
            <a:r>
              <a:rPr lang="en-US" dirty="0" smtClean="0"/>
              <a:t>Spring 2015</a:t>
            </a:r>
            <a:endParaRPr lang="en-US" dirty="0"/>
          </a:p>
        </p:txBody>
      </p:sp>
      <p:sp>
        <p:nvSpPr>
          <p:cNvPr id="4" name="TextBox 3"/>
          <p:cNvSpPr txBox="1"/>
          <p:nvPr/>
        </p:nvSpPr>
        <p:spPr>
          <a:xfrm>
            <a:off x="533400" y="5410200"/>
            <a:ext cx="6514989" cy="369332"/>
          </a:xfrm>
          <a:prstGeom prst="rect">
            <a:avLst/>
          </a:prstGeom>
          <a:noFill/>
        </p:spPr>
        <p:txBody>
          <a:bodyPr wrap="none" rtlCol="0">
            <a:spAutoFit/>
          </a:bodyPr>
          <a:lstStyle/>
          <a:p>
            <a:r>
              <a:rPr lang="en-US" dirty="0">
                <a:hlinkClick r:id="rId2"/>
              </a:rPr>
              <a:t>https://msdn.microsoft.com/en-us/library/ms379573(v=vs.80).</a:t>
            </a:r>
            <a:r>
              <a:rPr lang="en-US" dirty="0" smtClean="0">
                <a:hlinkClick r:id="rId2"/>
              </a:rPr>
              <a:t>aspx</a:t>
            </a:r>
            <a:endParaRPr lang="en-US" dirty="0" smtClean="0"/>
          </a:p>
        </p:txBody>
      </p:sp>
      <p:pic>
        <p:nvPicPr>
          <p:cNvPr id="1026" name="Picture 2" descr="ms379573.datastructures_guide4-fig02(en-US,VS.8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438400"/>
            <a:ext cx="1609725" cy="2552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466703" y="4641669"/>
            <a:ext cx="3040897" cy="369332"/>
          </a:xfrm>
          <a:prstGeom prst="rect">
            <a:avLst/>
          </a:prstGeom>
          <a:noFill/>
        </p:spPr>
        <p:txBody>
          <a:bodyPr wrap="none" rtlCol="0">
            <a:spAutoFit/>
          </a:bodyPr>
          <a:lstStyle/>
          <a:p>
            <a:r>
              <a:rPr lang="en-US" dirty="0" smtClean="0">
                <a:solidFill>
                  <a:srgbClr val="FF0000"/>
                </a:solidFill>
              </a:rPr>
              <a:t>(Avoiding these unlucky cases)</a:t>
            </a:r>
            <a:endParaRPr lang="en-US" dirty="0">
              <a:solidFill>
                <a:srgbClr val="FF0000"/>
              </a:solidFill>
            </a:endParaRPr>
          </a:p>
        </p:txBody>
      </p:sp>
    </p:spTree>
    <p:extLst>
      <p:ext uri="{BB962C8B-B14F-4D97-AF65-F5344CB8AC3E}">
        <p14:creationId xmlns:p14="http://schemas.microsoft.com/office/powerpoint/2010/main" val="3774609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3581400"/>
            <a:ext cx="2971800" cy="2889250"/>
          </a:xfrm>
          <a:prstGeom prst="rect">
            <a:avLst/>
          </a:prstGeom>
        </p:spPr>
      </p:pic>
      <p:sp>
        <p:nvSpPr>
          <p:cNvPr id="4" name="TextBox 3"/>
          <p:cNvSpPr txBox="1"/>
          <p:nvPr/>
        </p:nvSpPr>
        <p:spPr>
          <a:xfrm>
            <a:off x="457200" y="838200"/>
            <a:ext cx="6477000" cy="3785652"/>
          </a:xfrm>
          <a:prstGeom prst="rect">
            <a:avLst/>
          </a:prstGeom>
          <a:noFill/>
        </p:spPr>
        <p:txBody>
          <a:bodyPr wrap="square" rtlCol="0">
            <a:spAutoFit/>
          </a:bodyPr>
          <a:lstStyle/>
          <a:p>
            <a:r>
              <a:rPr lang="en-US" sz="2400" dirty="0" smtClean="0"/>
              <a:t>Stage 1 is to just insert it as a normal BST;</a:t>
            </a:r>
          </a:p>
          <a:p>
            <a:r>
              <a:rPr lang="en-US" sz="2400" dirty="0" smtClean="0"/>
              <a:t>But notice that the sides are no longer balanced, right is </a:t>
            </a:r>
            <a:r>
              <a:rPr lang="en-US" sz="2400" dirty="0"/>
              <a:t>height </a:t>
            </a:r>
            <a:r>
              <a:rPr lang="en-US" sz="2400" dirty="0" smtClean="0"/>
              <a:t>2 while left is height 3</a:t>
            </a:r>
          </a:p>
          <a:p>
            <a:endParaRPr lang="en-US" sz="2400" dirty="0"/>
          </a:p>
          <a:p>
            <a:r>
              <a:rPr lang="en-US" sz="2400" dirty="0" smtClean="0"/>
              <a:t>Stage 2 starts by walking back up the path that was used to do the insertion, and updating the left and right subtree heights, and then doing a rotation if necessary.</a:t>
            </a:r>
          </a:p>
          <a:p>
            <a:r>
              <a:rPr lang="en-US" sz="2400" i="1" dirty="0" smtClean="0"/>
              <a:t>(In the diagram the left and right subtree heights have not yet been updated, see next slide.)</a:t>
            </a:r>
            <a:endParaRPr lang="en-US" sz="2400" i="1" dirty="0"/>
          </a:p>
        </p:txBody>
      </p:sp>
    </p:spTree>
    <p:extLst>
      <p:ext uri="{BB962C8B-B14F-4D97-AF65-F5344CB8AC3E}">
        <p14:creationId xmlns:p14="http://schemas.microsoft.com/office/powerpoint/2010/main" val="1482243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3733800"/>
            <a:ext cx="2971800" cy="2794673"/>
          </a:xfrm>
          <a:prstGeom prst="rect">
            <a:avLst/>
          </a:prstGeom>
        </p:spPr>
      </p:pic>
      <p:sp>
        <p:nvSpPr>
          <p:cNvPr id="4" name="TextBox 3"/>
          <p:cNvSpPr txBox="1"/>
          <p:nvPr/>
        </p:nvSpPr>
        <p:spPr>
          <a:xfrm>
            <a:off x="457200" y="838200"/>
            <a:ext cx="4922519" cy="1938992"/>
          </a:xfrm>
          <a:prstGeom prst="rect">
            <a:avLst/>
          </a:prstGeom>
          <a:noFill/>
        </p:spPr>
        <p:txBody>
          <a:bodyPr wrap="square" rtlCol="0">
            <a:spAutoFit/>
          </a:bodyPr>
          <a:lstStyle/>
          <a:p>
            <a:r>
              <a:rPr lang="en-US" sz="2400" dirty="0" smtClean="0"/>
              <a:t>We start at the node just above the new one, and update its subtree heights (from -1 -1 to 0 -1)</a:t>
            </a:r>
          </a:p>
          <a:p>
            <a:r>
              <a:rPr lang="en-US" sz="2400" dirty="0" smtClean="0"/>
              <a:t>Since the difference between 0 and </a:t>
            </a:r>
            <a:r>
              <a:rPr lang="en-US" sz="2400" dirty="0"/>
              <a:t>-1</a:t>
            </a:r>
            <a:r>
              <a:rPr lang="en-US" sz="2400" dirty="0" smtClean="0"/>
              <a:t> is only one, no change is required.</a:t>
            </a:r>
            <a:endParaRPr lang="en-US" sz="2400" dirty="0"/>
          </a:p>
        </p:txBody>
      </p:sp>
    </p:spTree>
    <p:extLst>
      <p:ext uri="{BB962C8B-B14F-4D97-AF65-F5344CB8AC3E}">
        <p14:creationId xmlns:p14="http://schemas.microsoft.com/office/powerpoint/2010/main" val="1242164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810000"/>
            <a:ext cx="3048000" cy="2848784"/>
          </a:xfrm>
          <a:prstGeom prst="rect">
            <a:avLst/>
          </a:prstGeom>
        </p:spPr>
      </p:pic>
      <p:sp>
        <p:nvSpPr>
          <p:cNvPr id="4" name="TextBox 3"/>
          <p:cNvSpPr txBox="1"/>
          <p:nvPr/>
        </p:nvSpPr>
        <p:spPr>
          <a:xfrm>
            <a:off x="457200" y="838200"/>
            <a:ext cx="4922519" cy="2677656"/>
          </a:xfrm>
          <a:prstGeom prst="rect">
            <a:avLst/>
          </a:prstGeom>
          <a:noFill/>
        </p:spPr>
        <p:txBody>
          <a:bodyPr wrap="square" rtlCol="0">
            <a:spAutoFit/>
          </a:bodyPr>
          <a:lstStyle/>
          <a:p>
            <a:r>
              <a:rPr lang="en-US" sz="2400" dirty="0" smtClean="0"/>
              <a:t>Now we go back up one more node, to node 5 and update </a:t>
            </a:r>
            <a:r>
              <a:rPr lang="en-US" sz="2400" dirty="0"/>
              <a:t>its subtree heights (from 0</a:t>
            </a:r>
            <a:r>
              <a:rPr lang="en-US" sz="2400" dirty="0" smtClean="0"/>
              <a:t> </a:t>
            </a:r>
            <a:r>
              <a:rPr lang="en-US" sz="2400" dirty="0"/>
              <a:t>-1 to </a:t>
            </a:r>
            <a:r>
              <a:rPr lang="en-US" sz="2400" dirty="0" smtClean="0"/>
              <a:t>1 </a:t>
            </a:r>
            <a:r>
              <a:rPr lang="en-US" sz="2400" dirty="0"/>
              <a:t>-1)</a:t>
            </a:r>
          </a:p>
          <a:p>
            <a:r>
              <a:rPr lang="en-US" sz="2400" dirty="0"/>
              <a:t>Since the difference between </a:t>
            </a:r>
            <a:r>
              <a:rPr lang="en-US" sz="2400" dirty="0" smtClean="0"/>
              <a:t>1 </a:t>
            </a:r>
            <a:r>
              <a:rPr lang="en-US" sz="2400" dirty="0"/>
              <a:t>and -1 is </a:t>
            </a:r>
            <a:r>
              <a:rPr lang="en-US" sz="2400" dirty="0" smtClean="0"/>
              <a:t>greater than 1, a rotation is  required.</a:t>
            </a:r>
          </a:p>
          <a:p>
            <a:r>
              <a:rPr lang="en-US" sz="2400" dirty="0" smtClean="0"/>
              <a:t>This is done on the node below it, 3 </a:t>
            </a:r>
            <a:endParaRPr lang="en-US" sz="2400" dirty="0"/>
          </a:p>
        </p:txBody>
      </p:sp>
    </p:spTree>
    <p:extLst>
      <p:ext uri="{BB962C8B-B14F-4D97-AF65-F5344CB8AC3E}">
        <p14:creationId xmlns:p14="http://schemas.microsoft.com/office/powerpoint/2010/main" val="4123066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4267200"/>
            <a:ext cx="3146995" cy="2438400"/>
          </a:xfrm>
          <a:prstGeom prst="rect">
            <a:avLst/>
          </a:prstGeom>
        </p:spPr>
      </p:pic>
      <p:sp>
        <p:nvSpPr>
          <p:cNvPr id="4" name="TextBox 3"/>
          <p:cNvSpPr txBox="1"/>
          <p:nvPr/>
        </p:nvSpPr>
        <p:spPr>
          <a:xfrm>
            <a:off x="457200" y="838200"/>
            <a:ext cx="5257800" cy="5262979"/>
          </a:xfrm>
          <a:prstGeom prst="rect">
            <a:avLst/>
          </a:prstGeom>
          <a:noFill/>
        </p:spPr>
        <p:txBody>
          <a:bodyPr wrap="square" rtlCol="0">
            <a:spAutoFit/>
          </a:bodyPr>
          <a:lstStyle/>
          <a:p>
            <a:r>
              <a:rPr lang="en-US" sz="2400" dirty="0" smtClean="0"/>
              <a:t>A rotation of 3 gets us to this situation.</a:t>
            </a:r>
          </a:p>
          <a:p>
            <a:r>
              <a:rPr lang="en-US" sz="2400" dirty="0" smtClean="0"/>
              <a:t>The tree </a:t>
            </a:r>
            <a:r>
              <a:rPr lang="en-US" sz="2400" smtClean="0"/>
              <a:t>is </a:t>
            </a:r>
            <a:r>
              <a:rPr lang="en-US" sz="2400" smtClean="0"/>
              <a:t>now </a:t>
            </a:r>
            <a:r>
              <a:rPr lang="en-US" sz="2400" dirty="0" smtClean="0"/>
              <a:t>consistent with both the requirements for BSTs and AVLs.</a:t>
            </a:r>
          </a:p>
          <a:p>
            <a:endParaRPr lang="en-US" sz="2400" dirty="0"/>
          </a:p>
          <a:p>
            <a:r>
              <a:rPr lang="en-US" sz="2400" dirty="0" smtClean="0"/>
              <a:t>How to visualize a rotation:</a:t>
            </a:r>
          </a:p>
          <a:p>
            <a:r>
              <a:rPr lang="en-US" sz="2400" dirty="0" smtClean="0"/>
              <a:t>You grab the node to be rotated and shake it violently, gravity will cause the 5 node above it to fall down under the 3 node as its new right node, and 3 takes 5’s place as the left node of node 10.</a:t>
            </a:r>
          </a:p>
          <a:p>
            <a:endParaRPr lang="en-US" sz="2400" dirty="0"/>
          </a:p>
          <a:p>
            <a:r>
              <a:rPr lang="en-US" sz="2400" dirty="0" smtClean="0"/>
              <a:t>It turns out, when you insert 1 node you never have to rotate more than 1 node, so we know we are done.	</a:t>
            </a:r>
            <a:endParaRPr lang="en-US" sz="2400" dirty="0"/>
          </a:p>
        </p:txBody>
      </p:sp>
    </p:spTree>
    <p:extLst>
      <p:ext uri="{BB962C8B-B14F-4D97-AF65-F5344CB8AC3E}">
        <p14:creationId xmlns:p14="http://schemas.microsoft.com/office/powerpoint/2010/main" val="1095865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There are more complicated rotations …</a:t>
            </a:r>
            <a:endParaRPr lang="en-US" sz="3600" dirty="0"/>
          </a:p>
        </p:txBody>
      </p:sp>
      <p:sp>
        <p:nvSpPr>
          <p:cNvPr id="3" name="Content Placeholder 2"/>
          <p:cNvSpPr>
            <a:spLocks noGrp="1"/>
          </p:cNvSpPr>
          <p:nvPr>
            <p:ph idx="1"/>
          </p:nvPr>
        </p:nvSpPr>
        <p:spPr>
          <a:xfrm>
            <a:off x="457200" y="990600"/>
            <a:ext cx="8229600" cy="5486400"/>
          </a:xfrm>
        </p:spPr>
        <p:txBody>
          <a:bodyPr>
            <a:normAutofit fontScale="92500" lnSpcReduction="10000"/>
          </a:bodyPr>
          <a:lstStyle/>
          <a:p>
            <a:r>
              <a:rPr lang="en-US" sz="2800" dirty="0" smtClean="0"/>
              <a:t> </a:t>
            </a:r>
            <a:r>
              <a:rPr lang="en-US" sz="2800" dirty="0"/>
              <a:t>In addition to </a:t>
            </a:r>
            <a:r>
              <a:rPr lang="en-US" sz="2800" dirty="0" smtClean="0"/>
              <a:t>this </a:t>
            </a:r>
            <a:r>
              <a:rPr lang="en-US" sz="2800" dirty="0"/>
              <a:t>simple, single rotation </a:t>
            </a:r>
            <a:r>
              <a:rPr lang="en-US" sz="2800" dirty="0" smtClean="0"/>
              <a:t>we just did,  </a:t>
            </a:r>
            <a:r>
              <a:rPr lang="en-US" sz="2800" dirty="0"/>
              <a:t>there are more involved rotations than are sometimes required. </a:t>
            </a:r>
            <a:endParaRPr lang="en-US" sz="2800" dirty="0" smtClean="0"/>
          </a:p>
          <a:p>
            <a:r>
              <a:rPr lang="en-US" sz="2800" dirty="0" smtClean="0"/>
              <a:t>But a </a:t>
            </a:r>
            <a:r>
              <a:rPr lang="en-US" sz="2800" dirty="0"/>
              <a:t>thorough discussion of the set of rotations potentially needed by an AVL tree is beyond the scope of this </a:t>
            </a:r>
            <a:r>
              <a:rPr lang="en-US" sz="2800" dirty="0" smtClean="0"/>
              <a:t>class. </a:t>
            </a:r>
          </a:p>
          <a:p>
            <a:r>
              <a:rPr lang="en-US" sz="2800" dirty="0" smtClean="0"/>
              <a:t>But it </a:t>
            </a:r>
            <a:r>
              <a:rPr lang="en-US" sz="2800" dirty="0"/>
              <a:t>is important to realize is that both insertions </a:t>
            </a:r>
            <a:r>
              <a:rPr lang="en-US" sz="2800" i="1" dirty="0"/>
              <a:t>and</a:t>
            </a:r>
            <a:r>
              <a:rPr lang="en-US" sz="2800" dirty="0"/>
              <a:t> deletions can disturb the balance property to which that AVL trees must adhere. </a:t>
            </a:r>
            <a:r>
              <a:rPr lang="en-US" sz="2800" dirty="0" smtClean="0"/>
              <a:t>In which case, a  rotation will be needed.</a:t>
            </a:r>
          </a:p>
          <a:p>
            <a:r>
              <a:rPr lang="en-US" sz="2800" dirty="0" smtClean="0"/>
              <a:t>You can see an AVL visualization </a:t>
            </a:r>
            <a:r>
              <a:rPr lang="en-US" sz="2800" dirty="0"/>
              <a:t>at </a:t>
            </a:r>
            <a:r>
              <a:rPr lang="en-US" sz="2800" dirty="0">
                <a:hlinkClick r:id="rId2"/>
              </a:rPr>
              <a:t>http://www.cs.usfca.edu/~</a:t>
            </a:r>
            <a:r>
              <a:rPr lang="en-US" sz="2800" dirty="0" smtClean="0">
                <a:hlinkClick r:id="rId2"/>
              </a:rPr>
              <a:t>galles/visualization/AVLtree.html</a:t>
            </a:r>
            <a:r>
              <a:rPr lang="en-US" sz="2800" dirty="0" smtClean="0"/>
              <a:t>  try inserting 1  2   3  4  5  6 which would normally be very bad for a BST</a:t>
            </a:r>
          </a:p>
          <a:p>
            <a:endParaRPr lang="en-US" sz="2800" dirty="0"/>
          </a:p>
        </p:txBody>
      </p:sp>
    </p:spTree>
    <p:extLst>
      <p:ext uri="{BB962C8B-B14F-4D97-AF65-F5344CB8AC3E}">
        <p14:creationId xmlns:p14="http://schemas.microsoft.com/office/powerpoint/2010/main" val="3846051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a:t>red-black trees</a:t>
            </a:r>
          </a:p>
        </p:txBody>
      </p:sp>
      <p:sp>
        <p:nvSpPr>
          <p:cNvPr id="3" name="Content Placeholder 2"/>
          <p:cNvSpPr>
            <a:spLocks noGrp="1"/>
          </p:cNvSpPr>
          <p:nvPr>
            <p:ph idx="1"/>
          </p:nvPr>
        </p:nvSpPr>
        <p:spPr>
          <a:xfrm>
            <a:off x="457200" y="990600"/>
            <a:ext cx="8229600" cy="5486400"/>
          </a:xfrm>
        </p:spPr>
        <p:txBody>
          <a:bodyPr>
            <a:normAutofit fontScale="92500" lnSpcReduction="20000"/>
          </a:bodyPr>
          <a:lstStyle/>
          <a:p>
            <a:r>
              <a:rPr lang="en-US" sz="2800" dirty="0" smtClean="0"/>
              <a:t>Was </a:t>
            </a:r>
            <a:r>
              <a:rPr lang="en-US" sz="2800" dirty="0"/>
              <a:t>invented in 1972 by Rudolf Bayer, a computer science professor at the Technical University of Munich</a:t>
            </a:r>
            <a:r>
              <a:rPr lang="en-US" sz="2800" dirty="0" smtClean="0"/>
              <a:t>.</a:t>
            </a:r>
          </a:p>
          <a:p>
            <a:r>
              <a:rPr lang="en-US" sz="2800" dirty="0" smtClean="0"/>
              <a:t>In </a:t>
            </a:r>
            <a:r>
              <a:rPr lang="en-US" sz="2800" dirty="0"/>
              <a:t>addition to its data and left and right children, the nodes of a red-black tree contain an extra bit of </a:t>
            </a:r>
            <a:r>
              <a:rPr lang="en-US" sz="2800" dirty="0" smtClean="0"/>
              <a:t>information. This could have been called up/down, yes/now, or whatever, but he called it a </a:t>
            </a:r>
            <a:r>
              <a:rPr lang="en-US" sz="2800" dirty="0"/>
              <a:t>color, which can be </a:t>
            </a:r>
            <a:r>
              <a:rPr lang="en-US" sz="2800" dirty="0" smtClean="0"/>
              <a:t>either, </a:t>
            </a:r>
            <a:r>
              <a:rPr lang="en-US" sz="2800" dirty="0"/>
              <a:t>red or black</a:t>
            </a:r>
            <a:r>
              <a:rPr lang="en-US" sz="2800" dirty="0" smtClean="0"/>
              <a:t>. (just a name for bit on, bit off)</a:t>
            </a:r>
          </a:p>
          <a:p>
            <a:r>
              <a:rPr lang="en-US" sz="2800" dirty="0" smtClean="0"/>
              <a:t> </a:t>
            </a:r>
            <a:r>
              <a:rPr lang="en-US" sz="2800" dirty="0"/>
              <a:t>Red-black trees are complicated further by </a:t>
            </a:r>
            <a:r>
              <a:rPr lang="en-US" sz="2800" dirty="0" smtClean="0"/>
              <a:t>the addition of a special type of </a:t>
            </a:r>
            <a:r>
              <a:rPr lang="en-US" sz="2800" dirty="0"/>
              <a:t>node referred to as NIL nodes. NIL nodes are pseudo-nodes that exist as the leaves of the red-black tree. </a:t>
            </a:r>
            <a:endParaRPr lang="en-US" sz="2800" dirty="0" smtClean="0"/>
          </a:p>
          <a:p>
            <a:r>
              <a:rPr lang="en-US" sz="2800" dirty="0" smtClean="0"/>
              <a:t>That </a:t>
            </a:r>
            <a:r>
              <a:rPr lang="en-US" sz="2800" dirty="0"/>
              <a:t>is, all regular nodes—those with some data associated with them—are internal nodes. Rather than having a NULL pointer for a childless regular node, the node is assumed to have a NIL node in place of that NULL value. </a:t>
            </a:r>
            <a:r>
              <a:rPr lang="en-US" sz="2800" dirty="0" smtClean="0"/>
              <a:t>See </a:t>
            </a:r>
            <a:r>
              <a:rPr lang="en-US" sz="2800" dirty="0"/>
              <a:t>the diagram </a:t>
            </a:r>
            <a:r>
              <a:rPr lang="en-US" sz="2800" dirty="0" smtClean="0"/>
              <a:t>next.</a:t>
            </a:r>
            <a:endParaRPr lang="en-US" sz="2800" dirty="0"/>
          </a:p>
        </p:txBody>
      </p:sp>
    </p:spTree>
    <p:extLst>
      <p:ext uri="{BB962C8B-B14F-4D97-AF65-F5344CB8AC3E}">
        <p14:creationId xmlns:p14="http://schemas.microsoft.com/office/powerpoint/2010/main" val="298756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red-black </a:t>
            </a:r>
            <a:r>
              <a:rPr lang="en-US" sz="3600" dirty="0"/>
              <a:t>trees </a:t>
            </a:r>
            <a:r>
              <a:rPr lang="en-US" sz="3600" dirty="0" smtClean="0"/>
              <a:t>have four </a:t>
            </a:r>
            <a:r>
              <a:rPr lang="en-US" sz="3600" dirty="0"/>
              <a:t>properties</a:t>
            </a:r>
            <a:r>
              <a:rPr lang="en-US" sz="3600" dirty="0" smtClean="0"/>
              <a:t>:</a:t>
            </a:r>
            <a:endParaRPr lang="en-US" sz="3600" dirty="0"/>
          </a:p>
        </p:txBody>
      </p:sp>
      <p:sp>
        <p:nvSpPr>
          <p:cNvPr id="3" name="Content Placeholder 2"/>
          <p:cNvSpPr>
            <a:spLocks noGrp="1"/>
          </p:cNvSpPr>
          <p:nvPr>
            <p:ph idx="1"/>
          </p:nvPr>
        </p:nvSpPr>
        <p:spPr>
          <a:xfrm>
            <a:off x="457200" y="990600"/>
            <a:ext cx="8229600" cy="5486400"/>
          </a:xfrm>
        </p:spPr>
        <p:txBody>
          <a:bodyPr>
            <a:normAutofit/>
          </a:bodyPr>
          <a:lstStyle/>
          <a:p>
            <a:pPr marL="457200" indent="-457200">
              <a:buFont typeface="+mj-lt"/>
              <a:buAutoNum type="arabicPeriod"/>
            </a:pPr>
            <a:r>
              <a:rPr lang="en-US" sz="2000" dirty="0" smtClean="0"/>
              <a:t>Every </a:t>
            </a:r>
            <a:r>
              <a:rPr lang="en-US" sz="2000" dirty="0"/>
              <a:t>node is colored either red or black.</a:t>
            </a:r>
          </a:p>
          <a:p>
            <a:pPr marL="457200" indent="-457200">
              <a:buFont typeface="+mj-lt"/>
              <a:buAutoNum type="arabicPeriod"/>
            </a:pPr>
            <a:r>
              <a:rPr lang="en-US" sz="2000" dirty="0" smtClean="0"/>
              <a:t>If </a:t>
            </a:r>
            <a:r>
              <a:rPr lang="en-US" sz="2000" dirty="0"/>
              <a:t>a node is red, then both of its children are black.</a:t>
            </a:r>
          </a:p>
          <a:p>
            <a:pPr marL="457200" indent="-457200">
              <a:buFont typeface="+mj-lt"/>
              <a:buAutoNum type="arabicPeriod"/>
            </a:pPr>
            <a:r>
              <a:rPr lang="en-US" sz="2000" dirty="0" smtClean="0"/>
              <a:t>Every NIL node is black.</a:t>
            </a:r>
          </a:p>
          <a:p>
            <a:pPr marL="457200" indent="-457200">
              <a:buFont typeface="+mj-lt"/>
              <a:buAutoNum type="arabicPeriod"/>
            </a:pPr>
            <a:r>
              <a:rPr lang="en-US" sz="2000" dirty="0" smtClean="0"/>
              <a:t>Every </a:t>
            </a:r>
            <a:r>
              <a:rPr lang="en-US" sz="2000" dirty="0"/>
              <a:t>path from a node to a descendant leaf contains the same number of black nodes</a:t>
            </a:r>
            <a:r>
              <a:rPr lang="en-US" sz="2000" dirty="0" smtClean="0"/>
              <a:t>.</a:t>
            </a:r>
            <a:r>
              <a:rPr lang="en-US" sz="2000" dirty="0"/>
              <a:t> </a:t>
            </a:r>
            <a:endParaRPr lang="en-US" sz="2000" dirty="0" smtClean="0"/>
          </a:p>
          <a:p>
            <a:endParaRPr lang="en-US" sz="2000" dirty="0"/>
          </a:p>
        </p:txBody>
      </p:sp>
      <p:pic>
        <p:nvPicPr>
          <p:cNvPr id="5122" name="Picture 2" descr="ms379573.datastructures_guide4-fig07(en-US,VS.8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743200"/>
            <a:ext cx="6565359"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578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a:t>The fourth </a:t>
            </a:r>
            <a:r>
              <a:rPr lang="en-US" sz="3600" dirty="0" smtClean="0"/>
              <a:t>property</a:t>
            </a:r>
            <a:endParaRPr lang="en-US" sz="3600" dirty="0"/>
          </a:p>
        </p:txBody>
      </p:sp>
      <p:sp>
        <p:nvSpPr>
          <p:cNvPr id="3" name="Content Placeholder 2"/>
          <p:cNvSpPr>
            <a:spLocks noGrp="1"/>
          </p:cNvSpPr>
          <p:nvPr>
            <p:ph idx="1"/>
          </p:nvPr>
        </p:nvSpPr>
        <p:spPr>
          <a:xfrm>
            <a:off x="457200" y="990600"/>
            <a:ext cx="8229600" cy="5486400"/>
          </a:xfrm>
        </p:spPr>
        <p:txBody>
          <a:bodyPr>
            <a:normAutofit/>
          </a:bodyPr>
          <a:lstStyle/>
          <a:p>
            <a:r>
              <a:rPr lang="en-US" sz="2000" dirty="0" smtClean="0"/>
              <a:t>States </a:t>
            </a:r>
            <a:r>
              <a:rPr lang="en-US" sz="2000" dirty="0"/>
              <a:t>that starting from any node in the tree, the number of black nodes from that node to any leaf </a:t>
            </a:r>
            <a:r>
              <a:rPr lang="en-US" sz="2000" dirty="0" smtClean="0"/>
              <a:t> node (which are defined to be the NIL nodes), </a:t>
            </a:r>
            <a:r>
              <a:rPr lang="en-US" sz="2000" dirty="0"/>
              <a:t>must be the same. </a:t>
            </a:r>
            <a:r>
              <a:rPr lang="en-US" sz="2000" dirty="0" smtClean="0"/>
              <a:t>  See next diagram.</a:t>
            </a:r>
          </a:p>
          <a:p>
            <a:endParaRPr lang="en-US" sz="2000" dirty="0" smtClean="0"/>
          </a:p>
          <a:p>
            <a:r>
              <a:rPr lang="en-US" sz="2000" dirty="0"/>
              <a:t>Any time a red-black tree has nodes inserted or deleted, it must be done in a way that the red-black tree properties are not been violated. With red-black trees, the red-black tree properties are restored through recoloring </a:t>
            </a:r>
            <a:r>
              <a:rPr lang="en-US" sz="2000" i="1" dirty="0"/>
              <a:t>and</a:t>
            </a:r>
            <a:r>
              <a:rPr lang="en-US" sz="2000" dirty="0"/>
              <a:t> rotations. </a:t>
            </a:r>
            <a:endParaRPr lang="en-US" sz="2000" dirty="0" smtClean="0"/>
          </a:p>
          <a:p>
            <a:endParaRPr lang="en-US" sz="2000" dirty="0"/>
          </a:p>
          <a:p>
            <a:r>
              <a:rPr lang="en-US" sz="2000" dirty="0"/>
              <a:t>Red-black trees are notoriously complex in their recoloring and rotation rules, requiring the nodes along the access path to make decisions based upon their color in contrast to the color of their parents and uncles. (An uncle of a node </a:t>
            </a:r>
            <a:r>
              <a:rPr lang="en-US" sz="2000" i="1" dirty="0"/>
              <a:t>n</a:t>
            </a:r>
            <a:r>
              <a:rPr lang="en-US" sz="2000" dirty="0"/>
              <a:t> is the node that is </a:t>
            </a:r>
            <a:r>
              <a:rPr lang="en-US" sz="2000" i="1" dirty="0"/>
              <a:t>n</a:t>
            </a:r>
            <a:r>
              <a:rPr lang="en-US" sz="2000" dirty="0"/>
              <a:t>'s parent's sibling node.) The rules for recoloring and rotation are far beyond the scope of this class</a:t>
            </a:r>
            <a:r>
              <a:rPr lang="en-US" sz="2000" dirty="0" smtClean="0"/>
              <a:t>.</a:t>
            </a:r>
          </a:p>
          <a:p>
            <a:r>
              <a:rPr lang="en-US" sz="2000" dirty="0" smtClean="0"/>
              <a:t>Visualization </a:t>
            </a:r>
            <a:r>
              <a:rPr lang="en-US" sz="2000" dirty="0" smtClean="0">
                <a:hlinkClick r:id="rId2"/>
              </a:rPr>
              <a:t>http</a:t>
            </a:r>
            <a:r>
              <a:rPr lang="en-US" sz="2000" dirty="0">
                <a:hlinkClick r:id="rId2"/>
              </a:rPr>
              <a:t>://www.cs.usfca.edu/~</a:t>
            </a:r>
            <a:r>
              <a:rPr lang="en-US" sz="2000" dirty="0" smtClean="0">
                <a:hlinkClick r:id="rId2"/>
              </a:rPr>
              <a:t>galles/visualization/RedBlack.html</a:t>
            </a:r>
            <a:r>
              <a:rPr lang="en-US" sz="2000" dirty="0" smtClean="0"/>
              <a:t> click on show null nodes, and slow animation way down!</a:t>
            </a:r>
          </a:p>
          <a:p>
            <a:pPr marL="0" indent="0">
              <a:buNone/>
            </a:pPr>
            <a:endParaRPr lang="en-US" sz="2000" dirty="0" smtClean="0"/>
          </a:p>
          <a:p>
            <a:endParaRPr lang="en-US" sz="2000" dirty="0"/>
          </a:p>
          <a:p>
            <a:endParaRPr lang="en-US" sz="2000" dirty="0" smtClean="0"/>
          </a:p>
        </p:txBody>
      </p:sp>
    </p:spTree>
    <p:extLst>
      <p:ext uri="{BB962C8B-B14F-4D97-AF65-F5344CB8AC3E}">
        <p14:creationId xmlns:p14="http://schemas.microsoft.com/office/powerpoint/2010/main" val="1104910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a:bodyPr>
          <a:lstStyle/>
          <a:p>
            <a:r>
              <a:rPr lang="en-US" sz="2000" dirty="0" smtClean="0"/>
              <a:t>Look at the </a:t>
            </a:r>
            <a:r>
              <a:rPr lang="en-US" sz="2000" dirty="0"/>
              <a:t>root </a:t>
            </a:r>
            <a:r>
              <a:rPr lang="en-US" sz="2000" dirty="0" smtClean="0"/>
              <a:t>node. </a:t>
            </a:r>
            <a:r>
              <a:rPr lang="en-US" sz="2000" dirty="0"/>
              <a:t>Starting from 41 and going to any NIL, you will encounter the same number of black nodes—3. For example, taking a path from 41 to the left-most NIL node, we start on 41, a black node. We then travel down to node 9, then node 2, which is also black, then node 1, and finally the left-most NIL node. In this journey we encountered three black nodes—41, 2, and the final NIL node. </a:t>
            </a:r>
            <a:r>
              <a:rPr lang="en-US" sz="2000" dirty="0" smtClean="0"/>
              <a:t>If you </a:t>
            </a:r>
            <a:r>
              <a:rPr lang="en-US" sz="2000" dirty="0"/>
              <a:t>travel from 41 to </a:t>
            </a:r>
            <a:r>
              <a:rPr lang="en-US" sz="2000" i="1" dirty="0"/>
              <a:t>any</a:t>
            </a:r>
            <a:r>
              <a:rPr lang="en-US" sz="2000" dirty="0"/>
              <a:t> NIL node, we'll always encounter precisely three black nodes.</a:t>
            </a:r>
          </a:p>
          <a:p>
            <a:endParaRPr lang="en-US" sz="2000" dirty="0"/>
          </a:p>
        </p:txBody>
      </p:sp>
      <p:pic>
        <p:nvPicPr>
          <p:cNvPr id="5122" name="Picture 2" descr="ms379573.datastructures_guide4-fig07(en-US,VS.8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743200"/>
            <a:ext cx="6565359" cy="3819525"/>
          </a:xfrm>
          <a:prstGeom prst="rect">
            <a:avLst/>
          </a:prstGeom>
          <a:noFill/>
          <a:extLst>
            <a:ext uri="{909E8E84-426E-40DD-AFC4-6F175D3DCCD1}">
              <a14:hiddenFill xmlns:a14="http://schemas.microsoft.com/office/drawing/2010/main">
                <a:solidFill>
                  <a:srgbClr val="FFFFFF"/>
                </a:solidFill>
              </a14:hiddenFill>
            </a:ext>
          </a:extLst>
        </p:spPr>
      </p:pic>
      <p:sp>
        <p:nvSpPr>
          <p:cNvPr id="7" name="Freeform 6"/>
          <p:cNvSpPr/>
          <p:nvPr/>
        </p:nvSpPr>
        <p:spPr>
          <a:xfrm>
            <a:off x="1651518" y="2873829"/>
            <a:ext cx="3498980" cy="3442995"/>
          </a:xfrm>
          <a:custGeom>
            <a:avLst/>
            <a:gdLst>
              <a:gd name="connsiteX0" fmla="*/ 3498980 w 3498980"/>
              <a:gd name="connsiteY0" fmla="*/ 0 h 3442995"/>
              <a:gd name="connsiteX1" fmla="*/ 3265715 w 3498980"/>
              <a:gd name="connsiteY1" fmla="*/ 93306 h 3442995"/>
              <a:gd name="connsiteX2" fmla="*/ 2985796 w 3498980"/>
              <a:gd name="connsiteY2" fmla="*/ 223934 h 3442995"/>
              <a:gd name="connsiteX3" fmla="*/ 2873829 w 3498980"/>
              <a:gd name="connsiteY3" fmla="*/ 279918 h 3442995"/>
              <a:gd name="connsiteX4" fmla="*/ 2687217 w 3498980"/>
              <a:gd name="connsiteY4" fmla="*/ 363893 h 3442995"/>
              <a:gd name="connsiteX5" fmla="*/ 2388637 w 3498980"/>
              <a:gd name="connsiteY5" fmla="*/ 513183 h 3442995"/>
              <a:gd name="connsiteX6" fmla="*/ 2276670 w 3498980"/>
              <a:gd name="connsiteY6" fmla="*/ 597159 h 3442995"/>
              <a:gd name="connsiteX7" fmla="*/ 2118049 w 3498980"/>
              <a:gd name="connsiteY7" fmla="*/ 746449 h 3442995"/>
              <a:gd name="connsiteX8" fmla="*/ 2043404 w 3498980"/>
              <a:gd name="connsiteY8" fmla="*/ 821093 h 3442995"/>
              <a:gd name="connsiteX9" fmla="*/ 1978090 w 3498980"/>
              <a:gd name="connsiteY9" fmla="*/ 886408 h 3442995"/>
              <a:gd name="connsiteX10" fmla="*/ 1651519 w 3498980"/>
              <a:gd name="connsiteY10" fmla="*/ 1231640 h 3442995"/>
              <a:gd name="connsiteX11" fmla="*/ 1287625 w 3498980"/>
              <a:gd name="connsiteY11" fmla="*/ 1586204 h 3442995"/>
              <a:gd name="connsiteX12" fmla="*/ 1250302 w 3498980"/>
              <a:gd name="connsiteY12" fmla="*/ 1642187 h 3442995"/>
              <a:gd name="connsiteX13" fmla="*/ 1175658 w 3498980"/>
              <a:gd name="connsiteY13" fmla="*/ 1716832 h 3442995"/>
              <a:gd name="connsiteX14" fmla="*/ 961053 w 3498980"/>
              <a:gd name="connsiteY14" fmla="*/ 1968759 h 3442995"/>
              <a:gd name="connsiteX15" fmla="*/ 699796 w 3498980"/>
              <a:gd name="connsiteY15" fmla="*/ 2332653 h 3442995"/>
              <a:gd name="connsiteX16" fmla="*/ 634482 w 3498980"/>
              <a:gd name="connsiteY16" fmla="*/ 2444620 h 3442995"/>
              <a:gd name="connsiteX17" fmla="*/ 513184 w 3498980"/>
              <a:gd name="connsiteY17" fmla="*/ 2687216 h 3442995"/>
              <a:gd name="connsiteX18" fmla="*/ 289249 w 3498980"/>
              <a:gd name="connsiteY18" fmla="*/ 2948473 h 3442995"/>
              <a:gd name="connsiteX19" fmla="*/ 149290 w 3498980"/>
              <a:gd name="connsiteY19" fmla="*/ 3107093 h 3442995"/>
              <a:gd name="connsiteX20" fmla="*/ 111968 w 3498980"/>
              <a:gd name="connsiteY20" fmla="*/ 3191069 h 3442995"/>
              <a:gd name="connsiteX21" fmla="*/ 83976 w 3498980"/>
              <a:gd name="connsiteY21" fmla="*/ 3237722 h 3442995"/>
              <a:gd name="connsiteX22" fmla="*/ 74645 w 3498980"/>
              <a:gd name="connsiteY22" fmla="*/ 3284375 h 3442995"/>
              <a:gd name="connsiteX23" fmla="*/ 65315 w 3498980"/>
              <a:gd name="connsiteY23" fmla="*/ 3312367 h 3442995"/>
              <a:gd name="connsiteX24" fmla="*/ 46653 w 3498980"/>
              <a:gd name="connsiteY24" fmla="*/ 3377681 h 3442995"/>
              <a:gd name="connsiteX25" fmla="*/ 37323 w 3498980"/>
              <a:gd name="connsiteY25" fmla="*/ 3405673 h 3442995"/>
              <a:gd name="connsiteX26" fmla="*/ 0 w 3498980"/>
              <a:gd name="connsiteY26" fmla="*/ 3442995 h 3442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98980" h="3442995">
                <a:moveTo>
                  <a:pt x="3498980" y="0"/>
                </a:moveTo>
                <a:cubicBezTo>
                  <a:pt x="3421225" y="31102"/>
                  <a:pt x="3342470" y="59813"/>
                  <a:pt x="3265715" y="93306"/>
                </a:cubicBezTo>
                <a:cubicBezTo>
                  <a:pt x="3171342" y="134487"/>
                  <a:pt x="3078760" y="179665"/>
                  <a:pt x="2985796" y="223934"/>
                </a:cubicBezTo>
                <a:cubicBezTo>
                  <a:pt x="2948122" y="241874"/>
                  <a:pt x="2911881" y="262794"/>
                  <a:pt x="2873829" y="279918"/>
                </a:cubicBezTo>
                <a:cubicBezTo>
                  <a:pt x="2811625" y="307910"/>
                  <a:pt x="2748693" y="334337"/>
                  <a:pt x="2687217" y="363893"/>
                </a:cubicBezTo>
                <a:cubicBezTo>
                  <a:pt x="2586931" y="412107"/>
                  <a:pt x="2477656" y="446418"/>
                  <a:pt x="2388637" y="513183"/>
                </a:cubicBezTo>
                <a:cubicBezTo>
                  <a:pt x="2351315" y="541175"/>
                  <a:pt x="2312005" y="566697"/>
                  <a:pt x="2276670" y="597159"/>
                </a:cubicBezTo>
                <a:cubicBezTo>
                  <a:pt x="2221676" y="644568"/>
                  <a:pt x="2170428" y="696165"/>
                  <a:pt x="2118049" y="746449"/>
                </a:cubicBezTo>
                <a:cubicBezTo>
                  <a:pt x="2092665" y="770818"/>
                  <a:pt x="2068286" y="796211"/>
                  <a:pt x="2043404" y="821093"/>
                </a:cubicBezTo>
                <a:cubicBezTo>
                  <a:pt x="2021632" y="842865"/>
                  <a:pt x="1999349" y="864136"/>
                  <a:pt x="1978090" y="886408"/>
                </a:cubicBezTo>
                <a:cubicBezTo>
                  <a:pt x="1868714" y="1000992"/>
                  <a:pt x="1775214" y="1132684"/>
                  <a:pt x="1651519" y="1231640"/>
                </a:cubicBezTo>
                <a:cubicBezTo>
                  <a:pt x="1517754" y="1338652"/>
                  <a:pt x="1387544" y="1436329"/>
                  <a:pt x="1287625" y="1586204"/>
                </a:cubicBezTo>
                <a:cubicBezTo>
                  <a:pt x="1275184" y="1604865"/>
                  <a:pt x="1264898" y="1625158"/>
                  <a:pt x="1250302" y="1642187"/>
                </a:cubicBezTo>
                <a:cubicBezTo>
                  <a:pt x="1227402" y="1668904"/>
                  <a:pt x="1198989" y="1690491"/>
                  <a:pt x="1175658" y="1716832"/>
                </a:cubicBezTo>
                <a:cubicBezTo>
                  <a:pt x="1102516" y="1799412"/>
                  <a:pt x="1031470" y="1883844"/>
                  <a:pt x="961053" y="1968759"/>
                </a:cubicBezTo>
                <a:cubicBezTo>
                  <a:pt x="875025" y="2072498"/>
                  <a:pt x="762709" y="2224802"/>
                  <a:pt x="699796" y="2332653"/>
                </a:cubicBezTo>
                <a:cubicBezTo>
                  <a:pt x="678025" y="2369975"/>
                  <a:pt x="654299" y="2406224"/>
                  <a:pt x="634482" y="2444620"/>
                </a:cubicBezTo>
                <a:cubicBezTo>
                  <a:pt x="614332" y="2483661"/>
                  <a:pt x="554355" y="2626831"/>
                  <a:pt x="513184" y="2687216"/>
                </a:cubicBezTo>
                <a:cubicBezTo>
                  <a:pt x="376175" y="2888162"/>
                  <a:pt x="452006" y="2771564"/>
                  <a:pt x="289249" y="2948473"/>
                </a:cubicBezTo>
                <a:cubicBezTo>
                  <a:pt x="42263" y="3216936"/>
                  <a:pt x="293491" y="2962892"/>
                  <a:pt x="149290" y="3107093"/>
                </a:cubicBezTo>
                <a:cubicBezTo>
                  <a:pt x="136849" y="3135085"/>
                  <a:pt x="125667" y="3163671"/>
                  <a:pt x="111968" y="3191069"/>
                </a:cubicBezTo>
                <a:cubicBezTo>
                  <a:pt x="103858" y="3207290"/>
                  <a:pt x="90711" y="3220884"/>
                  <a:pt x="83976" y="3237722"/>
                </a:cubicBezTo>
                <a:cubicBezTo>
                  <a:pt x="78086" y="3252447"/>
                  <a:pt x="78491" y="3268990"/>
                  <a:pt x="74645" y="3284375"/>
                </a:cubicBezTo>
                <a:cubicBezTo>
                  <a:pt x="72260" y="3293917"/>
                  <a:pt x="68141" y="3302946"/>
                  <a:pt x="65315" y="3312367"/>
                </a:cubicBezTo>
                <a:cubicBezTo>
                  <a:pt x="58809" y="3334055"/>
                  <a:pt x="53159" y="3355993"/>
                  <a:pt x="46653" y="3377681"/>
                </a:cubicBezTo>
                <a:cubicBezTo>
                  <a:pt x="43827" y="3387102"/>
                  <a:pt x="43040" y="3397670"/>
                  <a:pt x="37323" y="3405673"/>
                </a:cubicBezTo>
                <a:cubicBezTo>
                  <a:pt x="27097" y="3419990"/>
                  <a:pt x="0" y="3442995"/>
                  <a:pt x="0" y="34429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41889" y="3051110"/>
            <a:ext cx="2771287" cy="3256384"/>
          </a:xfrm>
          <a:custGeom>
            <a:avLst/>
            <a:gdLst>
              <a:gd name="connsiteX0" fmla="*/ 2771287 w 2771287"/>
              <a:gd name="connsiteY0" fmla="*/ 0 h 3256384"/>
              <a:gd name="connsiteX1" fmla="*/ 2566013 w 2771287"/>
              <a:gd name="connsiteY1" fmla="*/ 139959 h 3256384"/>
              <a:gd name="connsiteX2" fmla="*/ 2519360 w 2771287"/>
              <a:gd name="connsiteY2" fmla="*/ 177282 h 3256384"/>
              <a:gd name="connsiteX3" fmla="*/ 2379401 w 2771287"/>
              <a:gd name="connsiteY3" fmla="*/ 251927 h 3256384"/>
              <a:gd name="connsiteX4" fmla="*/ 2127474 w 2771287"/>
              <a:gd name="connsiteY4" fmla="*/ 419878 h 3256384"/>
              <a:gd name="connsiteX5" fmla="*/ 1987515 w 2771287"/>
              <a:gd name="connsiteY5" fmla="*/ 494523 h 3256384"/>
              <a:gd name="connsiteX6" fmla="*/ 1959523 w 2771287"/>
              <a:gd name="connsiteY6" fmla="*/ 503853 h 3256384"/>
              <a:gd name="connsiteX7" fmla="*/ 1772911 w 2771287"/>
              <a:gd name="connsiteY7" fmla="*/ 597159 h 3256384"/>
              <a:gd name="connsiteX8" fmla="*/ 1614291 w 2771287"/>
              <a:gd name="connsiteY8" fmla="*/ 662474 h 3256384"/>
              <a:gd name="connsiteX9" fmla="*/ 1437009 w 2771287"/>
              <a:gd name="connsiteY9" fmla="*/ 811763 h 3256384"/>
              <a:gd name="connsiteX10" fmla="*/ 1091776 w 2771287"/>
              <a:gd name="connsiteY10" fmla="*/ 1166327 h 3256384"/>
              <a:gd name="connsiteX11" fmla="*/ 942487 w 2771287"/>
              <a:gd name="connsiteY11" fmla="*/ 1306286 h 3256384"/>
              <a:gd name="connsiteX12" fmla="*/ 755874 w 2771287"/>
              <a:gd name="connsiteY12" fmla="*/ 1492898 h 3256384"/>
              <a:gd name="connsiteX13" fmla="*/ 606584 w 2771287"/>
              <a:gd name="connsiteY13" fmla="*/ 1642188 h 3256384"/>
              <a:gd name="connsiteX14" fmla="*/ 447964 w 2771287"/>
              <a:gd name="connsiteY14" fmla="*/ 1856792 h 3256384"/>
              <a:gd name="connsiteX15" fmla="*/ 382650 w 2771287"/>
              <a:gd name="connsiteY15" fmla="*/ 1950098 h 3256384"/>
              <a:gd name="connsiteX16" fmla="*/ 280013 w 2771287"/>
              <a:gd name="connsiteY16" fmla="*/ 2090057 h 3256384"/>
              <a:gd name="connsiteX17" fmla="*/ 158715 w 2771287"/>
              <a:gd name="connsiteY17" fmla="*/ 2267339 h 3256384"/>
              <a:gd name="connsiteX18" fmla="*/ 65409 w 2771287"/>
              <a:gd name="connsiteY18" fmla="*/ 2407298 h 3256384"/>
              <a:gd name="connsiteX19" fmla="*/ 28087 w 2771287"/>
              <a:gd name="connsiteY19" fmla="*/ 2481943 h 3256384"/>
              <a:gd name="connsiteX20" fmla="*/ 18756 w 2771287"/>
              <a:gd name="connsiteY20" fmla="*/ 2659225 h 3256384"/>
              <a:gd name="connsiteX21" fmla="*/ 95 w 2771287"/>
              <a:gd name="connsiteY21" fmla="*/ 2799184 h 3256384"/>
              <a:gd name="connsiteX22" fmla="*/ 28087 w 2771287"/>
              <a:gd name="connsiteY22" fmla="*/ 2957804 h 3256384"/>
              <a:gd name="connsiteX23" fmla="*/ 74740 w 2771287"/>
              <a:gd name="connsiteY23" fmla="*/ 3097763 h 3256384"/>
              <a:gd name="connsiteX24" fmla="*/ 93401 w 2771287"/>
              <a:gd name="connsiteY24" fmla="*/ 3163078 h 3256384"/>
              <a:gd name="connsiteX25" fmla="*/ 112062 w 2771287"/>
              <a:gd name="connsiteY25" fmla="*/ 3200400 h 3256384"/>
              <a:gd name="connsiteX26" fmla="*/ 130723 w 2771287"/>
              <a:gd name="connsiteY26" fmla="*/ 3256384 h 325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71287" h="3256384">
                <a:moveTo>
                  <a:pt x="2771287" y="0"/>
                </a:moveTo>
                <a:cubicBezTo>
                  <a:pt x="2702862" y="46653"/>
                  <a:pt x="2630681" y="88224"/>
                  <a:pt x="2566013" y="139959"/>
                </a:cubicBezTo>
                <a:cubicBezTo>
                  <a:pt x="2550462" y="152400"/>
                  <a:pt x="2536437" y="167036"/>
                  <a:pt x="2519360" y="177282"/>
                </a:cubicBezTo>
                <a:cubicBezTo>
                  <a:pt x="2474021" y="204485"/>
                  <a:pt x="2424357" y="224097"/>
                  <a:pt x="2379401" y="251927"/>
                </a:cubicBezTo>
                <a:cubicBezTo>
                  <a:pt x="2293587" y="305050"/>
                  <a:pt x="2216526" y="372383"/>
                  <a:pt x="2127474" y="419878"/>
                </a:cubicBezTo>
                <a:cubicBezTo>
                  <a:pt x="2080821" y="444760"/>
                  <a:pt x="2034806" y="470877"/>
                  <a:pt x="1987515" y="494523"/>
                </a:cubicBezTo>
                <a:cubicBezTo>
                  <a:pt x="1978718" y="498921"/>
                  <a:pt x="1968396" y="499610"/>
                  <a:pt x="1959523" y="503853"/>
                </a:cubicBezTo>
                <a:cubicBezTo>
                  <a:pt x="1896783" y="533859"/>
                  <a:pt x="1836106" y="568123"/>
                  <a:pt x="1772911" y="597159"/>
                </a:cubicBezTo>
                <a:cubicBezTo>
                  <a:pt x="1720953" y="621032"/>
                  <a:pt x="1667164" y="640702"/>
                  <a:pt x="1614291" y="662474"/>
                </a:cubicBezTo>
                <a:cubicBezTo>
                  <a:pt x="1555197" y="712237"/>
                  <a:pt x="1487882" y="753622"/>
                  <a:pt x="1437009" y="811763"/>
                </a:cubicBezTo>
                <a:cubicBezTo>
                  <a:pt x="1294838" y="974245"/>
                  <a:pt x="1355019" y="908806"/>
                  <a:pt x="1091776" y="1166327"/>
                </a:cubicBezTo>
                <a:cubicBezTo>
                  <a:pt x="1043016" y="1214027"/>
                  <a:pt x="991589" y="1258938"/>
                  <a:pt x="942487" y="1306286"/>
                </a:cubicBezTo>
                <a:cubicBezTo>
                  <a:pt x="942453" y="1306319"/>
                  <a:pt x="776631" y="1472141"/>
                  <a:pt x="755874" y="1492898"/>
                </a:cubicBezTo>
                <a:lnTo>
                  <a:pt x="606584" y="1642188"/>
                </a:lnTo>
                <a:cubicBezTo>
                  <a:pt x="553711" y="1713723"/>
                  <a:pt x="500284" y="1784852"/>
                  <a:pt x="447964" y="1856792"/>
                </a:cubicBezTo>
                <a:cubicBezTo>
                  <a:pt x="425634" y="1887496"/>
                  <a:pt x="404833" y="1919288"/>
                  <a:pt x="382650" y="1950098"/>
                </a:cubicBezTo>
                <a:cubicBezTo>
                  <a:pt x="348846" y="1997048"/>
                  <a:pt x="313376" y="2042793"/>
                  <a:pt x="280013" y="2090057"/>
                </a:cubicBezTo>
                <a:cubicBezTo>
                  <a:pt x="238721" y="2148554"/>
                  <a:pt x="198834" y="2208032"/>
                  <a:pt x="158715" y="2267339"/>
                </a:cubicBezTo>
                <a:cubicBezTo>
                  <a:pt x="127299" y="2313781"/>
                  <a:pt x="90484" y="2357147"/>
                  <a:pt x="65409" y="2407298"/>
                </a:cubicBezTo>
                <a:lnTo>
                  <a:pt x="28087" y="2481943"/>
                </a:lnTo>
                <a:cubicBezTo>
                  <a:pt x="24977" y="2541037"/>
                  <a:pt x="23957" y="2600278"/>
                  <a:pt x="18756" y="2659225"/>
                </a:cubicBezTo>
                <a:cubicBezTo>
                  <a:pt x="14619" y="2706109"/>
                  <a:pt x="-1375" y="2752141"/>
                  <a:pt x="95" y="2799184"/>
                </a:cubicBezTo>
                <a:cubicBezTo>
                  <a:pt x="1772" y="2852848"/>
                  <a:pt x="15065" y="2905717"/>
                  <a:pt x="28087" y="2957804"/>
                </a:cubicBezTo>
                <a:cubicBezTo>
                  <a:pt x="40014" y="3005512"/>
                  <a:pt x="59830" y="3050901"/>
                  <a:pt x="74740" y="3097763"/>
                </a:cubicBezTo>
                <a:cubicBezTo>
                  <a:pt x="81605" y="3119340"/>
                  <a:pt x="85663" y="3141798"/>
                  <a:pt x="93401" y="3163078"/>
                </a:cubicBezTo>
                <a:cubicBezTo>
                  <a:pt x="98154" y="3176150"/>
                  <a:pt x="106896" y="3187486"/>
                  <a:pt x="112062" y="3200400"/>
                </a:cubicBezTo>
                <a:cubicBezTo>
                  <a:pt x="119367" y="3218664"/>
                  <a:pt x="130723" y="3256384"/>
                  <a:pt x="130723" y="3256384"/>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920429" y="3144416"/>
            <a:ext cx="2276722" cy="2351315"/>
          </a:xfrm>
          <a:custGeom>
            <a:avLst/>
            <a:gdLst>
              <a:gd name="connsiteX0" fmla="*/ 2276722 w 2276722"/>
              <a:gd name="connsiteY0" fmla="*/ 0 h 2351315"/>
              <a:gd name="connsiteX1" fmla="*/ 1884836 w 2276722"/>
              <a:gd name="connsiteY1" fmla="*/ 242596 h 2351315"/>
              <a:gd name="connsiteX2" fmla="*/ 1744877 w 2276722"/>
              <a:gd name="connsiteY2" fmla="*/ 345233 h 2351315"/>
              <a:gd name="connsiteX3" fmla="*/ 1520942 w 2276722"/>
              <a:gd name="connsiteY3" fmla="*/ 485192 h 2351315"/>
              <a:gd name="connsiteX4" fmla="*/ 1492951 w 2276722"/>
              <a:gd name="connsiteY4" fmla="*/ 513184 h 2351315"/>
              <a:gd name="connsiteX5" fmla="*/ 1269016 w 2276722"/>
              <a:gd name="connsiteY5" fmla="*/ 625151 h 2351315"/>
              <a:gd name="connsiteX6" fmla="*/ 1157049 w 2276722"/>
              <a:gd name="connsiteY6" fmla="*/ 690466 h 2351315"/>
              <a:gd name="connsiteX7" fmla="*/ 998428 w 2276722"/>
              <a:gd name="connsiteY7" fmla="*/ 802433 h 2351315"/>
              <a:gd name="connsiteX8" fmla="*/ 933114 w 2276722"/>
              <a:gd name="connsiteY8" fmla="*/ 830425 h 2351315"/>
              <a:gd name="connsiteX9" fmla="*/ 699849 w 2276722"/>
              <a:gd name="connsiteY9" fmla="*/ 1007706 h 2351315"/>
              <a:gd name="connsiteX10" fmla="*/ 391938 w 2276722"/>
              <a:gd name="connsiteY10" fmla="*/ 1231641 h 2351315"/>
              <a:gd name="connsiteX11" fmla="*/ 298632 w 2276722"/>
              <a:gd name="connsiteY11" fmla="*/ 1306286 h 2351315"/>
              <a:gd name="connsiteX12" fmla="*/ 140012 w 2276722"/>
              <a:gd name="connsiteY12" fmla="*/ 1483568 h 2351315"/>
              <a:gd name="connsiteX13" fmla="*/ 28044 w 2276722"/>
              <a:gd name="connsiteY13" fmla="*/ 1679511 h 2351315"/>
              <a:gd name="connsiteX14" fmla="*/ 9383 w 2276722"/>
              <a:gd name="connsiteY14" fmla="*/ 1735494 h 2351315"/>
              <a:gd name="connsiteX15" fmla="*/ 9383 w 2276722"/>
              <a:gd name="connsiteY15" fmla="*/ 2136711 h 2351315"/>
              <a:gd name="connsiteX16" fmla="*/ 84028 w 2276722"/>
              <a:gd name="connsiteY16" fmla="*/ 2220686 h 2351315"/>
              <a:gd name="connsiteX17" fmla="*/ 121351 w 2276722"/>
              <a:gd name="connsiteY17" fmla="*/ 2276670 h 2351315"/>
              <a:gd name="connsiteX18" fmla="*/ 158673 w 2276722"/>
              <a:gd name="connsiteY18" fmla="*/ 2313992 h 2351315"/>
              <a:gd name="connsiteX19" fmla="*/ 205326 w 2276722"/>
              <a:gd name="connsiteY19" fmla="*/ 2351315 h 235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76722" h="2351315">
                <a:moveTo>
                  <a:pt x="2276722" y="0"/>
                </a:moveTo>
                <a:cubicBezTo>
                  <a:pt x="2096061" y="107059"/>
                  <a:pt x="2037371" y="135822"/>
                  <a:pt x="1884836" y="242596"/>
                </a:cubicBezTo>
                <a:cubicBezTo>
                  <a:pt x="1837441" y="275773"/>
                  <a:pt x="1793014" y="313142"/>
                  <a:pt x="1744877" y="345233"/>
                </a:cubicBezTo>
                <a:cubicBezTo>
                  <a:pt x="1671636" y="394060"/>
                  <a:pt x="1583184" y="422948"/>
                  <a:pt x="1520942" y="485192"/>
                </a:cubicBezTo>
                <a:cubicBezTo>
                  <a:pt x="1511612" y="494523"/>
                  <a:pt x="1504486" y="506776"/>
                  <a:pt x="1492951" y="513184"/>
                </a:cubicBezTo>
                <a:cubicBezTo>
                  <a:pt x="1419998" y="553714"/>
                  <a:pt x="1342823" y="586197"/>
                  <a:pt x="1269016" y="625151"/>
                </a:cubicBezTo>
                <a:cubicBezTo>
                  <a:pt x="1230803" y="645319"/>
                  <a:pt x="1193191" y="666787"/>
                  <a:pt x="1157049" y="690466"/>
                </a:cubicBezTo>
                <a:cubicBezTo>
                  <a:pt x="1102914" y="725934"/>
                  <a:pt x="1057914" y="776939"/>
                  <a:pt x="998428" y="802433"/>
                </a:cubicBezTo>
                <a:cubicBezTo>
                  <a:pt x="976657" y="811764"/>
                  <a:pt x="953425" y="818238"/>
                  <a:pt x="933114" y="830425"/>
                </a:cubicBezTo>
                <a:cubicBezTo>
                  <a:pt x="792769" y="914632"/>
                  <a:pt x="828949" y="910009"/>
                  <a:pt x="699849" y="1007706"/>
                </a:cubicBezTo>
                <a:cubicBezTo>
                  <a:pt x="605154" y="1079367"/>
                  <a:pt x="490057" y="1155326"/>
                  <a:pt x="391938" y="1231641"/>
                </a:cubicBezTo>
                <a:cubicBezTo>
                  <a:pt x="360498" y="1256094"/>
                  <a:pt x="325190" y="1276603"/>
                  <a:pt x="298632" y="1306286"/>
                </a:cubicBezTo>
                <a:cubicBezTo>
                  <a:pt x="245759" y="1365380"/>
                  <a:pt x="183996" y="1417590"/>
                  <a:pt x="140012" y="1483568"/>
                </a:cubicBezTo>
                <a:cubicBezTo>
                  <a:pt x="99661" y="1544096"/>
                  <a:pt x="47792" y="1620267"/>
                  <a:pt x="28044" y="1679511"/>
                </a:cubicBezTo>
                <a:lnTo>
                  <a:pt x="9383" y="1735494"/>
                </a:lnTo>
                <a:cubicBezTo>
                  <a:pt x="4060" y="1868570"/>
                  <a:pt x="-8765" y="2003620"/>
                  <a:pt x="9383" y="2136711"/>
                </a:cubicBezTo>
                <a:cubicBezTo>
                  <a:pt x="15279" y="2179948"/>
                  <a:pt x="58625" y="2192743"/>
                  <a:pt x="84028" y="2220686"/>
                </a:cubicBezTo>
                <a:cubicBezTo>
                  <a:pt x="99115" y="2237281"/>
                  <a:pt x="107340" y="2259157"/>
                  <a:pt x="121351" y="2276670"/>
                </a:cubicBezTo>
                <a:cubicBezTo>
                  <a:pt x="132342" y="2290408"/>
                  <a:pt x="145432" y="2302406"/>
                  <a:pt x="158673" y="2313992"/>
                </a:cubicBezTo>
                <a:cubicBezTo>
                  <a:pt x="240355" y="2385464"/>
                  <a:pt x="173447" y="2319436"/>
                  <a:pt x="205326" y="235131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3806185" y="3219061"/>
            <a:ext cx="1428288" cy="2276670"/>
          </a:xfrm>
          <a:custGeom>
            <a:avLst/>
            <a:gdLst>
              <a:gd name="connsiteX0" fmla="*/ 1428288 w 1428288"/>
              <a:gd name="connsiteY0" fmla="*/ 0 h 2276670"/>
              <a:gd name="connsiteX1" fmla="*/ 1251007 w 1428288"/>
              <a:gd name="connsiteY1" fmla="*/ 233266 h 2276670"/>
              <a:gd name="connsiteX2" fmla="*/ 1167031 w 1428288"/>
              <a:gd name="connsiteY2" fmla="*/ 326572 h 2276670"/>
              <a:gd name="connsiteX3" fmla="*/ 569872 w 1428288"/>
              <a:gd name="connsiteY3" fmla="*/ 606490 h 2276670"/>
              <a:gd name="connsiteX4" fmla="*/ 317946 w 1428288"/>
              <a:gd name="connsiteY4" fmla="*/ 737119 h 2276670"/>
              <a:gd name="connsiteX5" fmla="*/ 159325 w 1428288"/>
              <a:gd name="connsiteY5" fmla="*/ 811763 h 2276670"/>
              <a:gd name="connsiteX6" fmla="*/ 84680 w 1428288"/>
              <a:gd name="connsiteY6" fmla="*/ 849086 h 2276670"/>
              <a:gd name="connsiteX7" fmla="*/ 28697 w 1428288"/>
              <a:gd name="connsiteY7" fmla="*/ 895739 h 2276670"/>
              <a:gd name="connsiteX8" fmla="*/ 705 w 1428288"/>
              <a:gd name="connsiteY8" fmla="*/ 1007706 h 2276670"/>
              <a:gd name="connsiteX9" fmla="*/ 66019 w 1428288"/>
              <a:gd name="connsiteY9" fmla="*/ 1175657 h 2276670"/>
              <a:gd name="connsiteX10" fmla="*/ 355268 w 1428288"/>
              <a:gd name="connsiteY10" fmla="*/ 1371600 h 2276670"/>
              <a:gd name="connsiteX11" fmla="*/ 541880 w 1428288"/>
              <a:gd name="connsiteY11" fmla="*/ 1511559 h 2276670"/>
              <a:gd name="connsiteX12" fmla="*/ 551211 w 1428288"/>
              <a:gd name="connsiteY12" fmla="*/ 1735494 h 2276670"/>
              <a:gd name="connsiteX13" fmla="*/ 523219 w 1428288"/>
              <a:gd name="connsiteY13" fmla="*/ 1856792 h 2276670"/>
              <a:gd name="connsiteX14" fmla="*/ 392591 w 1428288"/>
              <a:gd name="connsiteY14" fmla="*/ 2099388 h 2276670"/>
              <a:gd name="connsiteX15" fmla="*/ 299284 w 1428288"/>
              <a:gd name="connsiteY15" fmla="*/ 2202025 h 2276670"/>
              <a:gd name="connsiteX16" fmla="*/ 261962 w 1428288"/>
              <a:gd name="connsiteY16" fmla="*/ 2248678 h 2276670"/>
              <a:gd name="connsiteX17" fmla="*/ 224639 w 1428288"/>
              <a:gd name="connsiteY17" fmla="*/ 2276670 h 2276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28288" h="2276670">
                <a:moveTo>
                  <a:pt x="1428288" y="0"/>
                </a:moveTo>
                <a:cubicBezTo>
                  <a:pt x="1200385" y="333092"/>
                  <a:pt x="1391421" y="77251"/>
                  <a:pt x="1251007" y="233266"/>
                </a:cubicBezTo>
                <a:cubicBezTo>
                  <a:pt x="1223015" y="264368"/>
                  <a:pt x="1200506" y="301466"/>
                  <a:pt x="1167031" y="326572"/>
                </a:cubicBezTo>
                <a:cubicBezTo>
                  <a:pt x="1018297" y="438122"/>
                  <a:pt x="696612" y="552173"/>
                  <a:pt x="569872" y="606490"/>
                </a:cubicBezTo>
                <a:cubicBezTo>
                  <a:pt x="248650" y="744156"/>
                  <a:pt x="753111" y="532339"/>
                  <a:pt x="317946" y="737119"/>
                </a:cubicBezTo>
                <a:cubicBezTo>
                  <a:pt x="265072" y="762000"/>
                  <a:pt x="211591" y="785630"/>
                  <a:pt x="159325" y="811763"/>
                </a:cubicBezTo>
                <a:cubicBezTo>
                  <a:pt x="134443" y="824204"/>
                  <a:pt x="108080" y="834043"/>
                  <a:pt x="84680" y="849086"/>
                </a:cubicBezTo>
                <a:cubicBezTo>
                  <a:pt x="64247" y="862222"/>
                  <a:pt x="47358" y="880188"/>
                  <a:pt x="28697" y="895739"/>
                </a:cubicBezTo>
                <a:cubicBezTo>
                  <a:pt x="19366" y="933061"/>
                  <a:pt x="-4379" y="969572"/>
                  <a:pt x="705" y="1007706"/>
                </a:cubicBezTo>
                <a:cubicBezTo>
                  <a:pt x="8644" y="1067247"/>
                  <a:pt x="27982" y="1129167"/>
                  <a:pt x="66019" y="1175657"/>
                </a:cubicBezTo>
                <a:cubicBezTo>
                  <a:pt x="154910" y="1284302"/>
                  <a:pt x="248973" y="1305798"/>
                  <a:pt x="355268" y="1371600"/>
                </a:cubicBezTo>
                <a:cubicBezTo>
                  <a:pt x="424855" y="1414678"/>
                  <a:pt x="478044" y="1460491"/>
                  <a:pt x="541880" y="1511559"/>
                </a:cubicBezTo>
                <a:cubicBezTo>
                  <a:pt x="579492" y="1605586"/>
                  <a:pt x="572120" y="1568228"/>
                  <a:pt x="551211" y="1735494"/>
                </a:cubicBezTo>
                <a:cubicBezTo>
                  <a:pt x="546064" y="1776669"/>
                  <a:pt x="535800" y="1817250"/>
                  <a:pt x="523219" y="1856792"/>
                </a:cubicBezTo>
                <a:cubicBezTo>
                  <a:pt x="500521" y="1928129"/>
                  <a:pt x="422252" y="2051930"/>
                  <a:pt x="392591" y="2099388"/>
                </a:cubicBezTo>
                <a:cubicBezTo>
                  <a:pt x="323525" y="2209893"/>
                  <a:pt x="374895" y="2126413"/>
                  <a:pt x="299284" y="2202025"/>
                </a:cubicBezTo>
                <a:cubicBezTo>
                  <a:pt x="285202" y="2216107"/>
                  <a:pt x="276044" y="2234596"/>
                  <a:pt x="261962" y="2248678"/>
                </a:cubicBezTo>
                <a:cubicBezTo>
                  <a:pt x="250966" y="2259674"/>
                  <a:pt x="224639" y="2276670"/>
                  <a:pt x="224639" y="2276670"/>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3981427" y="3191069"/>
            <a:ext cx="1374386" cy="2276670"/>
          </a:xfrm>
          <a:custGeom>
            <a:avLst/>
            <a:gdLst>
              <a:gd name="connsiteX0" fmla="*/ 1355683 w 1374386"/>
              <a:gd name="connsiteY0" fmla="*/ 0 h 2276670"/>
              <a:gd name="connsiteX1" fmla="*/ 1374344 w 1374386"/>
              <a:gd name="connsiteY1" fmla="*/ 55984 h 2276670"/>
              <a:gd name="connsiteX2" fmla="*/ 1346353 w 1374386"/>
              <a:gd name="connsiteY2" fmla="*/ 205274 h 2276670"/>
              <a:gd name="connsiteX3" fmla="*/ 1075765 w 1374386"/>
              <a:gd name="connsiteY3" fmla="*/ 522515 h 2276670"/>
              <a:gd name="connsiteX4" fmla="*/ 721202 w 1374386"/>
              <a:gd name="connsiteY4" fmla="*/ 709127 h 2276670"/>
              <a:gd name="connsiteX5" fmla="*/ 394630 w 1374386"/>
              <a:gd name="connsiteY5" fmla="*/ 793102 h 2276670"/>
              <a:gd name="connsiteX6" fmla="*/ 189357 w 1374386"/>
              <a:gd name="connsiteY6" fmla="*/ 867747 h 2276670"/>
              <a:gd name="connsiteX7" fmla="*/ 86720 w 1374386"/>
              <a:gd name="connsiteY7" fmla="*/ 895739 h 2276670"/>
              <a:gd name="connsiteX8" fmla="*/ 12075 w 1374386"/>
              <a:gd name="connsiteY8" fmla="*/ 905070 h 2276670"/>
              <a:gd name="connsiteX9" fmla="*/ 291993 w 1374386"/>
              <a:gd name="connsiteY9" fmla="*/ 1390262 h 2276670"/>
              <a:gd name="connsiteX10" fmla="*/ 469275 w 1374386"/>
              <a:gd name="connsiteY10" fmla="*/ 1502229 h 2276670"/>
              <a:gd name="connsiteX11" fmla="*/ 637226 w 1374386"/>
              <a:gd name="connsiteY11" fmla="*/ 1604866 h 2276670"/>
              <a:gd name="connsiteX12" fmla="*/ 898483 w 1374386"/>
              <a:gd name="connsiteY12" fmla="*/ 2099388 h 2276670"/>
              <a:gd name="connsiteX13" fmla="*/ 945136 w 1374386"/>
              <a:gd name="connsiteY13" fmla="*/ 2202025 h 2276670"/>
              <a:gd name="connsiteX14" fmla="*/ 973128 w 1374386"/>
              <a:gd name="connsiteY14" fmla="*/ 2239347 h 2276670"/>
              <a:gd name="connsiteX15" fmla="*/ 991789 w 1374386"/>
              <a:gd name="connsiteY15" fmla="*/ 2276670 h 2276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74386" h="2276670">
                <a:moveTo>
                  <a:pt x="1355683" y="0"/>
                </a:moveTo>
                <a:cubicBezTo>
                  <a:pt x="1361903" y="18661"/>
                  <a:pt x="1375237" y="36334"/>
                  <a:pt x="1374344" y="55984"/>
                </a:cubicBezTo>
                <a:cubicBezTo>
                  <a:pt x="1372045" y="106562"/>
                  <a:pt x="1365630" y="158457"/>
                  <a:pt x="1346353" y="205274"/>
                </a:cubicBezTo>
                <a:cubicBezTo>
                  <a:pt x="1288541" y="345676"/>
                  <a:pt x="1196988" y="434056"/>
                  <a:pt x="1075765" y="522515"/>
                </a:cubicBezTo>
                <a:cubicBezTo>
                  <a:pt x="1019225" y="563774"/>
                  <a:pt x="790380" y="686068"/>
                  <a:pt x="721202" y="709127"/>
                </a:cubicBezTo>
                <a:cubicBezTo>
                  <a:pt x="614571" y="744671"/>
                  <a:pt x="499872" y="753636"/>
                  <a:pt x="394630" y="793102"/>
                </a:cubicBezTo>
                <a:cubicBezTo>
                  <a:pt x="366307" y="803723"/>
                  <a:pt x="244172" y="851625"/>
                  <a:pt x="189357" y="867747"/>
                </a:cubicBezTo>
                <a:cubicBezTo>
                  <a:pt x="155336" y="877753"/>
                  <a:pt x="121421" y="888433"/>
                  <a:pt x="86720" y="895739"/>
                </a:cubicBezTo>
                <a:cubicBezTo>
                  <a:pt x="62183" y="900905"/>
                  <a:pt x="36957" y="901960"/>
                  <a:pt x="12075" y="905070"/>
                </a:cubicBezTo>
                <a:cubicBezTo>
                  <a:pt x="-1428" y="1256137"/>
                  <a:pt x="-60293" y="1122525"/>
                  <a:pt x="291993" y="1390262"/>
                </a:cubicBezTo>
                <a:cubicBezTo>
                  <a:pt x="347639" y="1432553"/>
                  <a:pt x="409916" y="1465330"/>
                  <a:pt x="469275" y="1502229"/>
                </a:cubicBezTo>
                <a:cubicBezTo>
                  <a:pt x="524997" y="1536867"/>
                  <a:pt x="637226" y="1604866"/>
                  <a:pt x="637226" y="1604866"/>
                </a:cubicBezTo>
                <a:cubicBezTo>
                  <a:pt x="805886" y="1840989"/>
                  <a:pt x="713842" y="1694936"/>
                  <a:pt x="898483" y="2099388"/>
                </a:cubicBezTo>
                <a:cubicBezTo>
                  <a:pt x="906300" y="2116510"/>
                  <a:pt x="930947" y="2179323"/>
                  <a:pt x="945136" y="2202025"/>
                </a:cubicBezTo>
                <a:cubicBezTo>
                  <a:pt x="953378" y="2215212"/>
                  <a:pt x="964886" y="2226160"/>
                  <a:pt x="973128" y="2239347"/>
                </a:cubicBezTo>
                <a:cubicBezTo>
                  <a:pt x="980500" y="2251142"/>
                  <a:pt x="991789" y="2276670"/>
                  <a:pt x="991789" y="2276670"/>
                </a:cubicBezTo>
              </a:path>
            </a:pathLst>
          </a:cu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5383763" y="3125755"/>
            <a:ext cx="1488877" cy="2388637"/>
          </a:xfrm>
          <a:custGeom>
            <a:avLst/>
            <a:gdLst>
              <a:gd name="connsiteX0" fmla="*/ 0 w 1488877"/>
              <a:gd name="connsiteY0" fmla="*/ 0 h 2388637"/>
              <a:gd name="connsiteX1" fmla="*/ 457200 w 1488877"/>
              <a:gd name="connsiteY1" fmla="*/ 167951 h 2388637"/>
              <a:gd name="connsiteX2" fmla="*/ 690466 w 1488877"/>
              <a:gd name="connsiteY2" fmla="*/ 270588 h 2388637"/>
              <a:gd name="connsiteX3" fmla="*/ 821094 w 1488877"/>
              <a:gd name="connsiteY3" fmla="*/ 317241 h 2388637"/>
              <a:gd name="connsiteX4" fmla="*/ 1268964 w 1488877"/>
              <a:gd name="connsiteY4" fmla="*/ 606490 h 2388637"/>
              <a:gd name="connsiteX5" fmla="*/ 1371600 w 1488877"/>
              <a:gd name="connsiteY5" fmla="*/ 681135 h 2388637"/>
              <a:gd name="connsiteX6" fmla="*/ 1464906 w 1488877"/>
              <a:gd name="connsiteY6" fmla="*/ 783772 h 2388637"/>
              <a:gd name="connsiteX7" fmla="*/ 1474237 w 1488877"/>
              <a:gd name="connsiteY7" fmla="*/ 1017037 h 2388637"/>
              <a:gd name="connsiteX8" fmla="*/ 1203649 w 1488877"/>
              <a:gd name="connsiteY8" fmla="*/ 1343608 h 2388637"/>
              <a:gd name="connsiteX9" fmla="*/ 886408 w 1488877"/>
              <a:gd name="connsiteY9" fmla="*/ 1726163 h 2388637"/>
              <a:gd name="connsiteX10" fmla="*/ 690466 w 1488877"/>
              <a:gd name="connsiteY10" fmla="*/ 2118049 h 2388637"/>
              <a:gd name="connsiteX11" fmla="*/ 559837 w 1488877"/>
              <a:gd name="connsiteY11" fmla="*/ 2332653 h 2388637"/>
              <a:gd name="connsiteX12" fmla="*/ 513184 w 1488877"/>
              <a:gd name="connsiteY12" fmla="*/ 2388637 h 2388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8877" h="2388637">
                <a:moveTo>
                  <a:pt x="0" y="0"/>
                </a:moveTo>
                <a:cubicBezTo>
                  <a:pt x="209258" y="26158"/>
                  <a:pt x="64510" y="1355"/>
                  <a:pt x="457200" y="167951"/>
                </a:cubicBezTo>
                <a:cubicBezTo>
                  <a:pt x="535403" y="201128"/>
                  <a:pt x="610466" y="242016"/>
                  <a:pt x="690466" y="270588"/>
                </a:cubicBezTo>
                <a:cubicBezTo>
                  <a:pt x="734009" y="286139"/>
                  <a:pt x="779528" y="296991"/>
                  <a:pt x="821094" y="317241"/>
                </a:cubicBezTo>
                <a:cubicBezTo>
                  <a:pt x="1045165" y="426404"/>
                  <a:pt x="1069342" y="459709"/>
                  <a:pt x="1268964" y="606490"/>
                </a:cubicBezTo>
                <a:cubicBezTo>
                  <a:pt x="1303046" y="631550"/>
                  <a:pt x="1343144" y="649833"/>
                  <a:pt x="1371600" y="681135"/>
                </a:cubicBezTo>
                <a:lnTo>
                  <a:pt x="1464906" y="783772"/>
                </a:lnTo>
                <a:cubicBezTo>
                  <a:pt x="1479389" y="856185"/>
                  <a:pt x="1505356" y="943816"/>
                  <a:pt x="1474237" y="1017037"/>
                </a:cubicBezTo>
                <a:cubicBezTo>
                  <a:pt x="1360140" y="1285498"/>
                  <a:pt x="1363478" y="1198309"/>
                  <a:pt x="1203649" y="1343608"/>
                </a:cubicBezTo>
                <a:cubicBezTo>
                  <a:pt x="1034825" y="1497084"/>
                  <a:pt x="1000432" y="1536124"/>
                  <a:pt x="886408" y="1726163"/>
                </a:cubicBezTo>
                <a:cubicBezTo>
                  <a:pt x="817145" y="1841602"/>
                  <a:pt x="749512" y="1999956"/>
                  <a:pt x="690466" y="2118049"/>
                </a:cubicBezTo>
                <a:cubicBezTo>
                  <a:pt x="640844" y="2217293"/>
                  <a:pt x="623631" y="2247594"/>
                  <a:pt x="559837" y="2332653"/>
                </a:cubicBezTo>
                <a:cubicBezTo>
                  <a:pt x="545262" y="2352086"/>
                  <a:pt x="513184" y="2388637"/>
                  <a:pt x="513184" y="23886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5430416" y="2995127"/>
            <a:ext cx="1609249" cy="2519265"/>
          </a:xfrm>
          <a:custGeom>
            <a:avLst/>
            <a:gdLst>
              <a:gd name="connsiteX0" fmla="*/ 0 w 1609249"/>
              <a:gd name="connsiteY0" fmla="*/ 0 h 2519265"/>
              <a:gd name="connsiteX1" fmla="*/ 335902 w 1609249"/>
              <a:gd name="connsiteY1" fmla="*/ 205273 h 2519265"/>
              <a:gd name="connsiteX2" fmla="*/ 485192 w 1609249"/>
              <a:gd name="connsiteY2" fmla="*/ 251926 h 2519265"/>
              <a:gd name="connsiteX3" fmla="*/ 550506 w 1609249"/>
              <a:gd name="connsiteY3" fmla="*/ 279918 h 2519265"/>
              <a:gd name="connsiteX4" fmla="*/ 727788 w 1609249"/>
              <a:gd name="connsiteY4" fmla="*/ 326571 h 2519265"/>
              <a:gd name="connsiteX5" fmla="*/ 1091682 w 1609249"/>
              <a:gd name="connsiteY5" fmla="*/ 503853 h 2519265"/>
              <a:gd name="connsiteX6" fmla="*/ 1380931 w 1609249"/>
              <a:gd name="connsiteY6" fmla="*/ 699795 h 2519265"/>
              <a:gd name="connsiteX7" fmla="*/ 1492898 w 1609249"/>
              <a:gd name="connsiteY7" fmla="*/ 811763 h 2519265"/>
              <a:gd name="connsiteX8" fmla="*/ 1511560 w 1609249"/>
              <a:gd name="connsiteY8" fmla="*/ 830424 h 2519265"/>
              <a:gd name="connsiteX9" fmla="*/ 1604866 w 1609249"/>
              <a:gd name="connsiteY9" fmla="*/ 1138334 h 2519265"/>
              <a:gd name="connsiteX10" fmla="*/ 1492898 w 1609249"/>
              <a:gd name="connsiteY10" fmla="*/ 1455575 h 2519265"/>
              <a:gd name="connsiteX11" fmla="*/ 1352939 w 1609249"/>
              <a:gd name="connsiteY11" fmla="*/ 1595534 h 2519265"/>
              <a:gd name="connsiteX12" fmla="*/ 1278294 w 1609249"/>
              <a:gd name="connsiteY12" fmla="*/ 1670179 h 2519265"/>
              <a:gd name="connsiteX13" fmla="*/ 1091682 w 1609249"/>
              <a:gd name="connsiteY13" fmla="*/ 1838130 h 2519265"/>
              <a:gd name="connsiteX14" fmla="*/ 1054360 w 1609249"/>
              <a:gd name="connsiteY14" fmla="*/ 2127379 h 2519265"/>
              <a:gd name="connsiteX15" fmla="*/ 1091682 w 1609249"/>
              <a:gd name="connsiteY15" fmla="*/ 2248677 h 2519265"/>
              <a:gd name="connsiteX16" fmla="*/ 1156996 w 1609249"/>
              <a:gd name="connsiteY16" fmla="*/ 2397967 h 2519265"/>
              <a:gd name="connsiteX17" fmla="*/ 1184988 w 1609249"/>
              <a:gd name="connsiteY17" fmla="*/ 2472612 h 2519265"/>
              <a:gd name="connsiteX18" fmla="*/ 1212980 w 1609249"/>
              <a:gd name="connsiteY18" fmla="*/ 2519265 h 2519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09249" h="2519265">
                <a:moveTo>
                  <a:pt x="0" y="0"/>
                </a:moveTo>
                <a:cubicBezTo>
                  <a:pt x="121931" y="83134"/>
                  <a:pt x="203838" y="152448"/>
                  <a:pt x="335902" y="205273"/>
                </a:cubicBezTo>
                <a:cubicBezTo>
                  <a:pt x="384310" y="224636"/>
                  <a:pt x="435949" y="234798"/>
                  <a:pt x="485192" y="251926"/>
                </a:cubicBezTo>
                <a:cubicBezTo>
                  <a:pt x="507564" y="259708"/>
                  <a:pt x="527867" y="272952"/>
                  <a:pt x="550506" y="279918"/>
                </a:cubicBezTo>
                <a:cubicBezTo>
                  <a:pt x="608910" y="297888"/>
                  <a:pt x="669633" y="307811"/>
                  <a:pt x="727788" y="326571"/>
                </a:cubicBezTo>
                <a:cubicBezTo>
                  <a:pt x="821114" y="356676"/>
                  <a:pt x="1051753" y="478444"/>
                  <a:pt x="1091682" y="503853"/>
                </a:cubicBezTo>
                <a:cubicBezTo>
                  <a:pt x="1161517" y="548293"/>
                  <a:pt x="1342460" y="661324"/>
                  <a:pt x="1380931" y="699795"/>
                </a:cubicBezTo>
                <a:lnTo>
                  <a:pt x="1492898" y="811763"/>
                </a:lnTo>
                <a:lnTo>
                  <a:pt x="1511560" y="830424"/>
                </a:lnTo>
                <a:cubicBezTo>
                  <a:pt x="1547034" y="909255"/>
                  <a:pt x="1629030" y="1035086"/>
                  <a:pt x="1604866" y="1138334"/>
                </a:cubicBezTo>
                <a:cubicBezTo>
                  <a:pt x="1579311" y="1247524"/>
                  <a:pt x="1547017" y="1357358"/>
                  <a:pt x="1492898" y="1455575"/>
                </a:cubicBezTo>
                <a:cubicBezTo>
                  <a:pt x="1461057" y="1513360"/>
                  <a:pt x="1399592" y="1548881"/>
                  <a:pt x="1352939" y="1595534"/>
                </a:cubicBezTo>
                <a:cubicBezTo>
                  <a:pt x="1328057" y="1620416"/>
                  <a:pt x="1305011" y="1647279"/>
                  <a:pt x="1278294" y="1670179"/>
                </a:cubicBezTo>
                <a:cubicBezTo>
                  <a:pt x="1127628" y="1799321"/>
                  <a:pt x="1188218" y="1741594"/>
                  <a:pt x="1091682" y="1838130"/>
                </a:cubicBezTo>
                <a:cubicBezTo>
                  <a:pt x="1085314" y="1876336"/>
                  <a:pt x="1047829" y="2070775"/>
                  <a:pt x="1054360" y="2127379"/>
                </a:cubicBezTo>
                <a:cubicBezTo>
                  <a:pt x="1059209" y="2169403"/>
                  <a:pt x="1076679" y="2209123"/>
                  <a:pt x="1091682" y="2248677"/>
                </a:cubicBezTo>
                <a:cubicBezTo>
                  <a:pt x="1110946" y="2299464"/>
                  <a:pt x="1136105" y="2347828"/>
                  <a:pt x="1156996" y="2397967"/>
                </a:cubicBezTo>
                <a:cubicBezTo>
                  <a:pt x="1167217" y="2422497"/>
                  <a:pt x="1173852" y="2448484"/>
                  <a:pt x="1184988" y="2472612"/>
                </a:cubicBezTo>
                <a:cubicBezTo>
                  <a:pt x="1192588" y="2489078"/>
                  <a:pt x="1212980" y="2519265"/>
                  <a:pt x="1212980" y="2519265"/>
                </a:cubicBezTo>
              </a:path>
            </a:pathLst>
          </a:cu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5421086" y="2901820"/>
            <a:ext cx="2267338" cy="1707502"/>
          </a:xfrm>
          <a:custGeom>
            <a:avLst/>
            <a:gdLst>
              <a:gd name="connsiteX0" fmla="*/ 0 w 2267338"/>
              <a:gd name="connsiteY0" fmla="*/ 0 h 1707502"/>
              <a:gd name="connsiteX1" fmla="*/ 1147665 w 2267338"/>
              <a:gd name="connsiteY1" fmla="*/ 242596 h 1707502"/>
              <a:gd name="connsiteX2" fmla="*/ 1399592 w 2267338"/>
              <a:gd name="connsiteY2" fmla="*/ 345233 h 1707502"/>
              <a:gd name="connsiteX3" fmla="*/ 1614196 w 2267338"/>
              <a:gd name="connsiteY3" fmla="*/ 531845 h 1707502"/>
              <a:gd name="connsiteX4" fmla="*/ 1707502 w 2267338"/>
              <a:gd name="connsiteY4" fmla="*/ 746449 h 1707502"/>
              <a:gd name="connsiteX5" fmla="*/ 1726163 w 2267338"/>
              <a:gd name="connsiteY5" fmla="*/ 858417 h 1707502"/>
              <a:gd name="connsiteX6" fmla="*/ 1735494 w 2267338"/>
              <a:gd name="connsiteY6" fmla="*/ 933062 h 1707502"/>
              <a:gd name="connsiteX7" fmla="*/ 1754155 w 2267338"/>
              <a:gd name="connsiteY7" fmla="*/ 1026368 h 1707502"/>
              <a:gd name="connsiteX8" fmla="*/ 1800808 w 2267338"/>
              <a:gd name="connsiteY8" fmla="*/ 1156996 h 1707502"/>
              <a:gd name="connsiteX9" fmla="*/ 1987420 w 2267338"/>
              <a:gd name="connsiteY9" fmla="*/ 1408923 h 1707502"/>
              <a:gd name="connsiteX10" fmla="*/ 2090057 w 2267338"/>
              <a:gd name="connsiteY10" fmla="*/ 1511560 h 1707502"/>
              <a:gd name="connsiteX11" fmla="*/ 2136710 w 2267338"/>
              <a:gd name="connsiteY11" fmla="*/ 1558213 h 1707502"/>
              <a:gd name="connsiteX12" fmla="*/ 2183363 w 2267338"/>
              <a:gd name="connsiteY12" fmla="*/ 1595535 h 1707502"/>
              <a:gd name="connsiteX13" fmla="*/ 2230016 w 2267338"/>
              <a:gd name="connsiteY13" fmla="*/ 1660849 h 1707502"/>
              <a:gd name="connsiteX14" fmla="*/ 2267338 w 2267338"/>
              <a:gd name="connsiteY14" fmla="*/ 1707502 h 1707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7338" h="1707502">
                <a:moveTo>
                  <a:pt x="0" y="0"/>
                </a:moveTo>
                <a:cubicBezTo>
                  <a:pt x="377917" y="56688"/>
                  <a:pt x="789175" y="96544"/>
                  <a:pt x="1147665" y="242596"/>
                </a:cubicBezTo>
                <a:cubicBezTo>
                  <a:pt x="1231641" y="276808"/>
                  <a:pt x="1318488" y="304681"/>
                  <a:pt x="1399592" y="345233"/>
                </a:cubicBezTo>
                <a:cubicBezTo>
                  <a:pt x="1443061" y="366968"/>
                  <a:pt x="1604047" y="520568"/>
                  <a:pt x="1614196" y="531845"/>
                </a:cubicBezTo>
                <a:cubicBezTo>
                  <a:pt x="1651725" y="573545"/>
                  <a:pt x="1698160" y="721537"/>
                  <a:pt x="1707502" y="746449"/>
                </a:cubicBezTo>
                <a:cubicBezTo>
                  <a:pt x="1713722" y="783772"/>
                  <a:pt x="1720550" y="820998"/>
                  <a:pt x="1726163" y="858417"/>
                </a:cubicBezTo>
                <a:cubicBezTo>
                  <a:pt x="1729883" y="883215"/>
                  <a:pt x="1731372" y="908328"/>
                  <a:pt x="1735494" y="933062"/>
                </a:cubicBezTo>
                <a:cubicBezTo>
                  <a:pt x="1740708" y="964348"/>
                  <a:pt x="1748310" y="995193"/>
                  <a:pt x="1754155" y="1026368"/>
                </a:cubicBezTo>
                <a:cubicBezTo>
                  <a:pt x="1766099" y="1090069"/>
                  <a:pt x="1757906" y="1094430"/>
                  <a:pt x="1800808" y="1156996"/>
                </a:cubicBezTo>
                <a:cubicBezTo>
                  <a:pt x="1859908" y="1243184"/>
                  <a:pt x="1913524" y="1335027"/>
                  <a:pt x="1987420" y="1408923"/>
                </a:cubicBezTo>
                <a:lnTo>
                  <a:pt x="2090057" y="1511560"/>
                </a:lnTo>
                <a:cubicBezTo>
                  <a:pt x="2105608" y="1527111"/>
                  <a:pt x="2119537" y="1544475"/>
                  <a:pt x="2136710" y="1558213"/>
                </a:cubicBezTo>
                <a:cubicBezTo>
                  <a:pt x="2152261" y="1570654"/>
                  <a:pt x="2169967" y="1580799"/>
                  <a:pt x="2183363" y="1595535"/>
                </a:cubicBezTo>
                <a:cubicBezTo>
                  <a:pt x="2201360" y="1615332"/>
                  <a:pt x="2213302" y="1639957"/>
                  <a:pt x="2230016" y="1660849"/>
                </a:cubicBezTo>
                <a:cubicBezTo>
                  <a:pt x="2273894" y="1715696"/>
                  <a:pt x="2246326" y="1665477"/>
                  <a:pt x="2267338" y="1707502"/>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1725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a:t>Self-balancing BSTs</a:t>
            </a:r>
          </a:p>
        </p:txBody>
      </p:sp>
      <p:sp>
        <p:nvSpPr>
          <p:cNvPr id="3" name="Content Placeholder 2"/>
          <p:cNvSpPr>
            <a:spLocks noGrp="1"/>
          </p:cNvSpPr>
          <p:nvPr>
            <p:ph idx="1"/>
          </p:nvPr>
        </p:nvSpPr>
        <p:spPr>
          <a:xfrm>
            <a:off x="457200" y="990600"/>
            <a:ext cx="8229600" cy="5486400"/>
          </a:xfrm>
        </p:spPr>
        <p:txBody>
          <a:bodyPr>
            <a:noAutofit/>
          </a:bodyPr>
          <a:lstStyle/>
          <a:p>
            <a:r>
              <a:rPr lang="en-US" sz="2200" dirty="0" smtClean="0"/>
              <a:t>A</a:t>
            </a:r>
            <a:r>
              <a:rPr lang="en-US" sz="2200" dirty="0"/>
              <a:t> </a:t>
            </a:r>
            <a:r>
              <a:rPr lang="en-US" sz="2200" i="1" dirty="0"/>
              <a:t>binary tree</a:t>
            </a:r>
            <a:r>
              <a:rPr lang="en-US" sz="2200" dirty="0"/>
              <a:t> is a special kind of tree, one that limits each node to no more than two children. </a:t>
            </a:r>
            <a:endParaRPr lang="en-US" sz="2200" dirty="0" smtClean="0"/>
          </a:p>
          <a:p>
            <a:r>
              <a:rPr lang="en-US" sz="2200" dirty="0" smtClean="0"/>
              <a:t>A</a:t>
            </a:r>
            <a:r>
              <a:rPr lang="en-US" sz="2200" dirty="0"/>
              <a:t> </a:t>
            </a:r>
            <a:r>
              <a:rPr lang="en-US" sz="2200" i="1" dirty="0"/>
              <a:t>binary search tree</a:t>
            </a:r>
            <a:r>
              <a:rPr lang="en-US" sz="2200" dirty="0"/>
              <a:t>, or BST, is a binary tree whose nodes are arranged such that for every node </a:t>
            </a:r>
            <a:r>
              <a:rPr lang="en-US" sz="2200" i="1" dirty="0"/>
              <a:t>n</a:t>
            </a:r>
            <a:r>
              <a:rPr lang="en-US" sz="2200" dirty="0"/>
              <a:t>, all of the nodes in </a:t>
            </a:r>
            <a:r>
              <a:rPr lang="en-US" sz="2200" i="1" dirty="0"/>
              <a:t>n</a:t>
            </a:r>
            <a:r>
              <a:rPr lang="en-US" sz="2200" dirty="0"/>
              <a:t>'s left subtree have a value less than </a:t>
            </a:r>
            <a:r>
              <a:rPr lang="en-US" sz="2200" i="1" dirty="0"/>
              <a:t>n</a:t>
            </a:r>
            <a:r>
              <a:rPr lang="en-US" sz="2200" dirty="0"/>
              <a:t>, and all nodes in </a:t>
            </a:r>
            <a:r>
              <a:rPr lang="en-US" sz="2200" i="1" dirty="0"/>
              <a:t>n</a:t>
            </a:r>
            <a:r>
              <a:rPr lang="en-US" sz="2200" dirty="0"/>
              <a:t>'s right subtree have a value greater than </a:t>
            </a:r>
            <a:r>
              <a:rPr lang="en-US" sz="2200" i="1" dirty="0"/>
              <a:t>n</a:t>
            </a:r>
            <a:r>
              <a:rPr lang="en-US" sz="2200" dirty="0" smtClean="0"/>
              <a:t>.</a:t>
            </a:r>
          </a:p>
          <a:p>
            <a:r>
              <a:rPr lang="en-US" sz="2200" dirty="0" smtClean="0"/>
              <a:t>In </a:t>
            </a:r>
            <a:r>
              <a:rPr lang="en-US" sz="2200" dirty="0"/>
              <a:t>the average case BSTs offer log</a:t>
            </a:r>
            <a:r>
              <a:rPr lang="en-US" sz="2200" baseline="-25000" dirty="0"/>
              <a:t>2</a:t>
            </a:r>
            <a:r>
              <a:rPr lang="en-US" sz="2200" dirty="0"/>
              <a:t> </a:t>
            </a:r>
            <a:r>
              <a:rPr lang="en-US" sz="2200" i="1" dirty="0"/>
              <a:t>n </a:t>
            </a:r>
            <a:r>
              <a:rPr lang="en-US" sz="2200" dirty="0"/>
              <a:t>asymptotic time for inserts, deletes, and searches. </a:t>
            </a:r>
            <a:endParaRPr lang="en-US" sz="2200" dirty="0" smtClean="0"/>
          </a:p>
          <a:p>
            <a:r>
              <a:rPr lang="en-US" sz="2200" dirty="0"/>
              <a:t>The disadvantage of BSTs is that in the worst-case their </a:t>
            </a:r>
            <a:r>
              <a:rPr lang="en-US" sz="2200" dirty="0" smtClean="0"/>
              <a:t>running </a:t>
            </a:r>
            <a:r>
              <a:rPr lang="en-US" sz="2200" dirty="0"/>
              <a:t>time </a:t>
            </a:r>
            <a:r>
              <a:rPr lang="en-US" sz="2200" dirty="0" smtClean="0"/>
              <a:t>can approach linear </a:t>
            </a:r>
            <a:r>
              <a:rPr lang="en-US" sz="2200" dirty="0"/>
              <a:t>time</a:t>
            </a:r>
            <a:r>
              <a:rPr lang="en-US" sz="2200" dirty="0" smtClean="0"/>
              <a:t>.</a:t>
            </a:r>
          </a:p>
          <a:p>
            <a:pPr lvl="1"/>
            <a:r>
              <a:rPr lang="en-US" sz="2200" dirty="0" smtClean="0"/>
              <a:t> </a:t>
            </a:r>
            <a:r>
              <a:rPr lang="en-US" sz="2000" dirty="0"/>
              <a:t>This happens if the items inserted into the BST are inserted in order or in near-order. In such a case, a BST performs no better than an array. </a:t>
            </a:r>
            <a:endParaRPr lang="en-US" sz="2000" dirty="0" smtClean="0"/>
          </a:p>
          <a:p>
            <a:r>
              <a:rPr lang="en-US" sz="2200" dirty="0" smtClean="0"/>
              <a:t>Self-balancing BSTs ensure </a:t>
            </a:r>
            <a:r>
              <a:rPr lang="en-US" sz="2200" dirty="0"/>
              <a:t>that, regardless of the order of the data inserted, the tree maintains a log</a:t>
            </a:r>
            <a:r>
              <a:rPr lang="en-US" sz="2200" baseline="-25000" dirty="0"/>
              <a:t>2</a:t>
            </a:r>
            <a:r>
              <a:rPr lang="en-US" sz="2200" dirty="0"/>
              <a:t> </a:t>
            </a:r>
            <a:r>
              <a:rPr lang="en-US" sz="2200" i="1" dirty="0"/>
              <a:t>n</a:t>
            </a:r>
            <a:r>
              <a:rPr lang="en-US" sz="2200" dirty="0"/>
              <a:t> running time</a:t>
            </a:r>
            <a:r>
              <a:rPr lang="en-US" sz="2200" dirty="0" smtClean="0"/>
              <a:t>.</a:t>
            </a:r>
            <a:endParaRPr lang="en-US" sz="2200" dirty="0"/>
          </a:p>
        </p:txBody>
      </p:sp>
    </p:spTree>
    <p:extLst>
      <p:ext uri="{BB962C8B-B14F-4D97-AF65-F5344CB8AC3E}">
        <p14:creationId xmlns:p14="http://schemas.microsoft.com/office/powerpoint/2010/main" val="2478379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Height of a BST</a:t>
            </a:r>
            <a:endParaRPr lang="en-US" sz="3600" dirty="0"/>
          </a:p>
        </p:txBody>
      </p:sp>
      <p:sp>
        <p:nvSpPr>
          <p:cNvPr id="3" name="Content Placeholder 2"/>
          <p:cNvSpPr>
            <a:spLocks noGrp="1"/>
          </p:cNvSpPr>
          <p:nvPr>
            <p:ph idx="1"/>
          </p:nvPr>
        </p:nvSpPr>
        <p:spPr>
          <a:xfrm>
            <a:off x="457200" y="990600"/>
            <a:ext cx="8229600" cy="5486400"/>
          </a:xfrm>
        </p:spPr>
        <p:txBody>
          <a:bodyPr>
            <a:normAutofit fontScale="92500" lnSpcReduction="10000"/>
          </a:bodyPr>
          <a:lstStyle/>
          <a:p>
            <a:r>
              <a:rPr lang="en-US" sz="2800" dirty="0" smtClean="0"/>
              <a:t>BSTs perform well  </a:t>
            </a:r>
            <a:r>
              <a:rPr lang="en-US" sz="2800" dirty="0"/>
              <a:t>when their nodes are arranged in a fanned out manner. This is because when searching for a node in a BST, each single step down the tree reduces the number of nodes that need to be potentially checked by one half</a:t>
            </a:r>
            <a:r>
              <a:rPr lang="en-US" sz="2800" dirty="0" smtClean="0"/>
              <a:t>. (which is </a:t>
            </a:r>
            <a:r>
              <a:rPr lang="en-US" sz="2800" dirty="0"/>
              <a:t>log</a:t>
            </a:r>
            <a:r>
              <a:rPr lang="en-US" sz="2800" baseline="-25000" dirty="0"/>
              <a:t>2</a:t>
            </a:r>
            <a:r>
              <a:rPr lang="en-US" sz="2800" dirty="0"/>
              <a:t> </a:t>
            </a:r>
            <a:r>
              <a:rPr lang="en-US" sz="2800" i="1" dirty="0" smtClean="0"/>
              <a:t>n )</a:t>
            </a:r>
          </a:p>
          <a:p>
            <a:r>
              <a:rPr lang="en-US" sz="2800" dirty="0" smtClean="0"/>
              <a:t>The </a:t>
            </a:r>
            <a:r>
              <a:rPr lang="en-US" sz="2800" dirty="0"/>
              <a:t>running time of a BST's operations is related to the BST's </a:t>
            </a:r>
            <a:r>
              <a:rPr lang="en-US" sz="2800" i="1" dirty="0"/>
              <a:t>height</a:t>
            </a:r>
            <a:r>
              <a:rPr lang="en-US" sz="2800" dirty="0"/>
              <a:t>. The height of a tree is defined as the length of the longest path starting at the root. The height of a tree can be defined recursively as follows:</a:t>
            </a:r>
          </a:p>
          <a:p>
            <a:pPr lvl="1"/>
            <a:r>
              <a:rPr lang="en-US" sz="2400" dirty="0"/>
              <a:t>The height of a node with no children is 0.</a:t>
            </a:r>
          </a:p>
          <a:p>
            <a:pPr lvl="1"/>
            <a:r>
              <a:rPr lang="en-US" sz="2400" dirty="0"/>
              <a:t>The height of a node with one child is the height of that child plus one.</a:t>
            </a:r>
          </a:p>
          <a:p>
            <a:pPr lvl="1"/>
            <a:r>
              <a:rPr lang="en-US" sz="2400" dirty="0"/>
              <a:t>The height of a node with two children is one plus the greater height of the two children.</a:t>
            </a:r>
          </a:p>
          <a:p>
            <a:endParaRPr lang="en-US" sz="2800" dirty="0"/>
          </a:p>
        </p:txBody>
      </p:sp>
    </p:spTree>
    <p:extLst>
      <p:ext uri="{BB962C8B-B14F-4D97-AF65-F5344CB8AC3E}">
        <p14:creationId xmlns:p14="http://schemas.microsoft.com/office/powerpoint/2010/main" val="1443290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2133600"/>
          </a:xfrm>
        </p:spPr>
        <p:txBody>
          <a:bodyPr>
            <a:normAutofit/>
          </a:bodyPr>
          <a:lstStyle/>
          <a:p>
            <a:r>
              <a:rPr lang="en-US" sz="2000" dirty="0"/>
              <a:t>To compute the height of a tree, start at its leaf nodes and assign them a height of 0. Then move up the tree using the three rules outlined to compute the height of each leaf nodes' parent. Continue in this manner until every node of the tree has been labeled. </a:t>
            </a:r>
            <a:endParaRPr lang="en-US" sz="2000" dirty="0" smtClean="0"/>
          </a:p>
          <a:p>
            <a:r>
              <a:rPr lang="en-US" sz="2000" dirty="0" smtClean="0"/>
              <a:t>The </a:t>
            </a:r>
            <a:r>
              <a:rPr lang="en-US" sz="2000" dirty="0"/>
              <a:t>height of the tree, then, is the height of the root node. </a:t>
            </a:r>
            <a:endParaRPr lang="en-US" sz="2000" dirty="0" smtClean="0"/>
          </a:p>
          <a:p>
            <a:pPr marL="0" indent="0">
              <a:buNone/>
            </a:pPr>
            <a:r>
              <a:rPr lang="en-US" sz="2000" dirty="0" smtClean="0"/>
              <a:t> </a:t>
            </a:r>
            <a:endParaRPr lang="en-US" sz="2000" dirty="0"/>
          </a:p>
        </p:txBody>
      </p:sp>
      <p:pic>
        <p:nvPicPr>
          <p:cNvPr id="2050" name="Picture 2" descr="ms379573.datastructures_guide4-fig03(en-US,VS.8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09085"/>
            <a:ext cx="7162800" cy="4389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239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Short fat trees.</a:t>
            </a:r>
            <a:endParaRPr lang="en-US" sz="3600" dirty="0"/>
          </a:p>
        </p:txBody>
      </p:sp>
      <p:sp>
        <p:nvSpPr>
          <p:cNvPr id="3" name="Content Placeholder 2"/>
          <p:cNvSpPr>
            <a:spLocks noGrp="1"/>
          </p:cNvSpPr>
          <p:nvPr>
            <p:ph idx="1"/>
          </p:nvPr>
        </p:nvSpPr>
        <p:spPr>
          <a:xfrm>
            <a:off x="457200" y="990600"/>
            <a:ext cx="8229600" cy="5486400"/>
          </a:xfrm>
        </p:spPr>
        <p:txBody>
          <a:bodyPr>
            <a:normAutofit fontScale="85000" lnSpcReduction="20000"/>
          </a:bodyPr>
          <a:lstStyle/>
          <a:p>
            <a:r>
              <a:rPr lang="en-US" sz="2800" dirty="0"/>
              <a:t>A BST exhibits log</a:t>
            </a:r>
            <a:r>
              <a:rPr lang="en-US" sz="2800" baseline="-25000" dirty="0"/>
              <a:t>2</a:t>
            </a:r>
            <a:r>
              <a:rPr lang="en-US" sz="2800" dirty="0"/>
              <a:t> </a:t>
            </a:r>
            <a:r>
              <a:rPr lang="en-US" sz="2800" i="1" dirty="0"/>
              <a:t>n</a:t>
            </a:r>
            <a:r>
              <a:rPr lang="en-US" sz="2800" dirty="0"/>
              <a:t> running times when its height, when defined in terms of the number of nodes, </a:t>
            </a:r>
            <a:r>
              <a:rPr lang="en-US" sz="2800" i="1" dirty="0"/>
              <a:t>n</a:t>
            </a:r>
            <a:r>
              <a:rPr lang="en-US" sz="2800" dirty="0"/>
              <a:t>, in the tree, is near the floor of log</a:t>
            </a:r>
            <a:r>
              <a:rPr lang="en-US" sz="2800" baseline="-25000" dirty="0"/>
              <a:t>2 </a:t>
            </a:r>
            <a:r>
              <a:rPr lang="en-US" sz="2800" i="1" dirty="0"/>
              <a:t>n</a:t>
            </a:r>
            <a:r>
              <a:rPr lang="en-US" sz="2800" dirty="0"/>
              <a:t>. </a:t>
            </a:r>
            <a:endParaRPr lang="en-US" sz="2800" dirty="0" smtClean="0"/>
          </a:p>
          <a:p>
            <a:r>
              <a:rPr lang="en-US" sz="2800" dirty="0" smtClean="0"/>
              <a:t>The </a:t>
            </a:r>
            <a:r>
              <a:rPr lang="en-US" sz="2800" dirty="0"/>
              <a:t>floor of a number </a:t>
            </a:r>
            <a:r>
              <a:rPr lang="en-US" sz="2800" i="1" dirty="0" smtClean="0"/>
              <a:t>x </a:t>
            </a:r>
            <a:r>
              <a:rPr lang="en-US" sz="2800" dirty="0" smtClean="0"/>
              <a:t>is </a:t>
            </a:r>
            <a:r>
              <a:rPr lang="en-US" sz="2800" dirty="0"/>
              <a:t>the greatest integer less than </a:t>
            </a:r>
            <a:r>
              <a:rPr lang="en-US" sz="2800" i="1" dirty="0"/>
              <a:t>x</a:t>
            </a:r>
            <a:r>
              <a:rPr lang="en-US" sz="2800" dirty="0"/>
              <a:t>. So, the floor of 5.38 would be 5 and the floor of 3.14159 would be 3. </a:t>
            </a:r>
            <a:r>
              <a:rPr lang="en-US" sz="2800" dirty="0" smtClean="0"/>
              <a:t>(For </a:t>
            </a:r>
            <a:r>
              <a:rPr lang="en-US" sz="2800" dirty="0"/>
              <a:t>positive numbers </a:t>
            </a:r>
            <a:r>
              <a:rPr lang="en-US" sz="2800" i="1" dirty="0"/>
              <a:t>x</a:t>
            </a:r>
            <a:r>
              <a:rPr lang="en-US" sz="2800" dirty="0"/>
              <a:t>, the floor of </a:t>
            </a:r>
            <a:r>
              <a:rPr lang="en-US" sz="2800" i="1" dirty="0"/>
              <a:t>x</a:t>
            </a:r>
            <a:r>
              <a:rPr lang="en-US" sz="2800" dirty="0"/>
              <a:t> can be found by simply truncating the decimal part of </a:t>
            </a:r>
            <a:r>
              <a:rPr lang="en-US" sz="2800" i="1" dirty="0"/>
              <a:t>x</a:t>
            </a:r>
            <a:r>
              <a:rPr lang="en-US" sz="2800" dirty="0"/>
              <a:t>, if any</a:t>
            </a:r>
            <a:r>
              <a:rPr lang="en-US" sz="2800" dirty="0" smtClean="0"/>
              <a:t>.)</a:t>
            </a:r>
          </a:p>
          <a:p>
            <a:r>
              <a:rPr lang="en-US" sz="2800" dirty="0" smtClean="0"/>
              <a:t>Tree </a:t>
            </a:r>
            <a:r>
              <a:rPr lang="en-US" sz="2800" dirty="0"/>
              <a:t>(c) has the worst height to node ratio. With its 5 nodes it could have an optimal height of 2, but due to its linear topology is has a height of 4</a:t>
            </a:r>
            <a:r>
              <a:rPr lang="en-US" sz="2800" dirty="0" smtClean="0"/>
              <a:t>.</a:t>
            </a:r>
          </a:p>
          <a:p>
            <a:r>
              <a:rPr lang="en-US" sz="2800" dirty="0" smtClean="0"/>
              <a:t>A better BST would “build itself” making sure </a:t>
            </a:r>
            <a:r>
              <a:rPr lang="en-US" sz="2800" dirty="0"/>
              <a:t>that the topology of the resulting BST exhibits an optimal ratio of height to the number of nodes. </a:t>
            </a:r>
            <a:r>
              <a:rPr lang="en-US" sz="2800" dirty="0" smtClean="0"/>
              <a:t> (short fat trees!)</a:t>
            </a:r>
          </a:p>
          <a:p>
            <a:r>
              <a:rPr lang="en-US" sz="2800" dirty="0" smtClean="0"/>
              <a:t>Since we can clearly not guarantee </a:t>
            </a:r>
            <a:r>
              <a:rPr lang="en-US" sz="2800" dirty="0"/>
              <a:t>the data is </a:t>
            </a:r>
            <a:r>
              <a:rPr lang="en-US" sz="2800" dirty="0" smtClean="0"/>
              <a:t>not inserted </a:t>
            </a:r>
            <a:r>
              <a:rPr lang="en-US" sz="2800" dirty="0"/>
              <a:t>in near-sorted </a:t>
            </a:r>
            <a:r>
              <a:rPr lang="en-US" sz="2800" dirty="0" smtClean="0"/>
              <a:t>order, we need a solution that does </a:t>
            </a:r>
            <a:r>
              <a:rPr lang="en-US" sz="2800" dirty="0"/>
              <a:t>not to try to dictate the order with which the data is inserted, but </a:t>
            </a:r>
            <a:r>
              <a:rPr lang="en-US" sz="2800" dirty="0" smtClean="0"/>
              <a:t>instead somehow after </a:t>
            </a:r>
            <a:r>
              <a:rPr lang="en-US" sz="2800" dirty="0"/>
              <a:t>each insertion the BST remains </a:t>
            </a:r>
            <a:r>
              <a:rPr lang="en-US" sz="2800" i="1" dirty="0"/>
              <a:t>balanced</a:t>
            </a:r>
            <a:r>
              <a:rPr lang="en-US" sz="2800" dirty="0"/>
              <a:t>.</a:t>
            </a:r>
          </a:p>
        </p:txBody>
      </p:sp>
    </p:spTree>
    <p:extLst>
      <p:ext uri="{BB962C8B-B14F-4D97-AF65-F5344CB8AC3E}">
        <p14:creationId xmlns:p14="http://schemas.microsoft.com/office/powerpoint/2010/main" val="1919952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a:t>balanced </a:t>
            </a:r>
            <a:r>
              <a:rPr lang="en-US" sz="3600" dirty="0" smtClean="0"/>
              <a:t>trees</a:t>
            </a:r>
            <a:endParaRPr lang="en-US" sz="3600" dirty="0"/>
          </a:p>
        </p:txBody>
      </p:sp>
      <p:sp>
        <p:nvSpPr>
          <p:cNvPr id="3" name="Content Placeholder 2"/>
          <p:cNvSpPr>
            <a:spLocks noGrp="1"/>
          </p:cNvSpPr>
          <p:nvPr>
            <p:ph idx="1"/>
          </p:nvPr>
        </p:nvSpPr>
        <p:spPr>
          <a:xfrm>
            <a:off x="457200" y="990600"/>
            <a:ext cx="8229600" cy="5486400"/>
          </a:xfrm>
        </p:spPr>
        <p:txBody>
          <a:bodyPr>
            <a:normAutofit/>
          </a:bodyPr>
          <a:lstStyle/>
          <a:p>
            <a:r>
              <a:rPr lang="en-US" sz="2800" dirty="0"/>
              <a:t>A </a:t>
            </a:r>
            <a:r>
              <a:rPr lang="en-US" sz="2800" i="1" dirty="0"/>
              <a:t>balanced tree</a:t>
            </a:r>
            <a:r>
              <a:rPr lang="en-US" sz="2800" dirty="0"/>
              <a:t> is a tree that maintains some predefined ratio between its height and breadth. </a:t>
            </a:r>
            <a:endParaRPr lang="en-US" sz="2800" dirty="0" smtClean="0"/>
          </a:p>
          <a:p>
            <a:r>
              <a:rPr lang="en-US" sz="2800" dirty="0" smtClean="0"/>
              <a:t>Different </a:t>
            </a:r>
            <a:r>
              <a:rPr lang="en-US" sz="2800" dirty="0"/>
              <a:t>data structures define their own ratios for balance, but all have it close to log</a:t>
            </a:r>
            <a:r>
              <a:rPr lang="en-US" sz="2800" baseline="-25000" dirty="0"/>
              <a:t>2</a:t>
            </a:r>
            <a:r>
              <a:rPr lang="en-US" sz="2800" dirty="0"/>
              <a:t> </a:t>
            </a:r>
            <a:r>
              <a:rPr lang="en-US" sz="2800" i="1" dirty="0"/>
              <a:t>n</a:t>
            </a:r>
            <a:r>
              <a:rPr lang="en-US" sz="2800" dirty="0"/>
              <a:t>. </a:t>
            </a:r>
            <a:endParaRPr lang="en-US" sz="2800" dirty="0" smtClean="0"/>
          </a:p>
          <a:p>
            <a:r>
              <a:rPr lang="en-US" sz="2800" dirty="0" smtClean="0"/>
              <a:t>There </a:t>
            </a:r>
            <a:r>
              <a:rPr lang="en-US" sz="2800" dirty="0"/>
              <a:t>are numerous self-balancing BST data structures in existence, such as AVL trees, red-black trees, 2-3 trees, 2-3-4 trees, splay trees, B-trees, and others. </a:t>
            </a:r>
            <a:endParaRPr lang="en-US" sz="2800" dirty="0" smtClean="0"/>
          </a:p>
          <a:p>
            <a:r>
              <a:rPr lang="en-US" sz="2800" dirty="0" smtClean="0"/>
              <a:t>We'll </a:t>
            </a:r>
            <a:r>
              <a:rPr lang="en-US" sz="2800" dirty="0"/>
              <a:t>take a brief look at two of these self-balancing trees—AVL trees and red-black trees.</a:t>
            </a:r>
            <a:r>
              <a:rPr lang="en-US" sz="2800" dirty="0" smtClean="0"/>
              <a:t> </a:t>
            </a:r>
            <a:endParaRPr lang="en-US" sz="2800" dirty="0"/>
          </a:p>
        </p:txBody>
      </p:sp>
    </p:spTree>
    <p:extLst>
      <p:ext uri="{BB962C8B-B14F-4D97-AF65-F5344CB8AC3E}">
        <p14:creationId xmlns:p14="http://schemas.microsoft.com/office/powerpoint/2010/main" val="1793417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3733800" cy="1401762"/>
          </a:xfrm>
        </p:spPr>
        <p:txBody>
          <a:bodyPr>
            <a:noAutofit/>
          </a:bodyPr>
          <a:lstStyle/>
          <a:p>
            <a:pPr algn="l"/>
            <a:r>
              <a:rPr lang="en-US" sz="2000" dirty="0"/>
              <a:t>In 1962 Russian mathematicians </a:t>
            </a:r>
            <a:r>
              <a:rPr lang="en-US" sz="2000" dirty="0" smtClean="0"/>
              <a:t>G. M. </a:t>
            </a:r>
            <a:r>
              <a:rPr lang="en-US" sz="2000" b="1" dirty="0" err="1" smtClean="0"/>
              <a:t>A</a:t>
            </a:r>
            <a:r>
              <a:rPr lang="en-US" sz="2000" dirty="0" err="1" smtClean="0"/>
              <a:t>ndel'son-</a:t>
            </a:r>
            <a:r>
              <a:rPr lang="en-US" sz="2000" b="1" dirty="0" err="1" smtClean="0"/>
              <a:t>V</a:t>
            </a:r>
            <a:r>
              <a:rPr lang="en-US" sz="2000" dirty="0" err="1" smtClean="0"/>
              <a:t>el-skii</a:t>
            </a:r>
            <a:r>
              <a:rPr lang="en-US" sz="2000" dirty="0" smtClean="0"/>
              <a:t> </a:t>
            </a:r>
            <a:r>
              <a:rPr lang="en-US" sz="2000" dirty="0"/>
              <a:t>and E. </a:t>
            </a:r>
            <a:r>
              <a:rPr lang="en-US" sz="2000" dirty="0" smtClean="0"/>
              <a:t>M.</a:t>
            </a:r>
            <a:r>
              <a:rPr lang="en-US" sz="2000" dirty="0"/>
              <a:t> </a:t>
            </a:r>
            <a:r>
              <a:rPr lang="en-US" sz="2000" b="1" dirty="0" smtClean="0"/>
              <a:t>L</a:t>
            </a:r>
            <a:r>
              <a:rPr lang="en-US" sz="2000" dirty="0" smtClean="0"/>
              <a:t>andis </a:t>
            </a:r>
            <a:r>
              <a:rPr lang="en-US" sz="2000" dirty="0"/>
              <a:t>invented the first self-balancing BST, called an AVL tree. </a:t>
            </a:r>
          </a:p>
        </p:txBody>
      </p:sp>
      <p:pic>
        <p:nvPicPr>
          <p:cNvPr id="3074" name="Picture 2" descr="ms379573.datastructures_guide4-fig04(en-US,VS.8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08712"/>
            <a:ext cx="5048250" cy="64954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4800" y="4191000"/>
            <a:ext cx="4648200" cy="2031325"/>
          </a:xfrm>
          <a:prstGeom prst="rect">
            <a:avLst/>
          </a:prstGeom>
          <a:noFill/>
        </p:spPr>
        <p:txBody>
          <a:bodyPr wrap="square" rtlCol="0">
            <a:spAutoFit/>
          </a:bodyPr>
          <a:lstStyle/>
          <a:p>
            <a:r>
              <a:rPr lang="en-US" dirty="0"/>
              <a:t>A</a:t>
            </a:r>
            <a:r>
              <a:rPr lang="en-US" dirty="0" smtClean="0"/>
              <a:t>s </a:t>
            </a:r>
            <a:r>
              <a:rPr lang="en-US" dirty="0"/>
              <a:t>nodes are added or deleted, </a:t>
            </a:r>
            <a:r>
              <a:rPr lang="en-US" dirty="0" smtClean="0"/>
              <a:t>the </a:t>
            </a:r>
            <a:r>
              <a:rPr lang="en-US" dirty="0"/>
              <a:t>balance property remains. AVL trees maintain the balance through </a:t>
            </a:r>
            <a:r>
              <a:rPr lang="en-US" i="1" dirty="0"/>
              <a:t>rotations</a:t>
            </a:r>
            <a:r>
              <a:rPr lang="en-US" dirty="0"/>
              <a:t>. A rotation slightly reshapes the tree's topology such that the AVL balance property is restored and, just as importantly, the binary search tree property is maintained.</a:t>
            </a:r>
          </a:p>
        </p:txBody>
      </p:sp>
    </p:spTree>
    <p:extLst>
      <p:ext uri="{BB962C8B-B14F-4D97-AF65-F5344CB8AC3E}">
        <p14:creationId xmlns:p14="http://schemas.microsoft.com/office/powerpoint/2010/main" val="4114467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400" dirty="0"/>
              <a:t>Inserting a new node into an AVL tree is a two-stage process.</a:t>
            </a:r>
          </a:p>
        </p:txBody>
      </p:sp>
      <p:sp>
        <p:nvSpPr>
          <p:cNvPr id="3" name="Content Placeholder 2"/>
          <p:cNvSpPr>
            <a:spLocks noGrp="1"/>
          </p:cNvSpPr>
          <p:nvPr>
            <p:ph idx="1"/>
          </p:nvPr>
        </p:nvSpPr>
        <p:spPr>
          <a:xfrm>
            <a:off x="457200" y="990600"/>
            <a:ext cx="8229600" cy="5486400"/>
          </a:xfrm>
        </p:spPr>
        <p:txBody>
          <a:bodyPr>
            <a:normAutofit fontScale="92500" lnSpcReduction="20000"/>
          </a:bodyPr>
          <a:lstStyle/>
          <a:p>
            <a:r>
              <a:rPr lang="en-US" sz="2200" dirty="0" smtClean="0"/>
              <a:t>1st, </a:t>
            </a:r>
            <a:r>
              <a:rPr lang="en-US" sz="2200" dirty="0"/>
              <a:t>the node is inserted into the tree using the same algorithm for adding a new node to a BST. </a:t>
            </a:r>
            <a:endParaRPr lang="en-US" sz="2200" dirty="0" smtClean="0"/>
          </a:p>
          <a:p>
            <a:pPr lvl="1"/>
            <a:r>
              <a:rPr lang="en-US" sz="2200" dirty="0" smtClean="0"/>
              <a:t>That </a:t>
            </a:r>
            <a:r>
              <a:rPr lang="en-US" sz="2200" dirty="0"/>
              <a:t>is, the new node is added as a leaf node in the appropriate location to maintain the BST property. </a:t>
            </a:r>
            <a:endParaRPr lang="en-US" sz="2200" dirty="0" smtClean="0"/>
          </a:p>
          <a:p>
            <a:r>
              <a:rPr lang="en-US" sz="2200" dirty="0" smtClean="0"/>
              <a:t>After </a:t>
            </a:r>
            <a:r>
              <a:rPr lang="en-US" sz="2200" dirty="0"/>
              <a:t>adding a new node, it might be the case that adding this new node caused the AVL balance property to be violated at some node along the path traveled down from the root to where the newly inserted node was added. </a:t>
            </a:r>
            <a:endParaRPr lang="en-US" sz="2200" dirty="0" smtClean="0"/>
          </a:p>
          <a:p>
            <a:r>
              <a:rPr lang="en-US" sz="2200" dirty="0" smtClean="0"/>
              <a:t>To </a:t>
            </a:r>
            <a:r>
              <a:rPr lang="en-US" sz="2200" dirty="0"/>
              <a:t>fix any violations, stage </a:t>
            </a:r>
            <a:r>
              <a:rPr lang="en-US" sz="2200" dirty="0" smtClean="0"/>
              <a:t>2 involves </a:t>
            </a:r>
            <a:r>
              <a:rPr lang="en-US" sz="2200" dirty="0"/>
              <a:t>traversing back up the access path, checking the height of the left and right subtrees for each node along this return path. If the heights of the subtrees differs by more than 1, a rotation is performed to fix the anomaly.</a:t>
            </a:r>
            <a:r>
              <a:rPr lang="en-US" sz="2200" dirty="0" smtClean="0"/>
              <a:t> </a:t>
            </a:r>
          </a:p>
          <a:p>
            <a:r>
              <a:rPr lang="en-US" sz="2200" dirty="0" smtClean="0"/>
              <a:t>The following images illustrates </a:t>
            </a:r>
            <a:r>
              <a:rPr lang="en-US" sz="2200" dirty="0"/>
              <a:t>the steps for a rotation on node 3</a:t>
            </a:r>
            <a:r>
              <a:rPr lang="en-US" sz="2200" dirty="0" smtClean="0"/>
              <a:t>.</a:t>
            </a:r>
          </a:p>
          <a:p>
            <a:pPr lvl="1"/>
            <a:r>
              <a:rPr lang="en-US" sz="2000" dirty="0" smtClean="0"/>
              <a:t> </a:t>
            </a:r>
            <a:r>
              <a:rPr lang="en-US" sz="2200" dirty="0"/>
              <a:t>Notice that after stage 1 of the insertion routine, the AVL tree property was violated at node 5, because node 5's left subtree's height was two greater than its right subtree's height. </a:t>
            </a:r>
            <a:endParaRPr lang="en-US" sz="2200" dirty="0" smtClean="0"/>
          </a:p>
          <a:p>
            <a:pPr lvl="1"/>
            <a:r>
              <a:rPr lang="en-US" sz="2200" dirty="0" smtClean="0"/>
              <a:t>To </a:t>
            </a:r>
            <a:r>
              <a:rPr lang="en-US" sz="2200" dirty="0"/>
              <a:t>remedy this, a rotation was performed on node 3, the root of node 5's left subtree. This rotation fixed the balance inconsistency and also maintained the BST property.</a:t>
            </a:r>
          </a:p>
        </p:txBody>
      </p:sp>
    </p:spTree>
    <p:extLst>
      <p:ext uri="{BB962C8B-B14F-4D97-AF65-F5344CB8AC3E}">
        <p14:creationId xmlns:p14="http://schemas.microsoft.com/office/powerpoint/2010/main" val="1886622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3810000"/>
            <a:ext cx="2971800" cy="2567635"/>
          </a:xfrm>
          <a:prstGeom prst="rect">
            <a:avLst/>
          </a:prstGeom>
        </p:spPr>
      </p:pic>
      <p:sp>
        <p:nvSpPr>
          <p:cNvPr id="4" name="TextBox 3"/>
          <p:cNvSpPr txBox="1"/>
          <p:nvPr/>
        </p:nvSpPr>
        <p:spPr>
          <a:xfrm>
            <a:off x="457200" y="838200"/>
            <a:ext cx="4922519" cy="830997"/>
          </a:xfrm>
          <a:prstGeom prst="rect">
            <a:avLst/>
          </a:prstGeom>
          <a:noFill/>
        </p:spPr>
        <p:txBody>
          <a:bodyPr wrap="square" rtlCol="0">
            <a:spAutoFit/>
          </a:bodyPr>
          <a:lstStyle/>
          <a:p>
            <a:r>
              <a:rPr lang="en-US" sz="2400" dirty="0" smtClean="0"/>
              <a:t>Starting with a balanced tree;</a:t>
            </a:r>
          </a:p>
          <a:p>
            <a:r>
              <a:rPr lang="en-US" sz="2400" dirty="0" smtClean="0"/>
              <a:t>Now insert a node with key of 2</a:t>
            </a:r>
            <a:endParaRPr lang="en-US" sz="2400" dirty="0"/>
          </a:p>
        </p:txBody>
      </p:sp>
      <p:sp>
        <p:nvSpPr>
          <p:cNvPr id="5" name="Oval 4"/>
          <p:cNvSpPr/>
          <p:nvPr/>
        </p:nvSpPr>
        <p:spPr>
          <a:xfrm>
            <a:off x="4419600" y="3733800"/>
            <a:ext cx="457200" cy="457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cxnSp>
        <p:nvCxnSpPr>
          <p:cNvPr id="7" name="Straight Arrow Connector 6"/>
          <p:cNvCxnSpPr>
            <a:stCxn id="5" idx="5"/>
          </p:cNvCxnSpPr>
          <p:nvPr/>
        </p:nvCxnSpPr>
        <p:spPr>
          <a:xfrm>
            <a:off x="4809845" y="4124045"/>
            <a:ext cx="752755" cy="371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9469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3398</TotalTime>
  <Words>1294</Words>
  <Application>Microsoft Office PowerPoint</Application>
  <PresentationFormat>On-screen Show (4:3)</PresentationFormat>
  <Paragraphs>86</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Self-balancing Binary Search Trees (and the process of  keeping it balanced)</vt:lpstr>
      <vt:lpstr>Self-balancing BSTs</vt:lpstr>
      <vt:lpstr>Height of a BST</vt:lpstr>
      <vt:lpstr>PowerPoint Presentation</vt:lpstr>
      <vt:lpstr>Short fat trees.</vt:lpstr>
      <vt:lpstr>balanced trees</vt:lpstr>
      <vt:lpstr>In 1962 Russian mathematicians G. M. Andel'son-Vel-skii and E. M. Landis invented the first self-balancing BST, called an AVL tree. </vt:lpstr>
      <vt:lpstr>Inserting a new node into an AVL tree is a two-stage process.</vt:lpstr>
      <vt:lpstr>PowerPoint Presentation</vt:lpstr>
      <vt:lpstr>PowerPoint Presentation</vt:lpstr>
      <vt:lpstr>PowerPoint Presentation</vt:lpstr>
      <vt:lpstr>PowerPoint Presentation</vt:lpstr>
      <vt:lpstr>PowerPoint Presentation</vt:lpstr>
      <vt:lpstr>There are more complicated rotations …</vt:lpstr>
      <vt:lpstr>red-black trees</vt:lpstr>
      <vt:lpstr>red-black trees have four properties:</vt:lpstr>
      <vt:lpstr>The fourth property</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ADO.NET</dc:title>
  <dc:creator>Kurt Friedrich</dc:creator>
  <cp:lastModifiedBy>Kurt Friedrich</cp:lastModifiedBy>
  <cp:revision>149</cp:revision>
  <dcterms:created xsi:type="dcterms:W3CDTF">2013-01-27T23:57:48Z</dcterms:created>
  <dcterms:modified xsi:type="dcterms:W3CDTF">2016-05-31T17:31:58Z</dcterms:modified>
</cp:coreProperties>
</file>