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5" r:id="rId3"/>
    <p:sldId id="278" r:id="rId4"/>
    <p:sldId id="261" r:id="rId5"/>
    <p:sldId id="276" r:id="rId6"/>
    <p:sldId id="277" r:id="rId7"/>
    <p:sldId id="257" r:id="rId8"/>
    <p:sldId id="273" r:id="rId9"/>
    <p:sldId id="263" r:id="rId10"/>
    <p:sldId id="269" r:id="rId11"/>
    <p:sldId id="270" r:id="rId12"/>
    <p:sldId id="268" r:id="rId13"/>
    <p:sldId id="266" r:id="rId14"/>
    <p:sldId id="271" r:id="rId15"/>
    <p:sldId id="272" r:id="rId16"/>
    <p:sldId id="265" r:id="rId17"/>
    <p:sldId id="264" r:id="rId18"/>
    <p:sldId id="258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2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A6B0-D656-4A1F-9E4F-196E8070DEE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.dit.ie/rlawlor/Alg_DS/sorting/heap%20sor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B0GHY11Iw" TargetMode="External"/><Relationship Id="rId2" Type="http://schemas.openxmlformats.org/officeDocument/2006/relationships/hyperlink" Target="https://www.youtube.com/watch?v=WYII2Oau_V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apsort" TargetMode="External"/><Relationship Id="rId2" Type="http://schemas.openxmlformats.org/officeDocument/2006/relationships/hyperlink" Target="http://www.personal.kent.edu/~rmuhamma/Algorithms/MyAlgorithms/Sorting/heapSor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s.stvincent.edu/html/tutorials/swd/heaps/heap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cis.stvincent.edu/html/tutorials/swd/heaps/heap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11" y="202771"/>
            <a:ext cx="8458200" cy="621013"/>
          </a:xfrm>
        </p:spPr>
        <p:txBody>
          <a:bodyPr>
            <a:noAutofit/>
          </a:bodyPr>
          <a:lstStyle/>
          <a:p>
            <a:pPr fontAlgn="base"/>
            <a:r>
              <a:rPr lang="en-US" sz="3600" b="1" dirty="0" smtClean="0"/>
              <a:t>Heap Sort:  </a:t>
            </a:r>
            <a:r>
              <a:rPr lang="en-US" sz="3600" b="1" dirty="0"/>
              <a:t>J. W. J. Williams in 1964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1855" y="6203091"/>
            <a:ext cx="6858000" cy="446902"/>
          </a:xfrm>
        </p:spPr>
        <p:txBody>
          <a:bodyPr>
            <a:normAutofit/>
          </a:bodyPr>
          <a:lstStyle/>
          <a:p>
            <a:r>
              <a:rPr lang="en-US" dirty="0" smtClean="0"/>
              <a:t>Kurt Friedrich  Spring </a:t>
            </a:r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899537"/>
            <a:ext cx="8740346" cy="52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006"/>
            <a:ext cx="7886700" cy="6833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Apply filter down at Index 3, which was K </a:t>
            </a:r>
            <a:endParaRPr lang="en-US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57164" y="747451"/>
            <a:ext cx="37249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M L    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/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X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5680" y="285932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Note that E is the smaller child under K.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6330" y="4035969"/>
            <a:ext cx="37249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M L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/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X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0162" y="3482741"/>
            <a:ext cx="7886700" cy="683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Apply filter down at Index 2, which was C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27835" y="4948005"/>
            <a:ext cx="332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Under C, A is the smaller child.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300438" y="2483318"/>
            <a:ext cx="173255" cy="539015"/>
          </a:xfrm>
          <a:custGeom>
            <a:avLst/>
            <a:gdLst>
              <a:gd name="connsiteX0" fmla="*/ 0 w 173255"/>
              <a:gd name="connsiteY0" fmla="*/ 0 h 539015"/>
              <a:gd name="connsiteX1" fmla="*/ 38501 w 173255"/>
              <a:gd name="connsiteY1" fmla="*/ 48126 h 539015"/>
              <a:gd name="connsiteX2" fmla="*/ 77002 w 173255"/>
              <a:gd name="connsiteY2" fmla="*/ 105878 h 539015"/>
              <a:gd name="connsiteX3" fmla="*/ 105878 w 173255"/>
              <a:gd name="connsiteY3" fmla="*/ 125128 h 539015"/>
              <a:gd name="connsiteX4" fmla="*/ 125128 w 173255"/>
              <a:gd name="connsiteY4" fmla="*/ 163629 h 539015"/>
              <a:gd name="connsiteX5" fmla="*/ 144379 w 173255"/>
              <a:gd name="connsiteY5" fmla="*/ 192505 h 539015"/>
              <a:gd name="connsiteX6" fmla="*/ 163629 w 173255"/>
              <a:gd name="connsiteY6" fmla="*/ 250257 h 539015"/>
              <a:gd name="connsiteX7" fmla="*/ 173255 w 173255"/>
              <a:gd name="connsiteY7" fmla="*/ 279133 h 539015"/>
              <a:gd name="connsiteX8" fmla="*/ 163629 w 173255"/>
              <a:gd name="connsiteY8" fmla="*/ 442762 h 539015"/>
              <a:gd name="connsiteX9" fmla="*/ 105878 w 173255"/>
              <a:gd name="connsiteY9" fmla="*/ 539015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255" h="539015">
                <a:moveTo>
                  <a:pt x="0" y="0"/>
                </a:moveTo>
                <a:cubicBezTo>
                  <a:pt x="12834" y="16042"/>
                  <a:pt x="26418" y="31511"/>
                  <a:pt x="38501" y="48126"/>
                </a:cubicBezTo>
                <a:cubicBezTo>
                  <a:pt x="52109" y="66837"/>
                  <a:pt x="57751" y="93045"/>
                  <a:pt x="77002" y="105878"/>
                </a:cubicBezTo>
                <a:lnTo>
                  <a:pt x="105878" y="125128"/>
                </a:lnTo>
                <a:cubicBezTo>
                  <a:pt x="112295" y="137962"/>
                  <a:pt x="118009" y="151171"/>
                  <a:pt x="125128" y="163629"/>
                </a:cubicBezTo>
                <a:cubicBezTo>
                  <a:pt x="130867" y="173673"/>
                  <a:pt x="139681" y="181934"/>
                  <a:pt x="144379" y="192505"/>
                </a:cubicBezTo>
                <a:cubicBezTo>
                  <a:pt x="152620" y="211048"/>
                  <a:pt x="157212" y="231006"/>
                  <a:pt x="163629" y="250257"/>
                </a:cubicBezTo>
                <a:lnTo>
                  <a:pt x="173255" y="279133"/>
                </a:lnTo>
                <a:cubicBezTo>
                  <a:pt x="170046" y="333676"/>
                  <a:pt x="174344" y="389186"/>
                  <a:pt x="163629" y="442762"/>
                </a:cubicBezTo>
                <a:cubicBezTo>
                  <a:pt x="152989" y="495959"/>
                  <a:pt x="135325" y="509566"/>
                  <a:pt x="105878" y="539015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291263" y="4955406"/>
            <a:ext cx="173255" cy="539015"/>
          </a:xfrm>
          <a:custGeom>
            <a:avLst/>
            <a:gdLst>
              <a:gd name="connsiteX0" fmla="*/ 0 w 173255"/>
              <a:gd name="connsiteY0" fmla="*/ 0 h 539015"/>
              <a:gd name="connsiteX1" fmla="*/ 38501 w 173255"/>
              <a:gd name="connsiteY1" fmla="*/ 48126 h 539015"/>
              <a:gd name="connsiteX2" fmla="*/ 77002 w 173255"/>
              <a:gd name="connsiteY2" fmla="*/ 105878 h 539015"/>
              <a:gd name="connsiteX3" fmla="*/ 105878 w 173255"/>
              <a:gd name="connsiteY3" fmla="*/ 125128 h 539015"/>
              <a:gd name="connsiteX4" fmla="*/ 125128 w 173255"/>
              <a:gd name="connsiteY4" fmla="*/ 163629 h 539015"/>
              <a:gd name="connsiteX5" fmla="*/ 144379 w 173255"/>
              <a:gd name="connsiteY5" fmla="*/ 192505 h 539015"/>
              <a:gd name="connsiteX6" fmla="*/ 163629 w 173255"/>
              <a:gd name="connsiteY6" fmla="*/ 250257 h 539015"/>
              <a:gd name="connsiteX7" fmla="*/ 173255 w 173255"/>
              <a:gd name="connsiteY7" fmla="*/ 279133 h 539015"/>
              <a:gd name="connsiteX8" fmla="*/ 163629 w 173255"/>
              <a:gd name="connsiteY8" fmla="*/ 442762 h 539015"/>
              <a:gd name="connsiteX9" fmla="*/ 105878 w 173255"/>
              <a:gd name="connsiteY9" fmla="*/ 539015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255" h="539015">
                <a:moveTo>
                  <a:pt x="0" y="0"/>
                </a:moveTo>
                <a:cubicBezTo>
                  <a:pt x="12834" y="16042"/>
                  <a:pt x="26418" y="31511"/>
                  <a:pt x="38501" y="48126"/>
                </a:cubicBezTo>
                <a:cubicBezTo>
                  <a:pt x="52109" y="66837"/>
                  <a:pt x="57751" y="93045"/>
                  <a:pt x="77002" y="105878"/>
                </a:cubicBezTo>
                <a:lnTo>
                  <a:pt x="105878" y="125128"/>
                </a:lnTo>
                <a:cubicBezTo>
                  <a:pt x="112295" y="137962"/>
                  <a:pt x="118009" y="151171"/>
                  <a:pt x="125128" y="163629"/>
                </a:cubicBezTo>
                <a:cubicBezTo>
                  <a:pt x="130867" y="173673"/>
                  <a:pt x="139681" y="181934"/>
                  <a:pt x="144379" y="192505"/>
                </a:cubicBezTo>
                <a:cubicBezTo>
                  <a:pt x="152620" y="211048"/>
                  <a:pt x="157212" y="231006"/>
                  <a:pt x="163629" y="250257"/>
                </a:cubicBezTo>
                <a:lnTo>
                  <a:pt x="173255" y="279133"/>
                </a:lnTo>
                <a:cubicBezTo>
                  <a:pt x="170046" y="333676"/>
                  <a:pt x="174344" y="389186"/>
                  <a:pt x="163629" y="442762"/>
                </a:cubicBezTo>
                <a:cubicBezTo>
                  <a:pt x="152989" y="495959"/>
                  <a:pt x="135325" y="509566"/>
                  <a:pt x="105878" y="539015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006"/>
            <a:ext cx="7886700" cy="683395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pply </a:t>
            </a:r>
            <a:r>
              <a:rPr lang="en-US" sz="2400" dirty="0"/>
              <a:t>filter down </a:t>
            </a:r>
            <a:r>
              <a:rPr lang="en-US" sz="2400" dirty="0" smtClean="0"/>
              <a:t>at Index </a:t>
            </a:r>
            <a:r>
              <a:rPr lang="en-US" sz="2400" dirty="0"/>
              <a:t>1, </a:t>
            </a:r>
            <a:r>
              <a:rPr lang="en-US" sz="2400" dirty="0" smtClean="0"/>
              <a:t>which was S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0162" y="3482741"/>
            <a:ext cx="7886700" cy="683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Apply filter down at Index 2, which was C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307306" y="10807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Check the smaller child, E, and then the smaller child under that, namely K. Both E and K get moved up.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4684" y="877279"/>
            <a:ext cx="37249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M L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/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X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5703" y="4042387"/>
            <a:ext cx="37249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A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lang="en-US" altLang="en-US" sz="2400" dirty="0">
                <a:latin typeface="Arial Unicode MS" panose="020B0604020202020204" pitchFamily="34" charset="-128"/>
              </a:rPr>
              <a:t>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C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lang="en-US" altLang="en-US" sz="2400" dirty="0"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M L     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/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X     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499935" y="2606842"/>
            <a:ext cx="173255" cy="539015"/>
          </a:xfrm>
          <a:custGeom>
            <a:avLst/>
            <a:gdLst>
              <a:gd name="connsiteX0" fmla="*/ 0 w 173255"/>
              <a:gd name="connsiteY0" fmla="*/ 0 h 539015"/>
              <a:gd name="connsiteX1" fmla="*/ 38501 w 173255"/>
              <a:gd name="connsiteY1" fmla="*/ 48126 h 539015"/>
              <a:gd name="connsiteX2" fmla="*/ 77002 w 173255"/>
              <a:gd name="connsiteY2" fmla="*/ 105878 h 539015"/>
              <a:gd name="connsiteX3" fmla="*/ 105878 w 173255"/>
              <a:gd name="connsiteY3" fmla="*/ 125128 h 539015"/>
              <a:gd name="connsiteX4" fmla="*/ 125128 w 173255"/>
              <a:gd name="connsiteY4" fmla="*/ 163629 h 539015"/>
              <a:gd name="connsiteX5" fmla="*/ 144379 w 173255"/>
              <a:gd name="connsiteY5" fmla="*/ 192505 h 539015"/>
              <a:gd name="connsiteX6" fmla="*/ 163629 w 173255"/>
              <a:gd name="connsiteY6" fmla="*/ 250257 h 539015"/>
              <a:gd name="connsiteX7" fmla="*/ 173255 w 173255"/>
              <a:gd name="connsiteY7" fmla="*/ 279133 h 539015"/>
              <a:gd name="connsiteX8" fmla="*/ 163629 w 173255"/>
              <a:gd name="connsiteY8" fmla="*/ 442762 h 539015"/>
              <a:gd name="connsiteX9" fmla="*/ 105878 w 173255"/>
              <a:gd name="connsiteY9" fmla="*/ 539015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255" h="539015">
                <a:moveTo>
                  <a:pt x="0" y="0"/>
                </a:moveTo>
                <a:cubicBezTo>
                  <a:pt x="12834" y="16042"/>
                  <a:pt x="26418" y="31511"/>
                  <a:pt x="38501" y="48126"/>
                </a:cubicBezTo>
                <a:cubicBezTo>
                  <a:pt x="52109" y="66837"/>
                  <a:pt x="57751" y="93045"/>
                  <a:pt x="77002" y="105878"/>
                </a:cubicBezTo>
                <a:lnTo>
                  <a:pt x="105878" y="125128"/>
                </a:lnTo>
                <a:cubicBezTo>
                  <a:pt x="112295" y="137962"/>
                  <a:pt x="118009" y="151171"/>
                  <a:pt x="125128" y="163629"/>
                </a:cubicBezTo>
                <a:cubicBezTo>
                  <a:pt x="130867" y="173673"/>
                  <a:pt x="139681" y="181934"/>
                  <a:pt x="144379" y="192505"/>
                </a:cubicBezTo>
                <a:cubicBezTo>
                  <a:pt x="152620" y="211048"/>
                  <a:pt x="157212" y="231006"/>
                  <a:pt x="163629" y="250257"/>
                </a:cubicBezTo>
                <a:lnTo>
                  <a:pt x="173255" y="279133"/>
                </a:lnTo>
                <a:cubicBezTo>
                  <a:pt x="170046" y="333676"/>
                  <a:pt x="174344" y="389186"/>
                  <a:pt x="163629" y="442762"/>
                </a:cubicBezTo>
                <a:cubicBezTo>
                  <a:pt x="152989" y="495959"/>
                  <a:pt x="135325" y="509566"/>
                  <a:pt x="105878" y="539015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1151821" y="1844842"/>
            <a:ext cx="173255" cy="539015"/>
          </a:xfrm>
          <a:custGeom>
            <a:avLst/>
            <a:gdLst>
              <a:gd name="connsiteX0" fmla="*/ 0 w 173255"/>
              <a:gd name="connsiteY0" fmla="*/ 0 h 539015"/>
              <a:gd name="connsiteX1" fmla="*/ 38501 w 173255"/>
              <a:gd name="connsiteY1" fmla="*/ 48126 h 539015"/>
              <a:gd name="connsiteX2" fmla="*/ 77002 w 173255"/>
              <a:gd name="connsiteY2" fmla="*/ 105878 h 539015"/>
              <a:gd name="connsiteX3" fmla="*/ 105878 w 173255"/>
              <a:gd name="connsiteY3" fmla="*/ 125128 h 539015"/>
              <a:gd name="connsiteX4" fmla="*/ 125128 w 173255"/>
              <a:gd name="connsiteY4" fmla="*/ 163629 h 539015"/>
              <a:gd name="connsiteX5" fmla="*/ 144379 w 173255"/>
              <a:gd name="connsiteY5" fmla="*/ 192505 h 539015"/>
              <a:gd name="connsiteX6" fmla="*/ 163629 w 173255"/>
              <a:gd name="connsiteY6" fmla="*/ 250257 h 539015"/>
              <a:gd name="connsiteX7" fmla="*/ 173255 w 173255"/>
              <a:gd name="connsiteY7" fmla="*/ 279133 h 539015"/>
              <a:gd name="connsiteX8" fmla="*/ 163629 w 173255"/>
              <a:gd name="connsiteY8" fmla="*/ 442762 h 539015"/>
              <a:gd name="connsiteX9" fmla="*/ 105878 w 173255"/>
              <a:gd name="connsiteY9" fmla="*/ 539015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255" h="539015">
                <a:moveTo>
                  <a:pt x="0" y="0"/>
                </a:moveTo>
                <a:cubicBezTo>
                  <a:pt x="12834" y="16042"/>
                  <a:pt x="26418" y="31511"/>
                  <a:pt x="38501" y="48126"/>
                </a:cubicBezTo>
                <a:cubicBezTo>
                  <a:pt x="52109" y="66837"/>
                  <a:pt x="57751" y="93045"/>
                  <a:pt x="77002" y="105878"/>
                </a:cubicBezTo>
                <a:lnTo>
                  <a:pt x="105878" y="125128"/>
                </a:lnTo>
                <a:cubicBezTo>
                  <a:pt x="112295" y="137962"/>
                  <a:pt x="118009" y="151171"/>
                  <a:pt x="125128" y="163629"/>
                </a:cubicBezTo>
                <a:cubicBezTo>
                  <a:pt x="130867" y="173673"/>
                  <a:pt x="139681" y="181934"/>
                  <a:pt x="144379" y="192505"/>
                </a:cubicBezTo>
                <a:cubicBezTo>
                  <a:pt x="152620" y="211048"/>
                  <a:pt x="157212" y="231006"/>
                  <a:pt x="163629" y="250257"/>
                </a:cubicBezTo>
                <a:lnTo>
                  <a:pt x="173255" y="279133"/>
                </a:lnTo>
                <a:cubicBezTo>
                  <a:pt x="170046" y="333676"/>
                  <a:pt x="174344" y="389186"/>
                  <a:pt x="163629" y="442762"/>
                </a:cubicBezTo>
                <a:cubicBezTo>
                  <a:pt x="152989" y="495959"/>
                  <a:pt x="135325" y="509566"/>
                  <a:pt x="105878" y="539015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15352" y="4340993"/>
            <a:ext cx="483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</a:t>
            </a:r>
            <a:r>
              <a:rPr lang="en-US" dirty="0" smtClean="0"/>
              <a:t>filter down </a:t>
            </a:r>
            <a:r>
              <a:rPr lang="en-US" dirty="0"/>
              <a:t>at index 0, </a:t>
            </a:r>
            <a:r>
              <a:rPr lang="en-US" dirty="0" smtClean="0"/>
              <a:t>the </a:t>
            </a:r>
            <a:r>
              <a:rPr lang="en-US" dirty="0"/>
              <a:t>root node. We check the smaller child, A, and then the smaller child, C, relative to the target P. Both A and C get moved up.</a:t>
            </a:r>
          </a:p>
        </p:txBody>
      </p:sp>
      <p:sp>
        <p:nvSpPr>
          <p:cNvPr id="17" name="Freeform 16"/>
          <p:cNvSpPr/>
          <p:nvPr/>
        </p:nvSpPr>
        <p:spPr>
          <a:xfrm>
            <a:off x="2287602" y="4260783"/>
            <a:ext cx="173255" cy="539015"/>
          </a:xfrm>
          <a:custGeom>
            <a:avLst/>
            <a:gdLst>
              <a:gd name="connsiteX0" fmla="*/ 0 w 173255"/>
              <a:gd name="connsiteY0" fmla="*/ 0 h 539015"/>
              <a:gd name="connsiteX1" fmla="*/ 38501 w 173255"/>
              <a:gd name="connsiteY1" fmla="*/ 48126 h 539015"/>
              <a:gd name="connsiteX2" fmla="*/ 77002 w 173255"/>
              <a:gd name="connsiteY2" fmla="*/ 105878 h 539015"/>
              <a:gd name="connsiteX3" fmla="*/ 105878 w 173255"/>
              <a:gd name="connsiteY3" fmla="*/ 125128 h 539015"/>
              <a:gd name="connsiteX4" fmla="*/ 125128 w 173255"/>
              <a:gd name="connsiteY4" fmla="*/ 163629 h 539015"/>
              <a:gd name="connsiteX5" fmla="*/ 144379 w 173255"/>
              <a:gd name="connsiteY5" fmla="*/ 192505 h 539015"/>
              <a:gd name="connsiteX6" fmla="*/ 163629 w 173255"/>
              <a:gd name="connsiteY6" fmla="*/ 250257 h 539015"/>
              <a:gd name="connsiteX7" fmla="*/ 173255 w 173255"/>
              <a:gd name="connsiteY7" fmla="*/ 279133 h 539015"/>
              <a:gd name="connsiteX8" fmla="*/ 163629 w 173255"/>
              <a:gd name="connsiteY8" fmla="*/ 442762 h 539015"/>
              <a:gd name="connsiteX9" fmla="*/ 105878 w 173255"/>
              <a:gd name="connsiteY9" fmla="*/ 539015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255" h="539015">
                <a:moveTo>
                  <a:pt x="0" y="0"/>
                </a:moveTo>
                <a:cubicBezTo>
                  <a:pt x="12834" y="16042"/>
                  <a:pt x="26418" y="31511"/>
                  <a:pt x="38501" y="48126"/>
                </a:cubicBezTo>
                <a:cubicBezTo>
                  <a:pt x="52109" y="66837"/>
                  <a:pt x="57751" y="93045"/>
                  <a:pt x="77002" y="105878"/>
                </a:cubicBezTo>
                <a:lnTo>
                  <a:pt x="105878" y="125128"/>
                </a:lnTo>
                <a:cubicBezTo>
                  <a:pt x="112295" y="137962"/>
                  <a:pt x="118009" y="151171"/>
                  <a:pt x="125128" y="163629"/>
                </a:cubicBezTo>
                <a:cubicBezTo>
                  <a:pt x="130867" y="173673"/>
                  <a:pt x="139681" y="181934"/>
                  <a:pt x="144379" y="192505"/>
                </a:cubicBezTo>
                <a:cubicBezTo>
                  <a:pt x="152620" y="211048"/>
                  <a:pt x="157212" y="231006"/>
                  <a:pt x="163629" y="250257"/>
                </a:cubicBezTo>
                <a:lnTo>
                  <a:pt x="173255" y="279133"/>
                </a:lnTo>
                <a:cubicBezTo>
                  <a:pt x="170046" y="333676"/>
                  <a:pt x="174344" y="389186"/>
                  <a:pt x="163629" y="442762"/>
                </a:cubicBezTo>
                <a:cubicBezTo>
                  <a:pt x="152989" y="495959"/>
                  <a:pt x="135325" y="509566"/>
                  <a:pt x="105878" y="539015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709509" y="4942573"/>
            <a:ext cx="173255" cy="539015"/>
          </a:xfrm>
          <a:custGeom>
            <a:avLst/>
            <a:gdLst>
              <a:gd name="connsiteX0" fmla="*/ 0 w 173255"/>
              <a:gd name="connsiteY0" fmla="*/ 0 h 539015"/>
              <a:gd name="connsiteX1" fmla="*/ 38501 w 173255"/>
              <a:gd name="connsiteY1" fmla="*/ 48126 h 539015"/>
              <a:gd name="connsiteX2" fmla="*/ 77002 w 173255"/>
              <a:gd name="connsiteY2" fmla="*/ 105878 h 539015"/>
              <a:gd name="connsiteX3" fmla="*/ 105878 w 173255"/>
              <a:gd name="connsiteY3" fmla="*/ 125128 h 539015"/>
              <a:gd name="connsiteX4" fmla="*/ 125128 w 173255"/>
              <a:gd name="connsiteY4" fmla="*/ 163629 h 539015"/>
              <a:gd name="connsiteX5" fmla="*/ 144379 w 173255"/>
              <a:gd name="connsiteY5" fmla="*/ 192505 h 539015"/>
              <a:gd name="connsiteX6" fmla="*/ 163629 w 173255"/>
              <a:gd name="connsiteY6" fmla="*/ 250257 h 539015"/>
              <a:gd name="connsiteX7" fmla="*/ 173255 w 173255"/>
              <a:gd name="connsiteY7" fmla="*/ 279133 h 539015"/>
              <a:gd name="connsiteX8" fmla="*/ 163629 w 173255"/>
              <a:gd name="connsiteY8" fmla="*/ 442762 h 539015"/>
              <a:gd name="connsiteX9" fmla="*/ 105878 w 173255"/>
              <a:gd name="connsiteY9" fmla="*/ 539015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255" h="539015">
                <a:moveTo>
                  <a:pt x="0" y="0"/>
                </a:moveTo>
                <a:cubicBezTo>
                  <a:pt x="12834" y="16042"/>
                  <a:pt x="26418" y="31511"/>
                  <a:pt x="38501" y="48126"/>
                </a:cubicBezTo>
                <a:cubicBezTo>
                  <a:pt x="52109" y="66837"/>
                  <a:pt x="57751" y="93045"/>
                  <a:pt x="77002" y="105878"/>
                </a:cubicBezTo>
                <a:lnTo>
                  <a:pt x="105878" y="125128"/>
                </a:lnTo>
                <a:cubicBezTo>
                  <a:pt x="112295" y="137962"/>
                  <a:pt x="118009" y="151171"/>
                  <a:pt x="125128" y="163629"/>
                </a:cubicBezTo>
                <a:cubicBezTo>
                  <a:pt x="130867" y="173673"/>
                  <a:pt x="139681" y="181934"/>
                  <a:pt x="144379" y="192505"/>
                </a:cubicBezTo>
                <a:cubicBezTo>
                  <a:pt x="152620" y="211048"/>
                  <a:pt x="157212" y="231006"/>
                  <a:pt x="163629" y="250257"/>
                </a:cubicBezTo>
                <a:lnTo>
                  <a:pt x="173255" y="279133"/>
                </a:lnTo>
                <a:cubicBezTo>
                  <a:pt x="170046" y="333676"/>
                  <a:pt x="174344" y="389186"/>
                  <a:pt x="163629" y="442762"/>
                </a:cubicBezTo>
                <a:cubicBezTo>
                  <a:pt x="152989" y="495959"/>
                  <a:pt x="135325" y="509566"/>
                  <a:pt x="105878" y="539015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13735" y="6131293"/>
            <a:ext cx="436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 is done, we have a proper min-heap!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413887"/>
            <a:ext cx="8053337" cy="3397718"/>
          </a:xfrm>
        </p:spPr>
        <p:txBody>
          <a:bodyPr>
            <a:normAutofit/>
          </a:bodyPr>
          <a:lstStyle/>
          <a:p>
            <a:r>
              <a:rPr lang="en-US" sz="2400" dirty="0"/>
              <a:t>Stage 2: divide the array into a sorted and an unsorted region, and then iteratively </a:t>
            </a:r>
            <a:r>
              <a:rPr lang="en-US" sz="2400" dirty="0" smtClean="0"/>
              <a:t>shrink </a:t>
            </a:r>
            <a:r>
              <a:rPr lang="en-US" sz="2400" dirty="0"/>
              <a:t>the unsorted region by extracting the smallest element and moving that to the sorted region. </a:t>
            </a:r>
            <a:endParaRPr lang="en-US" sz="2400" dirty="0" smtClean="0"/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Repeatedly [1] remove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the root item,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[2] adjust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the heap, and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then [3] put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the removed item in the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now empty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slot toward the end of the array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that had been the heap.</a:t>
            </a:r>
          </a:p>
          <a:p>
            <a:pPr lvl="1"/>
            <a:r>
              <a:rPr lang="en-US" sz="2000" dirty="0"/>
              <a:t>Remove the A, adjust the heap by using </a:t>
            </a:r>
            <a:r>
              <a:rPr lang="en-US" sz="2000" dirty="0" err="1"/>
              <a:t>FilterDown</a:t>
            </a:r>
            <a:r>
              <a:rPr lang="en-US" sz="2000" dirty="0"/>
              <a:t> at the root node, and place the A </a:t>
            </a:r>
            <a:r>
              <a:rPr lang="en-US" sz="2000" dirty="0" smtClean="0"/>
              <a:t>at the back of the array in what used to be the last position before we removed the root.</a:t>
            </a:r>
            <a:endParaRPr lang="en-US" sz="2000" dirty="0"/>
          </a:p>
          <a:p>
            <a:pPr lvl="1"/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93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 rot="16200000">
            <a:off x="3835669" y="3306283"/>
            <a:ext cx="587138" cy="4446870"/>
          </a:xfrm>
          <a:prstGeom prst="leftBrace">
            <a:avLst>
              <a:gd name="adj1" fmla="val 8333"/>
              <a:gd name="adj2" fmla="val 49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63477" y="586178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Hea</a:t>
            </a:r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8563" y="5773557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Sorted Array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6400799" y="5216893"/>
            <a:ext cx="498911" cy="537413"/>
          </a:xfrm>
          <a:prstGeom prst="leftBrace">
            <a:avLst>
              <a:gd name="adj1" fmla="val 8333"/>
              <a:gd name="adj2" fmla="val 4979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86551" y="4820657"/>
            <a:ext cx="5011576" cy="394636"/>
            <a:chOff x="1645920" y="4993912"/>
            <a:chExt cx="5011576" cy="394636"/>
          </a:xfrm>
        </p:grpSpPr>
        <p:sp>
          <p:nvSpPr>
            <p:cNvPr id="10" name="Rectangle 9"/>
            <p:cNvSpPr/>
            <p:nvPr/>
          </p:nvSpPr>
          <p:spPr>
            <a:xfrm>
              <a:off x="1645920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3787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1654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9521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77388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35255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93122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50989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8856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94571" y="526188"/>
            <a:ext cx="5011576" cy="394636"/>
            <a:chOff x="1645920" y="4993912"/>
            <a:chExt cx="5011576" cy="394636"/>
          </a:xfrm>
        </p:grpSpPr>
        <p:sp>
          <p:nvSpPr>
            <p:cNvPr id="20" name="Rectangle 19"/>
            <p:cNvSpPr/>
            <p:nvPr/>
          </p:nvSpPr>
          <p:spPr>
            <a:xfrm>
              <a:off x="1645920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3787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61654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19521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77388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35255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93122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50989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08856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80184" y="2006874"/>
            <a:ext cx="548640" cy="394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32034" y="933651"/>
            <a:ext cx="644892" cy="100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60797" y="1520568"/>
            <a:ext cx="37249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  </a:t>
            </a:r>
            <a:r>
              <a:rPr lang="en-US" altLang="en-US" sz="2400" dirty="0">
                <a:latin typeface="Arial Unicode MS" panose="020B0604020202020204" pitchFamily="34" charset="-128"/>
              </a:rPr>
              <a:t>C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</a:t>
            </a:r>
            <a:r>
              <a:rPr lang="en-US" altLang="en-US" sz="2400" dirty="0">
                <a:latin typeface="Arial Unicode MS" panose="020B0604020202020204" pitchFamily="34" charset="-128"/>
              </a:rPr>
              <a:t>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</a:t>
            </a:r>
            <a:r>
              <a:rPr lang="en-US" altLang="en-US" sz="2400" dirty="0"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M S     </a:t>
            </a:r>
            <a:r>
              <a:rPr lang="en-US" altLang="en-US" sz="2400" dirty="0">
                <a:latin typeface="Arial Unicode MS" panose="020B0604020202020204" pitchFamily="34" charset="-128"/>
              </a:rPr>
              <a:t>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/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X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416" y="1328286"/>
            <a:ext cx="25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[1] remove the root item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95073" y="2184934"/>
            <a:ext cx="195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[2] adjust the heap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86443" y="4312118"/>
            <a:ext cx="46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[3] put the removed item in the now empty slot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2"/>
            <a:endCxn id="18" idx="0"/>
          </p:cNvCxnSpPr>
          <p:nvPr/>
        </p:nvCxnSpPr>
        <p:spPr>
          <a:xfrm>
            <a:off x="954504" y="2401510"/>
            <a:ext cx="5669303" cy="241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 rot="16200000">
            <a:off x="3570975" y="3590228"/>
            <a:ext cx="587138" cy="3859729"/>
          </a:xfrm>
          <a:prstGeom prst="leftBrace">
            <a:avLst>
              <a:gd name="adj1" fmla="val 8333"/>
              <a:gd name="adj2" fmla="val 49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63477" y="586178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Hea</a:t>
            </a:r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0180" y="5831308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Sorted Array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6091990" y="4938560"/>
            <a:ext cx="529390" cy="1124553"/>
          </a:xfrm>
          <a:prstGeom prst="leftBrace">
            <a:avLst>
              <a:gd name="adj1" fmla="val 8333"/>
              <a:gd name="adj2" fmla="val 4979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86551" y="4820657"/>
            <a:ext cx="5011576" cy="394636"/>
            <a:chOff x="1645920" y="4993912"/>
            <a:chExt cx="5011576" cy="394636"/>
          </a:xfrm>
        </p:grpSpPr>
        <p:sp>
          <p:nvSpPr>
            <p:cNvPr id="10" name="Rectangle 9"/>
            <p:cNvSpPr/>
            <p:nvPr/>
          </p:nvSpPr>
          <p:spPr>
            <a:xfrm>
              <a:off x="1645920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3787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1654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9521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77388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35255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93122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50989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8856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80184" y="2006874"/>
            <a:ext cx="548640" cy="394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32034" y="933651"/>
            <a:ext cx="644892" cy="100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60797" y="1889900"/>
            <a:ext cx="372497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 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M S     </a:t>
            </a:r>
            <a:r>
              <a:rPr lang="en-US" altLang="en-US" sz="2400" dirty="0">
                <a:latin typeface="Arial Unicode MS" panose="020B0604020202020204" pitchFamily="34" charset="-128"/>
              </a:rPr>
              <a:t>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3414" y="1472665"/>
            <a:ext cx="25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[1] remove the root item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95073" y="2184934"/>
            <a:ext cx="195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[2] adjust the heap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86443" y="4312118"/>
            <a:ext cx="46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[3] put the removed item in the now empty slot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2"/>
            <a:endCxn id="17" idx="0"/>
          </p:cNvCxnSpPr>
          <p:nvPr/>
        </p:nvCxnSpPr>
        <p:spPr>
          <a:xfrm>
            <a:off x="954504" y="2401510"/>
            <a:ext cx="5111436" cy="241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901" y="134754"/>
            <a:ext cx="109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nd</a:t>
            </a:r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move 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65696" y="535810"/>
            <a:ext cx="5011576" cy="394636"/>
            <a:chOff x="1645920" y="4993912"/>
            <a:chExt cx="5011576" cy="394636"/>
          </a:xfrm>
        </p:grpSpPr>
        <p:sp>
          <p:nvSpPr>
            <p:cNvPr id="39" name="Rectangle 38"/>
            <p:cNvSpPr/>
            <p:nvPr/>
          </p:nvSpPr>
          <p:spPr>
            <a:xfrm>
              <a:off x="1645920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03787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1654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19521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77388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5255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93122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50989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08856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Left Brace 47"/>
          <p:cNvSpPr/>
          <p:nvPr/>
        </p:nvSpPr>
        <p:spPr>
          <a:xfrm rot="16200000">
            <a:off x="3795564" y="-997814"/>
            <a:ext cx="587138" cy="4446870"/>
          </a:xfrm>
          <a:prstGeom prst="leftBrace">
            <a:avLst>
              <a:gd name="adj1" fmla="val 8333"/>
              <a:gd name="adj2" fmla="val 49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/>
          <p:cNvSpPr/>
          <p:nvPr/>
        </p:nvSpPr>
        <p:spPr>
          <a:xfrm rot="16200000">
            <a:off x="6351068" y="912796"/>
            <a:ext cx="498911" cy="537413"/>
          </a:xfrm>
          <a:prstGeom prst="leftBrace">
            <a:avLst>
              <a:gd name="adj1" fmla="val 8333"/>
              <a:gd name="adj2" fmla="val 4979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9624" y="5956431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Sorted Array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162125" y="3153072"/>
            <a:ext cx="490894" cy="5022783"/>
          </a:xfrm>
          <a:prstGeom prst="leftBrace">
            <a:avLst>
              <a:gd name="adj1" fmla="val 8333"/>
              <a:gd name="adj2" fmla="val 4979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86551" y="5003532"/>
            <a:ext cx="5011576" cy="394636"/>
            <a:chOff x="1645920" y="4993912"/>
            <a:chExt cx="5011576" cy="394636"/>
          </a:xfrm>
        </p:grpSpPr>
        <p:sp>
          <p:nvSpPr>
            <p:cNvPr id="10" name="Rectangle 9"/>
            <p:cNvSpPr/>
            <p:nvPr/>
          </p:nvSpPr>
          <p:spPr>
            <a:xfrm>
              <a:off x="1645920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3787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1654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9521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77388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35255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93122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50989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8856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80184" y="2189749"/>
            <a:ext cx="548640" cy="394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32034" y="1116526"/>
            <a:ext cx="644892" cy="100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365058" y="2509483"/>
            <a:ext cx="372497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empty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86038" y="1953923"/>
            <a:ext cx="25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[1] remove the root item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2589" y="2541063"/>
            <a:ext cx="195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[2] adjust the heap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86443" y="4312118"/>
            <a:ext cx="46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[3] put the removed item in the now empty slot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2"/>
            <a:endCxn id="10" idx="0"/>
          </p:cNvCxnSpPr>
          <p:nvPr/>
        </p:nvCxnSpPr>
        <p:spPr>
          <a:xfrm>
            <a:off x="954504" y="2584385"/>
            <a:ext cx="1206367" cy="241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5503" y="104274"/>
            <a:ext cx="483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Them do it over and over until the heap is empty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865696" y="718675"/>
            <a:ext cx="5011576" cy="394636"/>
            <a:chOff x="1645920" y="4993912"/>
            <a:chExt cx="5011576" cy="394636"/>
          </a:xfrm>
        </p:grpSpPr>
        <p:sp>
          <p:nvSpPr>
            <p:cNvPr id="52" name="Rectangle 51"/>
            <p:cNvSpPr/>
            <p:nvPr/>
          </p:nvSpPr>
          <p:spPr>
            <a:xfrm>
              <a:off x="1645920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03787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61654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19521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7388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35255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93122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50989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08856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Left Brace 60"/>
          <p:cNvSpPr/>
          <p:nvPr/>
        </p:nvSpPr>
        <p:spPr>
          <a:xfrm rot="16200000">
            <a:off x="1846450" y="1163053"/>
            <a:ext cx="539014" cy="500515"/>
          </a:xfrm>
          <a:prstGeom prst="leftBrace">
            <a:avLst>
              <a:gd name="adj1" fmla="val 8333"/>
              <a:gd name="adj2" fmla="val 49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/>
          <p:cNvSpPr/>
          <p:nvPr/>
        </p:nvSpPr>
        <p:spPr>
          <a:xfrm rot="16200000">
            <a:off x="4372276" y="-843015"/>
            <a:ext cx="481269" cy="4474142"/>
          </a:xfrm>
          <a:prstGeom prst="leftBrace">
            <a:avLst>
              <a:gd name="adj1" fmla="val 8333"/>
              <a:gd name="adj2" fmla="val 4979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006"/>
            <a:ext cx="7886700" cy="6833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Looking at our code, which works on </a:t>
            </a:r>
            <a:r>
              <a:rPr lang="en-US" sz="3200" dirty="0" err="1" smtClean="0"/>
              <a:t>ints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48" y="1155032"/>
            <a:ext cx="7886700" cy="5553777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p   16</a:t>
            </a:r>
          </a:p>
          <a:p>
            <a:r>
              <a:rPr lang="pt-BR" dirty="0"/>
              <a:t>s   19</a:t>
            </a:r>
          </a:p>
          <a:p>
            <a:r>
              <a:rPr lang="pt-BR" dirty="0"/>
              <a:t>c   3</a:t>
            </a:r>
          </a:p>
          <a:p>
            <a:r>
              <a:rPr lang="pt-BR" dirty="0"/>
              <a:t>k   11</a:t>
            </a:r>
          </a:p>
          <a:p>
            <a:r>
              <a:rPr lang="pt-BR" dirty="0"/>
              <a:t>m   13</a:t>
            </a:r>
          </a:p>
          <a:p>
            <a:r>
              <a:rPr lang="pt-BR" dirty="0"/>
              <a:t>l   12</a:t>
            </a:r>
          </a:p>
          <a:p>
            <a:r>
              <a:rPr lang="pt-BR" dirty="0"/>
              <a:t>a   1</a:t>
            </a:r>
          </a:p>
          <a:p>
            <a:r>
              <a:rPr lang="pt-BR" dirty="0"/>
              <a:t>x   24</a:t>
            </a:r>
          </a:p>
          <a:p>
            <a:r>
              <a:rPr lang="pt-BR" dirty="0"/>
              <a:t>e   5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x  24</a:t>
            </a:r>
          </a:p>
          <a:p>
            <a:r>
              <a:rPr lang="pt-BR" dirty="0"/>
              <a:t>s  19</a:t>
            </a:r>
          </a:p>
          <a:p>
            <a:r>
              <a:rPr lang="pt-BR" dirty="0"/>
              <a:t>p  16</a:t>
            </a:r>
          </a:p>
          <a:p>
            <a:r>
              <a:rPr lang="pt-BR" dirty="0"/>
              <a:t>m  13</a:t>
            </a:r>
          </a:p>
          <a:p>
            <a:r>
              <a:rPr lang="pt-BR" dirty="0"/>
              <a:t>l  12</a:t>
            </a:r>
          </a:p>
          <a:p>
            <a:r>
              <a:rPr lang="pt-BR" dirty="0"/>
              <a:t>k  11</a:t>
            </a:r>
          </a:p>
          <a:p>
            <a:r>
              <a:rPr lang="pt-BR" dirty="0"/>
              <a:t>e  5</a:t>
            </a:r>
          </a:p>
          <a:p>
            <a:r>
              <a:rPr lang="pt-BR" dirty="0"/>
              <a:t>c  3</a:t>
            </a:r>
          </a:p>
          <a:p>
            <a:r>
              <a:rPr lang="pt-BR" dirty="0"/>
              <a:t>a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006"/>
            <a:ext cx="7886700" cy="6833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Look at the code to see how it is implemented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5524"/>
            <a:ext cx="7886700" cy="5553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4-HeapSortSol</a:t>
            </a:r>
          </a:p>
        </p:txBody>
      </p:sp>
    </p:spTree>
    <p:extLst>
      <p:ext uri="{BB962C8B-B14F-4D97-AF65-F5344CB8AC3E}">
        <p14:creationId xmlns:p14="http://schemas.microsoft.com/office/powerpoint/2010/main" val="16052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Performance of Heap Sort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Quicksort is typically somewhat faster due to some factors, but the </a:t>
            </a:r>
            <a:r>
              <a:rPr lang="en-US" i="1" dirty="0"/>
              <a:t>worst-case running time </a:t>
            </a:r>
            <a:r>
              <a:rPr lang="en-US" dirty="0"/>
              <a:t>for quicksort is 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), which is unacceptable for large data sets and can be deliberately triggered given enough knowledge of the implementation, creating a security risk. </a:t>
            </a:r>
          </a:p>
          <a:p>
            <a:r>
              <a:rPr lang="en-US" dirty="0" smtClean="0"/>
              <a:t>Because </a:t>
            </a:r>
            <a:r>
              <a:rPr lang="en-US" dirty="0"/>
              <a:t>of the O(</a:t>
            </a:r>
            <a:r>
              <a:rPr lang="en-US" i="1" dirty="0"/>
              <a:t>n</a:t>
            </a:r>
            <a:r>
              <a:rPr lang="en-US" dirty="0"/>
              <a:t> log </a:t>
            </a:r>
            <a:r>
              <a:rPr lang="en-US" i="1" dirty="0"/>
              <a:t>n</a:t>
            </a:r>
            <a:r>
              <a:rPr lang="en-US" dirty="0"/>
              <a:t>) upper bound on </a:t>
            </a:r>
            <a:r>
              <a:rPr lang="en-US" dirty="0" err="1"/>
              <a:t>heapsort's</a:t>
            </a:r>
            <a:r>
              <a:rPr lang="en-US" dirty="0"/>
              <a:t> </a:t>
            </a:r>
            <a:r>
              <a:rPr lang="en-US" b="1" dirty="0"/>
              <a:t>running time </a:t>
            </a:r>
            <a:r>
              <a:rPr lang="en-US" dirty="0"/>
              <a:t>and </a:t>
            </a:r>
            <a:r>
              <a:rPr lang="en-US" b="1" dirty="0"/>
              <a:t>constant upper bound on its auxiliary storage,</a:t>
            </a:r>
            <a:r>
              <a:rPr lang="en-US" dirty="0"/>
              <a:t> embedded systems with real-time constraints or systems concerned with security often use heapsort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Heapsort </a:t>
            </a:r>
            <a:r>
              <a:rPr lang="en-US" dirty="0"/>
              <a:t>also competes with merge sort, which has the same time bounds. Merge sort requires Ω(n) auxiliary space, but heapsort requires only a constant amount. </a:t>
            </a:r>
            <a:endParaRPr lang="en-US" dirty="0" smtClean="0"/>
          </a:p>
          <a:p>
            <a:pPr lvl="1"/>
            <a:r>
              <a:rPr lang="en-US" dirty="0"/>
              <a:t>Ω(n) (Big Omega of n)  means it will take </a:t>
            </a:r>
            <a:r>
              <a:rPr lang="en-US" i="1" dirty="0"/>
              <a:t>at least</a:t>
            </a:r>
            <a:r>
              <a:rPr lang="en-US" dirty="0"/>
              <a:t> twice as long for a list that is twice as big.</a:t>
            </a:r>
          </a:p>
          <a:p>
            <a:pPr lvl="1"/>
            <a:r>
              <a:rPr lang="en-US" dirty="0"/>
              <a:t>O(n) means that it'll take </a:t>
            </a:r>
            <a:r>
              <a:rPr lang="en-US" i="1" dirty="0"/>
              <a:t>at most</a:t>
            </a:r>
            <a:r>
              <a:rPr lang="en-US" dirty="0"/>
              <a:t> twice as long for a list twice as big</a:t>
            </a:r>
          </a:p>
          <a:p>
            <a:pPr lvl="1"/>
            <a:r>
              <a:rPr lang="en-US" dirty="0"/>
              <a:t>If an implementation is both O(n) and Ω(n), then it can be said to be Θ(n) (Big Theta of n), meaning that it'll take </a:t>
            </a:r>
            <a:r>
              <a:rPr lang="en-US" i="1" dirty="0"/>
              <a:t>exactly</a:t>
            </a:r>
            <a:r>
              <a:rPr lang="en-US" dirty="0"/>
              <a:t> twice as long if there are twice as many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Heapsort </a:t>
            </a:r>
            <a:r>
              <a:rPr lang="en-US" dirty="0"/>
              <a:t>typically runs faster in practice on machines with small or slow data caches. On the other hand, merge sort has several advantages over heapsort:</a:t>
            </a:r>
          </a:p>
          <a:p>
            <a:pPr lvl="1"/>
            <a:r>
              <a:rPr lang="en-US" dirty="0"/>
              <a:t>Merge sort on arrays has considerably better data cache performance, often outperforming heapsort on modern desktop computers because merge sort frequently accesses contiguous memory locations (good locality of reference); heapsort references are spread throughout the heap.</a:t>
            </a:r>
          </a:p>
          <a:p>
            <a:pPr lvl="1"/>
            <a:r>
              <a:rPr lang="en-US" dirty="0" smtClean="0"/>
              <a:t>Merge </a:t>
            </a:r>
            <a:r>
              <a:rPr lang="en-US" dirty="0"/>
              <a:t>sort is </a:t>
            </a:r>
            <a:r>
              <a:rPr lang="en-US" dirty="0" smtClean="0"/>
              <a:t>stable, while heapsort </a:t>
            </a:r>
            <a:r>
              <a:rPr lang="en-US" dirty="0"/>
              <a:t>is not a stable sort; </a:t>
            </a:r>
            <a:endParaRPr lang="en-US" dirty="0" smtClean="0"/>
          </a:p>
          <a:p>
            <a:pPr lvl="1"/>
            <a:r>
              <a:rPr lang="en-US" dirty="0" smtClean="0"/>
              <a:t>Merge </a:t>
            </a:r>
            <a:r>
              <a:rPr lang="en-US" dirty="0"/>
              <a:t>sort parallelizes well </a:t>
            </a:r>
            <a:r>
              <a:rPr lang="en-US" dirty="0" smtClean="0"/>
              <a:t>with </a:t>
            </a:r>
            <a:r>
              <a:rPr lang="en-US" dirty="0"/>
              <a:t>a trivial implementation; heapsort is not an obvious candidate for a parallel algorithm.</a:t>
            </a:r>
          </a:p>
          <a:p>
            <a:r>
              <a:rPr lang="en-US" dirty="0" smtClean="0"/>
              <a:t>Merge </a:t>
            </a:r>
            <a:r>
              <a:rPr lang="en-US" dirty="0"/>
              <a:t>sort is used in external sorting; heapsort is not. Locality of reference is the issue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627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our random array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91402" y="3426595"/>
            <a:ext cx="413885" cy="31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9798" y="3742625"/>
            <a:ext cx="413885" cy="31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988194" y="4058654"/>
            <a:ext cx="413885" cy="31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6590" y="4384309"/>
            <a:ext cx="413885" cy="31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4612" y="4719588"/>
            <a:ext cx="413885" cy="31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9056" y="3147462"/>
            <a:ext cx="647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this value into one of 1 thru 5</a:t>
            </a:r>
            <a:r>
              <a:rPr lang="en-US" dirty="0"/>
              <a:t> , and swap that value into here</a:t>
            </a:r>
          </a:p>
        </p:txBody>
      </p:sp>
      <p:cxnSp>
        <p:nvCxnSpPr>
          <p:cNvPr id="11" name="Straight Arrow Connector 10"/>
          <p:cNvCxnSpPr>
            <a:stCxn id="9" idx="1"/>
            <a:endCxn id="8" idx="3"/>
          </p:cNvCxnSpPr>
          <p:nvPr/>
        </p:nvCxnSpPr>
        <p:spPr>
          <a:xfrm flipH="1">
            <a:off x="1408497" y="3332128"/>
            <a:ext cx="670559" cy="154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9056" y="3550119"/>
            <a:ext cx="647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this value into one of 1 thru 4</a:t>
            </a:r>
            <a:r>
              <a:rPr lang="en-US" dirty="0"/>
              <a:t> , and swap that value into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79056" y="3952776"/>
            <a:ext cx="647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this value into one of 1 thru 3</a:t>
            </a:r>
            <a:r>
              <a:rPr lang="en-US" dirty="0"/>
              <a:t> , and swap that value into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9056" y="4355432"/>
            <a:ext cx="647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this value into one of 1 thru 2</a:t>
            </a:r>
            <a:r>
              <a:rPr lang="en-US" dirty="0"/>
              <a:t> , and swap that value into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9056" y="4758088"/>
            <a:ext cx="483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reason for last entry since it will swap 0 with 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1"/>
            <a:endCxn id="7" idx="3"/>
          </p:cNvCxnSpPr>
          <p:nvPr/>
        </p:nvCxnSpPr>
        <p:spPr>
          <a:xfrm flipH="1">
            <a:off x="1400475" y="3734785"/>
            <a:ext cx="678581" cy="80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  <a:endCxn id="6" idx="3"/>
          </p:cNvCxnSpPr>
          <p:nvPr/>
        </p:nvCxnSpPr>
        <p:spPr>
          <a:xfrm flipH="1">
            <a:off x="1402079" y="4137442"/>
            <a:ext cx="676977" cy="8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4" idx="3"/>
          </p:cNvCxnSpPr>
          <p:nvPr/>
        </p:nvCxnSpPr>
        <p:spPr>
          <a:xfrm flipH="1" flipV="1">
            <a:off x="1405287" y="3585413"/>
            <a:ext cx="673769" cy="95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3768" y="1520791"/>
            <a:ext cx="7375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by writing 1 thru n into array locations [0] thru [n-1]</a:t>
            </a:r>
          </a:p>
          <a:p>
            <a:r>
              <a:rPr lang="en-US" dirty="0" smtClean="0"/>
              <a:t>This creates the set of values we want to randomize.</a:t>
            </a:r>
          </a:p>
          <a:p>
            <a:r>
              <a:rPr lang="en-US" dirty="0" smtClean="0"/>
              <a:t>Then loop, counting down from [n-1] element, swapping the values between</a:t>
            </a:r>
          </a:p>
          <a:p>
            <a:r>
              <a:rPr lang="en-US" dirty="0" smtClean="0"/>
              <a:t>The current element and the random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107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www.comp.dit.ie/rlawlor/Alg_DS/sorting/heap%20sort.pdf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5059"/>
            <a:ext cx="7886700" cy="5031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may have noticed that in a max heap, the largest value can easily be removed from the top of the </a:t>
            </a:r>
            <a:r>
              <a:rPr lang="en-US" dirty="0" smtClean="0"/>
              <a:t>heap</a:t>
            </a:r>
          </a:p>
          <a:p>
            <a:r>
              <a:rPr lang="en-US" dirty="0" smtClean="0"/>
              <a:t>Then we promote the bottom most, right most node to the top (and let it Cascade down to where it belongs)</a:t>
            </a:r>
          </a:p>
          <a:p>
            <a:pPr lvl="1"/>
            <a:r>
              <a:rPr lang="en-US" dirty="0" smtClean="0"/>
              <a:t>But, a </a:t>
            </a:r>
            <a:r>
              <a:rPr lang="en-US" dirty="0"/>
              <a:t>'free' slot is made available </a:t>
            </a:r>
            <a:r>
              <a:rPr lang="en-US" dirty="0" smtClean="0"/>
              <a:t>where that bottom node was.</a:t>
            </a:r>
          </a:p>
          <a:p>
            <a:r>
              <a:rPr lang="en-US" dirty="0" smtClean="0"/>
              <a:t>If you take the prior largest value, and store it in this new empty slot, over and over again, we </a:t>
            </a:r>
            <a:r>
              <a:rPr lang="en-US" dirty="0"/>
              <a:t>would have a sorted array.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suggests the basis of a new sorting algorithm, namely Heap Sort</a:t>
            </a:r>
          </a:p>
        </p:txBody>
      </p:sp>
    </p:spTree>
    <p:extLst>
      <p:ext uri="{BB962C8B-B14F-4D97-AF65-F5344CB8AC3E}">
        <p14:creationId xmlns:p14="http://schemas.microsoft.com/office/powerpoint/2010/main" val="39679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338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 things going on: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5415"/>
            <a:ext cx="7886700" cy="50515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with a data in an array, and just “declare it” to now be a Heap </a:t>
            </a:r>
            <a:r>
              <a:rPr lang="en-US" sz="2400" dirty="0" smtClean="0">
                <a:sym typeface="Wingdings" panose="05000000000000000000" pitchFamily="2" charset="2"/>
              </a:rPr>
              <a:t> and then fix it, to in fact be a valid heap.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Treat the entire array as 2 arrays. The unsorted Heap, and the sorted array: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130266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63779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7292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0805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4318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7831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1344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309803" y="2960091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44933" y="296009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0063" y="296009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15193" y="296009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50323" y="296009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85453" y="296009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320565" y="296009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314391" y="3250242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649521" y="3250242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84651" y="325024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319781" y="325024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654911" y="325024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990041" y="325024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325171" y="325024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321528" y="3534522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656658" y="3534522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991788" y="3534522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326918" y="353452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662048" y="353452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97178" y="353452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332290" y="353452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23184" y="38305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658314" y="38305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93444" y="38305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328574" y="38305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663704" y="3830534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8834" y="3830534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333964" y="3830534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330321" y="41148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665451" y="41148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000581" y="41148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335711" y="41148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670841" y="41148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005971" y="4114814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341083" y="4114814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331975" y="44020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667105" y="44020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002235" y="44020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337365" y="44020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672495" y="44020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007625" y="44020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342755" y="4402034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339112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674242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009372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344502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679632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014762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349874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2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Heapsort </a:t>
            </a:r>
            <a:r>
              <a:rPr lang="en-US" sz="3600" dirty="0"/>
              <a:t>algorithm can be divided into </a:t>
            </a:r>
            <a:r>
              <a:rPr lang="en-US" sz="3600" dirty="0" smtClean="0"/>
              <a:t>2 </a:t>
            </a:r>
            <a:r>
              <a:rPr lang="en-US" sz="3600" dirty="0"/>
              <a:t>parts.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Stage 1: map the data into a proper max-heap* array structure as we covered earlier in the course</a:t>
            </a:r>
            <a:r>
              <a:rPr lang="en-US" sz="2400" dirty="0"/>
              <a:t>. We can </a:t>
            </a:r>
            <a:r>
              <a:rPr lang="en-US" sz="2400" dirty="0" smtClean="0"/>
              <a:t>transform an </a:t>
            </a:r>
            <a:r>
              <a:rPr lang="en-US" sz="2400" dirty="0"/>
              <a:t>unordered array </a:t>
            </a:r>
            <a:r>
              <a:rPr lang="en-US" sz="2400" dirty="0" smtClean="0"/>
              <a:t>into a heap in </a:t>
            </a:r>
            <a:r>
              <a:rPr lang="en-US" sz="2400" dirty="0"/>
              <a:t>linear time</a:t>
            </a:r>
            <a:r>
              <a:rPr lang="en-US" sz="2400" dirty="0" smtClean="0"/>
              <a:t>. O (n)</a:t>
            </a:r>
          </a:p>
          <a:p>
            <a:r>
              <a:rPr lang="en-US" sz="2400" dirty="0" smtClean="0"/>
              <a:t>Stage 2: divide the array into a </a:t>
            </a:r>
            <a:r>
              <a:rPr lang="en-US" sz="2400" dirty="0"/>
              <a:t>sorted and an unsorted region, and </a:t>
            </a:r>
            <a:r>
              <a:rPr lang="en-US" sz="2400" dirty="0" smtClean="0"/>
              <a:t>then </a:t>
            </a:r>
            <a:r>
              <a:rPr lang="en-US" sz="2400" dirty="0"/>
              <a:t>iteratively </a:t>
            </a:r>
            <a:r>
              <a:rPr lang="en-US" sz="2400" dirty="0" smtClean="0"/>
              <a:t>shrink </a:t>
            </a:r>
            <a:r>
              <a:rPr lang="en-US" sz="2400" dirty="0"/>
              <a:t>the unsorted region by extracting the smallest element and moving that to the sorted </a:t>
            </a:r>
            <a:r>
              <a:rPr lang="en-US" sz="2400" dirty="0" smtClean="0"/>
              <a:t>region. When all the elements have been moved out of the heap into the sorted segment, you have a finished sorted array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Like merge sort, the worst case time of heap sort is O(</a:t>
            </a:r>
            <a:r>
              <a:rPr lang="en-US" sz="2400" i="1" dirty="0" smtClean="0"/>
              <a:t>n log n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* Max heap will yield sort </a:t>
            </a:r>
            <a:r>
              <a:rPr lang="en-US" sz="2400" dirty="0"/>
              <a:t>with </a:t>
            </a:r>
            <a:r>
              <a:rPr lang="en-US" sz="2400" dirty="0" smtClean="0"/>
              <a:t>lowest </a:t>
            </a:r>
            <a:r>
              <a:rPr lang="en-US" sz="2400" dirty="0"/>
              <a:t>value at index </a:t>
            </a:r>
            <a:r>
              <a:rPr lang="en-US" sz="2400" dirty="0" smtClean="0"/>
              <a:t>0, use min heap for largest value at index 0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020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12" y="233321"/>
            <a:ext cx="7886700" cy="98587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But to use a heap to sort and array, you must first convert the array to a heap.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2897"/>
            <a:ext cx="7886700" cy="4414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2 approaches to “</a:t>
            </a:r>
            <a:r>
              <a:rPr lang="en-US" sz="2400" dirty="0" err="1" smtClean="0"/>
              <a:t>heapify</a:t>
            </a:r>
            <a:r>
              <a:rPr lang="en-US" sz="2400" dirty="0" smtClean="0"/>
              <a:t>” an array:</a:t>
            </a:r>
          </a:p>
          <a:p>
            <a:pPr lvl="1"/>
            <a:r>
              <a:rPr lang="en-US" sz="2000" dirty="0" smtClean="0"/>
              <a:t>[1] A </a:t>
            </a:r>
            <a:r>
              <a:rPr lang="en-US" sz="2000" dirty="0"/>
              <a:t>top-down </a:t>
            </a:r>
            <a:r>
              <a:rPr lang="en-US" sz="2000" dirty="0" smtClean="0"/>
              <a:t>approach:  we </a:t>
            </a:r>
            <a:r>
              <a:rPr lang="en-US" sz="2000" dirty="0"/>
              <a:t>insert array values one at a time into a heap initially consisting of the first array value.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www.youtube.com/watch?v=WYII2Oau_VY</a:t>
            </a:r>
            <a:endParaRPr lang="en-US" dirty="0" smtClean="0"/>
          </a:p>
          <a:p>
            <a:pPr lvl="2"/>
            <a:endParaRPr lang="en-US" sz="1600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www.youtube.com/watch?v=6NB0GHY11Iw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4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12" y="233321"/>
            <a:ext cx="7886700" cy="98587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2nd approach </a:t>
            </a:r>
            <a:r>
              <a:rPr lang="en-US" sz="2800" dirty="0">
                <a:latin typeface="+mn-lt"/>
              </a:rPr>
              <a:t>to “</a:t>
            </a:r>
            <a:r>
              <a:rPr lang="en-US" sz="2800" dirty="0" err="1">
                <a:latin typeface="+mn-lt"/>
              </a:rPr>
              <a:t>heapify</a:t>
            </a:r>
            <a:r>
              <a:rPr lang="en-US" sz="2800" dirty="0">
                <a:latin typeface="+mn-lt"/>
              </a:rPr>
              <a:t>”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2724"/>
            <a:ext cx="7886700" cy="49742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bottom up </a:t>
            </a:r>
            <a:r>
              <a:rPr lang="en-US" sz="2000" dirty="0" smtClean="0"/>
              <a:t>approach: we start at what should be the most bottom node that has a child, and “fix it” if it needs to be fixed, and then move up the array one spot (which is the next upper parent node) and do it again, and again 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36" y="2314833"/>
            <a:ext cx="6448776" cy="4140671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158314" y="3550508"/>
            <a:ext cx="441995" cy="477795"/>
          </a:xfrm>
          <a:custGeom>
            <a:avLst/>
            <a:gdLst>
              <a:gd name="connsiteX0" fmla="*/ 90616 w 441995"/>
              <a:gd name="connsiteY0" fmla="*/ 16476 h 477795"/>
              <a:gd name="connsiteX1" fmla="*/ 41189 w 441995"/>
              <a:gd name="connsiteY1" fmla="*/ 82378 h 477795"/>
              <a:gd name="connsiteX2" fmla="*/ 0 w 441995"/>
              <a:gd name="connsiteY2" fmla="*/ 230660 h 477795"/>
              <a:gd name="connsiteX3" fmla="*/ 24713 w 441995"/>
              <a:gd name="connsiteY3" fmla="*/ 370703 h 477795"/>
              <a:gd name="connsiteX4" fmla="*/ 123567 w 441995"/>
              <a:gd name="connsiteY4" fmla="*/ 436606 h 477795"/>
              <a:gd name="connsiteX5" fmla="*/ 189470 w 441995"/>
              <a:gd name="connsiteY5" fmla="*/ 461319 h 477795"/>
              <a:gd name="connsiteX6" fmla="*/ 321275 w 441995"/>
              <a:gd name="connsiteY6" fmla="*/ 477795 h 477795"/>
              <a:gd name="connsiteX7" fmla="*/ 411891 w 441995"/>
              <a:gd name="connsiteY7" fmla="*/ 436606 h 477795"/>
              <a:gd name="connsiteX8" fmla="*/ 436605 w 441995"/>
              <a:gd name="connsiteY8" fmla="*/ 387178 h 477795"/>
              <a:gd name="connsiteX9" fmla="*/ 387178 w 441995"/>
              <a:gd name="connsiteY9" fmla="*/ 65903 h 477795"/>
              <a:gd name="connsiteX10" fmla="*/ 337751 w 441995"/>
              <a:gd name="connsiteY10" fmla="*/ 24714 h 477795"/>
              <a:gd name="connsiteX11" fmla="*/ 280086 w 441995"/>
              <a:gd name="connsiteY11" fmla="*/ 8238 h 477795"/>
              <a:gd name="connsiteX12" fmla="*/ 214183 w 441995"/>
              <a:gd name="connsiteY12" fmla="*/ 0 h 477795"/>
              <a:gd name="connsiteX13" fmla="*/ 90616 w 441995"/>
              <a:gd name="connsiteY13" fmla="*/ 16476 h 47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1995" h="477795">
                <a:moveTo>
                  <a:pt x="90616" y="16476"/>
                </a:moveTo>
                <a:cubicBezTo>
                  <a:pt x="61784" y="30206"/>
                  <a:pt x="54651" y="58445"/>
                  <a:pt x="41189" y="82378"/>
                </a:cubicBezTo>
                <a:cubicBezTo>
                  <a:pt x="16171" y="126853"/>
                  <a:pt x="9702" y="182147"/>
                  <a:pt x="0" y="230660"/>
                </a:cubicBezTo>
                <a:cubicBezTo>
                  <a:pt x="8238" y="277341"/>
                  <a:pt x="4963" y="327611"/>
                  <a:pt x="24713" y="370703"/>
                </a:cubicBezTo>
                <a:cubicBezTo>
                  <a:pt x="53642" y="433821"/>
                  <a:pt x="79943" y="422065"/>
                  <a:pt x="123567" y="436606"/>
                </a:cubicBezTo>
                <a:cubicBezTo>
                  <a:pt x="145824" y="444025"/>
                  <a:pt x="166911" y="454874"/>
                  <a:pt x="189470" y="461319"/>
                </a:cubicBezTo>
                <a:cubicBezTo>
                  <a:pt x="216986" y="469181"/>
                  <a:pt x="303452" y="476013"/>
                  <a:pt x="321275" y="477795"/>
                </a:cubicBezTo>
                <a:cubicBezTo>
                  <a:pt x="351480" y="464065"/>
                  <a:pt x="385802" y="457105"/>
                  <a:pt x="411891" y="436606"/>
                </a:cubicBezTo>
                <a:cubicBezTo>
                  <a:pt x="426376" y="425225"/>
                  <a:pt x="436605" y="405599"/>
                  <a:pt x="436605" y="387178"/>
                </a:cubicBezTo>
                <a:cubicBezTo>
                  <a:pt x="436605" y="304486"/>
                  <a:pt x="466082" y="144807"/>
                  <a:pt x="387178" y="65903"/>
                </a:cubicBezTo>
                <a:cubicBezTo>
                  <a:pt x="372013" y="50738"/>
                  <a:pt x="356634" y="34882"/>
                  <a:pt x="337751" y="24714"/>
                </a:cubicBezTo>
                <a:cubicBezTo>
                  <a:pt x="320150" y="15236"/>
                  <a:pt x="299689" y="12159"/>
                  <a:pt x="280086" y="8238"/>
                </a:cubicBezTo>
                <a:cubicBezTo>
                  <a:pt x="258377" y="3896"/>
                  <a:pt x="236151" y="2746"/>
                  <a:pt x="214183" y="0"/>
                </a:cubicBezTo>
                <a:cubicBezTo>
                  <a:pt x="119746" y="17171"/>
                  <a:pt x="119448" y="2746"/>
                  <a:pt x="90616" y="164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923903" y="3142735"/>
            <a:ext cx="441995" cy="477795"/>
          </a:xfrm>
          <a:custGeom>
            <a:avLst/>
            <a:gdLst>
              <a:gd name="connsiteX0" fmla="*/ 90616 w 441995"/>
              <a:gd name="connsiteY0" fmla="*/ 16476 h 477795"/>
              <a:gd name="connsiteX1" fmla="*/ 41189 w 441995"/>
              <a:gd name="connsiteY1" fmla="*/ 82378 h 477795"/>
              <a:gd name="connsiteX2" fmla="*/ 0 w 441995"/>
              <a:gd name="connsiteY2" fmla="*/ 230660 h 477795"/>
              <a:gd name="connsiteX3" fmla="*/ 24713 w 441995"/>
              <a:gd name="connsiteY3" fmla="*/ 370703 h 477795"/>
              <a:gd name="connsiteX4" fmla="*/ 123567 w 441995"/>
              <a:gd name="connsiteY4" fmla="*/ 436606 h 477795"/>
              <a:gd name="connsiteX5" fmla="*/ 189470 w 441995"/>
              <a:gd name="connsiteY5" fmla="*/ 461319 h 477795"/>
              <a:gd name="connsiteX6" fmla="*/ 321275 w 441995"/>
              <a:gd name="connsiteY6" fmla="*/ 477795 h 477795"/>
              <a:gd name="connsiteX7" fmla="*/ 411891 w 441995"/>
              <a:gd name="connsiteY7" fmla="*/ 436606 h 477795"/>
              <a:gd name="connsiteX8" fmla="*/ 436605 w 441995"/>
              <a:gd name="connsiteY8" fmla="*/ 387178 h 477795"/>
              <a:gd name="connsiteX9" fmla="*/ 387178 w 441995"/>
              <a:gd name="connsiteY9" fmla="*/ 65903 h 477795"/>
              <a:gd name="connsiteX10" fmla="*/ 337751 w 441995"/>
              <a:gd name="connsiteY10" fmla="*/ 24714 h 477795"/>
              <a:gd name="connsiteX11" fmla="*/ 280086 w 441995"/>
              <a:gd name="connsiteY11" fmla="*/ 8238 h 477795"/>
              <a:gd name="connsiteX12" fmla="*/ 214183 w 441995"/>
              <a:gd name="connsiteY12" fmla="*/ 0 h 477795"/>
              <a:gd name="connsiteX13" fmla="*/ 90616 w 441995"/>
              <a:gd name="connsiteY13" fmla="*/ 16476 h 47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1995" h="477795">
                <a:moveTo>
                  <a:pt x="90616" y="16476"/>
                </a:moveTo>
                <a:cubicBezTo>
                  <a:pt x="61784" y="30206"/>
                  <a:pt x="54651" y="58445"/>
                  <a:pt x="41189" y="82378"/>
                </a:cubicBezTo>
                <a:cubicBezTo>
                  <a:pt x="16171" y="126853"/>
                  <a:pt x="9702" y="182147"/>
                  <a:pt x="0" y="230660"/>
                </a:cubicBezTo>
                <a:cubicBezTo>
                  <a:pt x="8238" y="277341"/>
                  <a:pt x="4963" y="327611"/>
                  <a:pt x="24713" y="370703"/>
                </a:cubicBezTo>
                <a:cubicBezTo>
                  <a:pt x="53642" y="433821"/>
                  <a:pt x="79943" y="422065"/>
                  <a:pt x="123567" y="436606"/>
                </a:cubicBezTo>
                <a:cubicBezTo>
                  <a:pt x="145824" y="444025"/>
                  <a:pt x="166911" y="454874"/>
                  <a:pt x="189470" y="461319"/>
                </a:cubicBezTo>
                <a:cubicBezTo>
                  <a:pt x="216986" y="469181"/>
                  <a:pt x="303452" y="476013"/>
                  <a:pt x="321275" y="477795"/>
                </a:cubicBezTo>
                <a:cubicBezTo>
                  <a:pt x="351480" y="464065"/>
                  <a:pt x="385802" y="457105"/>
                  <a:pt x="411891" y="436606"/>
                </a:cubicBezTo>
                <a:cubicBezTo>
                  <a:pt x="426376" y="425225"/>
                  <a:pt x="436605" y="405599"/>
                  <a:pt x="436605" y="387178"/>
                </a:cubicBezTo>
                <a:cubicBezTo>
                  <a:pt x="436605" y="304486"/>
                  <a:pt x="466082" y="144807"/>
                  <a:pt x="387178" y="65903"/>
                </a:cubicBezTo>
                <a:cubicBezTo>
                  <a:pt x="372013" y="50738"/>
                  <a:pt x="356634" y="34882"/>
                  <a:pt x="337751" y="24714"/>
                </a:cubicBezTo>
                <a:cubicBezTo>
                  <a:pt x="320150" y="15236"/>
                  <a:pt x="299689" y="12159"/>
                  <a:pt x="280086" y="8238"/>
                </a:cubicBezTo>
                <a:cubicBezTo>
                  <a:pt x="258377" y="3896"/>
                  <a:pt x="236151" y="2746"/>
                  <a:pt x="214183" y="0"/>
                </a:cubicBezTo>
                <a:cubicBezTo>
                  <a:pt x="119746" y="17171"/>
                  <a:pt x="119448" y="2746"/>
                  <a:pt x="90616" y="164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516660" y="4806778"/>
            <a:ext cx="441995" cy="477795"/>
          </a:xfrm>
          <a:custGeom>
            <a:avLst/>
            <a:gdLst>
              <a:gd name="connsiteX0" fmla="*/ 90616 w 441995"/>
              <a:gd name="connsiteY0" fmla="*/ 16476 h 477795"/>
              <a:gd name="connsiteX1" fmla="*/ 41189 w 441995"/>
              <a:gd name="connsiteY1" fmla="*/ 82378 h 477795"/>
              <a:gd name="connsiteX2" fmla="*/ 0 w 441995"/>
              <a:gd name="connsiteY2" fmla="*/ 230660 h 477795"/>
              <a:gd name="connsiteX3" fmla="*/ 24713 w 441995"/>
              <a:gd name="connsiteY3" fmla="*/ 370703 h 477795"/>
              <a:gd name="connsiteX4" fmla="*/ 123567 w 441995"/>
              <a:gd name="connsiteY4" fmla="*/ 436606 h 477795"/>
              <a:gd name="connsiteX5" fmla="*/ 189470 w 441995"/>
              <a:gd name="connsiteY5" fmla="*/ 461319 h 477795"/>
              <a:gd name="connsiteX6" fmla="*/ 321275 w 441995"/>
              <a:gd name="connsiteY6" fmla="*/ 477795 h 477795"/>
              <a:gd name="connsiteX7" fmla="*/ 411891 w 441995"/>
              <a:gd name="connsiteY7" fmla="*/ 436606 h 477795"/>
              <a:gd name="connsiteX8" fmla="*/ 436605 w 441995"/>
              <a:gd name="connsiteY8" fmla="*/ 387178 h 477795"/>
              <a:gd name="connsiteX9" fmla="*/ 387178 w 441995"/>
              <a:gd name="connsiteY9" fmla="*/ 65903 h 477795"/>
              <a:gd name="connsiteX10" fmla="*/ 337751 w 441995"/>
              <a:gd name="connsiteY10" fmla="*/ 24714 h 477795"/>
              <a:gd name="connsiteX11" fmla="*/ 280086 w 441995"/>
              <a:gd name="connsiteY11" fmla="*/ 8238 h 477795"/>
              <a:gd name="connsiteX12" fmla="*/ 214183 w 441995"/>
              <a:gd name="connsiteY12" fmla="*/ 0 h 477795"/>
              <a:gd name="connsiteX13" fmla="*/ 90616 w 441995"/>
              <a:gd name="connsiteY13" fmla="*/ 16476 h 47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1995" h="477795">
                <a:moveTo>
                  <a:pt x="90616" y="16476"/>
                </a:moveTo>
                <a:cubicBezTo>
                  <a:pt x="61784" y="30206"/>
                  <a:pt x="54651" y="58445"/>
                  <a:pt x="41189" y="82378"/>
                </a:cubicBezTo>
                <a:cubicBezTo>
                  <a:pt x="16171" y="126853"/>
                  <a:pt x="9702" y="182147"/>
                  <a:pt x="0" y="230660"/>
                </a:cubicBezTo>
                <a:cubicBezTo>
                  <a:pt x="8238" y="277341"/>
                  <a:pt x="4963" y="327611"/>
                  <a:pt x="24713" y="370703"/>
                </a:cubicBezTo>
                <a:cubicBezTo>
                  <a:pt x="53642" y="433821"/>
                  <a:pt x="79943" y="422065"/>
                  <a:pt x="123567" y="436606"/>
                </a:cubicBezTo>
                <a:cubicBezTo>
                  <a:pt x="145824" y="444025"/>
                  <a:pt x="166911" y="454874"/>
                  <a:pt x="189470" y="461319"/>
                </a:cubicBezTo>
                <a:cubicBezTo>
                  <a:pt x="216986" y="469181"/>
                  <a:pt x="303452" y="476013"/>
                  <a:pt x="321275" y="477795"/>
                </a:cubicBezTo>
                <a:cubicBezTo>
                  <a:pt x="351480" y="464065"/>
                  <a:pt x="385802" y="457105"/>
                  <a:pt x="411891" y="436606"/>
                </a:cubicBezTo>
                <a:cubicBezTo>
                  <a:pt x="426376" y="425225"/>
                  <a:pt x="436605" y="405599"/>
                  <a:pt x="436605" y="387178"/>
                </a:cubicBezTo>
                <a:cubicBezTo>
                  <a:pt x="436605" y="304486"/>
                  <a:pt x="466082" y="144807"/>
                  <a:pt x="387178" y="65903"/>
                </a:cubicBezTo>
                <a:cubicBezTo>
                  <a:pt x="372013" y="50738"/>
                  <a:pt x="356634" y="34882"/>
                  <a:pt x="337751" y="24714"/>
                </a:cubicBezTo>
                <a:cubicBezTo>
                  <a:pt x="320150" y="15236"/>
                  <a:pt x="299689" y="12159"/>
                  <a:pt x="280086" y="8238"/>
                </a:cubicBezTo>
                <a:cubicBezTo>
                  <a:pt x="258377" y="3896"/>
                  <a:pt x="236151" y="2746"/>
                  <a:pt x="214183" y="0"/>
                </a:cubicBezTo>
                <a:cubicBezTo>
                  <a:pt x="119746" y="17171"/>
                  <a:pt x="119448" y="2746"/>
                  <a:pt x="90616" y="164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425514" y="4283676"/>
            <a:ext cx="441995" cy="477795"/>
          </a:xfrm>
          <a:custGeom>
            <a:avLst/>
            <a:gdLst>
              <a:gd name="connsiteX0" fmla="*/ 90616 w 441995"/>
              <a:gd name="connsiteY0" fmla="*/ 16476 h 477795"/>
              <a:gd name="connsiteX1" fmla="*/ 41189 w 441995"/>
              <a:gd name="connsiteY1" fmla="*/ 82378 h 477795"/>
              <a:gd name="connsiteX2" fmla="*/ 0 w 441995"/>
              <a:gd name="connsiteY2" fmla="*/ 230660 h 477795"/>
              <a:gd name="connsiteX3" fmla="*/ 24713 w 441995"/>
              <a:gd name="connsiteY3" fmla="*/ 370703 h 477795"/>
              <a:gd name="connsiteX4" fmla="*/ 123567 w 441995"/>
              <a:gd name="connsiteY4" fmla="*/ 436606 h 477795"/>
              <a:gd name="connsiteX5" fmla="*/ 189470 w 441995"/>
              <a:gd name="connsiteY5" fmla="*/ 461319 h 477795"/>
              <a:gd name="connsiteX6" fmla="*/ 321275 w 441995"/>
              <a:gd name="connsiteY6" fmla="*/ 477795 h 477795"/>
              <a:gd name="connsiteX7" fmla="*/ 411891 w 441995"/>
              <a:gd name="connsiteY7" fmla="*/ 436606 h 477795"/>
              <a:gd name="connsiteX8" fmla="*/ 436605 w 441995"/>
              <a:gd name="connsiteY8" fmla="*/ 387178 h 477795"/>
              <a:gd name="connsiteX9" fmla="*/ 387178 w 441995"/>
              <a:gd name="connsiteY9" fmla="*/ 65903 h 477795"/>
              <a:gd name="connsiteX10" fmla="*/ 337751 w 441995"/>
              <a:gd name="connsiteY10" fmla="*/ 24714 h 477795"/>
              <a:gd name="connsiteX11" fmla="*/ 280086 w 441995"/>
              <a:gd name="connsiteY11" fmla="*/ 8238 h 477795"/>
              <a:gd name="connsiteX12" fmla="*/ 214183 w 441995"/>
              <a:gd name="connsiteY12" fmla="*/ 0 h 477795"/>
              <a:gd name="connsiteX13" fmla="*/ 90616 w 441995"/>
              <a:gd name="connsiteY13" fmla="*/ 16476 h 47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1995" h="477795">
                <a:moveTo>
                  <a:pt x="90616" y="16476"/>
                </a:moveTo>
                <a:cubicBezTo>
                  <a:pt x="61784" y="30206"/>
                  <a:pt x="54651" y="58445"/>
                  <a:pt x="41189" y="82378"/>
                </a:cubicBezTo>
                <a:cubicBezTo>
                  <a:pt x="16171" y="126853"/>
                  <a:pt x="9702" y="182147"/>
                  <a:pt x="0" y="230660"/>
                </a:cubicBezTo>
                <a:cubicBezTo>
                  <a:pt x="8238" y="277341"/>
                  <a:pt x="4963" y="327611"/>
                  <a:pt x="24713" y="370703"/>
                </a:cubicBezTo>
                <a:cubicBezTo>
                  <a:pt x="53642" y="433821"/>
                  <a:pt x="79943" y="422065"/>
                  <a:pt x="123567" y="436606"/>
                </a:cubicBezTo>
                <a:cubicBezTo>
                  <a:pt x="145824" y="444025"/>
                  <a:pt x="166911" y="454874"/>
                  <a:pt x="189470" y="461319"/>
                </a:cubicBezTo>
                <a:cubicBezTo>
                  <a:pt x="216986" y="469181"/>
                  <a:pt x="303452" y="476013"/>
                  <a:pt x="321275" y="477795"/>
                </a:cubicBezTo>
                <a:cubicBezTo>
                  <a:pt x="351480" y="464065"/>
                  <a:pt x="385802" y="457105"/>
                  <a:pt x="411891" y="436606"/>
                </a:cubicBezTo>
                <a:cubicBezTo>
                  <a:pt x="426376" y="425225"/>
                  <a:pt x="436605" y="405599"/>
                  <a:pt x="436605" y="387178"/>
                </a:cubicBezTo>
                <a:cubicBezTo>
                  <a:pt x="436605" y="304486"/>
                  <a:pt x="466082" y="144807"/>
                  <a:pt x="387178" y="65903"/>
                </a:cubicBezTo>
                <a:cubicBezTo>
                  <a:pt x="372013" y="50738"/>
                  <a:pt x="356634" y="34882"/>
                  <a:pt x="337751" y="24714"/>
                </a:cubicBezTo>
                <a:cubicBezTo>
                  <a:pt x="320150" y="15236"/>
                  <a:pt x="299689" y="12159"/>
                  <a:pt x="280086" y="8238"/>
                </a:cubicBezTo>
                <a:cubicBezTo>
                  <a:pt x="258377" y="3896"/>
                  <a:pt x="236151" y="2746"/>
                  <a:pt x="214183" y="0"/>
                </a:cubicBezTo>
                <a:cubicBezTo>
                  <a:pt x="119746" y="17171"/>
                  <a:pt x="119448" y="2746"/>
                  <a:pt x="90616" y="164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64627" y="3262184"/>
            <a:ext cx="387179" cy="288324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91265" y="4955060"/>
            <a:ext cx="317159" cy="30068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16443" y="5362833"/>
            <a:ext cx="317159" cy="30068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79524" y="4411362"/>
            <a:ext cx="317159" cy="30068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273114" y="4872681"/>
            <a:ext cx="387179" cy="288324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Reference sites: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u="sng" dirty="0">
                <a:hlinkClick r:id="rId2"/>
              </a:rPr>
              <a:t>http://www.personal.kent.edu/~</a:t>
            </a:r>
            <a:r>
              <a:rPr lang="en-US" sz="2800" u="sng" dirty="0" smtClean="0">
                <a:hlinkClick r:id="rId2"/>
              </a:rPr>
              <a:t>rmuhamma/Algorithms/MyAlgorithms/Sorting/heapSort.htm</a:t>
            </a:r>
            <a:endParaRPr lang="en-US" sz="2800" u="sng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u="sng" dirty="0" smtClean="0">
                <a:hlinkClick r:id="rId3"/>
              </a:rPr>
              <a:t>http</a:t>
            </a:r>
            <a:r>
              <a:rPr lang="en-US" sz="2800" u="sng" dirty="0">
                <a:hlinkClick r:id="rId3"/>
              </a:rPr>
              <a:t>://</a:t>
            </a:r>
            <a:r>
              <a:rPr lang="en-US" sz="2800" u="sng" dirty="0" smtClean="0">
                <a:hlinkClick r:id="rId3"/>
              </a:rPr>
              <a:t>en.wikipedia.org/wiki/Heapsort</a:t>
            </a:r>
            <a:endParaRPr lang="en-US" sz="2800" u="sng" dirty="0" smtClean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cis.stvincent.edu/html/tutorials/swd/heaps/heaps.html</a:t>
            </a:r>
            <a:endParaRPr lang="en-US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27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0593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heap. 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 or top-down?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3081" y="1400433"/>
            <a:ext cx="8534452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On Sep 3, 2:27 am,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Aarti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&lt;aarti.sa...@gmail.com&gt; wrote: &gt; 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In heapsort we first create a heap using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heapify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. There are 2 ways of 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creating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heap. Bottom-up and top-down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. Can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someone tell me which one is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more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efficient and why should we prefer one over another.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This question actually has quite an interesting answer. The top-down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heapify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originally described by Williams)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generally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speaking, has a </a:t>
            </a:r>
            <a:r>
              <a:rPr lang="en-US" altLang="en-US" sz="2000" strike="sngStrike" dirty="0">
                <a:solidFill>
                  <a:srgbClr val="000000"/>
                </a:solidFill>
                <a:cs typeface="Arial" panose="020B0604020202020204" pitchFamily="34" charset="0"/>
              </a:rPr>
              <a:t>lower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higher</a:t>
            </a:r>
            <a:r>
              <a:rPr lang="en-US" altLang="en-US" sz="2000" baseline="-250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klf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Instruction count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than the bottom-up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heapify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(originally described by Floyd).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fact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building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a heap top-down takes O(n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lg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n) worst case time, whereas bottom 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Up takes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only O(n) worst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case time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. As a result, all algorithms text-books 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recommend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Floyd's approach. However, Williams's algorithm is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generally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much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faster in practice, despite the fact that it almost always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executes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more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instructions. This is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because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it has much better spatial locality 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than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Floyd's algorithm (i.e. it causes far fewer cache misses). So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, on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modern 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processors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, Williams's top-down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heapify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is the algorithm of choice. 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   Nicholas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Nash http://www.netsoc.tcd.ie/~nash</a:t>
            </a:r>
            <a:r>
              <a:rPr lang="en-US" alt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006"/>
            <a:ext cx="7886700" cy="683395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cis.stvincent.edu/html/tutorials/swd/heaps/heaps.html</a:t>
            </a:r>
            <a:endParaRPr lang="en-US" sz="2400" dirty="0"/>
          </a:p>
        </p:txBody>
      </p:sp>
      <p:pic>
        <p:nvPicPr>
          <p:cNvPr id="1026" name="Picture 2" descr="[array drawin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21" y="1058528"/>
            <a:ext cx="54768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0888" y="1049153"/>
            <a:ext cx="1631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1:</a:t>
            </a:r>
          </a:p>
          <a:p>
            <a:r>
              <a:rPr lang="en-US" dirty="0" smtClean="0"/>
              <a:t>Start with array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4196" y="1663790"/>
            <a:ext cx="748234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First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convert to a heap (using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FilterDown</a:t>
            </a: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approach)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Go to the index of the last parent node. This is given by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HeapSize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- 2) / 2.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(also have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 seen this as </a:t>
            </a:r>
            <a:r>
              <a:rPr lang="en-US" altLang="en-US" sz="1400" dirty="0">
                <a:solidFill>
                  <a:srgbClr val="0070C0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cs typeface="Arial" panose="020B0604020202020204" pitchFamily="34" charset="0"/>
              </a:rPr>
              <a:t>HeapSize</a:t>
            </a:r>
            <a:r>
              <a:rPr lang="en-US" altLang="en-US" sz="1400" dirty="0">
                <a:solidFill>
                  <a:srgbClr val="0070C0"/>
                </a:solidFill>
                <a:cs typeface="Arial" panose="020B0604020202020204" pitchFamily="34" charset="0"/>
              </a:rPr>
              <a:t> - </a:t>
            </a:r>
            <a:r>
              <a:rPr lang="en-US" altLang="en-US" sz="1400" dirty="0" smtClean="0">
                <a:solidFill>
                  <a:srgbClr val="0070C0"/>
                </a:solidFill>
                <a:cs typeface="Arial" panose="020B0604020202020204" pitchFamily="34" charset="0"/>
              </a:rPr>
              <a:t>1) </a:t>
            </a:r>
            <a:r>
              <a:rPr lang="en-US" altLang="en-US" sz="1400" dirty="0">
                <a:solidFill>
                  <a:srgbClr val="0070C0"/>
                </a:solidFill>
                <a:cs typeface="Arial" panose="020B0604020202020204" pitchFamily="34" charset="0"/>
              </a:rPr>
              <a:t>/ 2</a:t>
            </a:r>
            <a:r>
              <a:rPr lang="en-US" altLang="en-US" sz="1400" dirty="0" smtClean="0">
                <a:solidFill>
                  <a:srgbClr val="0070C0"/>
                </a:solidFill>
                <a:cs typeface="Arial" panose="020B0604020202020204" pitchFamily="34" charset="0"/>
              </a:rPr>
              <a:t>, either seems to work, guessing that integer </a:t>
            </a:r>
            <a:r>
              <a:rPr lang="en-US" altLang="en-US" sz="1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roundoff</a:t>
            </a:r>
            <a:r>
              <a:rPr lang="en-US" altLang="en-US" sz="1400" dirty="0" smtClean="0">
                <a:solidFill>
                  <a:srgbClr val="0070C0"/>
                </a:solidFill>
                <a:cs typeface="Arial" panose="020B0604020202020204" pitchFamily="34" charset="0"/>
              </a:rPr>
              <a:t> explains this.  </a:t>
            </a:r>
            <a:r>
              <a:rPr lang="en-US" altLang="en-US" sz="1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klf</a:t>
            </a:r>
            <a:r>
              <a:rPr lang="en-US" altLang="en-US" sz="1400" dirty="0" smtClean="0">
                <a:solidFill>
                  <a:srgbClr val="0070C0"/>
                </a:solidFill>
                <a:cs typeface="Arial" panose="020B0604020202020204" pitchFamily="34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 this case, (9 - 2) / 2 = 3. Thus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K is the last parent in the tree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We then apply the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FilterDown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routine to each node from this index down to index 0. (Note that this is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 node from 3 down to 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not just the nodes along the path from index 3 to index 0.  So,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K, C, S, P, not just K, S, 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our example, the array corresponds directly to the following binary tree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not yet a heap.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36221" y="3937317"/>
            <a:ext cx="37249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K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M L    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/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X     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</TotalTime>
  <Words>1494</Words>
  <Application>Microsoft Office PowerPoint</Application>
  <PresentationFormat>On-screen Show (4:3)</PresentationFormat>
  <Paragraphs>244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Wingdings</vt:lpstr>
      <vt:lpstr>Office Theme</vt:lpstr>
      <vt:lpstr>Heap Sort:  J. W. J. Williams in 1964</vt:lpstr>
      <vt:lpstr>http://www.comp.dit.ie/rlawlor/Alg_DS/sorting/heap%20sort.pdf</vt:lpstr>
      <vt:lpstr>2 things going on:</vt:lpstr>
      <vt:lpstr>Heapsort algorithm can be divided into 2 parts.</vt:lpstr>
      <vt:lpstr>But to use a heap to sort and array, you must first convert the array to a heap.</vt:lpstr>
      <vt:lpstr>2nd approach to “heapify” an array</vt:lpstr>
      <vt:lpstr>Reference sites:</vt:lpstr>
      <vt:lpstr>Create a heap.  Bottom-up or top-down?</vt:lpstr>
      <vt:lpstr>http://cis.stvincent.edu/html/tutorials/swd/heaps/heaps.html</vt:lpstr>
      <vt:lpstr>Apply filter down at Index 3, which was K </vt:lpstr>
      <vt:lpstr>Apply filter down at Index 1, which was S</vt:lpstr>
      <vt:lpstr>PowerPoint Presentation</vt:lpstr>
      <vt:lpstr>PowerPoint Presentation</vt:lpstr>
      <vt:lpstr>PowerPoint Presentation</vt:lpstr>
      <vt:lpstr>PowerPoint Presentation</vt:lpstr>
      <vt:lpstr>Looking at our code, which works on ints</vt:lpstr>
      <vt:lpstr>Look at the code to see how it is implemented</vt:lpstr>
      <vt:lpstr>Performance of Heap Sort</vt:lpstr>
      <vt:lpstr>Building our random array</vt:lpstr>
    </vt:vector>
  </TitlesOfParts>
  <Company>Bellevue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 </dc:title>
  <dc:creator>Kurt Friedrich</dc:creator>
  <cp:lastModifiedBy>Kurt Friedrich</cp:lastModifiedBy>
  <cp:revision>44</cp:revision>
  <dcterms:created xsi:type="dcterms:W3CDTF">2015-02-12T06:10:28Z</dcterms:created>
  <dcterms:modified xsi:type="dcterms:W3CDTF">2016-06-13T21:36:34Z</dcterms:modified>
</cp:coreProperties>
</file>