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9" r:id="rId1"/>
  </p:sldMasterIdLst>
  <p:notesMasterIdLst>
    <p:notesMasterId r:id="rId68"/>
  </p:notesMasterIdLst>
  <p:sldIdLst>
    <p:sldId id="264" r:id="rId2"/>
    <p:sldId id="265" r:id="rId3"/>
    <p:sldId id="266" r:id="rId4"/>
    <p:sldId id="257" r:id="rId5"/>
    <p:sldId id="256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73" r:id="rId23"/>
    <p:sldId id="285" r:id="rId24"/>
    <p:sldId id="286" r:id="rId25"/>
    <p:sldId id="287" r:id="rId26"/>
    <p:sldId id="288" r:id="rId27"/>
    <p:sldId id="289" r:id="rId28"/>
    <p:sldId id="293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  <p:sldId id="307" r:id="rId45"/>
    <p:sldId id="311" r:id="rId46"/>
    <p:sldId id="312" r:id="rId47"/>
    <p:sldId id="325" r:id="rId48"/>
    <p:sldId id="310" r:id="rId49"/>
    <p:sldId id="309" r:id="rId50"/>
    <p:sldId id="313" r:id="rId51"/>
    <p:sldId id="314" r:id="rId52"/>
    <p:sldId id="315" r:id="rId53"/>
    <p:sldId id="308" r:id="rId54"/>
    <p:sldId id="318" r:id="rId55"/>
    <p:sldId id="319" r:id="rId56"/>
    <p:sldId id="320" r:id="rId57"/>
    <p:sldId id="322" r:id="rId58"/>
    <p:sldId id="323" r:id="rId59"/>
    <p:sldId id="317" r:id="rId60"/>
    <p:sldId id="316" r:id="rId61"/>
    <p:sldId id="324" r:id="rId62"/>
    <p:sldId id="326" r:id="rId63"/>
    <p:sldId id="327" r:id="rId64"/>
    <p:sldId id="328" r:id="rId65"/>
    <p:sldId id="329" r:id="rId66"/>
    <p:sldId id="33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B18E0D-1C57-4231-8F1D-D21853306FB3}">
          <p14:sldIdLst>
            <p14:sldId id="264"/>
            <p14:sldId id="265"/>
            <p14:sldId id="266"/>
            <p14:sldId id="257"/>
            <p14:sldId id="256"/>
            <p14:sldId id="267"/>
            <p14:sldId id="268"/>
          </p14:sldIdLst>
        </p14:section>
        <p14:section name="Getting started with React" id="{3BC4D48B-6F13-4A6E-97EA-2E88871A541A}">
          <p14:sldIdLst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73"/>
            <p14:sldId id="285"/>
            <p14:sldId id="286"/>
            <p14:sldId id="287"/>
            <p14:sldId id="288"/>
            <p14:sldId id="289"/>
            <p14:sldId id="293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</p14:sldIdLst>
        </p14:section>
        <p14:section name="Kendo UI for React" id="{9C0781E3-AA4A-4BD9-A0D1-BCA1C2A89F90}">
          <p14:sldIdLst>
            <p14:sldId id="304"/>
            <p14:sldId id="305"/>
            <p14:sldId id="306"/>
            <p14:sldId id="307"/>
            <p14:sldId id="311"/>
            <p14:sldId id="312"/>
            <p14:sldId id="325"/>
            <p14:sldId id="310"/>
            <p14:sldId id="309"/>
            <p14:sldId id="313"/>
            <p14:sldId id="314"/>
            <p14:sldId id="315"/>
            <p14:sldId id="308"/>
          </p14:sldIdLst>
        </p14:section>
        <p14:section name="App" id="{9B5B37C8-AD0C-4940-8F8E-051360C0234B}">
          <p14:sldIdLst>
            <p14:sldId id="318"/>
            <p14:sldId id="319"/>
            <p14:sldId id="320"/>
            <p14:sldId id="322"/>
            <p14:sldId id="323"/>
            <p14:sldId id="317"/>
          </p14:sldIdLst>
        </p14:section>
        <p14:section name="End" id="{8B858E48-F44F-42D5-8166-3FA733B8D7EC}">
          <p14:sldIdLst>
            <p14:sldId id="316"/>
            <p14:sldId id="324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EA1"/>
    <a:srgbClr val="3F3F3F"/>
    <a:srgbClr val="FFFFFF"/>
    <a:srgbClr val="008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014" autoAdjust="0"/>
  </p:normalViewPr>
  <p:slideViewPr>
    <p:cSldViewPr snapToGrid="0" snapToObjects="1">
      <p:cViewPr varScale="1">
        <p:scale>
          <a:sx n="62" d="100"/>
          <a:sy n="62" d="100"/>
        </p:scale>
        <p:origin x="144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170D-AEBF-4F09-932E-4B170E03E8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1FCE6-FC03-43DF-9C57-0B0DB6DC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3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3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1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0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8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3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5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3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0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5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8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9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4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4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2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0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60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4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77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8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5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6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0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895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30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37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7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15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32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FCE6-FC03-43DF-9C57-0B0DB6DC8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A2287A-FE8A-4951-A320-44F50B67C83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7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85F1C-7233-4037-BC2F-62D3383E5D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17" y="1902941"/>
            <a:ext cx="4360168" cy="3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4BE4E4-3396-4F80-B77B-375F348A3979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7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812F59-D37C-479B-A3CA-381B9A336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9" y="4049081"/>
            <a:ext cx="174782" cy="205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9EAB4-6FC6-4485-9602-E1DC81DDAA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3" y="3575318"/>
            <a:ext cx="186433" cy="205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A5D4B3-9DA4-4C36-8D16-6E35E849A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3" y="4522844"/>
            <a:ext cx="174782" cy="1747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FAB37-E240-44D1-85D5-40E629EA07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51" y="3159815"/>
            <a:ext cx="178666" cy="147594"/>
          </a:xfrm>
          <a:prstGeom prst="rect">
            <a:avLst/>
          </a:prstGeom>
        </p:spPr>
      </p:pic>
      <p:sp>
        <p:nvSpPr>
          <p:cNvPr id="16" name="Website">
            <a:extLst>
              <a:ext uri="{FF2B5EF4-FFF2-40B4-BE49-F238E27FC236}">
                <a16:creationId xmlns:a16="http://schemas.microsoft.com/office/drawing/2014/main" id="{2A882E86-5BDC-4C24-A3C3-79DC9ACE1403}"/>
              </a:ext>
            </a:extLst>
          </p:cNvPr>
          <p:cNvSpPr txBox="1"/>
          <p:nvPr userDrawn="1"/>
        </p:nvSpPr>
        <p:spPr>
          <a:xfrm>
            <a:off x="6386817" y="3991919"/>
            <a:ext cx="386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j-lt"/>
              </a:rPr>
              <a:t>newventuresoftware.com</a:t>
            </a:r>
            <a:r>
              <a:rPr lang="en-US" sz="1400" dirty="0">
                <a:latin typeface="+mj-lt"/>
              </a:rPr>
              <a:t>/blog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A0A1B2C-1F91-4C07-8ADE-9BC48B06A48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2098675"/>
            <a:ext cx="4152900" cy="3698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latin typeface="DaxComp-Bold" panose="020B0804030101020102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DaxComp-Bold" charset="0"/>
                <a:ea typeface="DaxComp-Bold" charset="0"/>
                <a:cs typeface="DaxComp-Bold" charset="0"/>
              </a:rPr>
              <a:t>Speaker </a:t>
            </a:r>
            <a:r>
              <a:rPr lang="en-US" dirty="0" err="1">
                <a:latin typeface="DaxComp-Bold" charset="0"/>
                <a:ea typeface="DaxComp-Bold" charset="0"/>
                <a:cs typeface="DaxComp-Bold" charset="0"/>
              </a:rPr>
              <a:t>Namer</a:t>
            </a:r>
            <a:endParaRPr lang="en-US" dirty="0">
              <a:latin typeface="DaxComp-Bold" charset="0"/>
              <a:ea typeface="DaxComp-Bold" charset="0"/>
              <a:cs typeface="DaxComp-Bold" charset="0"/>
            </a:endParaRPr>
          </a:p>
        </p:txBody>
      </p:sp>
      <p:sp>
        <p:nvSpPr>
          <p:cNvPr id="21" name="Speaker title">
            <a:extLst>
              <a:ext uri="{FF2B5EF4-FFF2-40B4-BE49-F238E27FC236}">
                <a16:creationId xmlns:a16="http://schemas.microsoft.com/office/drawing/2014/main" id="{9E69AEB6-5F4A-45B9-A6F2-61F74E10D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486851"/>
            <a:ext cx="4152900" cy="3683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witter">
            <a:extLst>
              <a:ext uri="{FF2B5EF4-FFF2-40B4-BE49-F238E27FC236}">
                <a16:creationId xmlns:a16="http://schemas.microsoft.com/office/drawing/2014/main" id="{51E9B608-6ECA-4BC1-AF24-523A829BBA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544" y="3101213"/>
            <a:ext cx="3864356" cy="307975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/twitter</a:t>
            </a:r>
          </a:p>
        </p:txBody>
      </p:sp>
      <p:sp>
        <p:nvSpPr>
          <p:cNvPr id="24" name="Github">
            <a:extLst>
              <a:ext uri="{FF2B5EF4-FFF2-40B4-BE49-F238E27FC236}">
                <a16:creationId xmlns:a16="http://schemas.microsoft.com/office/drawing/2014/main" id="{11843221-9AD7-46EB-96D8-03F9E2D486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1114" y="3519338"/>
            <a:ext cx="3867785" cy="307975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5" name="Email">
            <a:extLst>
              <a:ext uri="{FF2B5EF4-FFF2-40B4-BE49-F238E27FC236}">
                <a16:creationId xmlns:a16="http://schemas.microsoft.com/office/drawing/2014/main" id="{09718EF4-3FDA-437D-8C18-67F416DE73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0518" y="4471096"/>
            <a:ext cx="3868381" cy="307975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email@newventuesoftware.com</a:t>
            </a:r>
          </a:p>
        </p:txBody>
      </p:sp>
      <p:sp>
        <p:nvSpPr>
          <p:cNvPr id="27" name="Picture">
            <a:extLst>
              <a:ext uri="{FF2B5EF4-FFF2-40B4-BE49-F238E27FC236}">
                <a16:creationId xmlns:a16="http://schemas.microsoft.com/office/drawing/2014/main" id="{DB194EE4-C85A-49AE-8E23-F9236C144966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122141" y="2080845"/>
            <a:ext cx="2660904" cy="26609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97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A2287A-FE8A-4951-A320-44F50B67C834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7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0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A630F5-D2AA-483A-939B-B94E08561569}"/>
              </a:ext>
            </a:extLst>
          </p:cNvPr>
          <p:cNvSpPr/>
          <p:nvPr userDrawn="1"/>
        </p:nvSpPr>
        <p:spPr>
          <a:xfrm>
            <a:off x="0" y="6690946"/>
            <a:ext cx="12192000" cy="167054"/>
          </a:xfrm>
          <a:prstGeom prst="rect">
            <a:avLst/>
          </a:prstGeom>
          <a:solidFill>
            <a:srgbClr val="4D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2378C-FA27-45BC-A2B8-68D810E3ED97}"/>
              </a:ext>
            </a:extLst>
          </p:cNvPr>
          <p:cNvSpPr txBox="1"/>
          <p:nvPr userDrawn="1"/>
        </p:nvSpPr>
        <p:spPr>
          <a:xfrm>
            <a:off x="10251832" y="6638168"/>
            <a:ext cx="196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axComp-Bold" panose="020B0804030101020102" pitchFamily="34" charset="77"/>
              </a:rPr>
              <a:t>newventuresoftware.com</a:t>
            </a:r>
          </a:p>
        </p:txBody>
      </p:sp>
    </p:spTree>
    <p:extLst>
      <p:ext uri="{BB962C8B-B14F-4D97-AF65-F5344CB8AC3E}">
        <p14:creationId xmlns:p14="http://schemas.microsoft.com/office/powerpoint/2010/main" val="42244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7775-1E8D-4555-9E2D-9CBD9C8816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{This is a title}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D384A-C005-4C89-B39F-3B7BA66E55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4200" y="1363172"/>
            <a:ext cx="10680469" cy="46545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ante vitae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3299E-B9EB-4C4D-ABB8-6488ADA6B02C}"/>
              </a:ext>
            </a:extLst>
          </p:cNvPr>
          <p:cNvSpPr/>
          <p:nvPr userDrawn="1"/>
        </p:nvSpPr>
        <p:spPr>
          <a:xfrm>
            <a:off x="0" y="6690946"/>
            <a:ext cx="12192000" cy="167054"/>
          </a:xfrm>
          <a:prstGeom prst="rect">
            <a:avLst/>
          </a:prstGeom>
          <a:solidFill>
            <a:srgbClr val="4D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70BD-3433-4178-B2CB-EC3B7E5B1230}"/>
              </a:ext>
            </a:extLst>
          </p:cNvPr>
          <p:cNvSpPr txBox="1"/>
          <p:nvPr userDrawn="1"/>
        </p:nvSpPr>
        <p:spPr>
          <a:xfrm>
            <a:off x="10251832" y="6638168"/>
            <a:ext cx="196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axComp-Bold" panose="020B0804030101020102" pitchFamily="34" charset="77"/>
              </a:rPr>
              <a:t>newventuresoftware.com</a:t>
            </a:r>
          </a:p>
        </p:txBody>
      </p:sp>
    </p:spTree>
    <p:extLst>
      <p:ext uri="{BB962C8B-B14F-4D97-AF65-F5344CB8AC3E}">
        <p14:creationId xmlns:p14="http://schemas.microsoft.com/office/powerpoint/2010/main" val="394925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7775-1E8D-4555-9E2D-9CBD9C8816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{This is a title}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DD384A-C005-4C89-B39F-3B7BA66E55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4200" y="1363172"/>
            <a:ext cx="10680469" cy="46545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ante vitae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3299E-B9EB-4C4D-ABB8-6488ADA6B02C}"/>
              </a:ext>
            </a:extLst>
          </p:cNvPr>
          <p:cNvSpPr/>
          <p:nvPr userDrawn="1"/>
        </p:nvSpPr>
        <p:spPr>
          <a:xfrm>
            <a:off x="0" y="6690946"/>
            <a:ext cx="12192000" cy="167054"/>
          </a:xfrm>
          <a:prstGeom prst="rect">
            <a:avLst/>
          </a:prstGeom>
          <a:solidFill>
            <a:srgbClr val="4D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70BD-3433-4178-B2CB-EC3B7E5B1230}"/>
              </a:ext>
            </a:extLst>
          </p:cNvPr>
          <p:cNvSpPr txBox="1"/>
          <p:nvPr userDrawn="1"/>
        </p:nvSpPr>
        <p:spPr>
          <a:xfrm>
            <a:off x="10251832" y="6638168"/>
            <a:ext cx="196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axComp-Bold" panose="020B0804030101020102" pitchFamily="34" charset="77"/>
              </a:rPr>
              <a:t>newventuresoftware.com</a:t>
            </a:r>
          </a:p>
        </p:txBody>
      </p:sp>
    </p:spTree>
    <p:extLst>
      <p:ext uri="{BB962C8B-B14F-4D97-AF65-F5344CB8AC3E}">
        <p14:creationId xmlns:p14="http://schemas.microsoft.com/office/powerpoint/2010/main" val="18660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BF64-76D2-4416-9FF1-B6EE718B96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89057"/>
            <a:ext cx="10515600" cy="102512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{This is a section title}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B8669B-8B12-42E5-9259-2640731C7D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2550" y="3090080"/>
            <a:ext cx="6946900" cy="510962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008AD2"/>
                </a:solidFill>
                <a:latin typeface="DaxComp-Bold" panose="020B0804030101020102" pitchFamily="34" charset="0"/>
              </a:defRPr>
            </a:lvl1pPr>
          </a:lstStyle>
          <a:p>
            <a:pPr lvl="0"/>
            <a:r>
              <a:rPr lang="en-US" sz="3300" dirty="0">
                <a:latin typeface="DaxComp-Bold" panose="020B0804030101020102" pitchFamily="34" charset="0"/>
              </a:rPr>
              <a:t>subtitle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541ED-F1FB-48EE-AE35-B47B3EAA69E0}"/>
              </a:ext>
            </a:extLst>
          </p:cNvPr>
          <p:cNvSpPr/>
          <p:nvPr userDrawn="1"/>
        </p:nvSpPr>
        <p:spPr>
          <a:xfrm>
            <a:off x="0" y="6690946"/>
            <a:ext cx="12192000" cy="167054"/>
          </a:xfrm>
          <a:prstGeom prst="rect">
            <a:avLst/>
          </a:prstGeom>
          <a:solidFill>
            <a:srgbClr val="4D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B22FA-D904-435D-AA8F-9EF0A6570BC7}"/>
              </a:ext>
            </a:extLst>
          </p:cNvPr>
          <p:cNvSpPr txBox="1"/>
          <p:nvPr userDrawn="1"/>
        </p:nvSpPr>
        <p:spPr>
          <a:xfrm>
            <a:off x="10251832" y="6638168"/>
            <a:ext cx="196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axComp-Bold" panose="020B0804030101020102" pitchFamily="34" charset="77"/>
              </a:rPr>
              <a:t>newventuresoftware.com</a:t>
            </a:r>
          </a:p>
        </p:txBody>
      </p:sp>
    </p:spTree>
    <p:extLst>
      <p:ext uri="{BB962C8B-B14F-4D97-AF65-F5344CB8AC3E}">
        <p14:creationId xmlns:p14="http://schemas.microsoft.com/office/powerpoint/2010/main" val="39132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BF64-76D2-4416-9FF1-B6EE718B96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89057"/>
            <a:ext cx="10515600" cy="102512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{This is a section title}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B8669B-8B12-42E5-9259-2640731C7D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2550" y="3090080"/>
            <a:ext cx="6946900" cy="510962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008AD2"/>
                </a:solidFill>
                <a:latin typeface="DaxComp-Bold" panose="020B0804030101020102" pitchFamily="34" charset="0"/>
              </a:defRPr>
            </a:lvl1pPr>
          </a:lstStyle>
          <a:p>
            <a:pPr lvl="0"/>
            <a:r>
              <a:rPr lang="en-US" sz="3300" dirty="0">
                <a:latin typeface="DaxComp-Bold" panose="020B0804030101020102" pitchFamily="34" charset="0"/>
              </a:rPr>
              <a:t>subtitle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541ED-F1FB-48EE-AE35-B47B3EAA69E0}"/>
              </a:ext>
            </a:extLst>
          </p:cNvPr>
          <p:cNvSpPr/>
          <p:nvPr userDrawn="1"/>
        </p:nvSpPr>
        <p:spPr>
          <a:xfrm>
            <a:off x="0" y="6690946"/>
            <a:ext cx="12192000" cy="167054"/>
          </a:xfrm>
          <a:prstGeom prst="rect">
            <a:avLst/>
          </a:prstGeom>
          <a:solidFill>
            <a:srgbClr val="4D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B22FA-D904-435D-AA8F-9EF0A6570BC7}"/>
              </a:ext>
            </a:extLst>
          </p:cNvPr>
          <p:cNvSpPr txBox="1"/>
          <p:nvPr userDrawn="1"/>
        </p:nvSpPr>
        <p:spPr>
          <a:xfrm>
            <a:off x="10251832" y="6638168"/>
            <a:ext cx="196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axComp-Bold" panose="020B0804030101020102" pitchFamily="34" charset="77"/>
              </a:rPr>
              <a:t>newventuresoftware.com</a:t>
            </a:r>
          </a:p>
        </p:txBody>
      </p:sp>
    </p:spTree>
    <p:extLst>
      <p:ext uri="{BB962C8B-B14F-4D97-AF65-F5344CB8AC3E}">
        <p14:creationId xmlns:p14="http://schemas.microsoft.com/office/powerpoint/2010/main" val="33842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D27F09-56B6-4986-AE18-B92248EEEE7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7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BD297-8656-467D-9451-F74D05D4D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81" y="1180566"/>
            <a:ext cx="2201037" cy="15407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D082B3-5266-4E6A-8759-C7A284AB2AC6}"/>
              </a:ext>
            </a:extLst>
          </p:cNvPr>
          <p:cNvSpPr txBox="1">
            <a:spLocks/>
          </p:cNvSpPr>
          <p:nvPr userDrawn="1"/>
        </p:nvSpPr>
        <p:spPr>
          <a:xfrm>
            <a:off x="838200" y="4397629"/>
            <a:ext cx="10515600" cy="518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008AD2"/>
                </a:solidFill>
                <a:latin typeface="DaxComp-Bold" panose="020B0804030101020102" pitchFamily="34" charset="77"/>
              </a:rPr>
              <a:t>newventuresoftware.com</a:t>
            </a:r>
          </a:p>
        </p:txBody>
      </p:sp>
    </p:spTree>
    <p:extLst>
      <p:ext uri="{BB962C8B-B14F-4D97-AF65-F5344CB8AC3E}">
        <p14:creationId xmlns:p14="http://schemas.microsoft.com/office/powerpoint/2010/main" val="41812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E1240-5D7B-4D06-B4B8-C5D15745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{Title}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5278-A2EE-4185-B775-724A4CD9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9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B51A-B361-4897-B39C-44D32DA34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5986-01B9-46C9-8E4C-5630E4B259D2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D762-F468-4A53-97C1-F7A2A6D6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3DAA-F077-4ED6-9108-F402A84D6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5341-F972-4BD6-B423-1F464B315F6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0E54B9-AB29-49EB-91A6-EF2210324F1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10272" y="92494"/>
            <a:ext cx="2123975" cy="1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0" r:id="rId5"/>
    <p:sldLayoutId id="2147483671" r:id="rId6"/>
    <p:sldLayoutId id="2147483672" r:id="rId7"/>
    <p:sldLayoutId id="2147483673" r:id="rId8"/>
    <p:sldLayoutId id="214748367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axComp-Bold" panose="020B0804030101020102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urkeholland.simple-react-snippe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arketplace.visualstudio.com/items?itemName=robertohuertasm.vscode-icons" TargetMode="External"/><Relationship Id="rId4" Type="http://schemas.openxmlformats.org/officeDocument/2006/relationships/hyperlink" Target="https://marketplace.visualstudio.com/items?itemName=infeng.vscode-react-typescrip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venturesoftware/kendo-ui-for-rea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troducing-js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ndering-element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dlite/react-fiber-architectu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state-and-lifecycle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kendo-react-ui/component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kendo-react-ui/roadmap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react-router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aveceddia.com/pure-react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newventuresoftware/kendo-ui-for-react" TargetMode="External"/><Relationship Id="rId5" Type="http://schemas.openxmlformats.org/officeDocument/2006/relationships/hyperlink" Target="https://github.com/facebook/react-devtools" TargetMode="External"/><Relationship Id="rId4" Type="http://schemas.openxmlformats.org/officeDocument/2006/relationships/hyperlink" Target="https://github.com/facebook/create-react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90C98BE-29E0-4EF1-87C8-1E1BDEE36517}"/>
              </a:ext>
            </a:extLst>
          </p:cNvPr>
          <p:cNvGrpSpPr>
            <a:grpSpLocks noChangeAspect="1"/>
          </p:cNvGrpSpPr>
          <p:nvPr/>
        </p:nvGrpSpPr>
        <p:grpSpPr>
          <a:xfrm>
            <a:off x="3348789" y="649607"/>
            <a:ext cx="5494422" cy="1550956"/>
            <a:chOff x="1848050" y="1944547"/>
            <a:chExt cx="9562900" cy="26993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6F23F0-C731-4858-9884-29C0C399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7450" y="2665596"/>
              <a:ext cx="5143500" cy="1257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BF1EA9-E514-4131-8400-944F886E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050" y="1944547"/>
              <a:ext cx="3856283" cy="2699398"/>
            </a:xfrm>
            <a:prstGeom prst="rect">
              <a:avLst/>
            </a:prstGeom>
          </p:spPr>
        </p:pic>
      </p:grpSp>
      <p:sp>
        <p:nvSpPr>
          <p:cNvPr id="15" name="Title 7">
            <a:extLst>
              <a:ext uri="{FF2B5EF4-FFF2-40B4-BE49-F238E27FC236}">
                <a16:creationId xmlns:a16="http://schemas.microsoft.com/office/drawing/2014/main" id="{11581954-13F0-4095-95D7-6370AC61A16A}"/>
              </a:ext>
            </a:extLst>
          </p:cNvPr>
          <p:cNvSpPr txBox="1">
            <a:spLocks/>
          </p:cNvSpPr>
          <p:nvPr/>
        </p:nvSpPr>
        <p:spPr>
          <a:xfrm>
            <a:off x="0" y="2896569"/>
            <a:ext cx="12192000" cy="848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DaxComp-Bold" panose="020B0804030101020102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4DBEA1"/>
                </a:solidFill>
              </a:rPr>
              <a:t>{</a:t>
            </a:r>
            <a:r>
              <a:rPr lang="en-US" sz="5400" dirty="0"/>
              <a:t>Kendo UI for React</a:t>
            </a:r>
            <a:r>
              <a:rPr lang="en-US" sz="5400" dirty="0">
                <a:solidFill>
                  <a:srgbClr val="4DBEA1"/>
                </a:solidFill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9878AF-456C-4765-8427-14273752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133" y="3745102"/>
            <a:ext cx="2911742" cy="30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0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My setup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React Developer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Visual Studio Code</a:t>
            </a:r>
          </a:p>
          <a:p>
            <a:pPr marL="1028700" lvl="1" indent="-342900"/>
            <a:r>
              <a:rPr lang="en-US" sz="2000" dirty="0">
                <a:hlinkClick r:id="rId3"/>
              </a:rPr>
              <a:t>Simple React Snippets</a:t>
            </a:r>
            <a:endParaRPr lang="en-US" sz="2000" dirty="0"/>
          </a:p>
          <a:p>
            <a:pPr marL="1028700" lvl="1" indent="-342900"/>
            <a:r>
              <a:rPr lang="en-US" sz="2000" dirty="0">
                <a:hlinkClick r:id="rId4"/>
              </a:rPr>
              <a:t>TypeScript React Snippets</a:t>
            </a:r>
            <a:endParaRPr lang="en-US" sz="2000" dirty="0"/>
          </a:p>
          <a:p>
            <a:pPr marL="1028700" lvl="1" indent="-342900"/>
            <a:r>
              <a:rPr lang="en-US" sz="2000" dirty="0" err="1">
                <a:hlinkClick r:id="rId5"/>
              </a:rPr>
              <a:t>vscode</a:t>
            </a:r>
            <a:r>
              <a:rPr lang="en-US" sz="2000">
                <a:hlinkClick r:id="rId5"/>
              </a:rPr>
              <a:t>-icons</a:t>
            </a:r>
            <a:endParaRPr lang="en-US" sz="2000" dirty="0"/>
          </a:p>
          <a:p>
            <a:pPr marL="1028700" lvl="1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77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ES6 Refresher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2A25-2C7A-428E-8A46-057E07BB6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3090080"/>
            <a:ext cx="6946900" cy="3228658"/>
          </a:xfrm>
        </p:spPr>
        <p:txBody>
          <a:bodyPr>
            <a:normAutofit/>
          </a:bodyPr>
          <a:lstStyle/>
          <a:p>
            <a:r>
              <a:rPr lang="en-US" dirty="0"/>
              <a:t>const &amp; let</a:t>
            </a:r>
            <a:br>
              <a:rPr lang="en-US" dirty="0"/>
            </a:br>
            <a:r>
              <a:rPr lang="en-US" dirty="0"/>
              <a:t>arrow functions</a:t>
            </a:r>
            <a:br>
              <a:rPr lang="en-US" dirty="0"/>
            </a:br>
            <a:r>
              <a:rPr lang="en-US" dirty="0"/>
              <a:t>spread</a:t>
            </a:r>
          </a:p>
          <a:p>
            <a:r>
              <a:rPr lang="en-US" dirty="0"/>
              <a:t>classes</a:t>
            </a:r>
            <a:br>
              <a:rPr lang="en-US" dirty="0"/>
            </a:br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0553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Let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0680469" cy="594582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let</a:t>
            </a:r>
            <a:r>
              <a:rPr lang="en-US" sz="2400" dirty="0"/>
              <a:t> statement declares a </a:t>
            </a:r>
            <a:r>
              <a:rPr lang="en-US" sz="2400" b="1" dirty="0"/>
              <a:t>block scope </a:t>
            </a:r>
            <a:r>
              <a:rPr lang="en-US" sz="2400" dirty="0"/>
              <a:t>local variable.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BA8BD-8F52-4473-A7D7-C7029E8BF98A}"/>
              </a:ext>
            </a:extLst>
          </p:cNvPr>
          <p:cNvSpPr/>
          <p:nvPr/>
        </p:nvSpPr>
        <p:spPr>
          <a:xfrm>
            <a:off x="2954215" y="2395384"/>
            <a:ext cx="24970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0D582-4856-46CE-AB98-465E2F984A20}"/>
              </a:ext>
            </a:extLst>
          </p:cNvPr>
          <p:cNvSpPr/>
          <p:nvPr/>
        </p:nvSpPr>
        <p:spPr>
          <a:xfrm>
            <a:off x="7197969" y="2395383"/>
            <a:ext cx="24970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Crying Face with No Fill">
            <a:extLst>
              <a:ext uri="{FF2B5EF4-FFF2-40B4-BE49-F238E27FC236}">
                <a16:creationId xmlns:a16="http://schemas.microsoft.com/office/drawing/2014/main" id="{D27793D1-09E5-4714-A1D2-6CEAD1DAA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0584" y="19577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6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Const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0680469" cy="594582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const</a:t>
            </a:r>
            <a:r>
              <a:rPr lang="en-US" sz="2400" dirty="0"/>
              <a:t> statement declares a </a:t>
            </a:r>
            <a:r>
              <a:rPr lang="en-US" sz="2400" b="1" dirty="0"/>
              <a:t>block scope, read-only </a:t>
            </a:r>
            <a:r>
              <a:rPr lang="en-US" sz="2400" dirty="0"/>
              <a:t>variable.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BA8BD-8F52-4473-A7D7-C7029E8BF98A}"/>
              </a:ext>
            </a:extLst>
          </p:cNvPr>
          <p:cNvSpPr/>
          <p:nvPr/>
        </p:nvSpPr>
        <p:spPr>
          <a:xfrm>
            <a:off x="2954215" y="2395384"/>
            <a:ext cx="6986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TypeError: Assignment to constant variable.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Arrow functions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0680469" cy="594582"/>
          </a:xfrm>
        </p:spPr>
        <p:txBody>
          <a:bodyPr>
            <a:normAutofit/>
          </a:bodyPr>
          <a:lstStyle/>
          <a:p>
            <a:r>
              <a:rPr lang="en-US" sz="2400" b="1" dirty="0"/>
              <a:t>Arrow functions </a:t>
            </a:r>
            <a:r>
              <a:rPr lang="en-US" sz="2400" dirty="0"/>
              <a:t>allow us to write shorter functions.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329D3-A059-43B8-8004-C9FDF8900BD5}"/>
              </a:ext>
            </a:extLst>
          </p:cNvPr>
          <p:cNvSpPr/>
          <p:nvPr/>
        </p:nvSpPr>
        <p:spPr>
          <a:xfrm>
            <a:off x="3006434" y="235185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= 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sum1 = 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numbers.reduce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(a, b)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+ b;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C2A1-A121-4362-96C3-83A9BB99661B}"/>
              </a:ext>
            </a:extLst>
          </p:cNvPr>
          <p:cNvSpPr/>
          <p:nvPr/>
        </p:nvSpPr>
        <p:spPr>
          <a:xfrm>
            <a:off x="3006434" y="365389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sum3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Arrow functions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0680469" cy="594582"/>
          </a:xfrm>
        </p:spPr>
        <p:txBody>
          <a:bodyPr>
            <a:normAutofit/>
          </a:bodyPr>
          <a:lstStyle/>
          <a:p>
            <a:r>
              <a:rPr lang="en-US" sz="2400" b="1" dirty="0"/>
              <a:t>Arrow functions </a:t>
            </a:r>
            <a:r>
              <a:rPr lang="en-US" sz="2400" dirty="0"/>
              <a:t>use the </a:t>
            </a:r>
            <a:r>
              <a:rPr lang="en-US" sz="2400" b="1" i="1" dirty="0"/>
              <a:t>this</a:t>
            </a:r>
            <a:r>
              <a:rPr lang="en-US" sz="2400" dirty="0"/>
              <a:t> value of the enclosing execution context.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4D6E0-CC21-4A02-80E4-33C1CEB1E104}"/>
              </a:ext>
            </a:extLst>
          </p:cNvPr>
          <p:cNvSpPr/>
          <p:nvPr/>
        </p:nvSpPr>
        <p:spPr>
          <a:xfrm>
            <a:off x="1711570" y="2286373"/>
            <a:ext cx="42203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required for capturing this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4F2240-53DD-4776-B2D4-E7BC5248AFD5}"/>
              </a:ext>
            </a:extLst>
          </p:cNvPr>
          <p:cNvSpPr/>
          <p:nvPr/>
        </p:nvSpPr>
        <p:spPr>
          <a:xfrm>
            <a:off x="6635261" y="22863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913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… Spread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1348846" cy="594582"/>
          </a:xfrm>
        </p:spPr>
        <p:txBody>
          <a:bodyPr>
            <a:noAutofit/>
          </a:bodyPr>
          <a:lstStyle/>
          <a:p>
            <a:r>
              <a:rPr lang="en-US" sz="2400" dirty="0"/>
              <a:t>Allows an </a:t>
            </a:r>
            <a:r>
              <a:rPr lang="en-US" sz="2400" i="1" dirty="0" err="1"/>
              <a:t>iterable</a:t>
            </a:r>
            <a:r>
              <a:rPr lang="en-US" sz="2400" dirty="0"/>
              <a:t> to be expanded in places where zero or more arguments are expected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F42332-0669-497E-919F-9BF2D572F340}"/>
              </a:ext>
            </a:extLst>
          </p:cNvPr>
          <p:cNvSpPr/>
          <p:nvPr/>
        </p:nvSpPr>
        <p:spPr>
          <a:xfrm>
            <a:off x="2649415" y="2485152"/>
            <a:ext cx="77958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"Honda"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"Mazda"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"Tesla"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"USA"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"Italy"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"Belgium"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combined = ["Honda", "Mazda", "Tesla", "USA", "Italy", "Belgium"]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8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Classes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1348846" cy="594582"/>
          </a:xfrm>
        </p:spPr>
        <p:txBody>
          <a:bodyPr>
            <a:noAutofit/>
          </a:bodyPr>
          <a:lstStyle/>
          <a:p>
            <a:r>
              <a:rPr lang="en-US" sz="2400" dirty="0"/>
              <a:t>Syntactical sugar over JavaScript's existing prototype-based inheritance.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A6E65-6472-49ED-904B-771B91550F71}"/>
              </a:ext>
            </a:extLst>
          </p:cNvPr>
          <p:cNvSpPr/>
          <p:nvPr/>
        </p:nvSpPr>
        <p:spPr>
          <a:xfrm>
            <a:off x="1946031" y="2395384"/>
            <a:ext cx="46540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makeSound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sound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"cow"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399AD-02ED-41D4-B6E9-9AD17E09A2CC}"/>
              </a:ext>
            </a:extLst>
          </p:cNvPr>
          <p:cNvSpPr/>
          <p:nvPr/>
        </p:nvSpPr>
        <p:spPr>
          <a:xfrm>
            <a:off x="7162801" y="2395383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makeSound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make sound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"cow"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Modules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1348846" cy="594582"/>
          </a:xfrm>
        </p:spPr>
        <p:txBody>
          <a:bodyPr>
            <a:noAutofit/>
          </a:bodyPr>
          <a:lstStyle/>
          <a:p>
            <a:r>
              <a:rPr lang="en-US" sz="2400" dirty="0"/>
              <a:t>The problem – </a:t>
            </a:r>
            <a:r>
              <a:rPr lang="en-US" sz="2400" b="1" dirty="0"/>
              <a:t>no explicit dependencies</a:t>
            </a:r>
            <a:r>
              <a:rPr lang="en-US" sz="2400" dirty="0"/>
              <a:t>, </a:t>
            </a:r>
            <a:r>
              <a:rPr lang="en-US" sz="2400" b="1" dirty="0"/>
              <a:t>namespace hell</a:t>
            </a:r>
            <a:r>
              <a:rPr lang="en-US" sz="2400" dirty="0"/>
              <a:t>, </a:t>
            </a:r>
            <a:r>
              <a:rPr lang="en-US" sz="2400" b="1" dirty="0"/>
              <a:t>questionable reusability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F305EC-C77D-4D6E-940F-C57B39C633FF}"/>
              </a:ext>
            </a:extLst>
          </p:cNvPr>
          <p:cNvSpPr/>
          <p:nvPr/>
        </p:nvSpPr>
        <p:spPr>
          <a:xfrm>
            <a:off x="1464477" y="2158137"/>
            <a:ext cx="37162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dateManipulation.js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getDaysCurrentMonth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330F82-7F1F-4098-9B6B-1C51C37932E8}"/>
              </a:ext>
            </a:extLst>
          </p:cNvPr>
          <p:cNvSpPr/>
          <p:nvPr/>
        </p:nvSpPr>
        <p:spPr>
          <a:xfrm>
            <a:off x="5720862" y="2158137"/>
            <a:ext cx="53222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salary.js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getDaysCurrentMonth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504BB-74BA-4727-B1F1-0A8A067342B6}"/>
              </a:ext>
            </a:extLst>
          </p:cNvPr>
          <p:cNvSpPr/>
          <p:nvPr/>
        </p:nvSpPr>
        <p:spPr>
          <a:xfrm>
            <a:off x="3483776" y="3618460"/>
            <a:ext cx="52244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DOCTYPE html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 APP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"./dateManipulation.js"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"./salary.js"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8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Modules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1348846" cy="594582"/>
          </a:xfrm>
        </p:spPr>
        <p:txBody>
          <a:bodyPr>
            <a:noAutofit/>
          </a:bodyPr>
          <a:lstStyle/>
          <a:p>
            <a:r>
              <a:rPr lang="en-US" sz="2400" dirty="0"/>
              <a:t>Modules allow for creating and using self-contained pieces of code.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27EFF-92B1-4B53-9FE7-044B02E00C0C}"/>
              </a:ext>
            </a:extLst>
          </p:cNvPr>
          <p:cNvSpPr/>
          <p:nvPr/>
        </p:nvSpPr>
        <p:spPr>
          <a:xfrm>
            <a:off x="838200" y="2265778"/>
            <a:ext cx="4583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dateManipulation.js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getDaysCurrentMonth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3107D-C05E-4EA1-81A4-C42E2971A9BC}"/>
              </a:ext>
            </a:extLst>
          </p:cNvPr>
          <p:cNvSpPr/>
          <p:nvPr/>
        </p:nvSpPr>
        <p:spPr>
          <a:xfrm>
            <a:off x="5615354" y="2269002"/>
            <a:ext cx="69517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salary.js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getDaysCurrentMonth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'./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dateManipulation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getSalary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getDaysCurrentMonth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daysInMonth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4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Progress Virtual Classroom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371F9-CB24-46B5-91BB-9B2D859A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56" y="2133701"/>
            <a:ext cx="6891688" cy="36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React Foundations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2A25-2C7A-428E-8A46-057E07BB6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3090080"/>
            <a:ext cx="6946900" cy="3228658"/>
          </a:xfrm>
        </p:spPr>
        <p:txBody>
          <a:bodyPr>
            <a:normAutofit/>
          </a:bodyPr>
          <a:lstStyle/>
          <a:p>
            <a:r>
              <a:rPr lang="en-US" b="1" dirty="0"/>
              <a:t>Development Environment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Virtual DOM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State, Props, and Lifecycle</a:t>
            </a:r>
          </a:p>
        </p:txBody>
      </p:sp>
    </p:spTree>
    <p:extLst>
      <p:ext uri="{BB962C8B-B14F-4D97-AF65-F5344CB8AC3E}">
        <p14:creationId xmlns:p14="http://schemas.microsoft.com/office/powerpoint/2010/main" val="326125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What is React?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is a declarative, efficient, and flexible JavaScript library for building user interfaces.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Virtual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Top-down data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build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52E613F-6655-4101-8601-C13E007F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092" y="2392229"/>
            <a:ext cx="3535431" cy="31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Infrastructure hell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0680469" cy="489074"/>
          </a:xfrm>
        </p:spPr>
        <p:txBody>
          <a:bodyPr>
            <a:normAutofit/>
          </a:bodyPr>
          <a:lstStyle/>
          <a:p>
            <a:r>
              <a:rPr lang="en-US" sz="2400" dirty="0"/>
              <a:t>Webpack + Babel + React + Redux + Routing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B7C58-854C-4AC0-B2D7-4CFCB278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14" y="2101362"/>
            <a:ext cx="5357445" cy="40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6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create-react-app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easy way to get started with React</a:t>
            </a:r>
          </a:p>
          <a:p>
            <a:br>
              <a:rPr lang="en-US" sz="2400" dirty="0"/>
            </a:br>
            <a:r>
              <a:rPr lang="en-US" sz="2400" dirty="0">
                <a:hlinkClick r:id="rId3"/>
              </a:rPr>
              <a:t>https://github.com/facebook/create-react-app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8B9EE-1CB0-4E41-9C62-2020BF0D7411}"/>
              </a:ext>
            </a:extLst>
          </p:cNvPr>
          <p:cNvSpPr txBox="1"/>
          <p:nvPr/>
        </p:nvSpPr>
        <p:spPr>
          <a:xfrm>
            <a:off x="838200" y="3001108"/>
            <a:ext cx="10515600" cy="1315745"/>
          </a:xfrm>
          <a:prstGeom prst="rect">
            <a:avLst/>
          </a:prstGeom>
          <a:solidFill>
            <a:srgbClr val="3F3F3F"/>
          </a:solidFill>
        </p:spPr>
        <p:txBody>
          <a:bodyPr wrap="square" lIns="182880" rtlCol="0">
            <a:spAutoFit/>
          </a:bodyPr>
          <a:lstStyle/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–g create-react-app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create-react-app my-app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./my-app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</a:p>
        </p:txBody>
      </p:sp>
    </p:spTree>
    <p:extLst>
      <p:ext uri="{BB962C8B-B14F-4D97-AF65-F5344CB8AC3E}">
        <p14:creationId xmlns:p14="http://schemas.microsoft.com/office/powerpoint/2010/main" val="390076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Source &amp; Slides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Resources for this training</a:t>
            </a:r>
          </a:p>
          <a:p>
            <a:br>
              <a:rPr lang="en-US" sz="2400" dirty="0"/>
            </a:br>
            <a:r>
              <a:rPr lang="en-US" sz="2400" dirty="0">
                <a:hlinkClick r:id="rId3"/>
              </a:rPr>
              <a:t>https://github.com/newventuresoftware/kendo-ui-for-react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8B9EE-1CB0-4E41-9C62-2020BF0D7411}"/>
              </a:ext>
            </a:extLst>
          </p:cNvPr>
          <p:cNvSpPr txBox="1"/>
          <p:nvPr/>
        </p:nvSpPr>
        <p:spPr>
          <a:xfrm>
            <a:off x="838200" y="3001108"/>
            <a:ext cx="10515600" cy="1631216"/>
          </a:xfrm>
          <a:prstGeom prst="rect">
            <a:avLst/>
          </a:prstGeom>
          <a:solidFill>
            <a:srgbClr val="3F3F3F"/>
          </a:solidFill>
        </p:spPr>
        <p:txBody>
          <a:bodyPr wrap="square" lIns="182880" rtlCol="0">
            <a:spAutoFit/>
          </a:bodyPr>
          <a:lstStyle/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https://github.com/newventuresoftware/kendo-ui-for-react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kendo-ui-for-react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react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</a:p>
        </p:txBody>
      </p:sp>
    </p:spTree>
    <p:extLst>
      <p:ext uri="{BB962C8B-B14F-4D97-AF65-F5344CB8AC3E}">
        <p14:creationId xmlns:p14="http://schemas.microsoft.com/office/powerpoint/2010/main" val="246176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567"/>
            <a:ext cx="10515600" cy="1025122"/>
          </a:xfrm>
        </p:spPr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Demo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1636427"/>
            <a:ext cx="6946900" cy="5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Hello React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CDB7C-6B88-44CF-B280-934422BF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93" y="2750818"/>
            <a:ext cx="6104214" cy="299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93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JSX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1473813"/>
          </a:xfrm>
        </p:spPr>
        <p:txBody>
          <a:bodyPr>
            <a:normAutofit/>
          </a:bodyPr>
          <a:lstStyle/>
          <a:p>
            <a:r>
              <a:rPr lang="en-US" sz="2400" dirty="0"/>
              <a:t>Keeps code + html in the sample place</a:t>
            </a:r>
          </a:p>
          <a:p>
            <a:r>
              <a:rPr lang="en-US" sz="2400" dirty="0">
                <a:hlinkClick r:id="rId3"/>
              </a:rPr>
              <a:t>https://reactjs.org/docs/introducing-jsx.html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ED5159-2DC2-4AEC-83A5-FF954359D4BD}"/>
              </a:ext>
            </a:extLst>
          </p:cNvPr>
          <p:cNvSpPr/>
          <p:nvPr/>
        </p:nvSpPr>
        <p:spPr>
          <a:xfrm>
            <a:off x="714200" y="310983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HelloReact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Hello, React!</a:t>
            </a:r>
            <a:r>
              <a:rPr lang="en-US" sz="1400" dirty="0">
                <a:solidFill>
                  <a:srgbClr val="8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8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Babel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2"/>
            <a:ext cx="10680469" cy="1356582"/>
          </a:xfrm>
        </p:spPr>
        <p:txBody>
          <a:bodyPr>
            <a:normAutofit/>
          </a:bodyPr>
          <a:lstStyle/>
          <a:p>
            <a:r>
              <a:rPr lang="en-US" sz="2400" dirty="0"/>
              <a:t>JavaScript compiler that produces browser-compatible JavaScript</a:t>
            </a:r>
          </a:p>
          <a:p>
            <a:r>
              <a:rPr lang="en-US" sz="2400" dirty="0">
                <a:hlinkClick r:id="rId3"/>
              </a:rPr>
              <a:t>https://babeljs.io/repl/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55EEA-4075-4360-AFF3-DC82504679B2}"/>
              </a:ext>
            </a:extLst>
          </p:cNvPr>
          <p:cNvSpPr/>
          <p:nvPr/>
        </p:nvSpPr>
        <p:spPr>
          <a:xfrm>
            <a:off x="4736123" y="2932203"/>
            <a:ext cx="39858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+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Fira Code" panose="020B0509050000020004" pitchFamily="49" charset="0"/>
              </a:rPr>
              <a:t>// converted to</a:t>
            </a:r>
            <a:endParaRPr lang="en-US" sz="1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].</a:t>
            </a:r>
            <a:r>
              <a:rPr lang="en-US" sz="1400" dirty="0">
                <a:solidFill>
                  <a:srgbClr val="795E26"/>
                </a:solidFill>
                <a:latin typeface="Fira Code" panose="020B05090500000200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(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 + </a:t>
            </a:r>
            <a:r>
              <a:rPr lang="en-US" sz="14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  <a:endParaRPr lang="en-US" sz="14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22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567"/>
            <a:ext cx="10515600" cy="1025122"/>
          </a:xfrm>
        </p:spPr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Demo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1636427"/>
            <a:ext cx="6946900" cy="5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 Elements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CDB7C-6B88-44CF-B280-934422BF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93" y="2750818"/>
            <a:ext cx="6104214" cy="299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37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React Elements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4943843"/>
          </a:xfrm>
        </p:spPr>
        <p:txBody>
          <a:bodyPr>
            <a:normAutofit/>
          </a:bodyPr>
          <a:lstStyle/>
          <a:p>
            <a:r>
              <a:rPr lang="en-US" sz="2400" dirty="0"/>
              <a:t>The smallest building blocks of React apps</a:t>
            </a:r>
          </a:p>
          <a:p>
            <a:r>
              <a:rPr lang="en-US" sz="2400" dirty="0">
                <a:hlinkClick r:id="rId3"/>
              </a:rPr>
              <a:t>https://reactjs.org/docs/rendering-elements.html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Describes what should be displayed on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Very 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JSX gets converted to </a:t>
            </a:r>
            <a:r>
              <a:rPr lang="en-US" sz="2400" dirty="0" err="1"/>
              <a:t>React.createElement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Building block of the Virtual 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50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C1FA9-B25D-4E1B-8C2D-2956FEE3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92" y="577516"/>
            <a:ext cx="7702417" cy="55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Virtual DOM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535967"/>
          </a:xfrm>
        </p:spPr>
        <p:txBody>
          <a:bodyPr>
            <a:normAutofit/>
          </a:bodyPr>
          <a:lstStyle/>
          <a:p>
            <a:r>
              <a:rPr lang="en-US" sz="2400" dirty="0"/>
              <a:t>A tree data structure composed of react elements.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06766-B12B-4EC6-8E3C-AD0242090DC2}"/>
              </a:ext>
            </a:extLst>
          </p:cNvPr>
          <p:cNvSpPr/>
          <p:nvPr/>
        </p:nvSpPr>
        <p:spPr>
          <a:xfrm>
            <a:off x="7468082" y="27485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HelloReact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EFF711-EAAF-4B5E-89BD-8A2A0E9064C3}"/>
              </a:ext>
            </a:extLst>
          </p:cNvPr>
          <p:cNvSpPr/>
          <p:nvPr/>
        </p:nvSpPr>
        <p:spPr>
          <a:xfrm>
            <a:off x="7468082" y="37010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4D8D4-34E1-4368-887C-2F5E677AAE0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338032" y="3154905"/>
            <a:ext cx="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FE592F-0095-4024-B41B-FCF391E23F2B}"/>
              </a:ext>
            </a:extLst>
          </p:cNvPr>
          <p:cNvSpPr/>
          <p:nvPr/>
        </p:nvSpPr>
        <p:spPr>
          <a:xfrm>
            <a:off x="6312382" y="46535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056DF1-9C55-4921-A9EF-E613D0862F41}"/>
              </a:ext>
            </a:extLst>
          </p:cNvPr>
          <p:cNvSpPr/>
          <p:nvPr/>
        </p:nvSpPr>
        <p:spPr>
          <a:xfrm>
            <a:off x="8611082" y="46535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47815-3E7C-42E2-B45C-3C9A2C909E6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182332" y="4107405"/>
            <a:ext cx="115570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FDF571-A750-48AA-B1E8-2F000FD8B1C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338032" y="4107405"/>
            <a:ext cx="114300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42ECA-293F-4063-ADEC-8507365DA68B}"/>
              </a:ext>
            </a:extLst>
          </p:cNvPr>
          <p:cNvSpPr/>
          <p:nvPr/>
        </p:nvSpPr>
        <p:spPr>
          <a:xfrm>
            <a:off x="1547049" y="2134490"/>
            <a:ext cx="37610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HelloReact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'div'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'span'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'Hello, React!'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'span'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'Hello, React 2!'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)]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5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Rendering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53596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06766-B12B-4EC6-8E3C-AD0242090DC2}"/>
              </a:ext>
            </a:extLst>
          </p:cNvPr>
          <p:cNvSpPr/>
          <p:nvPr/>
        </p:nvSpPr>
        <p:spPr>
          <a:xfrm>
            <a:off x="2368534" y="27485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HelloReact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EFF711-EAAF-4B5E-89BD-8A2A0E9064C3}"/>
              </a:ext>
            </a:extLst>
          </p:cNvPr>
          <p:cNvSpPr/>
          <p:nvPr/>
        </p:nvSpPr>
        <p:spPr>
          <a:xfrm>
            <a:off x="2368534" y="37010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4D8D4-34E1-4368-887C-2F5E677AAE0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38484" y="3154905"/>
            <a:ext cx="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FE592F-0095-4024-B41B-FCF391E23F2B}"/>
              </a:ext>
            </a:extLst>
          </p:cNvPr>
          <p:cNvSpPr/>
          <p:nvPr/>
        </p:nvSpPr>
        <p:spPr>
          <a:xfrm>
            <a:off x="1212834" y="46535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056DF1-9C55-4921-A9EF-E613D0862F41}"/>
              </a:ext>
            </a:extLst>
          </p:cNvPr>
          <p:cNvSpPr/>
          <p:nvPr/>
        </p:nvSpPr>
        <p:spPr>
          <a:xfrm>
            <a:off x="3511534" y="4653505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47815-3E7C-42E2-B45C-3C9A2C909E6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82784" y="4107405"/>
            <a:ext cx="115570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FDF571-A750-48AA-B1E8-2F000FD8B1C3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238484" y="4107405"/>
            <a:ext cx="114300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00FA15-72B8-4B7E-BA87-43D3066B8838}"/>
              </a:ext>
            </a:extLst>
          </p:cNvPr>
          <p:cNvSpPr/>
          <p:nvPr/>
        </p:nvSpPr>
        <p:spPr>
          <a:xfrm>
            <a:off x="8429609" y="3315262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&lt;div&gt;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EF3E1E-9AD6-4371-A289-A53EE149F36F}"/>
              </a:ext>
            </a:extLst>
          </p:cNvPr>
          <p:cNvSpPr/>
          <p:nvPr/>
        </p:nvSpPr>
        <p:spPr>
          <a:xfrm>
            <a:off x="7273909" y="4267762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&lt;span&gt;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84BFDB-54F2-4BA0-A3AD-CFBC5BB07BF9}"/>
              </a:ext>
            </a:extLst>
          </p:cNvPr>
          <p:cNvSpPr/>
          <p:nvPr/>
        </p:nvSpPr>
        <p:spPr>
          <a:xfrm>
            <a:off x="9572609" y="4267762"/>
            <a:ext cx="17399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&lt;span&gt;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299E1-542B-4E73-B058-EEE148A66829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143859" y="3721662"/>
            <a:ext cx="115570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E61439-C1F4-4302-9D6B-78A4AC31AE6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299559" y="3721662"/>
            <a:ext cx="1143000" cy="546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460E81-17A8-45DC-B082-718FB1B53514}"/>
              </a:ext>
            </a:extLst>
          </p:cNvPr>
          <p:cNvSpPr/>
          <p:nvPr/>
        </p:nvSpPr>
        <p:spPr>
          <a:xfrm>
            <a:off x="5251434" y="3539119"/>
            <a:ext cx="1638300" cy="495862"/>
          </a:xfrm>
          <a:prstGeom prst="rightArrow">
            <a:avLst/>
          </a:prstGeom>
          <a:solidFill>
            <a:srgbClr val="4DBE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567"/>
            <a:ext cx="10515600" cy="1025122"/>
          </a:xfrm>
        </p:spPr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Demo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1636427"/>
            <a:ext cx="6946900" cy="5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Virtual DOM in 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CDB7C-6B88-44CF-B280-934422BF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93" y="2750818"/>
            <a:ext cx="6104214" cy="299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817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Reconciliation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535967"/>
          </a:xfrm>
        </p:spPr>
        <p:txBody>
          <a:bodyPr>
            <a:normAutofit/>
          </a:bodyPr>
          <a:lstStyle/>
          <a:p>
            <a:r>
              <a:rPr lang="en-US" sz="2400" dirty="0"/>
              <a:t>What happens when React components are updated.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F82C3-A412-471E-A639-CA7EB0342D7E}"/>
              </a:ext>
            </a:extLst>
          </p:cNvPr>
          <p:cNvGrpSpPr/>
          <p:nvPr/>
        </p:nvGrpSpPr>
        <p:grpSpPr>
          <a:xfrm>
            <a:off x="535731" y="2300288"/>
            <a:ext cx="5691246" cy="4091735"/>
            <a:chOff x="535731" y="1690688"/>
            <a:chExt cx="5691246" cy="40917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E01AC77-66CD-4C2E-A681-0FCB5381C18F}"/>
                </a:ext>
              </a:extLst>
            </p:cNvPr>
            <p:cNvSpPr/>
            <p:nvPr/>
          </p:nvSpPr>
          <p:spPr>
            <a:xfrm>
              <a:off x="1691431" y="16906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661A4A3-C595-4AFD-B368-1527EF5C5443}"/>
                </a:ext>
              </a:extLst>
            </p:cNvPr>
            <p:cNvSpPr/>
            <p:nvPr/>
          </p:nvSpPr>
          <p:spPr>
            <a:xfrm>
              <a:off x="1691431" y="26431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6A15CC-CA6A-4EFD-99DF-08A8907931B2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2561381" y="2097088"/>
              <a:ext cx="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03B0D4A-3E03-4AB3-98D3-286DFCD08874}"/>
                </a:ext>
              </a:extLst>
            </p:cNvPr>
            <p:cNvSpPr/>
            <p:nvPr/>
          </p:nvSpPr>
          <p:spPr>
            <a:xfrm>
              <a:off x="535731" y="35956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034D8B-6423-42B5-87B1-E7A8C3CEB531}"/>
                </a:ext>
              </a:extLst>
            </p:cNvPr>
            <p:cNvSpPr/>
            <p:nvPr/>
          </p:nvSpPr>
          <p:spPr>
            <a:xfrm>
              <a:off x="2834431" y="35956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CurrentTime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A06618-2F01-42A8-854A-048F1EC9020C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 flipH="1">
              <a:off x="1405681" y="3049588"/>
              <a:ext cx="115570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9FCFF6-5062-482B-957B-ADD203356C56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2561381" y="3049588"/>
              <a:ext cx="114300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3F02C3D-9D76-4B7F-AA46-5B5F188BF8C0}"/>
                </a:ext>
              </a:extLst>
            </p:cNvPr>
            <p:cNvSpPr/>
            <p:nvPr/>
          </p:nvSpPr>
          <p:spPr>
            <a:xfrm>
              <a:off x="2834431" y="45481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8503B6-99F6-4908-A56B-D78C11ADFD71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>
              <a:off x="3704381" y="4002088"/>
              <a:ext cx="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3F92E-A522-4520-82B5-E78B8EB716E5}"/>
                </a:ext>
              </a:extLst>
            </p:cNvPr>
            <p:cNvSpPr/>
            <p:nvPr/>
          </p:nvSpPr>
          <p:spPr>
            <a:xfrm>
              <a:off x="3636203" y="5039902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22222"/>
                  </a:solidFill>
                  <a:latin typeface="Consolas" panose="020B0609020204030204" pitchFamily="49" charset="0"/>
                </a:rPr>
                <a:t>"Current time is: "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61D2E5-D343-421F-B437-CFC8EE895122}"/>
                </a:ext>
              </a:extLst>
            </p:cNvPr>
            <p:cNvSpPr/>
            <p:nvPr/>
          </p:nvSpPr>
          <p:spPr>
            <a:xfrm>
              <a:off x="3636203" y="5413091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22222"/>
                  </a:solidFill>
                  <a:latin typeface="Consolas" panose="020B0609020204030204" pitchFamily="49" charset="0"/>
                </a:rPr>
                <a:t>"1:21:41 PM"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BF3365-2859-4A83-9125-56D697C8CF6F}"/>
              </a:ext>
            </a:extLst>
          </p:cNvPr>
          <p:cNvGrpSpPr/>
          <p:nvPr/>
        </p:nvGrpSpPr>
        <p:grpSpPr>
          <a:xfrm>
            <a:off x="6119126" y="2300288"/>
            <a:ext cx="5691246" cy="4091735"/>
            <a:chOff x="6119126" y="1690688"/>
            <a:chExt cx="5691246" cy="409173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FF53425-016C-4A94-97B4-A455EBA241C8}"/>
                </a:ext>
              </a:extLst>
            </p:cNvPr>
            <p:cNvSpPr/>
            <p:nvPr/>
          </p:nvSpPr>
          <p:spPr>
            <a:xfrm>
              <a:off x="7274826" y="16906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49A0230-5940-4EEA-A4D7-7DC410710C44}"/>
                </a:ext>
              </a:extLst>
            </p:cNvPr>
            <p:cNvSpPr/>
            <p:nvPr/>
          </p:nvSpPr>
          <p:spPr>
            <a:xfrm>
              <a:off x="7274826" y="26431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727C6E-7E8C-4AF1-9B1B-1AF5C928EF9C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>
              <a:off x="8144776" y="2097088"/>
              <a:ext cx="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9CC5030-0F2F-413C-B179-27315CB796C8}"/>
                </a:ext>
              </a:extLst>
            </p:cNvPr>
            <p:cNvSpPr/>
            <p:nvPr/>
          </p:nvSpPr>
          <p:spPr>
            <a:xfrm>
              <a:off x="6119126" y="35956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3165D70-E586-4B71-8723-52360540C140}"/>
                </a:ext>
              </a:extLst>
            </p:cNvPr>
            <p:cNvSpPr/>
            <p:nvPr/>
          </p:nvSpPr>
          <p:spPr>
            <a:xfrm>
              <a:off x="8417826" y="35956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CurrentTime</a:t>
              </a:r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3EF121-FC74-44DD-8B7F-F170A9E8ABF7}"/>
                </a:ext>
              </a:extLst>
            </p:cNvPr>
            <p:cNvCxnSpPr>
              <a:stCxn id="34" idx="2"/>
              <a:endCxn id="36" idx="0"/>
            </p:cNvCxnSpPr>
            <p:nvPr/>
          </p:nvCxnSpPr>
          <p:spPr>
            <a:xfrm flipH="1">
              <a:off x="6989076" y="3049588"/>
              <a:ext cx="115570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8C42BE-4D5F-4575-85A9-F893B60C94FB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>
              <a:off x="8144776" y="3049588"/>
              <a:ext cx="114300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B7B318E-4736-45EE-A075-8646802E0F11}"/>
                </a:ext>
              </a:extLst>
            </p:cNvPr>
            <p:cNvSpPr/>
            <p:nvPr/>
          </p:nvSpPr>
          <p:spPr>
            <a:xfrm>
              <a:off x="8417826" y="4548188"/>
              <a:ext cx="1739900" cy="406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72C9DD-1650-4AB5-A6C1-3EDF212489A9}"/>
                </a:ext>
              </a:extLst>
            </p:cNvPr>
            <p:cNvCxnSpPr>
              <a:cxnSpLocks/>
              <a:stCxn id="37" idx="2"/>
              <a:endCxn id="40" idx="0"/>
            </p:cNvCxnSpPr>
            <p:nvPr/>
          </p:nvCxnSpPr>
          <p:spPr>
            <a:xfrm>
              <a:off x="9287776" y="4002088"/>
              <a:ext cx="0" cy="546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A6A24C-318B-47E4-97B5-FC17D8F787FB}"/>
                </a:ext>
              </a:extLst>
            </p:cNvPr>
            <p:cNvSpPr/>
            <p:nvPr/>
          </p:nvSpPr>
          <p:spPr>
            <a:xfrm>
              <a:off x="9219598" y="5039902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22222"/>
                  </a:solidFill>
                  <a:latin typeface="Consolas" panose="020B0609020204030204" pitchFamily="49" charset="0"/>
                </a:rPr>
                <a:t>"Current time is: "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CF00CF-0579-4030-B8BA-61E4DAF73202}"/>
                </a:ext>
              </a:extLst>
            </p:cNvPr>
            <p:cNvSpPr/>
            <p:nvPr/>
          </p:nvSpPr>
          <p:spPr>
            <a:xfrm>
              <a:off x="9219598" y="5413091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22222"/>
                  </a:solidFill>
                  <a:latin typeface="Consolas" panose="020B0609020204030204" pitchFamily="49" charset="0"/>
                </a:rPr>
                <a:t>"1:22:53 PM"</a:t>
              </a:r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D7818FD-E86B-4EB3-B24A-63201A1D1CC5}"/>
              </a:ext>
            </a:extLst>
          </p:cNvPr>
          <p:cNvSpPr/>
          <p:nvPr/>
        </p:nvSpPr>
        <p:spPr>
          <a:xfrm>
            <a:off x="3636203" y="6018834"/>
            <a:ext cx="1704313" cy="373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4614E2-3AC2-47D1-9FBF-2C634CBE00B0}"/>
              </a:ext>
            </a:extLst>
          </p:cNvPr>
          <p:cNvSpPr/>
          <p:nvPr/>
        </p:nvSpPr>
        <p:spPr>
          <a:xfrm>
            <a:off x="9253902" y="6018834"/>
            <a:ext cx="1704313" cy="373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Why the DOM is slow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AEFE60-ADF7-4E67-8265-F3DC16F0E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35" y="1854793"/>
            <a:ext cx="8579329" cy="39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React Fiber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782152"/>
          </a:xfrm>
        </p:spPr>
        <p:txBody>
          <a:bodyPr>
            <a:normAutofit/>
          </a:bodyPr>
          <a:lstStyle/>
          <a:p>
            <a:r>
              <a:rPr lang="en-US" sz="2400" dirty="0" err="1"/>
              <a:t>React's</a:t>
            </a:r>
            <a:r>
              <a:rPr lang="en-US" sz="2400" dirty="0"/>
              <a:t> core algorithm.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https://github.com/acdlite/react-fiber-architecture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5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567"/>
            <a:ext cx="10515600" cy="1025122"/>
          </a:xfrm>
        </p:spPr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Demo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1636427"/>
            <a:ext cx="6946900" cy="5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Components, Properties, and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CDB7C-6B88-44CF-B280-934422BF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93" y="2750818"/>
            <a:ext cx="6104214" cy="299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5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Components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/>
              <a:t>Components let you split the UI into independent, reusable pieces, and think about each piece in isolation.</a:t>
            </a:r>
          </a:p>
          <a:p>
            <a:endParaRPr lang="en-US" sz="2400" dirty="0"/>
          </a:p>
          <a:p>
            <a:r>
              <a:rPr lang="en-US" sz="2400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Passed from parent to child</a:t>
            </a:r>
          </a:p>
          <a:p>
            <a:endParaRPr lang="en-US" sz="2400" dirty="0"/>
          </a:p>
          <a:p>
            <a:r>
              <a:rPr lang="en-US" sz="2400" b="1" dirty="0"/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Keeps track of data that can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Components control their own state</a:t>
            </a:r>
          </a:p>
        </p:txBody>
      </p:sp>
    </p:spTree>
    <p:extLst>
      <p:ext uri="{BB962C8B-B14F-4D97-AF65-F5344CB8AC3E}">
        <p14:creationId xmlns:p14="http://schemas.microsoft.com/office/powerpoint/2010/main" val="3655444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State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https://reactjs.org/docs/state-and-lifecycle.html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Modify State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State Updates May Be Asynchronous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State Updates are Merged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Flows Down</a:t>
            </a:r>
          </a:p>
        </p:txBody>
      </p:sp>
    </p:spTree>
    <p:extLst>
      <p:ext uri="{BB962C8B-B14F-4D97-AF65-F5344CB8AC3E}">
        <p14:creationId xmlns:p14="http://schemas.microsoft.com/office/powerpoint/2010/main" val="222969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What to put in state?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/>
              <a:t>The million dollar question.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Values that affect the visual rendering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State data should be referenced in render()</a:t>
            </a:r>
          </a:p>
        </p:txBody>
      </p:sp>
    </p:spTree>
    <p:extLst>
      <p:ext uri="{BB962C8B-B14F-4D97-AF65-F5344CB8AC3E}">
        <p14:creationId xmlns:p14="http://schemas.microsoft.com/office/powerpoint/2010/main" val="14317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48F410-1F81-4AB0-8E33-F88343B7D2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Milan Nankov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F3BD0-5168-4744-88D8-1B16729501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Co-Founder New Venture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53BFA-BF2C-456A-B354-F17256535B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milannankov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EF7F6-9884-4C54-A932-35C8BABC0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milannankov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0C558B-D53B-48A5-8386-2695AA054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milan@newventuresoftware.com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64A185A-3F8A-4AEF-B2EC-C9F61CF39D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24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Component Lifecycle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0FEF0-7C80-47B2-A106-CC09222B4895}"/>
              </a:ext>
            </a:extLst>
          </p:cNvPr>
          <p:cNvSpPr txBox="1"/>
          <p:nvPr/>
        </p:nvSpPr>
        <p:spPr>
          <a:xfrm>
            <a:off x="1154725" y="1676250"/>
            <a:ext cx="191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Mounting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2180E-BBEE-4A4D-A695-0665C6BC26AE}"/>
              </a:ext>
            </a:extLst>
          </p:cNvPr>
          <p:cNvSpPr/>
          <p:nvPr/>
        </p:nvSpPr>
        <p:spPr>
          <a:xfrm>
            <a:off x="832340" y="2379785"/>
            <a:ext cx="2661138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componentWillMount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F43537-0D15-4050-9A37-2FF8B49F97B2}"/>
              </a:ext>
            </a:extLst>
          </p:cNvPr>
          <p:cNvSpPr/>
          <p:nvPr/>
        </p:nvSpPr>
        <p:spPr>
          <a:xfrm>
            <a:off x="832340" y="3200137"/>
            <a:ext cx="2661138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render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36F338-1129-40FD-80B1-B7946C689235}"/>
              </a:ext>
            </a:extLst>
          </p:cNvPr>
          <p:cNvSpPr/>
          <p:nvPr/>
        </p:nvSpPr>
        <p:spPr>
          <a:xfrm>
            <a:off x="832339" y="4031949"/>
            <a:ext cx="2661139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componentDidMount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9117BF-5C15-40BB-B573-FC25CE33B98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162909" y="2754923"/>
            <a:ext cx="0" cy="44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BEE886-F2C1-4585-883C-A7676CB0ED5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162909" y="3575275"/>
            <a:ext cx="0" cy="4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3A6B8A-2D8B-4217-AFBA-8E8DE1710DDB}"/>
              </a:ext>
            </a:extLst>
          </p:cNvPr>
          <p:cNvCxnSpPr/>
          <p:nvPr/>
        </p:nvCxnSpPr>
        <p:spPr>
          <a:xfrm>
            <a:off x="4021015" y="1477108"/>
            <a:ext cx="0" cy="475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94BFC6-6ECA-488D-93A6-F5BD2644B569}"/>
              </a:ext>
            </a:extLst>
          </p:cNvPr>
          <p:cNvSpPr txBox="1"/>
          <p:nvPr/>
        </p:nvSpPr>
        <p:spPr>
          <a:xfrm>
            <a:off x="4888522" y="1676250"/>
            <a:ext cx="191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9BE6E-D422-4050-B6DB-01EE4B2EFC6A}"/>
              </a:ext>
            </a:extLst>
          </p:cNvPr>
          <p:cNvSpPr/>
          <p:nvPr/>
        </p:nvSpPr>
        <p:spPr>
          <a:xfrm>
            <a:off x="4566137" y="2379785"/>
            <a:ext cx="2667001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componentWillReceiveProps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679C13-FEC2-472B-9395-44E47597E5E1}"/>
              </a:ext>
            </a:extLst>
          </p:cNvPr>
          <p:cNvSpPr/>
          <p:nvPr/>
        </p:nvSpPr>
        <p:spPr>
          <a:xfrm>
            <a:off x="4566137" y="3200137"/>
            <a:ext cx="2667001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componentWillUpdate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A1B11-FB76-4B28-9E18-F751399ACB07}"/>
              </a:ext>
            </a:extLst>
          </p:cNvPr>
          <p:cNvSpPr/>
          <p:nvPr/>
        </p:nvSpPr>
        <p:spPr>
          <a:xfrm>
            <a:off x="4566136" y="4031949"/>
            <a:ext cx="2667002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render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BD3EB3-09A6-49C2-B2F7-D579A22F4EE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899638" y="2754923"/>
            <a:ext cx="0" cy="44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AC37DB-316D-4B45-BEA4-984401C2DC3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5899637" y="3575275"/>
            <a:ext cx="1" cy="45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EC803E-0096-4B9F-B7B5-5842FF2C6B63}"/>
              </a:ext>
            </a:extLst>
          </p:cNvPr>
          <p:cNvSpPr/>
          <p:nvPr/>
        </p:nvSpPr>
        <p:spPr>
          <a:xfrm>
            <a:off x="4566136" y="4851512"/>
            <a:ext cx="2667002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componentDidUpdate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16FBEF-0CC7-4ADE-8F3C-59555760C803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5899637" y="4407087"/>
            <a:ext cx="0" cy="44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9B21AA-B619-45FA-9149-A49E9454F343}"/>
              </a:ext>
            </a:extLst>
          </p:cNvPr>
          <p:cNvCxnSpPr/>
          <p:nvPr/>
        </p:nvCxnSpPr>
        <p:spPr>
          <a:xfrm>
            <a:off x="7587762" y="1477108"/>
            <a:ext cx="0" cy="475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C90261-9057-4308-83C3-77BA430352FF}"/>
              </a:ext>
            </a:extLst>
          </p:cNvPr>
          <p:cNvSpPr txBox="1"/>
          <p:nvPr/>
        </p:nvSpPr>
        <p:spPr>
          <a:xfrm>
            <a:off x="8455269" y="1676250"/>
            <a:ext cx="191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Unmounting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92B70A-F647-4B40-B4FB-055ED695A462}"/>
              </a:ext>
            </a:extLst>
          </p:cNvPr>
          <p:cNvSpPr/>
          <p:nvPr/>
        </p:nvSpPr>
        <p:spPr>
          <a:xfrm>
            <a:off x="8132884" y="2379785"/>
            <a:ext cx="2667001" cy="375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componenetWillUnmount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Kendo UI for React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2A25-2C7A-428E-8A46-057E07BB6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3090080"/>
            <a:ext cx="6946900" cy="322865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Short Break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2A25-2C7A-428E-8A46-057E07BB6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3090080"/>
            <a:ext cx="6946900" cy="3228658"/>
          </a:xfrm>
        </p:spPr>
        <p:txBody>
          <a:bodyPr>
            <a:normAutofit/>
          </a:bodyPr>
          <a:lstStyle/>
          <a:p>
            <a:r>
              <a:rPr lang="en-US" dirty="0"/>
              <a:t>Back in 10 minutes</a:t>
            </a:r>
          </a:p>
        </p:txBody>
      </p:sp>
    </p:spTree>
    <p:extLst>
      <p:ext uri="{BB962C8B-B14F-4D97-AF65-F5344CB8AC3E}">
        <p14:creationId xmlns:p14="http://schemas.microsoft.com/office/powerpoint/2010/main" val="3881976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Kendo UI for React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2A25-2C7A-428E-8A46-057E07BB6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3090080"/>
            <a:ext cx="6946900" cy="3228658"/>
          </a:xfrm>
        </p:spPr>
        <p:txBody>
          <a:bodyPr>
            <a:normAutofit/>
          </a:bodyPr>
          <a:lstStyle/>
          <a:p>
            <a:r>
              <a:rPr lang="en-US" dirty="0"/>
              <a:t>What’s New</a:t>
            </a:r>
          </a:p>
          <a:p>
            <a:r>
              <a:rPr lang="en-US" dirty="0"/>
              <a:t>Component comparison</a:t>
            </a:r>
          </a:p>
          <a:p>
            <a:r>
              <a:rPr lang="en-US" dirty="0"/>
              <a:t>Getting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53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What’s new?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/>
              <a:t>2018 R1 - Kendo UI for React Official Release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DateInputs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DropDowns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Internationalization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Popup</a:t>
            </a:r>
          </a:p>
        </p:txBody>
      </p:sp>
    </p:spTree>
    <p:extLst>
      <p:ext uri="{BB962C8B-B14F-4D97-AF65-F5344CB8AC3E}">
        <p14:creationId xmlns:p14="http://schemas.microsoft.com/office/powerpoint/2010/main" val="1829380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What’s in the box?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 wrappers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Premium support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Impressive documentation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CA502-62C7-4048-A4FF-57CCD617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16" y="2000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Common Features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7FF8-BD41-47D7-AF30-580A92C5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03" y="1689483"/>
            <a:ext cx="10217394" cy="41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0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Accessibility</a:t>
            </a:r>
            <a:endParaRPr lang="en-US" dirty="0">
              <a:solidFill>
                <a:srgbClr val="4DBEA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/>
              <a:t>Section 508, WCAG 2.0, WAI-ARIA, and Keyboard Navigation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54DBA-5852-4FBC-9D67-D6EE88B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969290"/>
            <a:ext cx="10106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8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Components vs. Wrappers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4979014"/>
          </a:xfrm>
        </p:spPr>
        <p:txBody>
          <a:bodyPr>
            <a:normAutofit/>
          </a:bodyPr>
          <a:lstStyle/>
          <a:p>
            <a:r>
              <a:rPr lang="en-US" sz="2400" dirty="0"/>
              <a:t>The big picture.</a:t>
            </a:r>
          </a:p>
          <a:p>
            <a:r>
              <a:rPr lang="en-US" sz="2400" dirty="0">
                <a:hlinkClick r:id="rId3"/>
              </a:rPr>
              <a:t>https://www.telerik.com/kendo-react-ui/components/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have both?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Difference in number of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Difference in features of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can work together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F02E48D-7690-49F0-AB99-B2CAC9595D97}"/>
              </a:ext>
            </a:extLst>
          </p:cNvPr>
          <p:cNvSpPr txBox="1">
            <a:spLocks/>
          </p:cNvSpPr>
          <p:nvPr/>
        </p:nvSpPr>
        <p:spPr>
          <a:xfrm>
            <a:off x="714200" y="1993330"/>
            <a:ext cx="10680469" cy="42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41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Components vs. Wrappers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4979014"/>
          </a:xfrm>
        </p:spPr>
        <p:txBody>
          <a:bodyPr>
            <a:normAutofit/>
          </a:bodyPr>
          <a:lstStyle/>
          <a:p>
            <a:r>
              <a:rPr lang="en-US" sz="2400" dirty="0"/>
              <a:t>How to choose?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is native component/feature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yes, choose native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no, use wrapper component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F02E48D-7690-49F0-AB99-B2CAC9595D97}"/>
              </a:ext>
            </a:extLst>
          </p:cNvPr>
          <p:cNvSpPr txBox="1">
            <a:spLocks/>
          </p:cNvSpPr>
          <p:nvPr/>
        </p:nvSpPr>
        <p:spPr>
          <a:xfrm>
            <a:off x="714200" y="1993330"/>
            <a:ext cx="10680469" cy="42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742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6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567"/>
            <a:ext cx="10515600" cy="1025122"/>
          </a:xfrm>
        </p:spPr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Demo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1636427"/>
            <a:ext cx="6946900" cy="5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Components in 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CDB7C-6B88-44CF-B280-934422BF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893" y="2750818"/>
            <a:ext cx="6104214" cy="299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239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Using components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49790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component and dependencies (check docs)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Kendo theme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theme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component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F02E48D-7690-49F0-AB99-B2CAC9595D97}"/>
              </a:ext>
            </a:extLst>
          </p:cNvPr>
          <p:cNvSpPr txBox="1">
            <a:spLocks/>
          </p:cNvSpPr>
          <p:nvPr/>
        </p:nvSpPr>
        <p:spPr>
          <a:xfrm>
            <a:off x="714200" y="1993330"/>
            <a:ext cx="10680469" cy="42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1C87C-CE1E-4F07-A14F-1500292ECF8F}"/>
              </a:ext>
            </a:extLst>
          </p:cNvPr>
          <p:cNvSpPr txBox="1"/>
          <p:nvPr/>
        </p:nvSpPr>
        <p:spPr>
          <a:xfrm>
            <a:off x="838200" y="3451268"/>
            <a:ext cx="10515600" cy="700192"/>
          </a:xfrm>
          <a:prstGeom prst="rect">
            <a:avLst/>
          </a:prstGeom>
          <a:solidFill>
            <a:srgbClr val="3F3F3F"/>
          </a:solidFill>
        </p:spPr>
        <p:txBody>
          <a:bodyPr wrap="square" lIns="182880" rtlCol="0">
            <a:spAutoFit/>
          </a:bodyPr>
          <a:lstStyle/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@progress/kendo-react-dropdowns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@progress/kendo-theme-default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EEB6C-DBA8-4F4C-BA02-18239F8B6781}"/>
              </a:ext>
            </a:extLst>
          </p:cNvPr>
          <p:cNvSpPr/>
          <p:nvPr/>
        </p:nvSpPr>
        <p:spPr>
          <a:xfrm>
            <a:off x="838200" y="4300973"/>
            <a:ext cx="79306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'@progress/kendo-theme-default/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/all.css'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dirty="0" err="1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DropDownList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'@progress/kendo-react-dropdowns'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79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Using wrappers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1"/>
            <a:ext cx="10680469" cy="49790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component and dependencies (check docs)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Install Kendo UI for jQuery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Kendo theme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theme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Import Kendo UI for jQuery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F02E48D-7690-49F0-AB99-B2CAC9595D97}"/>
              </a:ext>
            </a:extLst>
          </p:cNvPr>
          <p:cNvSpPr txBox="1">
            <a:spLocks/>
          </p:cNvSpPr>
          <p:nvPr/>
        </p:nvSpPr>
        <p:spPr>
          <a:xfrm>
            <a:off x="714200" y="1993330"/>
            <a:ext cx="10680469" cy="42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1C87C-CE1E-4F07-A14F-1500292ECF8F}"/>
              </a:ext>
            </a:extLst>
          </p:cNvPr>
          <p:cNvSpPr txBox="1"/>
          <p:nvPr/>
        </p:nvSpPr>
        <p:spPr>
          <a:xfrm>
            <a:off x="714200" y="4314710"/>
            <a:ext cx="10515600" cy="1007968"/>
          </a:xfrm>
          <a:prstGeom prst="rect">
            <a:avLst/>
          </a:prstGeom>
          <a:solidFill>
            <a:srgbClr val="3F3F3F"/>
          </a:solidFill>
        </p:spPr>
        <p:txBody>
          <a:bodyPr wrap="square" lIns="182880" rtlCol="0">
            <a:spAutoFit/>
          </a:bodyPr>
          <a:lstStyle/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@progress/kendo-charts-react-wrapper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@progress/kendo-theme-default</a:t>
            </a:r>
          </a:p>
          <a:p>
            <a:pPr>
              <a:lnSpc>
                <a:spcPts val="2400"/>
              </a:lnSpc>
            </a:pPr>
            <a:r>
              <a:rPr lang="nb-NO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–-save @progress/kendo-ui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EEB6C-DBA8-4F4C-BA02-18239F8B6781}"/>
              </a:ext>
            </a:extLst>
          </p:cNvPr>
          <p:cNvSpPr/>
          <p:nvPr/>
        </p:nvSpPr>
        <p:spPr>
          <a:xfrm>
            <a:off x="714200" y="5476601"/>
            <a:ext cx="79306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'@progress/kendo-theme-default/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/all.css’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'@progress/kendo-theme-default/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/all.css’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'@progress/kendo-</a:t>
            </a:r>
            <a:r>
              <a:rPr lang="en-US" sz="1400" dirty="0" err="1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dirty="0">
                <a:solidFill>
                  <a:srgbClr val="00108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1400" dirty="0">
                <a:solidFill>
                  <a:srgbClr val="AF00DB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'@progress/kendo-charts-react-wrapper'</a:t>
            </a:r>
            <a:r>
              <a:rPr lang="en-US" sz="1400" dirty="0">
                <a:solidFill>
                  <a:srgbClr val="000000"/>
                </a:solidFill>
                <a:latin typeface="Fira Code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80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Roadmap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/>
              <a:t>What's next for Kendo UI for React?</a:t>
            </a:r>
          </a:p>
          <a:p>
            <a:r>
              <a:rPr lang="en-US" sz="2400" dirty="0">
                <a:hlinkClick r:id="rId3"/>
              </a:rPr>
              <a:t>https://www.telerik.com/kendo-react-ui/roadmap/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2668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567"/>
            <a:ext cx="10515600" cy="1025122"/>
          </a:xfrm>
        </p:spPr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Demo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1636427"/>
            <a:ext cx="6946900" cy="510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Build an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80EB8-D8A0-49C6-9529-80EBC54B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309446"/>
            <a:ext cx="664845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586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Requirements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/>
              <a:t>Build a time tracking app with the following features: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 hours by starting/stopping a timer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Assigns tasks to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View dashboard with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Delete tasks</a:t>
            </a:r>
          </a:p>
        </p:txBody>
      </p:sp>
    </p:spTree>
    <p:extLst>
      <p:ext uri="{BB962C8B-B14F-4D97-AF65-F5344CB8AC3E}">
        <p14:creationId xmlns:p14="http://schemas.microsoft.com/office/powerpoint/2010/main" val="2621365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Sketching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53907"/>
          </a:xfrm>
        </p:spPr>
        <p:txBody>
          <a:bodyPr>
            <a:normAutofit/>
          </a:bodyPr>
          <a:lstStyle/>
          <a:p>
            <a:r>
              <a:rPr lang="en-US" sz="2400" dirty="0"/>
              <a:t>It all begins with a sketch…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A5C39-80C9-41F7-9876-16378075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60" y="2409825"/>
            <a:ext cx="5191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0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Screens - Tracking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5A5A4-9357-4177-8C44-DF8F0851D069}"/>
              </a:ext>
            </a:extLst>
          </p:cNvPr>
          <p:cNvSpPr/>
          <p:nvPr/>
        </p:nvSpPr>
        <p:spPr>
          <a:xfrm>
            <a:off x="715108" y="1535723"/>
            <a:ext cx="10738338" cy="48650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9E5EE-AE08-4509-B775-6431F4CF4C29}"/>
              </a:ext>
            </a:extLst>
          </p:cNvPr>
          <p:cNvSpPr/>
          <p:nvPr/>
        </p:nvSpPr>
        <p:spPr>
          <a:xfrm>
            <a:off x="691662" y="1535723"/>
            <a:ext cx="2180492" cy="48650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235B7-18A9-4736-B538-5E02E84D41A4}"/>
              </a:ext>
            </a:extLst>
          </p:cNvPr>
          <p:cNvSpPr txBox="1"/>
          <p:nvPr/>
        </p:nvSpPr>
        <p:spPr>
          <a:xfrm>
            <a:off x="926123" y="1852246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E85CE-9617-470F-A576-B76ED570A4A3}"/>
              </a:ext>
            </a:extLst>
          </p:cNvPr>
          <p:cNvSpPr txBox="1"/>
          <p:nvPr/>
        </p:nvSpPr>
        <p:spPr>
          <a:xfrm>
            <a:off x="926123" y="2614246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BB65-1B99-48F8-8E65-E05B6BA647E6}"/>
              </a:ext>
            </a:extLst>
          </p:cNvPr>
          <p:cNvSpPr txBox="1"/>
          <p:nvPr/>
        </p:nvSpPr>
        <p:spPr>
          <a:xfrm>
            <a:off x="914400" y="3006914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B6BED-F576-402E-9D5B-E2074680D001}"/>
              </a:ext>
            </a:extLst>
          </p:cNvPr>
          <p:cNvSpPr/>
          <p:nvPr/>
        </p:nvSpPr>
        <p:spPr>
          <a:xfrm>
            <a:off x="2895600" y="1500554"/>
            <a:ext cx="8581292" cy="14478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94A90-459B-44C2-B54C-0062DE1AD90A}"/>
              </a:ext>
            </a:extLst>
          </p:cNvPr>
          <p:cNvSpPr txBox="1"/>
          <p:nvPr/>
        </p:nvSpPr>
        <p:spPr>
          <a:xfrm>
            <a:off x="5298831" y="1694707"/>
            <a:ext cx="342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Task Timer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980C0-22E1-4411-8BA0-446DC240B1C3}"/>
              </a:ext>
            </a:extLst>
          </p:cNvPr>
          <p:cNvSpPr txBox="1"/>
          <p:nvPr/>
        </p:nvSpPr>
        <p:spPr>
          <a:xfrm>
            <a:off x="3294185" y="2309446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573B15-CFFF-476F-BAF3-A8742EB15D07}"/>
              </a:ext>
            </a:extLst>
          </p:cNvPr>
          <p:cNvSpPr txBox="1"/>
          <p:nvPr/>
        </p:nvSpPr>
        <p:spPr>
          <a:xfrm>
            <a:off x="5627077" y="2321558"/>
            <a:ext cx="25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selector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8AA41-86CF-488B-B469-F43F7D634F43}"/>
              </a:ext>
            </a:extLst>
          </p:cNvPr>
          <p:cNvSpPr txBox="1"/>
          <p:nvPr/>
        </p:nvSpPr>
        <p:spPr>
          <a:xfrm>
            <a:off x="9214338" y="2321558"/>
            <a:ext cx="177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8C56C8-8D96-4594-AB3D-5BB7ECA9300B}"/>
              </a:ext>
            </a:extLst>
          </p:cNvPr>
          <p:cNvSpPr/>
          <p:nvPr/>
        </p:nvSpPr>
        <p:spPr>
          <a:xfrm>
            <a:off x="3387969" y="3376246"/>
            <a:ext cx="7596554" cy="26611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CB66D-D62E-4EB4-B29F-4134DC4F9410}"/>
              </a:ext>
            </a:extLst>
          </p:cNvPr>
          <p:cNvSpPr txBox="1"/>
          <p:nvPr/>
        </p:nvSpPr>
        <p:spPr>
          <a:xfrm>
            <a:off x="5298831" y="3722132"/>
            <a:ext cx="3915507" cy="38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 History Grid</a:t>
            </a:r>
          </a:p>
        </p:txBody>
      </p:sp>
    </p:spTree>
    <p:extLst>
      <p:ext uri="{BB962C8B-B14F-4D97-AF65-F5344CB8AC3E}">
        <p14:creationId xmlns:p14="http://schemas.microsoft.com/office/powerpoint/2010/main" val="4040140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Screens - Dashboard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5A5A4-9357-4177-8C44-DF8F0851D069}"/>
              </a:ext>
            </a:extLst>
          </p:cNvPr>
          <p:cNvSpPr/>
          <p:nvPr/>
        </p:nvSpPr>
        <p:spPr>
          <a:xfrm>
            <a:off x="715108" y="1535723"/>
            <a:ext cx="10738338" cy="48650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9E5EE-AE08-4509-B775-6431F4CF4C29}"/>
              </a:ext>
            </a:extLst>
          </p:cNvPr>
          <p:cNvSpPr/>
          <p:nvPr/>
        </p:nvSpPr>
        <p:spPr>
          <a:xfrm>
            <a:off x="691662" y="1535723"/>
            <a:ext cx="2180492" cy="48650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235B7-18A9-4736-B538-5E02E84D41A4}"/>
              </a:ext>
            </a:extLst>
          </p:cNvPr>
          <p:cNvSpPr txBox="1"/>
          <p:nvPr/>
        </p:nvSpPr>
        <p:spPr>
          <a:xfrm>
            <a:off x="926123" y="1852246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E85CE-9617-470F-A576-B76ED570A4A3}"/>
              </a:ext>
            </a:extLst>
          </p:cNvPr>
          <p:cNvSpPr txBox="1"/>
          <p:nvPr/>
        </p:nvSpPr>
        <p:spPr>
          <a:xfrm>
            <a:off x="926123" y="2614246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BB65-1B99-48F8-8E65-E05B6BA647E6}"/>
              </a:ext>
            </a:extLst>
          </p:cNvPr>
          <p:cNvSpPr txBox="1"/>
          <p:nvPr/>
        </p:nvSpPr>
        <p:spPr>
          <a:xfrm>
            <a:off x="914400" y="3006914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8C56C8-8D96-4594-AB3D-5BB7ECA9300B}"/>
              </a:ext>
            </a:extLst>
          </p:cNvPr>
          <p:cNvSpPr/>
          <p:nvPr/>
        </p:nvSpPr>
        <p:spPr>
          <a:xfrm>
            <a:off x="3458307" y="1910861"/>
            <a:ext cx="7596554" cy="26611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CB66D-D62E-4EB4-B29F-4134DC4F9410}"/>
              </a:ext>
            </a:extLst>
          </p:cNvPr>
          <p:cNvSpPr txBox="1"/>
          <p:nvPr/>
        </p:nvSpPr>
        <p:spPr>
          <a:xfrm>
            <a:off x="5205046" y="2192325"/>
            <a:ext cx="3915507" cy="38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Hours Chart</a:t>
            </a:r>
          </a:p>
        </p:txBody>
      </p:sp>
    </p:spTree>
    <p:extLst>
      <p:ext uri="{BB962C8B-B14F-4D97-AF65-F5344CB8AC3E}">
        <p14:creationId xmlns:p14="http://schemas.microsoft.com/office/powerpoint/2010/main" val="1066176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React Router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https://reacttraining.com/react-router/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59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D62FB-5E3E-43B5-A55D-7F65EEAC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Resources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200" y="1363170"/>
            <a:ext cx="10680469" cy="4955567"/>
          </a:xfrm>
        </p:spPr>
        <p:txBody>
          <a:bodyPr>
            <a:normAutofit/>
          </a:bodyPr>
          <a:lstStyle/>
          <a:p>
            <a:r>
              <a:rPr lang="en-US" sz="2400" dirty="0"/>
              <a:t>Pure React - </a:t>
            </a:r>
            <a:r>
              <a:rPr lang="en-US" sz="2400" dirty="0">
                <a:hlinkClick r:id="rId3"/>
              </a:rPr>
              <a:t>https://daveceddia.com/pure-react/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394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Thank you!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6729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This is a title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18112247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3111D8-EB5F-4D25-950A-4CC19FE0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This is a title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DE0A2-C94E-42E0-B78F-1C2AE64E8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text</a:t>
            </a:r>
          </a:p>
        </p:txBody>
      </p:sp>
    </p:spTree>
    <p:extLst>
      <p:ext uri="{BB962C8B-B14F-4D97-AF65-F5344CB8AC3E}">
        <p14:creationId xmlns:p14="http://schemas.microsoft.com/office/powerpoint/2010/main" val="3655023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This is a section title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69293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7C777A-6AD6-47DA-8C3E-95EEAE02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This is a section title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7A66A-02A2-4EF8-92D2-67B7DC09B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151704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91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Agenda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Getting started with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Kendo UI for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Let’s build an app</a:t>
            </a:r>
          </a:p>
        </p:txBody>
      </p:sp>
    </p:spTree>
    <p:extLst>
      <p:ext uri="{BB962C8B-B14F-4D97-AF65-F5344CB8AC3E}">
        <p14:creationId xmlns:p14="http://schemas.microsoft.com/office/powerpoint/2010/main" val="25006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77257-D754-44AC-AE19-64580515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Getting started with React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4D1AA-1CF6-4006-BC2C-F991425ED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2550" y="3090080"/>
            <a:ext cx="6946900" cy="2959028"/>
          </a:xfrm>
        </p:spPr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  <a:p>
            <a:r>
              <a:rPr lang="en-US" dirty="0"/>
              <a:t>ES6 Refresher</a:t>
            </a:r>
          </a:p>
          <a:p>
            <a:r>
              <a:rPr lang="en-US" dirty="0"/>
              <a:t>React Foundations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70C1AC-3D6F-415C-A35F-C7E1780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BEA1"/>
                </a:solidFill>
              </a:rPr>
              <a:t>{</a:t>
            </a:r>
            <a:r>
              <a:rPr lang="en-US" dirty="0"/>
              <a:t>Prerequisites</a:t>
            </a:r>
            <a:r>
              <a:rPr lang="en-US" dirty="0">
                <a:solidFill>
                  <a:srgbClr val="4DBEA1"/>
                </a:solidFill>
              </a:rPr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EFF1B5-62F9-4396-A284-7A22FEFB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Node.js </a:t>
            </a:r>
            <a:r>
              <a:rPr lang="en-US" sz="2400" dirty="0"/>
              <a:t>(&gt;= 6 recommended)</a:t>
            </a:r>
            <a:br>
              <a:rPr lang="en-US" sz="3000" dirty="0"/>
            </a:br>
            <a:r>
              <a:rPr lang="en-US" sz="2000" dirty="0">
                <a:hlinkClick r:id="rId3"/>
              </a:rPr>
              <a:t>https://nodejs.org/en/download/current/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IDE/editor </a:t>
            </a:r>
            <a:r>
              <a:rPr lang="en-US" sz="2400" dirty="0"/>
              <a:t>of choice</a:t>
            </a:r>
            <a:br>
              <a:rPr lang="en-US" sz="2400" dirty="0"/>
            </a:br>
            <a:r>
              <a:rPr lang="pt-BR" sz="2000" dirty="0"/>
              <a:t>Visual Studio Code, Sublime Text etc.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Browser</a:t>
            </a:r>
            <a:br>
              <a:rPr lang="en-US" sz="2400" dirty="0"/>
            </a:br>
            <a:r>
              <a:rPr lang="en-US" sz="2000" dirty="0"/>
              <a:t>Chrome, Firefox, Edge, Safari,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create-react-app</a:t>
            </a:r>
            <a:br>
              <a:rPr lang="en-US" sz="2400" b="1" dirty="0"/>
            </a:br>
            <a:r>
              <a:rPr lang="en-US" sz="2000" dirty="0">
                <a:hlinkClick r:id="rId4"/>
              </a:rPr>
              <a:t>https://github.com/facebook/create-react-app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React Developer Tools</a:t>
            </a:r>
            <a:br>
              <a:rPr lang="en-US" sz="2400" dirty="0"/>
            </a:br>
            <a:r>
              <a:rPr lang="en-US" sz="2000" dirty="0">
                <a:hlinkClick r:id="rId5"/>
              </a:rPr>
              <a:t>https://github.com/facebook/react-devtools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Slides and demos</a:t>
            </a:r>
            <a:br>
              <a:rPr lang="en-US" sz="2400" dirty="0"/>
            </a:br>
            <a:r>
              <a:rPr lang="en-US" sz="2000" dirty="0">
                <a:hlinkClick r:id="rId6"/>
              </a:rPr>
              <a:t>https://github.com/newventuresoftware/kendo-ui-for-react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39638"/>
      </p:ext>
    </p:extLst>
  </p:cSld>
  <p:clrMapOvr>
    <a:masterClrMapping/>
  </p:clrMapOvr>
</p:sld>
</file>

<file path=ppt/theme/theme1.xml><?xml version="1.0" encoding="utf-8"?>
<a:theme xmlns:a="http://schemas.openxmlformats.org/drawingml/2006/main" name="NV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vs-generic-template.pptx" id="{46D5FAB2-52C9-4916-9283-C93D36CDE5B1}" vid="{5F07CB87-65ED-42F4-8924-E97C852C4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1525</Words>
  <Application>Microsoft Office PowerPoint</Application>
  <PresentationFormat>Widescreen</PresentationFormat>
  <Paragraphs>468</Paragraphs>
  <Slides>66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 New</vt:lpstr>
      <vt:lpstr>DaxComp-Bold</vt:lpstr>
      <vt:lpstr>Fira Code</vt:lpstr>
      <vt:lpstr>Times New Roman</vt:lpstr>
      <vt:lpstr>NVS</vt:lpstr>
      <vt:lpstr>PowerPoint Presentation</vt:lpstr>
      <vt:lpstr>{Progress Virtual Classroom}</vt:lpstr>
      <vt:lpstr>PowerPoint Presentation</vt:lpstr>
      <vt:lpstr>PowerPoint Presentation</vt:lpstr>
      <vt:lpstr>PowerPoint Presentation</vt:lpstr>
      <vt:lpstr>PowerPoint Presentation</vt:lpstr>
      <vt:lpstr>{Agenda}</vt:lpstr>
      <vt:lpstr>{Getting started with React}</vt:lpstr>
      <vt:lpstr>{Prerequisites}</vt:lpstr>
      <vt:lpstr>{My setup}</vt:lpstr>
      <vt:lpstr>{ES6 Refresher}</vt:lpstr>
      <vt:lpstr>{Let}</vt:lpstr>
      <vt:lpstr>{Const}</vt:lpstr>
      <vt:lpstr>{Arrow functions}</vt:lpstr>
      <vt:lpstr>{Arrow functions}</vt:lpstr>
      <vt:lpstr>{… Spread}</vt:lpstr>
      <vt:lpstr>{Classes}</vt:lpstr>
      <vt:lpstr>{Modules}</vt:lpstr>
      <vt:lpstr>{Modules}</vt:lpstr>
      <vt:lpstr>{React Foundations}</vt:lpstr>
      <vt:lpstr>{What is React?}</vt:lpstr>
      <vt:lpstr>{Infrastructure hell}</vt:lpstr>
      <vt:lpstr>{create-react-app}</vt:lpstr>
      <vt:lpstr>{Source &amp; Slides}</vt:lpstr>
      <vt:lpstr>{Demo}</vt:lpstr>
      <vt:lpstr>{JSX}</vt:lpstr>
      <vt:lpstr>{Babel}</vt:lpstr>
      <vt:lpstr>{Demo}</vt:lpstr>
      <vt:lpstr>{React Elements}</vt:lpstr>
      <vt:lpstr>{Virtual DOM}</vt:lpstr>
      <vt:lpstr>{Rendering}</vt:lpstr>
      <vt:lpstr>{Demo}</vt:lpstr>
      <vt:lpstr>{Reconciliation}</vt:lpstr>
      <vt:lpstr>{Why the DOM is slow}</vt:lpstr>
      <vt:lpstr>{React Fiber}</vt:lpstr>
      <vt:lpstr>{Demo}</vt:lpstr>
      <vt:lpstr>{Components}</vt:lpstr>
      <vt:lpstr>{State}</vt:lpstr>
      <vt:lpstr>{What to put in state?}</vt:lpstr>
      <vt:lpstr>{Component Lifecycle}</vt:lpstr>
      <vt:lpstr>{Kendo UI for React}</vt:lpstr>
      <vt:lpstr>{Short Break}</vt:lpstr>
      <vt:lpstr>{Kendo UI for React}</vt:lpstr>
      <vt:lpstr>{What’s new?}</vt:lpstr>
      <vt:lpstr>{What’s in the box?}</vt:lpstr>
      <vt:lpstr>{Common Features}</vt:lpstr>
      <vt:lpstr>{Accessibility</vt:lpstr>
      <vt:lpstr>{Components vs. Wrappers}</vt:lpstr>
      <vt:lpstr>{Components vs. Wrappers}</vt:lpstr>
      <vt:lpstr>{Demo}</vt:lpstr>
      <vt:lpstr>{Using components}</vt:lpstr>
      <vt:lpstr>{Using wrappers}</vt:lpstr>
      <vt:lpstr>{Roadmap}</vt:lpstr>
      <vt:lpstr>{Demo}</vt:lpstr>
      <vt:lpstr>{Requirements}</vt:lpstr>
      <vt:lpstr>{Sketching}</vt:lpstr>
      <vt:lpstr>{Screens - Tracking}</vt:lpstr>
      <vt:lpstr>{Screens - Dashboard}</vt:lpstr>
      <vt:lpstr>{React Router}</vt:lpstr>
      <vt:lpstr>{Resources}</vt:lpstr>
      <vt:lpstr>{Thank you!}</vt:lpstr>
      <vt:lpstr>{This is a title}</vt:lpstr>
      <vt:lpstr>{This is a title}</vt:lpstr>
      <vt:lpstr>{This is a section title}</vt:lpstr>
      <vt:lpstr>{This is a section title}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2018-03-08T11:05:12Z</dcterms:created>
  <dcterms:modified xsi:type="dcterms:W3CDTF">2018-03-08T11:06:31Z</dcterms:modified>
</cp:coreProperties>
</file>